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60" r:id="rId1"/>
  </p:sldMasterIdLst>
  <p:notesMasterIdLst>
    <p:notesMasterId r:id="rId9"/>
  </p:notesMasterIdLst>
  <p:sldIdLst>
    <p:sldId id="260" r:id="rId2"/>
    <p:sldId id="314" r:id="rId3"/>
    <p:sldId id="266" r:id="rId4"/>
    <p:sldId id="313" r:id="rId5"/>
    <p:sldId id="312" r:id="rId6"/>
    <p:sldId id="308" r:id="rId7"/>
    <p:sldId id="290" r:id="rId8"/>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5C7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798" autoAdjust="0"/>
    <p:restoredTop sz="56912" autoAdjust="0"/>
  </p:normalViewPr>
  <p:slideViewPr>
    <p:cSldViewPr>
      <p:cViewPr>
        <p:scale>
          <a:sx n="50" d="100"/>
          <a:sy n="50" d="100"/>
        </p:scale>
        <p:origin x="1824" y="36"/>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embeddings/oleObject1.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dk2" tx1="lt1" bg2="dk1" tx2="lt2" accent1="accent1" accent2="accent2" accent3="accent3" accent4="accent4" accent5="accent5" accent6="accent6" hlink="hlink" folHlink="folHlink"/>
  <c:chart>
    <c:autoTitleDeleted val="1"/>
    <c:plotArea>
      <c:layout/>
      <c:lineChart>
        <c:grouping val="standard"/>
        <c:varyColors val="0"/>
        <c:ser>
          <c:idx val="0"/>
          <c:order val="0"/>
          <c:spPr>
            <a:ln w="28575" cap="rnd">
              <a:solidFill>
                <a:schemeClr val="accent1"/>
              </a:solidFill>
              <a:round/>
            </a:ln>
            <a:effectLst/>
          </c:spPr>
          <c:marker>
            <c:symbol val="none"/>
          </c:marker>
          <c:val>
            <c:numRef>
              <c:f>Sheet1!$B$2:$B$5</c:f>
              <c:numCache>
                <c:formatCode>General</c:formatCode>
                <c:ptCount val="4"/>
                <c:pt idx="0">
                  <c:v>-4.5</c:v>
                </c:pt>
                <c:pt idx="1">
                  <c:v>-6.8</c:v>
                </c:pt>
                <c:pt idx="2">
                  <c:v>-2.4</c:v>
                </c:pt>
                <c:pt idx="3">
                  <c:v>0.2</c:v>
                </c:pt>
              </c:numCache>
            </c:numRef>
          </c:val>
          <c:smooth val="0"/>
          <c:extLst>
            <c:ext xmlns:c15="http://schemas.microsoft.com/office/drawing/2012/chart" uri="{02D57815-91ED-43cb-92C2-25804820EDAC}">
              <c15:filteredSeriesTitle>
                <c15:tx>
                  <c:strRef>
                    <c:extLst>
                      <c:ext uri="{02D57815-91ED-43cb-92C2-25804820EDAC}">
                        <c15:formulaRef>
                          <c15:sqref>Sheet1!$B$1</c15:sqref>
                        </c15:formulaRef>
                      </c:ext>
                    </c:extLst>
                    <c:strCache>
                      <c:ptCount val="1"/>
                      <c:pt idx="0">
                        <c:v>A市</c:v>
                      </c:pt>
                    </c:strCache>
                  </c:strRef>
                </c15:tx>
              </c15:filteredSeriesTitle>
            </c:ext>
            <c:ext xmlns:c15="http://schemas.microsoft.com/office/drawing/2012/chart" uri="{02D57815-91ED-43cb-92C2-25804820EDAC}">
              <c15:filteredCategoryTitle>
                <c15:cat>
                  <c:numRef>
                    <c:extLst>
                      <c:ext uri="{02D57815-91ED-43cb-92C2-25804820EDAC}">
                        <c15:formulaRef>
                          <c15:sqref>Sheet1!$A$2:$A$5</c15:sqref>
                        </c15:formulaRef>
                      </c:ext>
                    </c:extLst>
                    <c:numCache>
                      <c:formatCode>General</c:formatCode>
                      <c:ptCount val="4"/>
                      <c:pt idx="0">
                        <c:v>1</c:v>
                      </c:pt>
                      <c:pt idx="1">
                        <c:v>2</c:v>
                      </c:pt>
                      <c:pt idx="2">
                        <c:v>3</c:v>
                      </c:pt>
                      <c:pt idx="3">
                        <c:v>4</c:v>
                      </c:pt>
                    </c:numCache>
                  </c:numRef>
                </c15:cat>
              </c15:filteredCategoryTitle>
            </c:ext>
            <c:ext xmlns:c16="http://schemas.microsoft.com/office/drawing/2014/chart" uri="{C3380CC4-5D6E-409C-BE32-E72D297353CC}">
              <c16:uniqueId val="{00000000-7F72-4CB7-B6E3-84B96E09FB83}"/>
            </c:ext>
          </c:extLst>
        </c:ser>
        <c:ser>
          <c:idx val="1"/>
          <c:order val="1"/>
          <c:spPr>
            <a:ln w="28575" cap="rnd">
              <a:solidFill>
                <a:schemeClr val="accent2"/>
              </a:solidFill>
              <a:round/>
            </a:ln>
            <a:effectLst/>
          </c:spPr>
          <c:marker>
            <c:symbol val="none"/>
          </c:marker>
          <c:val>
            <c:numRef>
              <c:f>Sheet1!$C$2:$C$5</c:f>
              <c:numCache>
                <c:formatCode>General</c:formatCode>
                <c:ptCount val="4"/>
                <c:pt idx="0">
                  <c:v>-0.5</c:v>
                </c:pt>
                <c:pt idx="1">
                  <c:v>-2.1</c:v>
                </c:pt>
                <c:pt idx="2">
                  <c:v>1.9</c:v>
                </c:pt>
                <c:pt idx="3">
                  <c:v>3.4</c:v>
                </c:pt>
              </c:numCache>
            </c:numRef>
          </c:val>
          <c:smooth val="0"/>
          <c:extLst>
            <c:ext xmlns:c15="http://schemas.microsoft.com/office/drawing/2012/chart" uri="{02D57815-91ED-43cb-92C2-25804820EDAC}">
              <c15:filteredSeriesTitle>
                <c15:tx>
                  <c:strRef>
                    <c:extLst>
                      <c:ext uri="{02D57815-91ED-43cb-92C2-25804820EDAC}">
                        <c15:formulaRef>
                          <c15:sqref>Sheet1!$C$1</c15:sqref>
                        </c15:formulaRef>
                      </c:ext>
                    </c:extLst>
                    <c:strCache>
                      <c:ptCount val="1"/>
                      <c:pt idx="0">
                        <c:v>B市</c:v>
                      </c:pt>
                    </c:strCache>
                  </c:strRef>
                </c15:tx>
              </c15:filteredSeriesTitle>
            </c:ext>
            <c:ext xmlns:c15="http://schemas.microsoft.com/office/drawing/2012/chart" uri="{02D57815-91ED-43cb-92C2-25804820EDAC}">
              <c15:filteredCategoryTitle>
                <c15:cat>
                  <c:numRef>
                    <c:extLst>
                      <c:ext uri="{02D57815-91ED-43cb-92C2-25804820EDAC}">
                        <c15:formulaRef>
                          <c15:sqref>Sheet1!$A$2:$A$5</c15:sqref>
                        </c15:formulaRef>
                      </c:ext>
                    </c:extLst>
                    <c:numCache>
                      <c:formatCode>General</c:formatCode>
                      <c:ptCount val="4"/>
                      <c:pt idx="0">
                        <c:v>1</c:v>
                      </c:pt>
                      <c:pt idx="1">
                        <c:v>2</c:v>
                      </c:pt>
                      <c:pt idx="2">
                        <c:v>3</c:v>
                      </c:pt>
                      <c:pt idx="3">
                        <c:v>4</c:v>
                      </c:pt>
                    </c:numCache>
                  </c:numRef>
                </c15:cat>
              </c15:filteredCategoryTitle>
            </c:ext>
            <c:ext xmlns:c16="http://schemas.microsoft.com/office/drawing/2014/chart" uri="{C3380CC4-5D6E-409C-BE32-E72D297353CC}">
              <c16:uniqueId val="{00000001-7F72-4CB7-B6E3-84B96E09FB83}"/>
            </c:ext>
          </c:extLst>
        </c:ser>
        <c:ser>
          <c:idx val="2"/>
          <c:order val="2"/>
          <c:spPr>
            <a:ln w="28575" cap="rnd">
              <a:solidFill>
                <a:schemeClr val="accent3"/>
              </a:solidFill>
              <a:round/>
            </a:ln>
            <a:effectLst/>
          </c:spPr>
          <c:marker>
            <c:symbol val="none"/>
          </c:marker>
          <c:val>
            <c:numRef>
              <c:f>Sheet1!$D$2:$D$5</c:f>
              <c:numCache>
                <c:formatCode>General</c:formatCode>
                <c:ptCount val="4"/>
                <c:pt idx="0">
                  <c:v>1.6</c:v>
                </c:pt>
                <c:pt idx="1">
                  <c:v>0.4</c:v>
                </c:pt>
                <c:pt idx="2">
                  <c:v>3.8</c:v>
                </c:pt>
                <c:pt idx="3">
                  <c:v>6.5</c:v>
                </c:pt>
              </c:numCache>
            </c:numRef>
          </c:val>
          <c:smooth val="0"/>
          <c:extLst>
            <c:ext xmlns:c15="http://schemas.microsoft.com/office/drawing/2012/chart" uri="{02D57815-91ED-43cb-92C2-25804820EDAC}">
              <c15:filteredSeriesTitle>
                <c15:tx>
                  <c:strRef>
                    <c:extLst>
                      <c:ext uri="{02D57815-91ED-43cb-92C2-25804820EDAC}">
                        <c15:formulaRef>
                          <c15:sqref>Sheet1!$D$1</c15:sqref>
                        </c15:formulaRef>
                      </c:ext>
                    </c:extLst>
                    <c:strCache>
                      <c:ptCount val="1"/>
                      <c:pt idx="0">
                        <c:v>C市</c:v>
                      </c:pt>
                    </c:strCache>
                  </c:strRef>
                </c15:tx>
              </c15:filteredSeriesTitle>
            </c:ext>
            <c:ext xmlns:c15="http://schemas.microsoft.com/office/drawing/2012/chart" uri="{02D57815-91ED-43cb-92C2-25804820EDAC}">
              <c15:filteredCategoryTitle>
                <c15:cat>
                  <c:numRef>
                    <c:extLst>
                      <c:ext uri="{02D57815-91ED-43cb-92C2-25804820EDAC}">
                        <c15:formulaRef>
                          <c15:sqref>Sheet1!$A$2:$A$5</c15:sqref>
                        </c15:formulaRef>
                      </c:ext>
                    </c:extLst>
                    <c:numCache>
                      <c:formatCode>General</c:formatCode>
                      <c:ptCount val="4"/>
                      <c:pt idx="0">
                        <c:v>1</c:v>
                      </c:pt>
                      <c:pt idx="1">
                        <c:v>2</c:v>
                      </c:pt>
                      <c:pt idx="2">
                        <c:v>3</c:v>
                      </c:pt>
                      <c:pt idx="3">
                        <c:v>4</c:v>
                      </c:pt>
                    </c:numCache>
                  </c:numRef>
                </c15:cat>
              </c15:filteredCategoryTitle>
            </c:ext>
            <c:ext xmlns:c16="http://schemas.microsoft.com/office/drawing/2014/chart" uri="{C3380CC4-5D6E-409C-BE32-E72D297353CC}">
              <c16:uniqueId val="{00000002-7F72-4CB7-B6E3-84B96E09FB83}"/>
            </c:ext>
          </c:extLst>
        </c:ser>
        <c:ser>
          <c:idx val="3"/>
          <c:order val="3"/>
          <c:spPr>
            <a:ln w="28575" cap="rnd">
              <a:solidFill>
                <a:schemeClr val="accent4"/>
              </a:solidFill>
              <a:round/>
            </a:ln>
            <a:effectLst/>
          </c:spPr>
          <c:marker>
            <c:symbol val="none"/>
          </c:marker>
          <c:val>
            <c:numRef>
              <c:f>Sheet1!$E$2:$E$5</c:f>
              <c:numCache>
                <c:formatCode>General</c:formatCode>
                <c:ptCount val="4"/>
                <c:pt idx="0">
                  <c:v>11.3</c:v>
                </c:pt>
                <c:pt idx="1">
                  <c:v>8.4</c:v>
                </c:pt>
                <c:pt idx="2">
                  <c:v>13.5</c:v>
                </c:pt>
                <c:pt idx="3">
                  <c:v>17.3</c:v>
                </c:pt>
              </c:numCache>
            </c:numRef>
          </c:val>
          <c:smooth val="0"/>
          <c:extLst>
            <c:ext xmlns:c15="http://schemas.microsoft.com/office/drawing/2012/chart" uri="{02D57815-91ED-43cb-92C2-25804820EDAC}">
              <c15:filteredSeriesTitle>
                <c15:tx>
                  <c:strRef>
                    <c:extLst>
                      <c:ext uri="{02D57815-91ED-43cb-92C2-25804820EDAC}">
                        <c15:formulaRef>
                          <c15:sqref>Sheet1!$E$1</c15:sqref>
                        </c15:formulaRef>
                      </c:ext>
                    </c:extLst>
                    <c:strCache>
                      <c:ptCount val="1"/>
                      <c:pt idx="0">
                        <c:v>D町</c:v>
                      </c:pt>
                    </c:strCache>
                  </c:strRef>
                </c15:tx>
              </c15:filteredSeriesTitle>
            </c:ext>
            <c:ext xmlns:c15="http://schemas.microsoft.com/office/drawing/2012/chart" uri="{02D57815-91ED-43cb-92C2-25804820EDAC}">
              <c15:filteredCategoryTitle>
                <c15:cat>
                  <c:numRef>
                    <c:extLst>
                      <c:ext uri="{02D57815-91ED-43cb-92C2-25804820EDAC}">
                        <c15:formulaRef>
                          <c15:sqref>Sheet1!$A$2:$A$5</c15:sqref>
                        </c15:formulaRef>
                      </c:ext>
                    </c:extLst>
                    <c:numCache>
                      <c:formatCode>General</c:formatCode>
                      <c:ptCount val="4"/>
                      <c:pt idx="0">
                        <c:v>1</c:v>
                      </c:pt>
                      <c:pt idx="1">
                        <c:v>2</c:v>
                      </c:pt>
                      <c:pt idx="2">
                        <c:v>3</c:v>
                      </c:pt>
                      <c:pt idx="3">
                        <c:v>4</c:v>
                      </c:pt>
                    </c:numCache>
                  </c:numRef>
                </c15:cat>
              </c15:filteredCategoryTitle>
            </c:ext>
            <c:ext xmlns:c16="http://schemas.microsoft.com/office/drawing/2014/chart" uri="{C3380CC4-5D6E-409C-BE32-E72D297353CC}">
              <c16:uniqueId val="{00000003-7F72-4CB7-B6E3-84B96E09FB83}"/>
            </c:ext>
          </c:extLst>
        </c:ser>
        <c:dLbls>
          <c:showLegendKey val="0"/>
          <c:showVal val="0"/>
          <c:showCatName val="0"/>
          <c:showSerName val="0"/>
          <c:showPercent val="0"/>
          <c:showBubbleSize val="0"/>
        </c:dLbls>
        <c:smooth val="0"/>
        <c:axId val="111385840"/>
        <c:axId val="111386624"/>
      </c:lineChart>
      <c:catAx>
        <c:axId val="111385840"/>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bg2"/>
                </a:solidFill>
                <a:latin typeface="メイリオ" panose="020B0604030504040204" pitchFamily="50" charset="-128"/>
                <a:ea typeface="メイリオ" panose="020B0604030504040204" pitchFamily="50" charset="-128"/>
                <a:cs typeface="+mn-cs"/>
              </a:defRPr>
            </a:pPr>
            <a:endParaRPr lang="ja-JP"/>
          </a:p>
        </c:txPr>
        <c:crossAx val="111386624"/>
        <c:crosses val="autoZero"/>
        <c:auto val="1"/>
        <c:lblAlgn val="ctr"/>
        <c:lblOffset val="100"/>
        <c:noMultiLvlLbl val="0"/>
      </c:catAx>
      <c:valAx>
        <c:axId val="1113866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bg2"/>
                </a:solidFill>
                <a:latin typeface="メイリオ" panose="020B0604030504040204" pitchFamily="50" charset="-128"/>
                <a:ea typeface="メイリオ" panose="020B0604030504040204" pitchFamily="50" charset="-128"/>
                <a:cs typeface="+mn-cs"/>
              </a:defRPr>
            </a:pPr>
            <a:endParaRPr lang="ja-JP"/>
          </a:p>
        </c:txPr>
        <c:crossAx val="11138584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bg2"/>
              </a:solidFill>
              <a:latin typeface="メイリオ" panose="020B0604030504040204" pitchFamily="50" charset="-128"/>
              <a:ea typeface="メイリオ" panose="020B0604030504040204" pitchFamily="50" charset="-128"/>
              <a:cs typeface="+mn-cs"/>
            </a:defRPr>
          </a:pPr>
          <a:endParaRPr lang="ja-JP"/>
        </a:p>
      </c:txPr>
    </c:legend>
    <c:plotVisOnly val="1"/>
    <c:dispBlanksAs val="gap"/>
    <c:showDLblsOverMax val="0"/>
  </c:chart>
  <c:spPr>
    <a:noFill/>
    <a:ln>
      <a:solidFill>
        <a:schemeClr val="bg2"/>
      </a:solidFill>
    </a:ln>
    <a:effectLst/>
  </c:spPr>
  <c:txPr>
    <a:bodyPr/>
    <a:lstStyle/>
    <a:p>
      <a:pPr>
        <a:defRPr sz="1200">
          <a:solidFill>
            <a:schemeClr val="bg2"/>
          </a:solidFill>
          <a:latin typeface="メイリオ" panose="020B0604030504040204" pitchFamily="50" charset="-128"/>
          <a:ea typeface="メイリオ" panose="020B0604030504040204" pitchFamily="50" charset="-128"/>
        </a:defRPr>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45053B6B-85F0-4D10-BE8B-30F32F836F75}" type="datetimeFigureOut">
              <a:rPr kumimoji="1" lang="ja-JP" altLang="en-US" smtClean="0"/>
              <a:t>2020/6/16</a:t>
            </a:fld>
            <a:endParaRPr kumimoji="1" lang="ja-JP" altLang="en-US"/>
          </a:p>
        </p:txBody>
      </p:sp>
      <p:sp>
        <p:nvSpPr>
          <p:cNvPr id="4" name="スライド イメージ プレースホルダー 3"/>
          <p:cNvSpPr>
            <a:spLocks noGrp="1" noRot="1" noChangeAspect="1"/>
          </p:cNvSpPr>
          <p:nvPr>
            <p:ph type="sldImg" idx="2"/>
          </p:nvPr>
        </p:nvSpPr>
        <p:spPr>
          <a:xfrm>
            <a:off x="1149350" y="1233488"/>
            <a:ext cx="44370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BC593228-728A-4795-AE70-4E5858140379}" type="slidenum">
              <a:rPr kumimoji="1" lang="ja-JP" altLang="en-US" smtClean="0"/>
              <a:t>‹#›</a:t>
            </a:fld>
            <a:endParaRPr kumimoji="1" lang="ja-JP" altLang="en-US"/>
          </a:p>
        </p:txBody>
      </p:sp>
    </p:spTree>
    <p:extLst>
      <p:ext uri="{BB962C8B-B14F-4D97-AF65-F5344CB8AC3E}">
        <p14:creationId xmlns:p14="http://schemas.microsoft.com/office/powerpoint/2010/main" val="264440718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C593228-728A-4795-AE70-4E5858140379}" type="slidenum">
              <a:rPr kumimoji="1" lang="ja-JP" altLang="en-US" smtClean="0"/>
              <a:t>0</a:t>
            </a:fld>
            <a:endParaRPr kumimoji="1" lang="ja-JP" altLang="en-US"/>
          </a:p>
        </p:txBody>
      </p:sp>
    </p:spTree>
    <p:extLst>
      <p:ext uri="{BB962C8B-B14F-4D97-AF65-F5344CB8AC3E}">
        <p14:creationId xmlns:p14="http://schemas.microsoft.com/office/powerpoint/2010/main" val="35148977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latin typeface="+mn-ea"/>
                <a:ea typeface="+mn-ea"/>
              </a:rPr>
              <a:t>講義ノート</a:t>
            </a:r>
            <a:r>
              <a:rPr kumimoji="1" lang="en-US" altLang="ja-JP" dirty="0">
                <a:latin typeface="+mn-ea"/>
                <a:ea typeface="+mn-ea"/>
              </a:rPr>
              <a:t>:</a:t>
            </a:r>
          </a:p>
          <a:p>
            <a:endParaRPr kumimoji="1" lang="en-US" altLang="ja-JP" dirty="0">
              <a:latin typeface="+mn-ea"/>
              <a:ea typeface="+mn-ea"/>
            </a:endParaRPr>
          </a:p>
          <a:p>
            <a:pPr marL="0" indent="0">
              <a:lnSpc>
                <a:spcPct val="110000"/>
              </a:lnSpc>
              <a:spcBef>
                <a:spcPts val="0"/>
              </a:spcBef>
              <a:buNone/>
            </a:pPr>
            <a:r>
              <a:rPr kumimoji="0" lang="ja-JP" altLang="en-US" sz="1200" dirty="0" smtClean="0">
                <a:cs typeface="Meiryo UI" pitchFamily="50" charset="-128"/>
              </a:rPr>
              <a:t>スマートフォン、タブレット端末、</a:t>
            </a:r>
            <a:r>
              <a:rPr kumimoji="0" lang="en-US" altLang="ja-JP" sz="1200" dirty="0" smtClean="0">
                <a:cs typeface="Meiryo UI" pitchFamily="50" charset="-128"/>
              </a:rPr>
              <a:t>SNS</a:t>
            </a:r>
            <a:r>
              <a:rPr kumimoji="0" lang="ja-JP" altLang="en-US" sz="1200" dirty="0" smtClean="0">
                <a:cs typeface="Meiryo UI" pitchFamily="50" charset="-128"/>
              </a:rPr>
              <a:t>の普及等を背景に、多種多様な情報を相互に連携させて新たな価値を生み出すことが期待されています。特に、国や自治体が保有する公共データが、国民や企業が利用しやすい形で公開されることが求められています。</a:t>
            </a:r>
          </a:p>
          <a:p>
            <a:endParaRPr kumimoji="1" lang="en-US" altLang="ja-JP"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200" dirty="0" smtClean="0">
                <a:latin typeface="+mn-ea"/>
                <a:cs typeface="Meiryo UI" pitchFamily="50" charset="-128"/>
              </a:rPr>
              <a:t>背景には、「官民データ法」による</a:t>
            </a:r>
            <a:r>
              <a:rPr kumimoji="0" lang="ja-JP" altLang="en-US" sz="1200" u="none" dirty="0" smtClean="0">
                <a:solidFill>
                  <a:srgbClr val="FF0000"/>
                </a:solidFill>
                <a:latin typeface="+mn-ea"/>
                <a:cs typeface="Meiryo UI" pitchFamily="50" charset="-128"/>
              </a:rPr>
              <a:t>官民データを国民がインターネット等を通じて容易に利用できるよう措置の義務付けや、また、</a:t>
            </a:r>
            <a:r>
              <a:rPr kumimoji="0" lang="ja-JP" altLang="en-US" sz="1200" dirty="0" smtClean="0">
                <a:latin typeface="+mn-ea"/>
                <a:cs typeface="Meiryo UI" pitchFamily="50" charset="-128"/>
              </a:rPr>
              <a:t>「世界最先端</a:t>
            </a:r>
            <a:r>
              <a:rPr kumimoji="0" lang="en-US" altLang="ja-JP" sz="1200" dirty="0" smtClean="0">
                <a:latin typeface="+mn-ea"/>
                <a:cs typeface="Meiryo UI" pitchFamily="50" charset="-128"/>
              </a:rPr>
              <a:t>IT</a:t>
            </a:r>
            <a:r>
              <a:rPr kumimoji="0" lang="ja-JP" altLang="en-US" sz="1200" dirty="0" smtClean="0">
                <a:latin typeface="+mn-ea"/>
                <a:cs typeface="Meiryo UI" pitchFamily="50" charset="-128"/>
              </a:rPr>
              <a:t>国家創造宣言・官民データ活用推進基本計画」による</a:t>
            </a:r>
            <a:r>
              <a:rPr kumimoji="0" lang="ja-JP" altLang="en-US" sz="1200" u="none" dirty="0" smtClean="0">
                <a:solidFill>
                  <a:srgbClr val="FF0000"/>
                </a:solidFill>
                <a:latin typeface="+mn-ea"/>
                <a:cs typeface="Meiryo UI" pitchFamily="50" charset="-128"/>
              </a:rPr>
              <a:t>平成</a:t>
            </a:r>
            <a:r>
              <a:rPr kumimoji="0" lang="en-US" altLang="ja-JP" sz="1200" u="none" dirty="0" smtClean="0">
                <a:solidFill>
                  <a:srgbClr val="FF0000"/>
                </a:solidFill>
                <a:latin typeface="+mn-ea"/>
                <a:cs typeface="Meiryo UI" pitchFamily="50" charset="-128"/>
              </a:rPr>
              <a:t>32</a:t>
            </a:r>
            <a:r>
              <a:rPr kumimoji="0" lang="ja-JP" altLang="en-US" sz="1200" u="none" dirty="0" smtClean="0">
                <a:solidFill>
                  <a:srgbClr val="FF0000"/>
                </a:solidFill>
                <a:latin typeface="+mn-ea"/>
                <a:cs typeface="Meiryo UI" pitchFamily="50" charset="-128"/>
              </a:rPr>
              <a:t>年度までに地方公共団体のオープンデータ取組率</a:t>
            </a:r>
            <a:r>
              <a:rPr kumimoji="0" lang="en-US" altLang="ja-JP" sz="1200" u="none" dirty="0" smtClean="0">
                <a:solidFill>
                  <a:srgbClr val="FF0000"/>
                </a:solidFill>
                <a:latin typeface="+mn-ea"/>
                <a:cs typeface="Meiryo UI" pitchFamily="50" charset="-128"/>
              </a:rPr>
              <a:t>100</a:t>
            </a:r>
            <a:r>
              <a:rPr kumimoji="0" lang="ja-JP" altLang="en-US" sz="1200" u="none" dirty="0" smtClean="0">
                <a:solidFill>
                  <a:srgbClr val="FF0000"/>
                </a:solidFill>
                <a:latin typeface="+mn-ea"/>
                <a:cs typeface="Meiryo UI" pitchFamily="50" charset="-128"/>
              </a:rPr>
              <a:t>％を目標とする</a:t>
            </a:r>
            <a:r>
              <a:rPr kumimoji="0" lang="ja-JP" altLang="en-US" sz="1200" dirty="0" smtClean="0">
                <a:latin typeface="+mn-ea"/>
                <a:cs typeface="Meiryo UI" pitchFamily="50" charset="-128"/>
              </a:rPr>
              <a:t>ことが挙げられます。</a:t>
            </a:r>
            <a:endParaRPr kumimoji="0" lang="en-US" altLang="ja-JP" sz="1200" u="none" dirty="0" smtClean="0">
              <a:solidFill>
                <a:srgbClr val="FF0000"/>
              </a:solidFill>
              <a:latin typeface="+mn-ea"/>
              <a:cs typeface="Meiryo UI" pitchFamily="50" charset="-128"/>
            </a:endParaRPr>
          </a:p>
          <a:p>
            <a:endParaRPr kumimoji="1" lang="en-US" altLang="ja-JP" dirty="0" smtClean="0">
              <a:latin typeface="+mn-ea"/>
              <a:ea typeface="+mn-ea"/>
            </a:endParaRPr>
          </a:p>
          <a:p>
            <a:r>
              <a:rPr kumimoji="1" lang="ja-JP" altLang="en-US" dirty="0" smtClean="0">
                <a:latin typeface="+mn-ea"/>
                <a:ea typeface="+mn-ea"/>
              </a:rPr>
              <a:t>このように、自治体に対して、オープンデータの取組が求められています。</a:t>
            </a:r>
            <a:endParaRPr kumimoji="1" lang="en-US" altLang="ja-JP" dirty="0" smtClean="0">
              <a:latin typeface="+mn-ea"/>
              <a:ea typeface="+mn-ea"/>
            </a:endParaRPr>
          </a:p>
          <a:p>
            <a:endParaRPr lang="en-US" altLang="ja-JP" sz="1200" dirty="0" smtClean="0">
              <a:solidFill>
                <a:schemeClr val="tx1"/>
              </a:solidFill>
              <a:latin typeface="+mn-ea"/>
              <a:ea typeface="+mn-ea"/>
              <a:cs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BC593228-728A-4795-AE70-4E5858140379}" type="slidenum">
              <a:rPr kumimoji="1" lang="ja-JP" altLang="en-US" smtClean="0"/>
              <a:t>1</a:t>
            </a:fld>
            <a:endParaRPr kumimoji="1" lang="ja-JP" altLang="en-US"/>
          </a:p>
        </p:txBody>
      </p:sp>
    </p:spTree>
    <p:extLst>
      <p:ext uri="{BB962C8B-B14F-4D97-AF65-F5344CB8AC3E}">
        <p14:creationId xmlns:p14="http://schemas.microsoft.com/office/powerpoint/2010/main" val="38605742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latin typeface="+mn-ea"/>
                <a:ea typeface="+mn-ea"/>
              </a:rPr>
              <a:t>講義ノート</a:t>
            </a:r>
            <a:r>
              <a:rPr kumimoji="1" lang="en-US" altLang="ja-JP" dirty="0">
                <a:latin typeface="+mn-ea"/>
                <a:ea typeface="+mn-ea"/>
              </a:rPr>
              <a:t>:</a:t>
            </a:r>
          </a:p>
          <a:p>
            <a:endParaRPr kumimoji="1" lang="en-US" altLang="ja-JP"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mn-ea"/>
                <a:ea typeface="+mn-ea"/>
              </a:rPr>
              <a:t>オープンデータ</a:t>
            </a:r>
            <a:r>
              <a:rPr kumimoji="1" lang="ja-JP" altLang="en-US" sz="1200" b="0" i="0" dirty="0">
                <a:solidFill>
                  <a:srgbClr val="000000"/>
                </a:solidFill>
                <a:latin typeface="+mn-ea"/>
                <a:ea typeface="+mn-ea"/>
                <a:cs typeface="Meiryo UI" panose="020B0604030504040204" pitchFamily="50" charset="-128"/>
              </a:rPr>
              <a:t>とは、機械判読に適した形で、二次利用可能なルールの下で公開される公共データです。</a:t>
            </a:r>
          </a:p>
          <a:p>
            <a:endParaRPr kumimoji="1" lang="ja-JP" altLang="en-US" dirty="0">
              <a:latin typeface="+mn-ea"/>
              <a:ea typeface="+mn-ea"/>
            </a:endParaRPr>
          </a:p>
          <a:p>
            <a:r>
              <a:rPr kumimoji="1" lang="ja-JP" altLang="en-US" dirty="0">
                <a:latin typeface="+mn-ea"/>
                <a:ea typeface="+mn-ea"/>
              </a:rPr>
              <a:t>オープンデータの定義としては、さまざまなものがありますが、政府が公開している「オープンデータ基本指針」では、以下のすべてを満たす形で公開されたデータ、と定義されています。</a:t>
            </a:r>
            <a:endParaRPr kumimoji="1" lang="en-US" altLang="ja-JP" dirty="0">
              <a:latin typeface="+mn-ea"/>
              <a:ea typeface="+mn-ea"/>
            </a:endParaRPr>
          </a:p>
          <a:p>
            <a:r>
              <a:rPr kumimoji="1" lang="ja-JP" altLang="en-US" dirty="0">
                <a:latin typeface="+mn-ea"/>
                <a:ea typeface="+mn-ea"/>
              </a:rPr>
              <a:t>第</a:t>
            </a:r>
            <a:r>
              <a:rPr kumimoji="1" lang="en-US" altLang="ja-JP" dirty="0">
                <a:latin typeface="+mn-ea"/>
                <a:ea typeface="+mn-ea"/>
              </a:rPr>
              <a:t>1</a:t>
            </a:r>
            <a:r>
              <a:rPr kumimoji="1" lang="ja-JP" altLang="en-US" dirty="0">
                <a:latin typeface="+mn-ea"/>
                <a:ea typeface="+mn-ea"/>
              </a:rPr>
              <a:t>に、営利目的、非営利目的を問わず二次利用可能なルールが適用されたもの。</a:t>
            </a:r>
          </a:p>
          <a:p>
            <a:r>
              <a:rPr kumimoji="1" lang="ja-JP" altLang="en-US" dirty="0">
                <a:latin typeface="+mn-ea"/>
                <a:ea typeface="+mn-ea"/>
              </a:rPr>
              <a:t>第</a:t>
            </a:r>
            <a:r>
              <a:rPr kumimoji="1" lang="en-US" altLang="ja-JP" dirty="0">
                <a:latin typeface="+mn-ea"/>
                <a:ea typeface="+mn-ea"/>
              </a:rPr>
              <a:t>2</a:t>
            </a:r>
            <a:r>
              <a:rPr kumimoji="1" lang="ja-JP" altLang="en-US" dirty="0">
                <a:latin typeface="+mn-ea"/>
                <a:ea typeface="+mn-ea"/>
              </a:rPr>
              <a:t>に、機械判読に適したもの。</a:t>
            </a:r>
          </a:p>
          <a:p>
            <a:r>
              <a:rPr kumimoji="1" lang="ja-JP" altLang="en-US" dirty="0">
                <a:latin typeface="+mn-ea"/>
                <a:ea typeface="+mn-ea"/>
              </a:rPr>
              <a:t>第</a:t>
            </a:r>
            <a:r>
              <a:rPr kumimoji="1" lang="en-US" altLang="ja-JP" dirty="0">
                <a:latin typeface="+mn-ea"/>
                <a:ea typeface="+mn-ea"/>
              </a:rPr>
              <a:t>3</a:t>
            </a:r>
            <a:r>
              <a:rPr kumimoji="1" lang="ja-JP" altLang="en-US" dirty="0">
                <a:latin typeface="+mn-ea"/>
                <a:ea typeface="+mn-ea"/>
              </a:rPr>
              <a:t>に、無償で利用できるもの。</a:t>
            </a:r>
          </a:p>
          <a:p>
            <a:endParaRPr kumimoji="1" lang="ja-JP" altLang="en-US" dirty="0">
              <a:latin typeface="+mn-ea"/>
              <a:ea typeface="+mn-ea"/>
            </a:endParaRPr>
          </a:p>
          <a:p>
            <a:r>
              <a:rPr kumimoji="1" lang="ja-JP" altLang="en-US" dirty="0">
                <a:latin typeface="+mn-ea"/>
                <a:ea typeface="+mn-ea"/>
              </a:rPr>
              <a:t>公益企業など民間事業者や個人が保有し、二次利用可能な形で公開されるものも、オープンデータに含まれます。</a:t>
            </a:r>
          </a:p>
          <a:p>
            <a:endParaRPr kumimoji="1" lang="ja-JP" altLang="en-US" dirty="0">
              <a:latin typeface="+mn-ea"/>
              <a:ea typeface="+mn-ea"/>
            </a:endParaRPr>
          </a:p>
          <a:p>
            <a:r>
              <a:rPr kumimoji="1" lang="ja-JP" altLang="en-US" dirty="0">
                <a:latin typeface="+mn-ea"/>
                <a:ea typeface="+mn-ea"/>
              </a:rPr>
              <a:t>ここで、「二次利用可能なルール」「機械判読に適した」という言葉で出てきます。</a:t>
            </a:r>
          </a:p>
          <a:p>
            <a:r>
              <a:rPr kumimoji="1" lang="ja-JP" altLang="en-US" dirty="0">
                <a:latin typeface="+mn-ea"/>
                <a:ea typeface="+mn-ea"/>
              </a:rPr>
              <a:t>これがどういうことなのか、説明します。</a:t>
            </a:r>
          </a:p>
          <a:p>
            <a:endParaRPr kumimoji="1" lang="ja-JP" altLang="en-US" dirty="0">
              <a:latin typeface="+mn-ea"/>
              <a:ea typeface="+mn-ea"/>
            </a:endParaRPr>
          </a:p>
        </p:txBody>
      </p:sp>
      <p:sp>
        <p:nvSpPr>
          <p:cNvPr id="4" name="スライド番号プレースホルダー 3"/>
          <p:cNvSpPr>
            <a:spLocks noGrp="1"/>
          </p:cNvSpPr>
          <p:nvPr>
            <p:ph type="sldNum" sz="quarter" idx="5"/>
          </p:nvPr>
        </p:nvSpPr>
        <p:spPr/>
        <p:txBody>
          <a:bodyPr/>
          <a:lstStyle/>
          <a:p>
            <a:fld id="{BC593228-728A-4795-AE70-4E5858140379}" type="slidenum">
              <a:rPr kumimoji="1" lang="ja-JP" altLang="en-US" smtClean="0"/>
              <a:t>2</a:t>
            </a:fld>
            <a:endParaRPr kumimoji="1" lang="ja-JP" altLang="en-US"/>
          </a:p>
        </p:txBody>
      </p:sp>
    </p:spTree>
    <p:extLst>
      <p:ext uri="{BB962C8B-B14F-4D97-AF65-F5344CB8AC3E}">
        <p14:creationId xmlns:p14="http://schemas.microsoft.com/office/powerpoint/2010/main" val="26931728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latin typeface="+mn-ea"/>
                <a:ea typeface="+mn-ea"/>
              </a:rPr>
              <a:t>講義ノート</a:t>
            </a:r>
            <a:r>
              <a:rPr kumimoji="1" lang="en-US" altLang="ja-JP" dirty="0">
                <a:latin typeface="+mn-ea"/>
                <a:ea typeface="+mn-ea"/>
              </a:rPr>
              <a:t>:</a:t>
            </a:r>
          </a:p>
          <a:p>
            <a:endParaRPr kumimoji="1" lang="en-US" altLang="ja-JP" dirty="0">
              <a:latin typeface="+mn-ea"/>
              <a:ea typeface="+mn-ea"/>
            </a:endParaRPr>
          </a:p>
          <a:p>
            <a:r>
              <a:rPr kumimoji="1" lang="ja-JP" altLang="en-US" dirty="0">
                <a:latin typeface="+mn-ea"/>
                <a:ea typeface="+mn-ea"/>
              </a:rPr>
              <a:t>二次利用とは、</a:t>
            </a:r>
            <a:r>
              <a:rPr lang="ja-JP" altLang="en-US" sz="1200" dirty="0">
                <a:solidFill>
                  <a:schemeClr val="tx1"/>
                </a:solidFill>
                <a:latin typeface="+mn-ea"/>
                <a:ea typeface="+mn-ea"/>
                <a:cs typeface="Meiryo UI" panose="020B0604030504040204" pitchFamily="50" charset="-128"/>
              </a:rPr>
              <a:t>公開されたデータをコピー・加工して利用することをいいます。</a:t>
            </a:r>
          </a:p>
          <a:p>
            <a:r>
              <a:rPr lang="ja-JP" altLang="en-US" sz="1200" dirty="0">
                <a:solidFill>
                  <a:schemeClr val="tx1"/>
                </a:solidFill>
                <a:latin typeface="+mn-ea"/>
                <a:ea typeface="+mn-ea"/>
                <a:cs typeface="Meiryo UI" panose="020B0604030504040204" pitchFamily="50" charset="-128"/>
              </a:rPr>
              <a:t>たとえば、公開されたデータをグラフにしたり、分析して傾向をつかんだり、公開されたデータから利用者に通知をするアプリケーションを構築したりします。</a:t>
            </a:r>
          </a:p>
          <a:p>
            <a:endParaRPr kumimoji="1" lang="ja-JP" altLang="en-US" dirty="0">
              <a:latin typeface="+mn-ea"/>
              <a:ea typeface="+mn-ea"/>
            </a:endParaRPr>
          </a:p>
        </p:txBody>
      </p:sp>
      <p:sp>
        <p:nvSpPr>
          <p:cNvPr id="4" name="スライド番号プレースホルダー 3"/>
          <p:cNvSpPr>
            <a:spLocks noGrp="1"/>
          </p:cNvSpPr>
          <p:nvPr>
            <p:ph type="sldNum" sz="quarter" idx="5"/>
          </p:nvPr>
        </p:nvSpPr>
        <p:spPr/>
        <p:txBody>
          <a:bodyPr/>
          <a:lstStyle/>
          <a:p>
            <a:fld id="{BC593228-728A-4795-AE70-4E5858140379}" type="slidenum">
              <a:rPr kumimoji="1" lang="ja-JP" altLang="en-US" smtClean="0"/>
              <a:t>3</a:t>
            </a:fld>
            <a:endParaRPr kumimoji="1" lang="ja-JP" altLang="en-US"/>
          </a:p>
        </p:txBody>
      </p:sp>
    </p:spTree>
    <p:extLst>
      <p:ext uri="{BB962C8B-B14F-4D97-AF65-F5344CB8AC3E}">
        <p14:creationId xmlns:p14="http://schemas.microsoft.com/office/powerpoint/2010/main" val="18883236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latin typeface="+mn-ea"/>
                <a:ea typeface="+mn-ea"/>
              </a:rPr>
              <a:t>講義ノート</a:t>
            </a:r>
            <a:r>
              <a:rPr kumimoji="1" lang="en-US" altLang="ja-JP" dirty="0">
                <a:latin typeface="+mn-ea"/>
                <a:ea typeface="+mn-ea"/>
              </a:rPr>
              <a:t>:</a:t>
            </a:r>
          </a:p>
          <a:p>
            <a:endParaRPr kumimoji="1" lang="en-US" altLang="ja-JP" dirty="0">
              <a:latin typeface="+mn-ea"/>
              <a:ea typeface="+mn-ea"/>
            </a:endParaRPr>
          </a:p>
          <a:p>
            <a:r>
              <a:rPr kumimoji="1" lang="ja-JP" altLang="en-US" dirty="0">
                <a:latin typeface="+mn-ea"/>
                <a:ea typeface="+mn-ea"/>
              </a:rPr>
              <a:t>このように、公開されたデータから分析結果を得たり、公開されたデータからアプリケーションを構築したりするためには、そのデータが二次利用できる利用ルールで公開されている必要があります。</a:t>
            </a:r>
          </a:p>
          <a:p>
            <a:endParaRPr lang="ja-JP" altLang="en-US" sz="1200" dirty="0">
              <a:solidFill>
                <a:schemeClr val="tx1"/>
              </a:solidFill>
              <a:latin typeface="+mn-ea"/>
              <a:ea typeface="+mn-ea"/>
              <a:cs typeface="Meiryo UI" panose="020B0604030504040204" pitchFamily="50" charset="-128"/>
            </a:endParaRPr>
          </a:p>
          <a:p>
            <a:r>
              <a:rPr lang="ja-JP" altLang="en-US" sz="1200" dirty="0">
                <a:solidFill>
                  <a:schemeClr val="tx1"/>
                </a:solidFill>
                <a:latin typeface="+mn-ea"/>
                <a:ea typeface="+mn-ea"/>
                <a:cs typeface="Meiryo UI" panose="020B0604030504040204" pitchFamily="50" charset="-128"/>
              </a:rPr>
              <a:t>たとえば、公開されたデータに対して</a:t>
            </a:r>
          </a:p>
          <a:p>
            <a:r>
              <a:rPr lang="ja-JP" altLang="en-US" sz="1200" dirty="0">
                <a:solidFill>
                  <a:schemeClr val="tx1"/>
                </a:solidFill>
                <a:latin typeface="+mn-ea"/>
                <a:ea typeface="+mn-ea"/>
                <a:cs typeface="Meiryo UI" panose="020B0604030504040204" pitchFamily="50" charset="-128"/>
              </a:rPr>
              <a:t>  </a:t>
            </a:r>
            <a:r>
              <a:rPr kumimoji="1" lang="ja-JP" altLang="en-US" sz="1200" u="none" dirty="0">
                <a:solidFill>
                  <a:schemeClr val="tx1"/>
                </a:solidFill>
                <a:latin typeface="+mn-ea"/>
                <a:ea typeface="+mn-ea"/>
              </a:rPr>
              <a:t>「私的使用のための複製」や「引用」など著作権法上認められた場合を除き、無断で複製・転用することはできません</a:t>
            </a:r>
            <a:endParaRPr kumimoji="1" lang="en-US" altLang="ja-JP" sz="1200" u="none" dirty="0">
              <a:solidFill>
                <a:schemeClr val="tx1"/>
              </a:solidFill>
              <a:latin typeface="+mn-ea"/>
              <a:ea typeface="+mn-ea"/>
            </a:endParaRPr>
          </a:p>
          <a:p>
            <a:r>
              <a:rPr lang="ja-JP" altLang="en-US" sz="1200" dirty="0">
                <a:solidFill>
                  <a:schemeClr val="tx1"/>
                </a:solidFill>
                <a:latin typeface="+mn-ea"/>
                <a:ea typeface="+mn-ea"/>
                <a:cs typeface="Meiryo UI" panose="020B0604030504040204" pitchFamily="50" charset="-128"/>
              </a:rPr>
              <a:t>というような制限がある場合、そのデータを利用することができません。</a:t>
            </a:r>
          </a:p>
          <a:p>
            <a:endParaRPr lang="ja-JP" altLang="en-US" sz="1200" dirty="0">
              <a:solidFill>
                <a:schemeClr val="tx1"/>
              </a:solidFill>
              <a:latin typeface="+mn-ea"/>
              <a:ea typeface="+mn-ea"/>
              <a:cs typeface="Meiryo UI" panose="020B0604030504040204" pitchFamily="50" charset="-128"/>
            </a:endParaRPr>
          </a:p>
          <a:p>
            <a:r>
              <a:rPr lang="ja-JP" altLang="en-US" sz="1200" dirty="0">
                <a:solidFill>
                  <a:schemeClr val="tx1"/>
                </a:solidFill>
                <a:latin typeface="+mn-ea"/>
                <a:ea typeface="+mn-ea"/>
                <a:cs typeface="Meiryo UI" panose="020B0604030504040204" pitchFamily="50" charset="-128"/>
              </a:rPr>
              <a:t>一方、政府標準利用規約にあるように</a:t>
            </a:r>
          </a:p>
          <a:p>
            <a:r>
              <a:rPr lang="en-US" altLang="ja-JP" sz="1200" dirty="0">
                <a:solidFill>
                  <a:schemeClr val="tx1"/>
                </a:solidFill>
                <a:latin typeface="+mn-ea"/>
                <a:ea typeface="+mn-ea"/>
                <a:cs typeface="Meiryo UI" panose="020B0604030504040204" pitchFamily="50" charset="-128"/>
              </a:rPr>
              <a:t>『</a:t>
            </a:r>
            <a:r>
              <a:rPr lang="ja-JP" altLang="en-US" sz="1200" dirty="0">
                <a:solidFill>
                  <a:schemeClr val="tx1"/>
                </a:solidFill>
                <a:latin typeface="+mn-ea"/>
                <a:ea typeface="+mn-ea"/>
                <a:cs typeface="Meiryo UI" panose="020B0604030504040204" pitchFamily="50" charset="-128"/>
              </a:rPr>
              <a:t>データはクリエイティブ・コモンズ・ライセンス（以下「</a:t>
            </a:r>
            <a:r>
              <a:rPr lang="en-US" altLang="ja-JP" sz="1200" dirty="0">
                <a:solidFill>
                  <a:schemeClr val="tx1"/>
                </a:solidFill>
                <a:latin typeface="+mn-ea"/>
                <a:ea typeface="+mn-ea"/>
                <a:cs typeface="Meiryo UI" panose="020B0604030504040204" pitchFamily="50" charset="-128"/>
              </a:rPr>
              <a:t>CC</a:t>
            </a:r>
            <a:r>
              <a:rPr lang="ja-JP" altLang="en-US" sz="1200" dirty="0">
                <a:solidFill>
                  <a:schemeClr val="tx1"/>
                </a:solidFill>
                <a:latin typeface="+mn-ea"/>
                <a:ea typeface="+mn-ea"/>
                <a:cs typeface="Meiryo UI" panose="020B0604030504040204" pitchFamily="50" charset="-128"/>
              </a:rPr>
              <a:t>ライセンス」といいます。）の表示</a:t>
            </a:r>
            <a:r>
              <a:rPr lang="en-US" altLang="ja-JP" sz="1200" dirty="0">
                <a:solidFill>
                  <a:schemeClr val="tx1"/>
                </a:solidFill>
                <a:latin typeface="+mn-ea"/>
                <a:ea typeface="+mn-ea"/>
                <a:cs typeface="Meiryo UI" panose="020B0604030504040204" pitchFamily="50" charset="-128"/>
              </a:rPr>
              <a:t>4.0</a:t>
            </a:r>
            <a:r>
              <a:rPr lang="ja-JP" altLang="en-US" sz="1200" dirty="0">
                <a:solidFill>
                  <a:schemeClr val="tx1"/>
                </a:solidFill>
                <a:latin typeface="+mn-ea"/>
                <a:ea typeface="+mn-ea"/>
                <a:cs typeface="Meiryo UI" panose="020B0604030504040204" pitchFamily="50" charset="-128"/>
              </a:rPr>
              <a:t>　国際により利用できます。</a:t>
            </a:r>
          </a:p>
          <a:p>
            <a:r>
              <a:rPr lang="ja-JP" altLang="en-US" sz="1200" dirty="0">
                <a:solidFill>
                  <a:schemeClr val="tx1"/>
                </a:solidFill>
                <a:latin typeface="+mn-ea"/>
                <a:ea typeface="+mn-ea"/>
                <a:cs typeface="Meiryo UI" panose="020B0604030504040204" pitchFamily="50" charset="-128"/>
              </a:rPr>
              <a:t>数値データ、簡単な表・グラフ等のデータは著作権の対象ではありませんので、自由に利用できます。</a:t>
            </a:r>
            <a:r>
              <a:rPr lang="en-US" altLang="ja-JP" sz="1200" dirty="0">
                <a:solidFill>
                  <a:schemeClr val="tx1"/>
                </a:solidFill>
                <a:latin typeface="+mn-ea"/>
                <a:ea typeface="+mn-ea"/>
                <a:cs typeface="Meiryo UI" panose="020B0604030504040204" pitchFamily="50" charset="-128"/>
              </a:rPr>
              <a:t>』</a:t>
            </a:r>
          </a:p>
          <a:p>
            <a:r>
              <a:rPr lang="ja-JP" altLang="en-US" sz="1200" dirty="0">
                <a:solidFill>
                  <a:schemeClr val="tx1"/>
                </a:solidFill>
                <a:latin typeface="+mn-ea"/>
                <a:ea typeface="+mn-ea"/>
                <a:cs typeface="Meiryo UI" panose="020B0604030504040204" pitchFamily="50" charset="-128"/>
              </a:rPr>
              <a:t>というような表示がされていれば、そのデータを利用して分析をしたり、アプリケーションを構築したりできます。</a:t>
            </a:r>
          </a:p>
          <a:p>
            <a:endParaRPr kumimoji="1" lang="ja-JP" altLang="en-US" dirty="0">
              <a:latin typeface="+mn-ea"/>
              <a:ea typeface="+mn-ea"/>
            </a:endParaRPr>
          </a:p>
        </p:txBody>
      </p:sp>
      <p:sp>
        <p:nvSpPr>
          <p:cNvPr id="4" name="スライド番号プレースホルダー 3"/>
          <p:cNvSpPr>
            <a:spLocks noGrp="1"/>
          </p:cNvSpPr>
          <p:nvPr>
            <p:ph type="sldNum" sz="quarter" idx="5"/>
          </p:nvPr>
        </p:nvSpPr>
        <p:spPr/>
        <p:txBody>
          <a:bodyPr/>
          <a:lstStyle/>
          <a:p>
            <a:fld id="{BC593228-728A-4795-AE70-4E5858140379}" type="slidenum">
              <a:rPr kumimoji="1" lang="ja-JP" altLang="en-US" smtClean="0"/>
              <a:t>4</a:t>
            </a:fld>
            <a:endParaRPr kumimoji="1" lang="ja-JP" altLang="en-US"/>
          </a:p>
        </p:txBody>
      </p:sp>
    </p:spTree>
    <p:extLst>
      <p:ext uri="{BB962C8B-B14F-4D97-AF65-F5344CB8AC3E}">
        <p14:creationId xmlns:p14="http://schemas.microsoft.com/office/powerpoint/2010/main" val="20986108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latin typeface="+mn-ea"/>
                <a:ea typeface="+mn-ea"/>
              </a:rPr>
              <a:t>講義ノート</a:t>
            </a:r>
            <a:r>
              <a:rPr kumimoji="1" lang="en-US" altLang="ja-JP" dirty="0">
                <a:latin typeface="+mn-ea"/>
                <a:ea typeface="+mn-ea"/>
              </a:rPr>
              <a:t>:</a:t>
            </a:r>
          </a:p>
          <a:p>
            <a:endParaRPr kumimoji="1" lang="en-US" altLang="ja-JP" dirty="0">
              <a:latin typeface="+mn-ea"/>
              <a:ea typeface="+mn-ea"/>
            </a:endParaRPr>
          </a:p>
          <a:p>
            <a:r>
              <a:rPr kumimoji="1" lang="ja-JP" altLang="en-US" dirty="0">
                <a:latin typeface="+mn-ea"/>
                <a:ea typeface="+mn-ea"/>
              </a:rPr>
              <a:t>機械判読に適した形、とは、コンピュータが扱いやすい形式です。</a:t>
            </a:r>
          </a:p>
          <a:p>
            <a:endParaRPr kumimoji="1" lang="ja-JP" altLang="en-US" dirty="0">
              <a:latin typeface="+mn-ea"/>
              <a:ea typeface="+mn-ea"/>
            </a:endParaRPr>
          </a:p>
          <a:p>
            <a:r>
              <a:rPr kumimoji="1" lang="ja-JP" altLang="en-US" dirty="0">
                <a:latin typeface="+mn-ea"/>
                <a:ea typeface="+mn-ea"/>
              </a:rPr>
              <a:t>オープンデータは、アプリケーションが利用するなど、コンピュータが分析・解析して利用するケースが多いです。</a:t>
            </a:r>
          </a:p>
          <a:p>
            <a:r>
              <a:rPr kumimoji="1" lang="ja-JP" altLang="en-US" dirty="0">
                <a:latin typeface="+mn-ea"/>
                <a:ea typeface="+mn-ea"/>
              </a:rPr>
              <a:t>このため、データがコンピュータが分析・解析しやすい形であることが望ましいです。</a:t>
            </a:r>
          </a:p>
          <a:p>
            <a:endParaRPr kumimoji="1" lang="ja-JP" altLang="en-US" dirty="0">
              <a:latin typeface="+mn-ea"/>
              <a:ea typeface="+mn-ea"/>
            </a:endParaRPr>
          </a:p>
          <a:p>
            <a:r>
              <a:rPr kumimoji="1" lang="ja-JP" altLang="en-US" dirty="0">
                <a:latin typeface="+mn-ea"/>
                <a:ea typeface="+mn-ea"/>
              </a:rPr>
              <a:t>機械判読に適した形は、必ずしも人間が見やすい形と限りません。</a:t>
            </a:r>
          </a:p>
          <a:p>
            <a:r>
              <a:rPr kumimoji="1" lang="ja-JP" altLang="en-US" dirty="0">
                <a:latin typeface="+mn-ea"/>
                <a:ea typeface="+mn-ea"/>
              </a:rPr>
              <a:t>たとえば、我々が左側の表を見れば、</a:t>
            </a:r>
            <a:r>
              <a:rPr kumimoji="1" lang="en-US" altLang="ja-JP" dirty="0">
                <a:latin typeface="+mn-ea"/>
                <a:ea typeface="+mn-ea"/>
              </a:rPr>
              <a:t>2</a:t>
            </a:r>
            <a:r>
              <a:rPr lang="en-US" altLang="ja-JP" sz="1200" dirty="0">
                <a:solidFill>
                  <a:schemeClr val="tx1"/>
                </a:solidFill>
                <a:latin typeface="+mn-ea"/>
                <a:ea typeface="+mn-ea"/>
                <a:cs typeface="Meiryo UI" panose="020B0604030504040204" pitchFamily="50" charset="-128"/>
              </a:rPr>
              <a:t>018</a:t>
            </a:r>
            <a:r>
              <a:rPr lang="ja-JP" altLang="en-US" sz="1200" dirty="0">
                <a:solidFill>
                  <a:schemeClr val="tx1"/>
                </a:solidFill>
                <a:latin typeface="+mn-ea"/>
                <a:ea typeface="+mn-ea"/>
                <a:cs typeface="Meiryo UI" panose="020B0604030504040204" pitchFamily="50" charset="-128"/>
              </a:rPr>
              <a:t>年の</a:t>
            </a:r>
            <a:r>
              <a:rPr lang="en-US" altLang="ja-JP" sz="1200" dirty="0">
                <a:solidFill>
                  <a:schemeClr val="tx1"/>
                </a:solidFill>
                <a:latin typeface="+mn-ea"/>
                <a:ea typeface="+mn-ea"/>
                <a:cs typeface="Meiryo UI" panose="020B0604030504040204" pitchFamily="50" charset="-128"/>
              </a:rPr>
              <a:t>4</a:t>
            </a:r>
            <a:r>
              <a:rPr lang="ja-JP" altLang="en-US" sz="1200" dirty="0">
                <a:solidFill>
                  <a:schemeClr val="tx1"/>
                </a:solidFill>
                <a:latin typeface="+mn-ea"/>
                <a:ea typeface="+mn-ea"/>
                <a:cs typeface="Meiryo UI" panose="020B0604030504040204" pitchFamily="50" charset="-128"/>
              </a:rPr>
              <a:t>ヶ月分のデータが掲載されていることが分かります。</a:t>
            </a:r>
          </a:p>
          <a:p>
            <a:r>
              <a:rPr kumimoji="1" lang="ja-JP" altLang="en-US" dirty="0">
                <a:latin typeface="+mn-ea"/>
                <a:ea typeface="+mn-ea"/>
              </a:rPr>
              <a:t>しかし、これをコンピュータが解読するためには、左端の</a:t>
            </a:r>
            <a:r>
              <a:rPr kumimoji="1" lang="en-US" altLang="ja-JP" dirty="0">
                <a:latin typeface="+mn-ea"/>
                <a:ea typeface="+mn-ea"/>
              </a:rPr>
              <a:t>2018</a:t>
            </a:r>
            <a:r>
              <a:rPr kumimoji="1" lang="ja-JP" altLang="en-US" dirty="0">
                <a:latin typeface="+mn-ea"/>
                <a:ea typeface="+mn-ea"/>
              </a:rPr>
              <a:t>というデータがどこまでかかっているのかを理解する必要があります。</a:t>
            </a:r>
          </a:p>
          <a:p>
            <a:endParaRPr kumimoji="1" lang="ja-JP" altLang="en-US"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mn-ea"/>
                <a:ea typeface="+mn-ea"/>
              </a:rPr>
              <a:t>一方、右側の表は、人間が見やすい形ではありませんが、</a:t>
            </a:r>
            <a:r>
              <a:rPr lang="ja-JP" altLang="en-US" sz="1200" dirty="0">
                <a:solidFill>
                  <a:schemeClr val="tx1"/>
                </a:solidFill>
                <a:latin typeface="+mn-ea"/>
                <a:ea typeface="+mn-ea"/>
                <a:cs typeface="Meiryo UI" panose="020B0604030504040204" pitchFamily="50" charset="-128"/>
              </a:rPr>
              <a:t>表を構成するすべての箇所にデータがあり、そのデータはカンマで区切られています。</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tx1"/>
                </a:solidFill>
                <a:latin typeface="+mn-ea"/>
                <a:ea typeface="+mn-ea"/>
                <a:cs typeface="Meiryo UI" panose="020B0604030504040204" pitchFamily="50" charset="-128"/>
              </a:rPr>
              <a:t>このようなデータは、コンピュータが簡単に解釈できます。</a:t>
            </a: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200" dirty="0">
              <a:solidFill>
                <a:schemeClr val="tx1"/>
              </a:solidFill>
              <a:latin typeface="+mn-ea"/>
              <a:ea typeface="+mn-ea"/>
              <a:cs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BC593228-728A-4795-AE70-4E5858140379}" type="slidenum">
              <a:rPr kumimoji="1" lang="ja-JP" altLang="en-US" smtClean="0"/>
              <a:t>5</a:t>
            </a:fld>
            <a:endParaRPr kumimoji="1" lang="ja-JP" altLang="en-US"/>
          </a:p>
        </p:txBody>
      </p:sp>
    </p:spTree>
    <p:extLst>
      <p:ext uri="{BB962C8B-B14F-4D97-AF65-F5344CB8AC3E}">
        <p14:creationId xmlns:p14="http://schemas.microsoft.com/office/powerpoint/2010/main" val="3988444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3498702" y="2932007"/>
            <a:ext cx="5328592" cy="538609"/>
          </a:xfrm>
        </p:spPr>
        <p:txBody>
          <a:bodyPr wrap="square">
            <a:normAutofit/>
          </a:bodyPr>
          <a:lstStyle>
            <a:lvl1pPr algn="ctr">
              <a:defRPr lang="en-US" sz="2900" dirty="0">
                <a:latin typeface="HGP創英角ｺﾞｼｯｸUB" panose="020B0900000000000000" pitchFamily="50" charset="-128"/>
                <a:ea typeface="HGP創英角ｺﾞｼｯｸUB" panose="020B0900000000000000" pitchFamily="50" charset="-128"/>
              </a:defRPr>
            </a:lvl1pPr>
          </a:lstStyle>
          <a:p>
            <a:pPr lvl="0" fontAlgn="base">
              <a:lnSpc>
                <a:spcPct val="100000"/>
              </a:lnSpc>
              <a:spcAft>
                <a:spcPct val="0"/>
              </a:spcAft>
            </a:pPr>
            <a:r>
              <a:rPr lang="ja-JP" altLang="en-US" dirty="0"/>
              <a:t>マスター タイトルの書式設定</a:t>
            </a:r>
            <a:endParaRPr lang="en-US" dirty="0"/>
          </a:p>
        </p:txBody>
      </p:sp>
      <p:sp>
        <p:nvSpPr>
          <p:cNvPr id="3" name="Subtitle 2"/>
          <p:cNvSpPr>
            <a:spLocks noGrp="1"/>
          </p:cNvSpPr>
          <p:nvPr>
            <p:ph type="subTitle" idx="1"/>
          </p:nvPr>
        </p:nvSpPr>
        <p:spPr>
          <a:xfrm>
            <a:off x="3498702" y="3669365"/>
            <a:ext cx="5328592" cy="2059210"/>
          </a:xfrm>
        </p:spPr>
        <p:txBody>
          <a:bodyPr>
            <a:normAutofit/>
          </a:bodyPr>
          <a:lstStyle>
            <a:lvl1pPr marL="0" indent="0" algn="r">
              <a:buNone/>
              <a:defRPr sz="2400">
                <a:latin typeface="HGP創英角ｺﾞｼｯｸUB" panose="020B0900000000000000" pitchFamily="50" charset="-128"/>
                <a:ea typeface="HGP創英角ｺﾞｼｯｸUB" panose="020B0900000000000000" pitchFamily="50" charset="-128"/>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dirty="0"/>
              <a:t>マスター サブタイトルの書式設定</a:t>
            </a:r>
            <a:endParaRPr lang="en-US" dirty="0"/>
          </a:p>
        </p:txBody>
      </p:sp>
      <p:sp>
        <p:nvSpPr>
          <p:cNvPr id="6" name="Slide Number Placeholder 5"/>
          <p:cNvSpPr>
            <a:spLocks noGrp="1"/>
          </p:cNvSpPr>
          <p:nvPr>
            <p:ph type="sldNum" sz="quarter" idx="12"/>
          </p:nvPr>
        </p:nvSpPr>
        <p:spPr>
          <a:xfrm>
            <a:off x="8617024" y="6525344"/>
            <a:ext cx="504056" cy="288032"/>
          </a:xfrm>
        </p:spPr>
        <p:txBody>
          <a:bodyPr/>
          <a:lstStyle>
            <a:lvl1pPr>
              <a:defRPr sz="1200">
                <a:latin typeface="Meiryo UI" panose="020B0604030504040204" pitchFamily="50" charset="-128"/>
                <a:ea typeface="Meiryo UI" panose="020B0604030504040204" pitchFamily="50" charset="-128"/>
                <a:cs typeface="Meiryo UI" panose="020B0604030504040204" pitchFamily="50" charset="-128"/>
              </a:defRPr>
            </a:lvl1pPr>
          </a:lstStyle>
          <a:p>
            <a:fld id="{EEDB8509-CC2C-4EC7-9C2E-996B98B58898}" type="slidenum">
              <a:rPr kumimoji="1" lang="ja-JP" altLang="en-US" smtClean="0"/>
              <a:pPr/>
              <a:t>‹#›</a:t>
            </a:fld>
            <a:endParaRPr kumimoji="1" lang="ja-JP" altLang="en-US" dirty="0"/>
          </a:p>
        </p:txBody>
      </p:sp>
      <p:sp>
        <p:nvSpPr>
          <p:cNvPr id="7" name="正方形/長方形 11"/>
          <p:cNvSpPr>
            <a:spLocks noChangeArrowheads="1"/>
          </p:cNvSpPr>
          <p:nvPr userDrawn="1"/>
        </p:nvSpPr>
        <p:spPr bwMode="gray">
          <a:xfrm>
            <a:off x="324644" y="2763058"/>
            <a:ext cx="8502650" cy="109537"/>
          </a:xfrm>
          <a:prstGeom prst="rect">
            <a:avLst/>
          </a:prstGeom>
          <a:gradFill flip="none" rotWithShape="1">
            <a:gsLst>
              <a:gs pos="0">
                <a:srgbClr val="B5C7E7">
                  <a:shade val="30000"/>
                  <a:satMod val="115000"/>
                </a:srgbClr>
              </a:gs>
              <a:gs pos="50000">
                <a:srgbClr val="B5C7E7">
                  <a:shade val="67500"/>
                  <a:satMod val="115000"/>
                </a:srgbClr>
              </a:gs>
              <a:gs pos="100000">
                <a:srgbClr val="B5C7E7">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a:p>
        </p:txBody>
      </p:sp>
    </p:spTree>
    <p:extLst>
      <p:ext uri="{BB962C8B-B14F-4D97-AF65-F5344CB8AC3E}">
        <p14:creationId xmlns:p14="http://schemas.microsoft.com/office/powerpoint/2010/main" val="2178780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r>
              <a:rPr kumimoji="1" lang="en-US" altLang="ja-JP"/>
              <a:t>Copyright</a:t>
            </a:r>
            <a:endParaRPr kumimoji="1" lang="ja-JP" altLang="en-US"/>
          </a:p>
        </p:txBody>
      </p:sp>
      <p:sp>
        <p:nvSpPr>
          <p:cNvPr id="7" name="Slide Number Placeholder 6"/>
          <p:cNvSpPr>
            <a:spLocks noGrp="1"/>
          </p:cNvSpPr>
          <p:nvPr>
            <p:ph type="sldNum" sz="quarter" idx="12"/>
          </p:nvPr>
        </p:nvSpPr>
        <p:spPr/>
        <p:txBody>
          <a:bodyPr/>
          <a:lstStyle/>
          <a:p>
            <a:fld id="{EEDB8509-CC2C-4EC7-9C2E-996B98B58898}" type="slidenum">
              <a:rPr kumimoji="1" lang="ja-JP" altLang="en-US" smtClean="0"/>
              <a:t>‹#›</a:t>
            </a:fld>
            <a:endParaRPr kumimoji="1" lang="ja-JP" altLang="en-US"/>
          </a:p>
        </p:txBody>
      </p:sp>
    </p:spTree>
    <p:extLst>
      <p:ext uri="{BB962C8B-B14F-4D97-AF65-F5344CB8AC3E}">
        <p14:creationId xmlns:p14="http://schemas.microsoft.com/office/powerpoint/2010/main" val="28134244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r>
              <a:rPr kumimoji="1" lang="en-US" altLang="ja-JP"/>
              <a:t>Copyright</a:t>
            </a:r>
            <a:endParaRPr kumimoji="1" lang="ja-JP" altLang="en-US"/>
          </a:p>
        </p:txBody>
      </p:sp>
      <p:sp>
        <p:nvSpPr>
          <p:cNvPr id="7" name="Slide Number Placeholder 6"/>
          <p:cNvSpPr>
            <a:spLocks noGrp="1"/>
          </p:cNvSpPr>
          <p:nvPr>
            <p:ph type="sldNum" sz="quarter" idx="12"/>
          </p:nvPr>
        </p:nvSpPr>
        <p:spPr/>
        <p:txBody>
          <a:bodyPr/>
          <a:lstStyle/>
          <a:p>
            <a:fld id="{EEDB8509-CC2C-4EC7-9C2E-996B98B58898}" type="slidenum">
              <a:rPr kumimoji="1" lang="ja-JP" altLang="en-US" smtClean="0"/>
              <a:t>‹#›</a:t>
            </a:fld>
            <a:endParaRPr kumimoji="1" lang="ja-JP" altLang="en-US"/>
          </a:p>
        </p:txBody>
      </p:sp>
    </p:spTree>
    <p:extLst>
      <p:ext uri="{BB962C8B-B14F-4D97-AF65-F5344CB8AC3E}">
        <p14:creationId xmlns:p14="http://schemas.microsoft.com/office/powerpoint/2010/main" val="18456045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r>
              <a:rPr kumimoji="1" lang="en-US" altLang="ja-JP"/>
              <a:t>Copyright</a:t>
            </a:r>
            <a:endParaRPr kumimoji="1" lang="ja-JP" altLang="en-US"/>
          </a:p>
        </p:txBody>
      </p:sp>
      <p:sp>
        <p:nvSpPr>
          <p:cNvPr id="6" name="Slide Number Placeholder 5"/>
          <p:cNvSpPr>
            <a:spLocks noGrp="1"/>
          </p:cNvSpPr>
          <p:nvPr>
            <p:ph type="sldNum" sz="quarter" idx="12"/>
          </p:nvPr>
        </p:nvSpPr>
        <p:spPr/>
        <p:txBody>
          <a:bodyPr/>
          <a:lstStyle/>
          <a:p>
            <a:fld id="{EEDB8509-CC2C-4EC7-9C2E-996B98B58898}" type="slidenum">
              <a:rPr kumimoji="1" lang="ja-JP" altLang="en-US" smtClean="0"/>
              <a:t>‹#›</a:t>
            </a:fld>
            <a:endParaRPr kumimoji="1" lang="ja-JP" altLang="en-US"/>
          </a:p>
        </p:txBody>
      </p:sp>
    </p:spTree>
    <p:extLst>
      <p:ext uri="{BB962C8B-B14F-4D97-AF65-F5344CB8AC3E}">
        <p14:creationId xmlns:p14="http://schemas.microsoft.com/office/powerpoint/2010/main" val="31486510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r>
              <a:rPr kumimoji="1" lang="en-US" altLang="ja-JP"/>
              <a:t>Copyright</a:t>
            </a:r>
            <a:endParaRPr kumimoji="1" lang="ja-JP" altLang="en-US"/>
          </a:p>
        </p:txBody>
      </p:sp>
      <p:sp>
        <p:nvSpPr>
          <p:cNvPr id="6" name="Slide Number Placeholder 5"/>
          <p:cNvSpPr>
            <a:spLocks noGrp="1"/>
          </p:cNvSpPr>
          <p:nvPr>
            <p:ph type="sldNum" sz="quarter" idx="12"/>
          </p:nvPr>
        </p:nvSpPr>
        <p:spPr/>
        <p:txBody>
          <a:bodyPr/>
          <a:lstStyle/>
          <a:p>
            <a:fld id="{EEDB8509-CC2C-4EC7-9C2E-996B98B58898}" type="slidenum">
              <a:rPr kumimoji="1" lang="ja-JP" altLang="en-US" smtClean="0"/>
              <a:t>‹#›</a:t>
            </a:fld>
            <a:endParaRPr kumimoji="1" lang="ja-JP" altLang="en-US"/>
          </a:p>
        </p:txBody>
      </p:sp>
    </p:spTree>
    <p:extLst>
      <p:ext uri="{BB962C8B-B14F-4D97-AF65-F5344CB8AC3E}">
        <p14:creationId xmlns:p14="http://schemas.microsoft.com/office/powerpoint/2010/main" val="313306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タイトル スライド">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8604448" y="6525344"/>
            <a:ext cx="504056" cy="288032"/>
          </a:xfrm>
        </p:spPr>
        <p:txBody>
          <a:bodyPr/>
          <a:lstStyle>
            <a:lvl1pPr>
              <a:defRPr sz="1400">
                <a:latin typeface="Arial" panose="020B0604020202020204" pitchFamily="34" charset="0"/>
                <a:cs typeface="Arial" panose="020B0604020202020204" pitchFamily="34" charset="0"/>
              </a:defRPr>
            </a:lvl1pPr>
          </a:lstStyle>
          <a:p>
            <a:fld id="{EEDB8509-CC2C-4EC7-9C2E-996B98B58898}" type="slidenum">
              <a:rPr kumimoji="1" lang="ja-JP" altLang="en-US" smtClean="0"/>
              <a:pPr/>
              <a:t>‹#›</a:t>
            </a:fld>
            <a:endParaRPr kumimoji="1" lang="ja-JP" altLang="en-US" dirty="0"/>
          </a:p>
        </p:txBody>
      </p:sp>
      <p:sp>
        <p:nvSpPr>
          <p:cNvPr id="7" name="正方形/長方形 11"/>
          <p:cNvSpPr>
            <a:spLocks noChangeArrowheads="1"/>
          </p:cNvSpPr>
          <p:nvPr userDrawn="1"/>
        </p:nvSpPr>
        <p:spPr bwMode="gray">
          <a:xfrm>
            <a:off x="324644" y="2763058"/>
            <a:ext cx="8502650" cy="109537"/>
          </a:xfrm>
          <a:prstGeom prst="rect">
            <a:avLst/>
          </a:prstGeom>
          <a:gradFill flip="none" rotWithShape="1">
            <a:gsLst>
              <a:gs pos="0">
                <a:srgbClr val="B5C7E7">
                  <a:shade val="30000"/>
                  <a:satMod val="115000"/>
                </a:srgbClr>
              </a:gs>
              <a:gs pos="50000">
                <a:srgbClr val="B5C7E7">
                  <a:shade val="67500"/>
                  <a:satMod val="115000"/>
                </a:srgbClr>
              </a:gs>
              <a:gs pos="100000">
                <a:srgbClr val="B5C7E7">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a:p>
        </p:txBody>
      </p:sp>
      <p:sp>
        <p:nvSpPr>
          <p:cNvPr id="11" name="正方形/長方形 10"/>
          <p:cNvSpPr/>
          <p:nvPr userDrawn="1"/>
        </p:nvSpPr>
        <p:spPr>
          <a:xfrm>
            <a:off x="827584" y="2060848"/>
            <a:ext cx="4248472" cy="576064"/>
          </a:xfrm>
          <a:prstGeom prst="rect">
            <a:avLst/>
          </a:prstGeom>
        </p:spPr>
        <p:txBody>
          <a:bodyPr vert="horz" lIns="91440" tIns="45720" rIns="91440" bIns="45720" rtlCol="0" anchor="ctr">
            <a:normAutofit/>
          </a:bodyPr>
          <a:lstStyle/>
          <a:p>
            <a:pPr lvl="0" indent="0" defTabSz="914400">
              <a:lnSpc>
                <a:spcPct val="90000"/>
              </a:lnSpc>
              <a:spcBef>
                <a:spcPts val="1000"/>
              </a:spcBef>
              <a:buFont typeface="Arial" panose="020B0604020202020204" pitchFamily="34" charset="0"/>
              <a:buNone/>
            </a:pPr>
            <a:r>
              <a:rPr kumimoji="1" lang="en-US" altLang="ja-JP" sz="3200" b="1" dirty="0">
                <a:solidFill>
                  <a:schemeClr val="tx1"/>
                </a:solidFill>
                <a:latin typeface="Arial" panose="020B0604020202020204" pitchFamily="34" charset="0"/>
                <a:cs typeface="Arial" panose="020B0604020202020204" pitchFamily="34" charset="0"/>
              </a:rPr>
              <a:t>Contents</a:t>
            </a:r>
            <a:endParaRPr kumimoji="1" lang="ja-JP" altLang="en-US" sz="3200" b="1" dirty="0">
              <a:solidFill>
                <a:schemeClr val="tx1"/>
              </a:solidFill>
              <a:latin typeface="Arial" panose="020B0604020202020204" pitchFamily="34" charset="0"/>
              <a:cs typeface="Arial" panose="020B0604020202020204" pitchFamily="34" charset="0"/>
            </a:endParaRPr>
          </a:p>
        </p:txBody>
      </p:sp>
      <p:sp>
        <p:nvSpPr>
          <p:cNvPr id="13" name="テキスト プレースホルダー 12"/>
          <p:cNvSpPr>
            <a:spLocks noGrp="1"/>
          </p:cNvSpPr>
          <p:nvPr>
            <p:ph type="body" sz="quarter" idx="13"/>
          </p:nvPr>
        </p:nvSpPr>
        <p:spPr>
          <a:xfrm>
            <a:off x="1259632" y="2996952"/>
            <a:ext cx="6912768" cy="2664296"/>
          </a:xfrm>
        </p:spPr>
        <p:txBody>
          <a:bodyPr/>
          <a:lstStyle>
            <a:lvl1pPr>
              <a:defRPr>
                <a:latin typeface="HGP創英角ｺﾞｼｯｸUB" panose="020B0900000000000000" pitchFamily="50" charset="-128"/>
                <a:ea typeface="HGP創英角ｺﾞｼｯｸUB" panose="020B0900000000000000" pitchFamily="50" charset="-128"/>
              </a:defRPr>
            </a:lvl1pPr>
            <a:lvl2pPr>
              <a:defRPr>
                <a:latin typeface="HGP創英角ｺﾞｼｯｸUB" panose="020B0900000000000000" pitchFamily="50" charset="-128"/>
                <a:ea typeface="HGP創英角ｺﾞｼｯｸUB" panose="020B0900000000000000" pitchFamily="50" charset="-128"/>
              </a:defRPr>
            </a:lvl2pPr>
            <a:lvl3pPr>
              <a:defRPr>
                <a:latin typeface="HGP創英角ｺﾞｼｯｸUB" panose="020B0900000000000000" pitchFamily="50" charset="-128"/>
                <a:ea typeface="HGP創英角ｺﾞｼｯｸUB" panose="020B0900000000000000" pitchFamily="50" charset="-128"/>
              </a:defRPr>
            </a:lvl3pPr>
            <a:lvl4pPr>
              <a:defRPr>
                <a:latin typeface="HGP創英角ｺﾞｼｯｸUB" panose="020B0900000000000000" pitchFamily="50" charset="-128"/>
                <a:ea typeface="HGP創英角ｺﾞｼｯｸUB" panose="020B0900000000000000" pitchFamily="50" charset="-128"/>
              </a:defRPr>
            </a:lvl4pPr>
            <a:lvl5pPr>
              <a:defRPr>
                <a:latin typeface="HGP創英角ｺﾞｼｯｸUB" panose="020B0900000000000000" pitchFamily="50" charset="-128"/>
                <a:ea typeface="HGP創英角ｺﾞｼｯｸUB" panose="020B0900000000000000" pitchFamily="50" charset="-128"/>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Tree>
    <p:extLst>
      <p:ext uri="{BB962C8B-B14F-4D97-AF65-F5344CB8AC3E}">
        <p14:creationId xmlns:p14="http://schemas.microsoft.com/office/powerpoint/2010/main" val="378052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467544" y="2924944"/>
            <a:ext cx="5328592" cy="538609"/>
          </a:xfrm>
        </p:spPr>
        <p:txBody>
          <a:bodyPr wrap="square">
            <a:normAutofit/>
          </a:bodyPr>
          <a:lstStyle>
            <a:lvl1pPr>
              <a:defRPr lang="en-US" sz="2900" dirty="0">
                <a:latin typeface="HGP創英角ｺﾞｼｯｸUB" panose="020B0900000000000000" pitchFamily="50" charset="-128"/>
                <a:ea typeface="HGP創英角ｺﾞｼｯｸUB" panose="020B0900000000000000" pitchFamily="50" charset="-128"/>
              </a:defRPr>
            </a:lvl1pPr>
          </a:lstStyle>
          <a:p>
            <a:pPr lvl="0" fontAlgn="base">
              <a:lnSpc>
                <a:spcPct val="100000"/>
              </a:lnSpc>
              <a:spcAft>
                <a:spcPct val="0"/>
              </a:spcAft>
            </a:pPr>
            <a:r>
              <a:rPr lang="ja-JP" altLang="en-US" dirty="0"/>
              <a:t>マスター タイトルの書式設定</a:t>
            </a:r>
            <a:endParaRPr lang="en-US" dirty="0"/>
          </a:p>
        </p:txBody>
      </p:sp>
      <p:sp>
        <p:nvSpPr>
          <p:cNvPr id="6" name="Slide Number Placeholder 5"/>
          <p:cNvSpPr>
            <a:spLocks noGrp="1"/>
          </p:cNvSpPr>
          <p:nvPr>
            <p:ph type="sldNum" sz="quarter" idx="12"/>
          </p:nvPr>
        </p:nvSpPr>
        <p:spPr>
          <a:xfrm>
            <a:off x="8604448" y="6525344"/>
            <a:ext cx="504056" cy="288032"/>
          </a:xfrm>
        </p:spPr>
        <p:txBody>
          <a:bodyPr/>
          <a:lstStyle>
            <a:lvl1pPr>
              <a:defRPr sz="1400">
                <a:latin typeface="Arial" panose="020B0604020202020204" pitchFamily="34" charset="0"/>
                <a:cs typeface="Arial" panose="020B0604020202020204" pitchFamily="34" charset="0"/>
              </a:defRPr>
            </a:lvl1pPr>
          </a:lstStyle>
          <a:p>
            <a:fld id="{EEDB8509-CC2C-4EC7-9C2E-996B98B58898}" type="slidenum">
              <a:rPr kumimoji="1" lang="ja-JP" altLang="en-US" smtClean="0"/>
              <a:pPr/>
              <a:t>‹#›</a:t>
            </a:fld>
            <a:endParaRPr kumimoji="1" lang="ja-JP" altLang="en-US" dirty="0"/>
          </a:p>
        </p:txBody>
      </p:sp>
      <p:sp>
        <p:nvSpPr>
          <p:cNvPr id="7" name="正方形/長方形 11"/>
          <p:cNvSpPr>
            <a:spLocks noChangeArrowheads="1"/>
          </p:cNvSpPr>
          <p:nvPr userDrawn="1"/>
        </p:nvSpPr>
        <p:spPr bwMode="gray">
          <a:xfrm>
            <a:off x="324644" y="2763058"/>
            <a:ext cx="8502650" cy="109537"/>
          </a:xfrm>
          <a:prstGeom prst="rect">
            <a:avLst/>
          </a:prstGeom>
          <a:gradFill flip="none" rotWithShape="1">
            <a:gsLst>
              <a:gs pos="0">
                <a:srgbClr val="B5C7E7">
                  <a:shade val="30000"/>
                  <a:satMod val="115000"/>
                </a:srgbClr>
              </a:gs>
              <a:gs pos="50000">
                <a:srgbClr val="B5C7E7">
                  <a:shade val="67500"/>
                  <a:satMod val="115000"/>
                </a:srgbClr>
              </a:gs>
              <a:gs pos="100000">
                <a:srgbClr val="B5C7E7">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a:p>
        </p:txBody>
      </p:sp>
    </p:spTree>
    <p:extLst>
      <p:ext uri="{BB962C8B-B14F-4D97-AF65-F5344CB8AC3E}">
        <p14:creationId xmlns:p14="http://schemas.microsoft.com/office/powerpoint/2010/main" val="1974401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51520" y="188640"/>
            <a:ext cx="7560840" cy="424732"/>
          </a:xfrm>
        </p:spPr>
        <p:txBody>
          <a:bodyPr wrap="none">
            <a:normAutofit/>
          </a:bodyPr>
          <a:lstStyle>
            <a:lvl1pPr>
              <a:defRPr lang="en-US" sz="2400" dirty="0">
                <a:latin typeface="HGP創英角ｺﾞｼｯｸUB" panose="020B0900000000000000" pitchFamily="50" charset="-128"/>
                <a:ea typeface="HGP創英角ｺﾞｼｯｸUB" panose="020B0900000000000000" pitchFamily="50" charset="-128"/>
              </a:defRPr>
            </a:lvl1pPr>
          </a:lstStyle>
          <a:p>
            <a:pPr lvl="0" fontAlgn="base">
              <a:spcAft>
                <a:spcPct val="0"/>
              </a:spcAft>
            </a:pPr>
            <a:r>
              <a:rPr lang="ja-JP" altLang="en-US"/>
              <a:t>マスター タイトルの書式設定</a:t>
            </a:r>
            <a:endParaRPr lang="en-US" dirty="0"/>
          </a:p>
        </p:txBody>
      </p:sp>
      <p:sp>
        <p:nvSpPr>
          <p:cNvPr id="6" name="Slide Number Placeholder 5"/>
          <p:cNvSpPr>
            <a:spLocks noGrp="1"/>
          </p:cNvSpPr>
          <p:nvPr>
            <p:ph type="sldNum" sz="quarter" idx="12"/>
          </p:nvPr>
        </p:nvSpPr>
        <p:spPr>
          <a:xfrm>
            <a:off x="8604448" y="6525344"/>
            <a:ext cx="504056" cy="288032"/>
          </a:xfrm>
        </p:spPr>
        <p:txBody>
          <a:bodyPr/>
          <a:lstStyle>
            <a:lvl1pPr>
              <a:defRPr>
                <a:latin typeface="Meiryo UI" panose="020B0604030504040204" pitchFamily="50" charset="-128"/>
                <a:ea typeface="Meiryo UI" panose="020B0604030504040204" pitchFamily="50" charset="-128"/>
                <a:cs typeface="Meiryo UI" panose="020B0604030504040204" pitchFamily="50" charset="-128"/>
              </a:defRPr>
            </a:lvl1pPr>
          </a:lstStyle>
          <a:p>
            <a:fld id="{EEDB8509-CC2C-4EC7-9C2E-996B98B58898}" type="slidenum">
              <a:rPr kumimoji="1" lang="ja-JP" altLang="en-US" smtClean="0"/>
              <a:pPr/>
              <a:t>‹#›</a:t>
            </a:fld>
            <a:endParaRPr kumimoji="1" lang="ja-JP" altLang="en-US"/>
          </a:p>
        </p:txBody>
      </p:sp>
      <p:sp>
        <p:nvSpPr>
          <p:cNvPr id="7" name="正方形/長方形 11"/>
          <p:cNvSpPr>
            <a:spLocks noChangeArrowheads="1"/>
          </p:cNvSpPr>
          <p:nvPr userDrawn="1"/>
        </p:nvSpPr>
        <p:spPr bwMode="gray">
          <a:xfrm>
            <a:off x="1" y="739775"/>
            <a:ext cx="9144000" cy="74485"/>
          </a:xfrm>
          <a:prstGeom prst="rect">
            <a:avLst/>
          </a:prstGeom>
          <a:gradFill flip="none" rotWithShape="1">
            <a:gsLst>
              <a:gs pos="0">
                <a:srgbClr val="B5C7E7">
                  <a:shade val="30000"/>
                  <a:satMod val="115000"/>
                </a:srgbClr>
              </a:gs>
              <a:gs pos="50000">
                <a:srgbClr val="B5C7E7">
                  <a:shade val="67500"/>
                  <a:satMod val="115000"/>
                </a:srgbClr>
              </a:gs>
              <a:gs pos="100000">
                <a:srgbClr val="B5C7E7">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a:endParaRPr lang="ja-JP" altLang="en-US"/>
          </a:p>
        </p:txBody>
      </p:sp>
    </p:spTree>
    <p:extLst>
      <p:ext uri="{BB962C8B-B14F-4D97-AF65-F5344CB8AC3E}">
        <p14:creationId xmlns:p14="http://schemas.microsoft.com/office/powerpoint/2010/main" val="340102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r>
              <a:rPr kumimoji="1" lang="en-US" altLang="ja-JP"/>
              <a:t>Copyright</a:t>
            </a:r>
            <a:endParaRPr kumimoji="1" lang="ja-JP" altLang="en-US"/>
          </a:p>
        </p:txBody>
      </p:sp>
      <p:sp>
        <p:nvSpPr>
          <p:cNvPr id="6" name="Slide Number Placeholder 5"/>
          <p:cNvSpPr>
            <a:spLocks noGrp="1"/>
          </p:cNvSpPr>
          <p:nvPr>
            <p:ph type="sldNum" sz="quarter" idx="12"/>
          </p:nvPr>
        </p:nvSpPr>
        <p:spPr/>
        <p:txBody>
          <a:bodyPr/>
          <a:lstStyle/>
          <a:p>
            <a:fld id="{EEDB8509-CC2C-4EC7-9C2E-996B98B58898}" type="slidenum">
              <a:rPr kumimoji="1" lang="ja-JP" altLang="en-US" smtClean="0"/>
              <a:t>‹#›</a:t>
            </a:fld>
            <a:endParaRPr kumimoji="1" lang="ja-JP" altLang="en-US"/>
          </a:p>
        </p:txBody>
      </p:sp>
    </p:spTree>
    <p:extLst>
      <p:ext uri="{BB962C8B-B14F-4D97-AF65-F5344CB8AC3E}">
        <p14:creationId xmlns:p14="http://schemas.microsoft.com/office/powerpoint/2010/main" val="35875136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r>
              <a:rPr kumimoji="1" lang="en-US" altLang="ja-JP"/>
              <a:t>Copyright</a:t>
            </a:r>
            <a:endParaRPr kumimoji="1" lang="ja-JP" altLang="en-US"/>
          </a:p>
        </p:txBody>
      </p:sp>
      <p:sp>
        <p:nvSpPr>
          <p:cNvPr id="7" name="Slide Number Placeholder 6"/>
          <p:cNvSpPr>
            <a:spLocks noGrp="1"/>
          </p:cNvSpPr>
          <p:nvPr>
            <p:ph type="sldNum" sz="quarter" idx="12"/>
          </p:nvPr>
        </p:nvSpPr>
        <p:spPr/>
        <p:txBody>
          <a:bodyPr/>
          <a:lstStyle/>
          <a:p>
            <a:fld id="{EEDB8509-CC2C-4EC7-9C2E-996B98B58898}" type="slidenum">
              <a:rPr kumimoji="1" lang="ja-JP" altLang="en-US" smtClean="0"/>
              <a:t>‹#›</a:t>
            </a:fld>
            <a:endParaRPr kumimoji="1" lang="ja-JP" altLang="en-US"/>
          </a:p>
        </p:txBody>
      </p:sp>
    </p:spTree>
    <p:extLst>
      <p:ext uri="{BB962C8B-B14F-4D97-AF65-F5344CB8AC3E}">
        <p14:creationId xmlns:p14="http://schemas.microsoft.com/office/powerpoint/2010/main" val="1234066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endParaRPr kumimoji="1" lang="ja-JP" altLang="en-US"/>
          </a:p>
        </p:txBody>
      </p:sp>
      <p:sp>
        <p:nvSpPr>
          <p:cNvPr id="8" name="Footer Placeholder 7"/>
          <p:cNvSpPr>
            <a:spLocks noGrp="1"/>
          </p:cNvSpPr>
          <p:nvPr>
            <p:ph type="ftr" sz="quarter" idx="11"/>
          </p:nvPr>
        </p:nvSpPr>
        <p:spPr/>
        <p:txBody>
          <a:bodyPr/>
          <a:lstStyle/>
          <a:p>
            <a:r>
              <a:rPr kumimoji="1" lang="en-US" altLang="ja-JP"/>
              <a:t>Copyright</a:t>
            </a:r>
            <a:endParaRPr kumimoji="1" lang="ja-JP" altLang="en-US"/>
          </a:p>
        </p:txBody>
      </p:sp>
      <p:sp>
        <p:nvSpPr>
          <p:cNvPr id="9" name="Slide Number Placeholder 8"/>
          <p:cNvSpPr>
            <a:spLocks noGrp="1"/>
          </p:cNvSpPr>
          <p:nvPr>
            <p:ph type="sldNum" sz="quarter" idx="12"/>
          </p:nvPr>
        </p:nvSpPr>
        <p:spPr/>
        <p:txBody>
          <a:bodyPr/>
          <a:lstStyle/>
          <a:p>
            <a:fld id="{EEDB8509-CC2C-4EC7-9C2E-996B98B58898}" type="slidenum">
              <a:rPr kumimoji="1" lang="ja-JP" altLang="en-US" smtClean="0"/>
              <a:t>‹#›</a:t>
            </a:fld>
            <a:endParaRPr kumimoji="1" lang="ja-JP" altLang="en-US"/>
          </a:p>
        </p:txBody>
      </p:sp>
    </p:spTree>
    <p:extLst>
      <p:ext uri="{BB962C8B-B14F-4D97-AF65-F5344CB8AC3E}">
        <p14:creationId xmlns:p14="http://schemas.microsoft.com/office/powerpoint/2010/main" val="1121691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endParaRPr kumimoji="1" lang="ja-JP" altLang="en-US"/>
          </a:p>
        </p:txBody>
      </p:sp>
      <p:sp>
        <p:nvSpPr>
          <p:cNvPr id="4" name="Footer Placeholder 3"/>
          <p:cNvSpPr>
            <a:spLocks noGrp="1"/>
          </p:cNvSpPr>
          <p:nvPr>
            <p:ph type="ftr" sz="quarter" idx="11"/>
          </p:nvPr>
        </p:nvSpPr>
        <p:spPr/>
        <p:txBody>
          <a:bodyPr/>
          <a:lstStyle/>
          <a:p>
            <a:r>
              <a:rPr kumimoji="1" lang="en-US" altLang="ja-JP"/>
              <a:t>Copyright</a:t>
            </a:r>
            <a:endParaRPr kumimoji="1" lang="ja-JP" altLang="en-US"/>
          </a:p>
        </p:txBody>
      </p:sp>
      <p:sp>
        <p:nvSpPr>
          <p:cNvPr id="5" name="Slide Number Placeholder 4"/>
          <p:cNvSpPr>
            <a:spLocks noGrp="1"/>
          </p:cNvSpPr>
          <p:nvPr>
            <p:ph type="sldNum" sz="quarter" idx="12"/>
          </p:nvPr>
        </p:nvSpPr>
        <p:spPr/>
        <p:txBody>
          <a:bodyPr/>
          <a:lstStyle/>
          <a:p>
            <a:fld id="{EEDB8509-CC2C-4EC7-9C2E-996B98B58898}" type="slidenum">
              <a:rPr kumimoji="1" lang="ja-JP" altLang="en-US" smtClean="0"/>
              <a:t>‹#›</a:t>
            </a:fld>
            <a:endParaRPr kumimoji="1" lang="ja-JP" altLang="en-US"/>
          </a:p>
        </p:txBody>
      </p:sp>
    </p:spTree>
    <p:extLst>
      <p:ext uri="{BB962C8B-B14F-4D97-AF65-F5344CB8AC3E}">
        <p14:creationId xmlns:p14="http://schemas.microsoft.com/office/powerpoint/2010/main" val="3945427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r>
              <a:rPr kumimoji="1" lang="en-US" altLang="ja-JP"/>
              <a:t>Copyright</a:t>
            </a:r>
            <a:endParaRPr kumimoji="1" lang="ja-JP" altLang="en-US"/>
          </a:p>
        </p:txBody>
      </p:sp>
      <p:sp>
        <p:nvSpPr>
          <p:cNvPr id="4" name="Slide Number Placeholder 3"/>
          <p:cNvSpPr>
            <a:spLocks noGrp="1"/>
          </p:cNvSpPr>
          <p:nvPr>
            <p:ph type="sldNum" sz="quarter" idx="12"/>
          </p:nvPr>
        </p:nvSpPr>
        <p:spPr/>
        <p:txBody>
          <a:bodyPr/>
          <a:lstStyle/>
          <a:p>
            <a:fld id="{EEDB8509-CC2C-4EC7-9C2E-996B98B58898}" type="slidenum">
              <a:rPr kumimoji="1" lang="ja-JP" altLang="en-US" smtClean="0"/>
              <a:t>‹#›</a:t>
            </a:fld>
            <a:endParaRPr kumimoji="1" lang="ja-JP" altLang="en-US"/>
          </a:p>
        </p:txBody>
      </p:sp>
    </p:spTree>
    <p:extLst>
      <p:ext uri="{BB962C8B-B14F-4D97-AF65-F5344CB8AC3E}">
        <p14:creationId xmlns:p14="http://schemas.microsoft.com/office/powerpoint/2010/main" val="30739094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en-US" altLang="ja-JP"/>
              <a:t>Copyright</a:t>
            </a:r>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DB8509-CC2C-4EC7-9C2E-996B98B58898}" type="slidenum">
              <a:rPr kumimoji="1" lang="ja-JP" altLang="en-US" smtClean="0"/>
              <a:t>‹#›</a:t>
            </a:fld>
            <a:endParaRPr kumimoji="1" lang="ja-JP" altLang="en-US"/>
          </a:p>
        </p:txBody>
      </p:sp>
    </p:spTree>
    <p:extLst>
      <p:ext uri="{BB962C8B-B14F-4D97-AF65-F5344CB8AC3E}">
        <p14:creationId xmlns:p14="http://schemas.microsoft.com/office/powerpoint/2010/main" val="475292831"/>
      </p:ext>
    </p:extLst>
  </p:cSld>
  <p:clrMap bg1="lt1" tx1="dk1" bg2="lt2" tx2="dk2" accent1="accent1" accent2="accent2" accent3="accent3" accent4="accent4" accent5="accent5" accent6="accent6" hlink="hlink" folHlink="folHlink"/>
  <p:sldLayoutIdLst>
    <p:sldLayoutId id="2147483661" r:id="rId1"/>
    <p:sldLayoutId id="2147483674" r:id="rId2"/>
    <p:sldLayoutId id="2147483672"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Lst>
  <p:hf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hyperlink" Target="http://pixabay.com/en/location-poi-pin-marker-position-304467/" TargetMode="External"/><Relationship Id="rId5" Type="http://schemas.openxmlformats.org/officeDocument/2006/relationships/image" Target="../media/image2.pn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hyperlink" Target="https://www.data.go.jp/terms-of-use/terms-of-use/"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pPr algn="r"/>
            <a:r>
              <a:rPr lang="ja-JP" altLang="en-US" dirty="0"/>
              <a:t>オープンデータ研修予習用</a:t>
            </a:r>
            <a:endParaRPr kumimoji="1" lang="ja-JP" altLang="en-US" dirty="0"/>
          </a:p>
        </p:txBody>
      </p:sp>
    </p:spTree>
    <p:extLst>
      <p:ext uri="{BB962C8B-B14F-4D97-AF65-F5344CB8AC3E}">
        <p14:creationId xmlns:p14="http://schemas.microsoft.com/office/powerpoint/2010/main" val="3022948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p:cNvSpPr>
            <a:spLocks noGrp="1"/>
          </p:cNvSpPr>
          <p:nvPr>
            <p:ph type="sldNum" sz="quarter" idx="12"/>
          </p:nvPr>
        </p:nvSpPr>
        <p:spPr/>
        <p:txBody>
          <a:bodyPr/>
          <a:lstStyle/>
          <a:p>
            <a:fld id="{EEDB8509-CC2C-4EC7-9C2E-996B98B58898}" type="slidenum">
              <a:rPr kumimoji="1" lang="ja-JP" altLang="en-US" smtClean="0"/>
              <a:pPr/>
              <a:t>1</a:t>
            </a:fld>
            <a:endParaRPr kumimoji="1" lang="ja-JP" altLang="en-US"/>
          </a:p>
        </p:txBody>
      </p:sp>
      <p:sp>
        <p:nvSpPr>
          <p:cNvPr id="2" name="タイトル 1"/>
          <p:cNvSpPr>
            <a:spLocks noGrp="1"/>
          </p:cNvSpPr>
          <p:nvPr>
            <p:ph type="title"/>
          </p:nvPr>
        </p:nvSpPr>
        <p:spPr>
          <a:xfrm>
            <a:off x="251520" y="313813"/>
            <a:ext cx="8712968" cy="424732"/>
          </a:xfrm>
        </p:spPr>
        <p:txBody>
          <a:bodyPr/>
          <a:lstStyle/>
          <a:p>
            <a:r>
              <a:rPr lang="ja-JP" altLang="en-US" dirty="0">
                <a:latin typeface="+mn-ea"/>
                <a:ea typeface="+mn-ea"/>
              </a:rPr>
              <a:t>オープンデータ推進の必要性</a:t>
            </a:r>
            <a:endParaRPr kumimoji="1" lang="ja-JP" altLang="en-US" dirty="0">
              <a:latin typeface="+mn-ea"/>
              <a:ea typeface="+mn-ea"/>
            </a:endParaRPr>
          </a:p>
        </p:txBody>
      </p:sp>
      <p:sp>
        <p:nvSpPr>
          <p:cNvPr id="12" name="テキスト ボックス 11">
            <a:extLst>
              <a:ext uri="{FF2B5EF4-FFF2-40B4-BE49-F238E27FC236}">
                <a16:creationId xmlns:a16="http://schemas.microsoft.com/office/drawing/2014/main" id="{A58803A3-97B9-4EE6-9024-7C2DE353E52D}"/>
              </a:ext>
            </a:extLst>
          </p:cNvPr>
          <p:cNvSpPr txBox="1"/>
          <p:nvPr/>
        </p:nvSpPr>
        <p:spPr>
          <a:xfrm>
            <a:off x="0" y="6251799"/>
            <a:ext cx="8343951" cy="584775"/>
          </a:xfrm>
          <a:prstGeom prst="rect">
            <a:avLst/>
          </a:prstGeom>
          <a:noFill/>
        </p:spPr>
        <p:txBody>
          <a:bodyPr wrap="none" rtlCol="0">
            <a:spAutoFit/>
          </a:bodyPr>
          <a:lstStyle/>
          <a:p>
            <a:r>
              <a:rPr kumimoji="1" lang="ja-JP" altLang="en-US" sz="1600" dirty="0"/>
              <a:t>出典</a:t>
            </a:r>
            <a:r>
              <a:rPr kumimoji="1" lang="en-US" altLang="ja-JP" sz="1600" dirty="0"/>
              <a:t>:</a:t>
            </a:r>
            <a:r>
              <a:rPr kumimoji="1" lang="ja-JP" altLang="en-US" sz="1600" dirty="0"/>
              <a:t>オープンデータをはじめよう～地方公共団体のための最初の手引書～</a:t>
            </a:r>
          </a:p>
          <a:p>
            <a:r>
              <a:rPr kumimoji="1" lang="en-US" altLang="ja-JP" sz="1600" dirty="0"/>
              <a:t>https://cio.go.jp/sites/default/files/uploads/documents/opendata_tebikisyo.pptx</a:t>
            </a:r>
            <a:endParaRPr kumimoji="1" lang="ja-JP" altLang="en-US" sz="1600" dirty="0"/>
          </a:p>
        </p:txBody>
      </p:sp>
      <p:sp>
        <p:nvSpPr>
          <p:cNvPr id="9" name="コンテンツ プレースホルダー 3">
            <a:extLst>
              <a:ext uri="{FF2B5EF4-FFF2-40B4-BE49-F238E27FC236}">
                <a16:creationId xmlns:a16="http://schemas.microsoft.com/office/drawing/2014/main" id="{E5957B52-6D59-49D6-AF2F-E84D0EAD0182}"/>
              </a:ext>
            </a:extLst>
          </p:cNvPr>
          <p:cNvSpPr txBox="1">
            <a:spLocks/>
          </p:cNvSpPr>
          <p:nvPr/>
        </p:nvSpPr>
        <p:spPr>
          <a:xfrm>
            <a:off x="216476" y="887014"/>
            <a:ext cx="8640000" cy="88580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10000"/>
              </a:lnSpc>
              <a:spcBef>
                <a:spcPts val="0"/>
              </a:spcBef>
              <a:buNone/>
            </a:pPr>
            <a:r>
              <a:rPr kumimoji="0" lang="ja-JP" altLang="en-US" sz="1800" dirty="0">
                <a:cs typeface="Meiryo UI" pitchFamily="50" charset="-128"/>
              </a:rPr>
              <a:t>スマートフォン、タブレット端末、</a:t>
            </a:r>
            <a:r>
              <a:rPr kumimoji="0" lang="en-US" altLang="ja-JP" sz="1800" dirty="0">
                <a:cs typeface="Meiryo UI" pitchFamily="50" charset="-128"/>
              </a:rPr>
              <a:t>SNS</a:t>
            </a:r>
            <a:r>
              <a:rPr kumimoji="0" lang="ja-JP" altLang="en-US" sz="1800" dirty="0">
                <a:cs typeface="Meiryo UI" pitchFamily="50" charset="-128"/>
              </a:rPr>
              <a:t>の普及等を背景に、多種多様な情報を相互に連携させて新たな価値を生み出すことが期待されています。特に、国や自治体が保有する公共データが、国民や企業が利用しやすい形で公開されることが求められています。</a:t>
            </a:r>
          </a:p>
        </p:txBody>
      </p:sp>
      <p:sp>
        <p:nvSpPr>
          <p:cNvPr id="13" name="角丸四角形 12">
            <a:extLst>
              <a:ext uri="{FF2B5EF4-FFF2-40B4-BE49-F238E27FC236}">
                <a16:creationId xmlns:a16="http://schemas.microsoft.com/office/drawing/2014/main" id="{D11B08B6-A6AD-4D1E-B6B9-8FC829858DAF}"/>
              </a:ext>
            </a:extLst>
          </p:cNvPr>
          <p:cNvSpPr/>
          <p:nvPr/>
        </p:nvSpPr>
        <p:spPr bwMode="auto">
          <a:xfrm>
            <a:off x="251520" y="1988904"/>
            <a:ext cx="8640000" cy="576000"/>
          </a:xfrm>
          <a:prstGeom prst="roundRect">
            <a:avLst/>
          </a:prstGeom>
          <a:solidFill>
            <a:schemeClr val="accent5">
              <a:lumMod val="40000"/>
              <a:lumOff val="60000"/>
            </a:schemeClr>
          </a:solidFill>
          <a:ln w="12700" cap="sq" cmpd="sng" algn="ctr">
            <a:solidFill>
              <a:schemeClr val="bg1"/>
            </a:solidFill>
            <a:prstDash val="solid"/>
            <a:round/>
            <a:headEnd type="none" w="sm" len="sm"/>
            <a:tailEnd type="none" w="sm" len="sm"/>
          </a:ln>
          <a:effectLst>
            <a:outerShdw blurRad="50800" dist="38100" dir="2700000" algn="tl" rotWithShape="0">
              <a:prstClr val="black">
                <a:alpha val="40000"/>
              </a:prstClr>
            </a:outerShdw>
          </a:effectLst>
        </p:spPr>
        <p:txBody>
          <a:bodyPr wrap="none" tIns="144000" anchor="ctr"/>
          <a:lstStyle/>
          <a:p>
            <a:pPr algn="ctr" latinLnBrk="1">
              <a:defRPr/>
            </a:pPr>
            <a:r>
              <a:rPr kumimoji="0" lang="ja-JP" altLang="en-US" sz="2400" dirty="0">
                <a:latin typeface="メイリオ" panose="020B0604030504040204" pitchFamily="50" charset="-128"/>
                <a:ea typeface="メイリオ" panose="020B0604030504040204" pitchFamily="50" charset="-128"/>
                <a:cs typeface="メイリオ" panose="020B0604030504040204" pitchFamily="50" charset="-128"/>
              </a:rPr>
              <a:t>自治体に</a:t>
            </a:r>
            <a:r>
              <a:rPr kumimoji="0" lang="ja-JP" altLang="en-US" sz="24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オープンデータ</a:t>
            </a:r>
            <a:r>
              <a:rPr kumimoji="0" lang="ja-JP" altLang="en-US" sz="2400" dirty="0">
                <a:latin typeface="メイリオ" panose="020B0604030504040204" pitchFamily="50" charset="-128"/>
                <a:ea typeface="メイリオ" panose="020B0604030504040204" pitchFamily="50" charset="-128"/>
                <a:cs typeface="メイリオ" panose="020B0604030504040204" pitchFamily="50" charset="-128"/>
              </a:rPr>
              <a:t>の取組が求められています</a:t>
            </a:r>
          </a:p>
        </p:txBody>
      </p:sp>
      <p:sp>
        <p:nvSpPr>
          <p:cNvPr id="14" name="コンテンツ プレースホルダー 2">
            <a:extLst>
              <a:ext uri="{FF2B5EF4-FFF2-40B4-BE49-F238E27FC236}">
                <a16:creationId xmlns:a16="http://schemas.microsoft.com/office/drawing/2014/main" id="{ED969D7A-8C80-4056-918B-C9474A3DCBB8}"/>
              </a:ext>
            </a:extLst>
          </p:cNvPr>
          <p:cNvSpPr txBox="1">
            <a:spLocks/>
          </p:cNvSpPr>
          <p:nvPr/>
        </p:nvSpPr>
        <p:spPr>
          <a:xfrm>
            <a:off x="35496" y="2765955"/>
            <a:ext cx="8928992" cy="361537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342900" indent="-342900" latinLnBrk="1"/>
            <a:r>
              <a:rPr kumimoji="0" lang="ja-JP" altLang="en-US" sz="2000" dirty="0">
                <a:latin typeface="+mn-ea"/>
                <a:cs typeface="Meiryo UI" pitchFamily="50" charset="-128"/>
              </a:rPr>
              <a:t>平成</a:t>
            </a:r>
            <a:r>
              <a:rPr kumimoji="0" lang="en-US" altLang="ja-JP" sz="2000" dirty="0">
                <a:latin typeface="+mn-ea"/>
                <a:cs typeface="Meiryo UI" pitchFamily="50" charset="-128"/>
              </a:rPr>
              <a:t>28</a:t>
            </a:r>
            <a:r>
              <a:rPr kumimoji="0" lang="ja-JP" altLang="en-US" sz="2000" dirty="0">
                <a:latin typeface="+mn-ea"/>
                <a:cs typeface="Meiryo UI" pitchFamily="50" charset="-128"/>
              </a:rPr>
              <a:t>年</a:t>
            </a:r>
            <a:r>
              <a:rPr kumimoji="0" lang="en-US" altLang="ja-JP" sz="2000" dirty="0">
                <a:latin typeface="+mn-ea"/>
                <a:cs typeface="Meiryo UI" pitchFamily="50" charset="-128"/>
              </a:rPr>
              <a:t>12</a:t>
            </a:r>
            <a:r>
              <a:rPr kumimoji="0" lang="ja-JP" altLang="en-US" sz="2000" dirty="0">
                <a:latin typeface="+mn-ea"/>
                <a:cs typeface="Meiryo UI" pitchFamily="50" charset="-128"/>
              </a:rPr>
              <a:t>月</a:t>
            </a:r>
            <a:r>
              <a:rPr kumimoji="0" lang="en-US" altLang="ja-JP" sz="2000" dirty="0">
                <a:latin typeface="+mn-ea"/>
                <a:cs typeface="Meiryo UI" pitchFamily="50" charset="-128"/>
              </a:rPr>
              <a:t>14</a:t>
            </a:r>
            <a:r>
              <a:rPr kumimoji="0" lang="ja-JP" altLang="en-US" sz="2000" dirty="0">
                <a:latin typeface="+mn-ea"/>
                <a:cs typeface="Meiryo UI" pitchFamily="50" charset="-128"/>
              </a:rPr>
              <a:t>日に公布・施行された「官民データ活用推進基本法</a:t>
            </a:r>
            <a:r>
              <a:rPr kumimoji="0" lang="en-US" altLang="ja-JP" sz="2000" dirty="0">
                <a:latin typeface="+mn-ea"/>
                <a:cs typeface="Meiryo UI" pitchFamily="50" charset="-128"/>
              </a:rPr>
              <a:t/>
            </a:r>
            <a:br>
              <a:rPr kumimoji="0" lang="en-US" altLang="ja-JP" sz="2000" dirty="0">
                <a:latin typeface="+mn-ea"/>
                <a:cs typeface="Meiryo UI" pitchFamily="50" charset="-128"/>
              </a:rPr>
            </a:br>
            <a:r>
              <a:rPr kumimoji="0" lang="ja-JP" altLang="en-US" sz="2000" dirty="0">
                <a:latin typeface="+mn-ea"/>
                <a:cs typeface="Meiryo UI" pitchFamily="50" charset="-128"/>
              </a:rPr>
              <a:t>（以降「官民データ法」という。）」第</a:t>
            </a:r>
            <a:r>
              <a:rPr kumimoji="0" lang="en-US" altLang="ja-JP" sz="2000" dirty="0">
                <a:latin typeface="+mn-ea"/>
                <a:cs typeface="Meiryo UI" pitchFamily="50" charset="-128"/>
              </a:rPr>
              <a:t>11</a:t>
            </a:r>
            <a:r>
              <a:rPr kumimoji="0" lang="ja-JP" altLang="en-US" sz="2000" dirty="0">
                <a:latin typeface="+mn-ea"/>
                <a:cs typeface="Meiryo UI" pitchFamily="50" charset="-128"/>
              </a:rPr>
              <a:t>条において、国、地方公共団体が保有する</a:t>
            </a:r>
            <a:r>
              <a:rPr kumimoji="0" lang="ja-JP" altLang="en-US" sz="2000" u="sng" dirty="0">
                <a:solidFill>
                  <a:srgbClr val="FF0000"/>
                </a:solidFill>
                <a:latin typeface="+mn-ea"/>
                <a:cs typeface="Meiryo UI" pitchFamily="50" charset="-128"/>
              </a:rPr>
              <a:t>官民データ</a:t>
            </a:r>
            <a:r>
              <a:rPr kumimoji="0" lang="en-US" altLang="ja-JP" sz="2000" u="sng" dirty="0">
                <a:solidFill>
                  <a:srgbClr val="FF0000"/>
                </a:solidFill>
                <a:latin typeface="+mn-ea"/>
                <a:cs typeface="Meiryo UI" pitchFamily="50" charset="-128"/>
              </a:rPr>
              <a:t>(※)</a:t>
            </a:r>
            <a:r>
              <a:rPr kumimoji="0" lang="ja-JP" altLang="en-US" sz="2000" u="sng" dirty="0">
                <a:solidFill>
                  <a:srgbClr val="FF0000"/>
                </a:solidFill>
                <a:latin typeface="+mn-ea"/>
                <a:cs typeface="Meiryo UI" pitchFamily="50" charset="-128"/>
              </a:rPr>
              <a:t>について国民がインターネット等を通じて容易に利用できるよう措置を講じることが義務付けられました。</a:t>
            </a:r>
            <a:endParaRPr kumimoji="0" lang="en-US" altLang="ja-JP" sz="2000" u="sng" dirty="0">
              <a:solidFill>
                <a:srgbClr val="FF0000"/>
              </a:solidFill>
              <a:latin typeface="+mn-ea"/>
              <a:cs typeface="Meiryo UI" pitchFamily="50" charset="-128"/>
            </a:endParaRPr>
          </a:p>
          <a:p>
            <a:pPr marL="342900" indent="-342900" latinLnBrk="1">
              <a:spcBef>
                <a:spcPts val="7800"/>
              </a:spcBef>
            </a:pPr>
            <a:r>
              <a:rPr kumimoji="0" lang="ja-JP" altLang="en-US" sz="2000" dirty="0">
                <a:latin typeface="+mn-ea"/>
                <a:cs typeface="Meiryo UI" pitchFamily="50" charset="-128"/>
              </a:rPr>
              <a:t>官民データ法に基づき、平成</a:t>
            </a:r>
            <a:r>
              <a:rPr kumimoji="0" lang="en-US" altLang="ja-JP" sz="2000" dirty="0">
                <a:latin typeface="+mn-ea"/>
                <a:cs typeface="Meiryo UI" pitchFamily="50" charset="-128"/>
              </a:rPr>
              <a:t>29</a:t>
            </a:r>
            <a:r>
              <a:rPr kumimoji="0" lang="ja-JP" altLang="en-US" sz="2000" dirty="0">
                <a:latin typeface="+mn-ea"/>
                <a:cs typeface="Meiryo UI" pitchFamily="50" charset="-128"/>
              </a:rPr>
              <a:t>年</a:t>
            </a:r>
            <a:r>
              <a:rPr kumimoji="0" lang="en-US" altLang="ja-JP" sz="2000" dirty="0">
                <a:latin typeface="+mn-ea"/>
                <a:cs typeface="Meiryo UI" pitchFamily="50" charset="-128"/>
              </a:rPr>
              <a:t>5</a:t>
            </a:r>
            <a:r>
              <a:rPr kumimoji="0" lang="ja-JP" altLang="en-US" sz="2000" dirty="0">
                <a:latin typeface="+mn-ea"/>
                <a:cs typeface="Meiryo UI" pitchFamily="50" charset="-128"/>
              </a:rPr>
              <a:t>月</a:t>
            </a:r>
            <a:r>
              <a:rPr kumimoji="0" lang="en-US" altLang="ja-JP" sz="2000" dirty="0">
                <a:latin typeface="+mn-ea"/>
                <a:cs typeface="Meiryo UI" pitchFamily="50" charset="-128"/>
              </a:rPr>
              <a:t>30</a:t>
            </a:r>
            <a:r>
              <a:rPr kumimoji="0" lang="ja-JP" altLang="en-US" sz="2000" dirty="0">
                <a:latin typeface="+mn-ea"/>
                <a:cs typeface="Meiryo UI" pitchFamily="50" charset="-128"/>
              </a:rPr>
              <a:t>日に閣議決定された「世界最先端</a:t>
            </a:r>
            <a:r>
              <a:rPr kumimoji="0" lang="en-US" altLang="ja-JP" sz="2000" dirty="0">
                <a:latin typeface="+mn-ea"/>
                <a:cs typeface="Meiryo UI" pitchFamily="50" charset="-128"/>
              </a:rPr>
              <a:t>IT</a:t>
            </a:r>
            <a:r>
              <a:rPr kumimoji="0" lang="ja-JP" altLang="en-US" sz="2000" dirty="0">
                <a:latin typeface="+mn-ea"/>
                <a:cs typeface="Meiryo UI" pitchFamily="50" charset="-128"/>
              </a:rPr>
              <a:t>国家創造宣言・官民データ活用推進基本計画」において、</a:t>
            </a:r>
            <a:r>
              <a:rPr kumimoji="0" lang="ja-JP" altLang="en-US" sz="2000" u="sng" dirty="0">
                <a:solidFill>
                  <a:srgbClr val="FF0000"/>
                </a:solidFill>
                <a:latin typeface="+mn-ea"/>
                <a:cs typeface="Meiryo UI" pitchFamily="50" charset="-128"/>
              </a:rPr>
              <a:t>平成</a:t>
            </a:r>
            <a:r>
              <a:rPr kumimoji="0" lang="en-US" altLang="ja-JP" sz="2000" u="sng" dirty="0">
                <a:solidFill>
                  <a:srgbClr val="FF0000"/>
                </a:solidFill>
                <a:latin typeface="+mn-ea"/>
                <a:cs typeface="Meiryo UI" pitchFamily="50" charset="-128"/>
              </a:rPr>
              <a:t>32</a:t>
            </a:r>
            <a:r>
              <a:rPr kumimoji="0" lang="ja-JP" altLang="en-US" sz="2000" u="sng" dirty="0">
                <a:solidFill>
                  <a:srgbClr val="FF0000"/>
                </a:solidFill>
                <a:latin typeface="+mn-ea"/>
                <a:cs typeface="Meiryo UI" pitchFamily="50" charset="-128"/>
              </a:rPr>
              <a:t>年度までに地方公共団体のオープンデータ取組率</a:t>
            </a:r>
            <a:r>
              <a:rPr kumimoji="0" lang="en-US" altLang="ja-JP" sz="2000" u="sng" dirty="0">
                <a:solidFill>
                  <a:srgbClr val="FF0000"/>
                </a:solidFill>
                <a:latin typeface="+mn-ea"/>
                <a:cs typeface="Meiryo UI" pitchFamily="50" charset="-128"/>
              </a:rPr>
              <a:t>100</a:t>
            </a:r>
            <a:r>
              <a:rPr kumimoji="0" lang="ja-JP" altLang="en-US" sz="2000" u="sng" dirty="0">
                <a:solidFill>
                  <a:srgbClr val="FF0000"/>
                </a:solidFill>
                <a:latin typeface="+mn-ea"/>
                <a:cs typeface="Meiryo UI" pitchFamily="50" charset="-128"/>
              </a:rPr>
              <a:t>％を目標とする</a:t>
            </a:r>
            <a:r>
              <a:rPr kumimoji="0" lang="ja-JP" altLang="en-US" sz="2000" dirty="0">
                <a:latin typeface="+mn-ea"/>
                <a:cs typeface="Meiryo UI" pitchFamily="50" charset="-128"/>
              </a:rPr>
              <a:t>ことが掲げられました。</a:t>
            </a:r>
            <a:endParaRPr kumimoji="0" lang="en-US" altLang="ja-JP" sz="2000" dirty="0">
              <a:latin typeface="+mn-ea"/>
              <a:cs typeface="Meiryo UI" pitchFamily="50" charset="-128"/>
            </a:endParaRPr>
          </a:p>
        </p:txBody>
      </p:sp>
      <p:sp>
        <p:nvSpPr>
          <p:cNvPr id="15" name="コンテンツ プレースホルダー 3">
            <a:extLst>
              <a:ext uri="{FF2B5EF4-FFF2-40B4-BE49-F238E27FC236}">
                <a16:creationId xmlns:a16="http://schemas.microsoft.com/office/drawing/2014/main" id="{F25CE738-4B0A-4E05-8AF5-6FF76595B5A0}"/>
              </a:ext>
            </a:extLst>
          </p:cNvPr>
          <p:cNvSpPr txBox="1">
            <a:spLocks/>
          </p:cNvSpPr>
          <p:nvPr/>
        </p:nvSpPr>
        <p:spPr bwMode="auto">
          <a:xfrm>
            <a:off x="611559" y="4038207"/>
            <a:ext cx="8352928" cy="758945"/>
          </a:xfrm>
          <a:prstGeom prst="rect">
            <a:avLst/>
          </a:prstGeom>
          <a:noFill/>
          <a:ln w="9525">
            <a:noFill/>
            <a:miter lim="800000"/>
            <a:headEnd/>
            <a:tailEnd/>
          </a:ln>
        </p:spPr>
        <p:txBody>
          <a:bodyPr vert="horz" wrap="square" lIns="0" tIns="33622" rIns="0" bIns="33622" numCol="1" anchor="t" anchorCtr="0" compatLnSpc="1">
            <a:prstTxWarp prst="textNoShape">
              <a:avLst/>
            </a:prstTxWarp>
          </a:bodyPr>
          <a:lstStyle>
            <a:lvl1pPr marL="325438" indent="-325438" algn="l" defTabSz="971550" rtl="0" eaLnBrk="1" fontAlgn="base" hangingPunct="1">
              <a:spcBef>
                <a:spcPct val="50000"/>
              </a:spcBef>
              <a:spcAft>
                <a:spcPct val="0"/>
              </a:spcAft>
              <a:buClr>
                <a:srgbClr val="00B0F0"/>
              </a:buClr>
              <a:buFont typeface="Wingdings" panose="05000000000000000000" pitchFamily="2" charset="2"/>
              <a:buChar char="n"/>
              <a:tabLst>
                <a:tab pos="774700" algn="l"/>
              </a:tabLst>
              <a:defRPr kumimoji="1" sz="2000">
                <a:solidFill>
                  <a:schemeClr val="bg2"/>
                </a:solidFill>
                <a:latin typeface="メイリオ" pitchFamily="50" charset="-128"/>
                <a:ea typeface="メイリオ" pitchFamily="50" charset="-128"/>
                <a:cs typeface="メイリオ" pitchFamily="50" charset="-128"/>
              </a:defRPr>
            </a:lvl1pPr>
            <a:lvl2pPr marL="533400" indent="-177800" algn="l" defTabSz="971550" rtl="0" eaLnBrk="1" fontAlgn="base" hangingPunct="1">
              <a:spcBef>
                <a:spcPct val="35000"/>
              </a:spcBef>
              <a:spcAft>
                <a:spcPct val="0"/>
              </a:spcAft>
              <a:buClr>
                <a:srgbClr val="00B0F0"/>
              </a:buClr>
              <a:buSzPct val="75000"/>
              <a:buFont typeface="Wingdings" panose="05000000000000000000" pitchFamily="2" charset="2"/>
              <a:buChar char="l"/>
              <a:tabLst>
                <a:tab pos="533400" algn="l"/>
              </a:tabLst>
              <a:defRPr kumimoji="1" sz="1600">
                <a:solidFill>
                  <a:schemeClr val="bg2"/>
                </a:solidFill>
                <a:latin typeface="メイリオ" pitchFamily="50" charset="-128"/>
                <a:ea typeface="メイリオ" pitchFamily="50" charset="-128"/>
                <a:cs typeface="メイリオ" pitchFamily="50" charset="-128"/>
              </a:defRPr>
            </a:lvl2pPr>
            <a:lvl3pPr marL="622300" indent="-88900" algn="l" defTabSz="971550" rtl="0" eaLnBrk="1" fontAlgn="base" hangingPunct="1">
              <a:spcBef>
                <a:spcPct val="20000"/>
              </a:spcBef>
              <a:spcAft>
                <a:spcPct val="0"/>
              </a:spcAft>
              <a:buClr>
                <a:srgbClr val="00B0F0"/>
              </a:buClr>
              <a:buFont typeface="Wingdings" panose="05000000000000000000" pitchFamily="2" charset="2"/>
              <a:buChar char="Ø"/>
              <a:tabLst>
                <a:tab pos="622300" algn="l"/>
              </a:tabLst>
              <a:defRPr kumimoji="1" sz="1500">
                <a:solidFill>
                  <a:schemeClr val="bg2"/>
                </a:solidFill>
                <a:latin typeface="メイリオ" pitchFamily="50" charset="-128"/>
                <a:ea typeface="メイリオ" pitchFamily="50" charset="-128"/>
                <a:cs typeface="メイリオ" pitchFamily="50" charset="-128"/>
              </a:defRPr>
            </a:lvl3pPr>
            <a:lvl4pPr marL="923925" indent="-200025" algn="l" defTabSz="971550" rtl="0" eaLnBrk="1" fontAlgn="base" hangingPunct="1">
              <a:spcBef>
                <a:spcPct val="20000"/>
              </a:spcBef>
              <a:spcAft>
                <a:spcPct val="0"/>
              </a:spcAft>
              <a:buClr>
                <a:srgbClr val="00B0F0"/>
              </a:buClr>
              <a:buFont typeface="Wingdings" panose="05000000000000000000" pitchFamily="2" charset="2"/>
              <a:buChar char="ü"/>
              <a:tabLst>
                <a:tab pos="923925" algn="l"/>
              </a:tabLst>
              <a:defRPr kumimoji="1" sz="1300">
                <a:solidFill>
                  <a:schemeClr val="bg2"/>
                </a:solidFill>
                <a:latin typeface="メイリオ" pitchFamily="50" charset="-128"/>
                <a:ea typeface="メイリオ" pitchFamily="50" charset="-128"/>
                <a:cs typeface="メイリオ" pitchFamily="50" charset="-128"/>
              </a:defRPr>
            </a:lvl4pPr>
            <a:lvl5pPr marL="1160463" indent="-171450" algn="l" defTabSz="971550" rtl="0" eaLnBrk="1" fontAlgn="base" hangingPunct="1">
              <a:spcBef>
                <a:spcPct val="20000"/>
              </a:spcBef>
              <a:spcAft>
                <a:spcPct val="0"/>
              </a:spcAft>
              <a:buClr>
                <a:srgbClr val="00B0F0"/>
              </a:buClr>
              <a:buFont typeface="Arial" panose="020B0604020202020204" pitchFamily="34" charset="0"/>
              <a:buChar char="•"/>
              <a:tabLst>
                <a:tab pos="989013" algn="l"/>
              </a:tabLst>
              <a:defRPr kumimoji="1" sz="1200">
                <a:solidFill>
                  <a:schemeClr val="bg2"/>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a:lstStyle>
          <a:p>
            <a:pPr marL="252000" indent="-252000">
              <a:lnSpc>
                <a:spcPct val="110000"/>
              </a:lnSpc>
              <a:spcBef>
                <a:spcPts val="0"/>
              </a:spcBef>
              <a:spcAft>
                <a:spcPts val="300"/>
              </a:spcAft>
              <a:buClrTx/>
              <a:buFont typeface="メイリオ" panose="020B0604030504040204" pitchFamily="50" charset="-128"/>
              <a:buChar char="※"/>
            </a:pPr>
            <a:r>
              <a:rPr kumimoji="0" lang="ja-JP" altLang="en-US" sz="1200" kern="0" dirty="0">
                <a:solidFill>
                  <a:schemeClr val="tx1"/>
                </a:solidFill>
                <a:cs typeface="Meiryo UI" pitchFamily="50" charset="-128"/>
              </a:rPr>
              <a:t>電子データであって、国や地方公共団体、独立行政法人、その他の事業者によりその事務・事業の遂行に当たり、</a:t>
            </a:r>
            <a:r>
              <a:rPr kumimoji="0" lang="en-US" altLang="ja-JP" sz="1200" kern="0" dirty="0">
                <a:solidFill>
                  <a:schemeClr val="tx1"/>
                </a:solidFill>
                <a:cs typeface="Meiryo UI" pitchFamily="50" charset="-128"/>
              </a:rPr>
              <a:t/>
            </a:r>
            <a:br>
              <a:rPr kumimoji="0" lang="en-US" altLang="ja-JP" sz="1200" kern="0" dirty="0">
                <a:solidFill>
                  <a:schemeClr val="tx1"/>
                </a:solidFill>
                <a:cs typeface="Meiryo UI" pitchFamily="50" charset="-128"/>
              </a:rPr>
            </a:br>
            <a:r>
              <a:rPr kumimoji="0" lang="ja-JP" altLang="en-US" sz="1200" kern="0" dirty="0">
                <a:solidFill>
                  <a:schemeClr val="tx1"/>
                </a:solidFill>
                <a:cs typeface="Meiryo UI" pitchFamily="50" charset="-128"/>
              </a:rPr>
              <a:t>管理・利用・提供されるものをいう</a:t>
            </a:r>
            <a:r>
              <a:rPr kumimoji="0" lang="en-US" altLang="ja-JP" sz="1200" kern="0" dirty="0">
                <a:solidFill>
                  <a:schemeClr val="tx1"/>
                </a:solidFill>
                <a:cs typeface="Meiryo UI" pitchFamily="50" charset="-128"/>
              </a:rPr>
              <a:t>(</a:t>
            </a:r>
            <a:r>
              <a:rPr kumimoji="0" lang="ja-JP" altLang="en-US" sz="1200" kern="0" dirty="0">
                <a:solidFill>
                  <a:schemeClr val="tx1"/>
                </a:solidFill>
                <a:cs typeface="Meiryo UI" pitchFamily="50" charset="-128"/>
              </a:rPr>
              <a:t>国の安全を損ない、公の秩序を妨げ、又は公衆の安全の保護に支障を来すことになるおそれがあるものを除く。</a:t>
            </a:r>
            <a:r>
              <a:rPr kumimoji="0" lang="en-US" altLang="ja-JP" sz="1200" kern="0" dirty="0">
                <a:solidFill>
                  <a:schemeClr val="tx1"/>
                </a:solidFill>
                <a:cs typeface="Meiryo UI" pitchFamily="50" charset="-128"/>
              </a:rPr>
              <a:t>)</a:t>
            </a:r>
            <a:r>
              <a:rPr kumimoji="0" lang="ja-JP" altLang="en-US" sz="1200" kern="0" dirty="0" err="1">
                <a:solidFill>
                  <a:schemeClr val="tx1"/>
                </a:solidFill>
                <a:cs typeface="Meiryo UI" pitchFamily="50" charset="-128"/>
              </a:rPr>
              <a:t>。</a:t>
            </a:r>
            <a:endParaRPr kumimoji="0" lang="ja-JP" altLang="en-US" sz="1200" kern="0" dirty="0">
              <a:solidFill>
                <a:schemeClr val="tx1"/>
              </a:solidFill>
              <a:cs typeface="Meiryo UI" pitchFamily="50" charset="-128"/>
            </a:endParaRPr>
          </a:p>
        </p:txBody>
      </p:sp>
    </p:spTree>
    <p:extLst>
      <p:ext uri="{BB962C8B-B14F-4D97-AF65-F5344CB8AC3E}">
        <p14:creationId xmlns:p14="http://schemas.microsoft.com/office/powerpoint/2010/main" val="929860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p:cNvSpPr>
            <a:spLocks noGrp="1"/>
          </p:cNvSpPr>
          <p:nvPr>
            <p:ph type="sldNum" sz="quarter" idx="12"/>
          </p:nvPr>
        </p:nvSpPr>
        <p:spPr/>
        <p:txBody>
          <a:bodyPr/>
          <a:lstStyle/>
          <a:p>
            <a:fld id="{EEDB8509-CC2C-4EC7-9C2E-996B98B58898}" type="slidenum">
              <a:rPr kumimoji="1" lang="ja-JP" altLang="en-US" smtClean="0"/>
              <a:pPr/>
              <a:t>2</a:t>
            </a:fld>
            <a:endParaRPr kumimoji="1" lang="ja-JP" altLang="en-US"/>
          </a:p>
        </p:txBody>
      </p:sp>
      <p:sp>
        <p:nvSpPr>
          <p:cNvPr id="10" name="正方形/長方形 9"/>
          <p:cNvSpPr/>
          <p:nvPr/>
        </p:nvSpPr>
        <p:spPr>
          <a:xfrm>
            <a:off x="251520" y="1878748"/>
            <a:ext cx="8712968" cy="587358"/>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1600" dirty="0">
                <a:solidFill>
                  <a:schemeClr val="tx1"/>
                </a:solidFill>
                <a:latin typeface="+mn-ea"/>
                <a:cs typeface="Meiryo UI" panose="020B0604030504040204" pitchFamily="50" charset="-128"/>
              </a:rPr>
              <a:t>オープンデータの定義としては、さまざまなものがありますが、政府が出している「オープンデータ基本指針」では</a:t>
            </a:r>
          </a:p>
          <a:p>
            <a:r>
              <a:rPr lang="ja-JP" altLang="en-US" sz="1600" dirty="0">
                <a:solidFill>
                  <a:schemeClr val="tx1"/>
                </a:solidFill>
                <a:latin typeface="+mn-ea"/>
                <a:cs typeface="Meiryo UI" panose="020B0604030504040204" pitchFamily="50" charset="-128"/>
              </a:rPr>
              <a:t>以下のように定義されています。</a:t>
            </a:r>
          </a:p>
        </p:txBody>
      </p:sp>
      <p:sp>
        <p:nvSpPr>
          <p:cNvPr id="11" name="正方形/長方形 10"/>
          <p:cNvSpPr/>
          <p:nvPr/>
        </p:nvSpPr>
        <p:spPr>
          <a:xfrm>
            <a:off x="416496" y="1275466"/>
            <a:ext cx="8331968" cy="36004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2000" dirty="0">
                <a:solidFill>
                  <a:schemeClr val="tx1"/>
                </a:solidFill>
                <a:latin typeface="+mn-ea"/>
                <a:cs typeface="Meiryo UI" panose="020B0604030504040204" pitchFamily="50" charset="-128"/>
              </a:rPr>
              <a:t>オープンデータは、機械判読に適した形で、二次利用可能なルールで公開される公共データです。</a:t>
            </a:r>
          </a:p>
        </p:txBody>
      </p:sp>
      <p:sp>
        <p:nvSpPr>
          <p:cNvPr id="2" name="タイトル 1"/>
          <p:cNvSpPr>
            <a:spLocks noGrp="1"/>
          </p:cNvSpPr>
          <p:nvPr>
            <p:ph type="title"/>
          </p:nvPr>
        </p:nvSpPr>
        <p:spPr>
          <a:xfrm>
            <a:off x="251520" y="313813"/>
            <a:ext cx="8712968" cy="424732"/>
          </a:xfrm>
        </p:spPr>
        <p:txBody>
          <a:bodyPr/>
          <a:lstStyle/>
          <a:p>
            <a:r>
              <a:rPr lang="ja-JP" altLang="en-US" dirty="0">
                <a:latin typeface="+mn-ea"/>
                <a:ea typeface="+mn-ea"/>
              </a:rPr>
              <a:t>オープンデータの定義</a:t>
            </a:r>
            <a:endParaRPr kumimoji="1" lang="ja-JP" altLang="en-US" dirty="0">
              <a:latin typeface="+mn-ea"/>
              <a:ea typeface="+mn-ea"/>
            </a:endParaRPr>
          </a:p>
        </p:txBody>
      </p:sp>
      <p:sp>
        <p:nvSpPr>
          <p:cNvPr id="3" name="四角形: 角を丸くする 2">
            <a:extLst>
              <a:ext uri="{FF2B5EF4-FFF2-40B4-BE49-F238E27FC236}">
                <a16:creationId xmlns:a16="http://schemas.microsoft.com/office/drawing/2014/main" id="{23ADEE9A-F42D-4357-AAB0-AC0C48501BFB}"/>
              </a:ext>
            </a:extLst>
          </p:cNvPr>
          <p:cNvSpPr/>
          <p:nvPr/>
        </p:nvSpPr>
        <p:spPr>
          <a:xfrm>
            <a:off x="251520" y="2466105"/>
            <a:ext cx="8712968" cy="1651535"/>
          </a:xfrm>
          <a:prstGeom prst="roundRect">
            <a:avLst/>
          </a:prstGeom>
          <a:solidFill>
            <a:schemeClr val="bg1"/>
          </a:solidFill>
          <a:ln w="28575">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rPr>
              <a:t>国、地方公共団体及び事業者が保有する官民データのうち、国民誰もがインターネット等を通じて容易に利用（加工、編集、再配布等）できるよう、次のいずれの項目にも該当する形で公開されたデータ。</a:t>
            </a:r>
          </a:p>
          <a:p>
            <a:r>
              <a:rPr kumimoji="1" lang="ja-JP" altLang="en-US" sz="1600" dirty="0">
                <a:solidFill>
                  <a:schemeClr val="tx1"/>
                </a:solidFill>
              </a:rPr>
              <a:t>　　営利目的、非営利目的を問わず</a:t>
            </a:r>
            <a:r>
              <a:rPr kumimoji="1" lang="ja-JP" altLang="en-US" sz="1600" dirty="0">
                <a:solidFill>
                  <a:srgbClr val="FF0000"/>
                </a:solidFill>
              </a:rPr>
              <a:t>二次利用可能なルール</a:t>
            </a:r>
            <a:r>
              <a:rPr kumimoji="1" lang="ja-JP" altLang="en-US" sz="1600" dirty="0">
                <a:solidFill>
                  <a:schemeClr val="tx1"/>
                </a:solidFill>
              </a:rPr>
              <a:t>が適用されたもの</a:t>
            </a:r>
          </a:p>
          <a:p>
            <a:r>
              <a:rPr kumimoji="1" lang="ja-JP" altLang="en-US" sz="1600" dirty="0">
                <a:solidFill>
                  <a:srgbClr val="FF0000"/>
                </a:solidFill>
              </a:rPr>
              <a:t>　　機械判読に適した</a:t>
            </a:r>
            <a:r>
              <a:rPr kumimoji="1" lang="ja-JP" altLang="en-US" sz="1600" dirty="0">
                <a:solidFill>
                  <a:schemeClr val="tx1"/>
                </a:solidFill>
              </a:rPr>
              <a:t>もの</a:t>
            </a:r>
          </a:p>
          <a:p>
            <a:r>
              <a:rPr kumimoji="1" lang="ja-JP" altLang="en-US" sz="1600" dirty="0">
                <a:solidFill>
                  <a:srgbClr val="FF0000"/>
                </a:solidFill>
              </a:rPr>
              <a:t>　　</a:t>
            </a:r>
            <a:r>
              <a:rPr kumimoji="1" lang="ja-JP" altLang="en-US" sz="1600" dirty="0">
                <a:solidFill>
                  <a:schemeClr val="tx1"/>
                </a:solidFill>
              </a:rPr>
              <a:t>無償で利用できるもの</a:t>
            </a:r>
          </a:p>
        </p:txBody>
      </p:sp>
      <p:sp>
        <p:nvSpPr>
          <p:cNvPr id="30" name="正方形/長方形 29">
            <a:extLst>
              <a:ext uri="{FF2B5EF4-FFF2-40B4-BE49-F238E27FC236}">
                <a16:creationId xmlns:a16="http://schemas.microsoft.com/office/drawing/2014/main" id="{19EC2370-3987-4E41-BA48-BF781D41B086}"/>
              </a:ext>
            </a:extLst>
          </p:cNvPr>
          <p:cNvSpPr/>
          <p:nvPr/>
        </p:nvSpPr>
        <p:spPr>
          <a:xfrm>
            <a:off x="503548" y="4780319"/>
            <a:ext cx="8352928" cy="587358"/>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altLang="ja-JP" sz="1600" dirty="0">
                <a:solidFill>
                  <a:schemeClr val="tx1"/>
                </a:solidFill>
                <a:latin typeface="+mn-ea"/>
                <a:cs typeface="Meiryo UI" panose="020B0604030504040204" pitchFamily="50" charset="-128"/>
              </a:rPr>
              <a:t>※	</a:t>
            </a:r>
            <a:r>
              <a:rPr lang="ja-JP" altLang="en-US" sz="1600" dirty="0">
                <a:solidFill>
                  <a:schemeClr val="tx1"/>
                </a:solidFill>
                <a:latin typeface="+mn-ea"/>
                <a:cs typeface="Meiryo UI" panose="020B0604030504040204" pitchFamily="50" charset="-128"/>
              </a:rPr>
              <a:t>公益企業など民間事業者や個人が保有し、二次利用可能な形で公開されるものも</a:t>
            </a:r>
            <a:endParaRPr lang="en-US" altLang="ja-JP" sz="1600" dirty="0">
              <a:solidFill>
                <a:schemeClr val="tx1"/>
              </a:solidFill>
              <a:latin typeface="+mn-ea"/>
              <a:cs typeface="Meiryo UI" panose="020B0604030504040204" pitchFamily="50" charset="-128"/>
            </a:endParaRPr>
          </a:p>
          <a:p>
            <a:r>
              <a:rPr lang="en-US" altLang="ja-JP" sz="1600" dirty="0">
                <a:solidFill>
                  <a:schemeClr val="tx1"/>
                </a:solidFill>
                <a:latin typeface="+mn-ea"/>
                <a:cs typeface="Meiryo UI" panose="020B0604030504040204" pitchFamily="50" charset="-128"/>
              </a:rPr>
              <a:t>	</a:t>
            </a:r>
            <a:r>
              <a:rPr lang="ja-JP" altLang="en-US" sz="1600" dirty="0">
                <a:solidFill>
                  <a:schemeClr val="tx1"/>
                </a:solidFill>
                <a:latin typeface="+mn-ea"/>
                <a:cs typeface="Meiryo UI" panose="020B0604030504040204" pitchFamily="50" charset="-128"/>
              </a:rPr>
              <a:t>オープンデータに含まれます。</a:t>
            </a:r>
          </a:p>
        </p:txBody>
      </p:sp>
      <p:sp>
        <p:nvSpPr>
          <p:cNvPr id="12" name="テキスト ボックス 11">
            <a:extLst>
              <a:ext uri="{FF2B5EF4-FFF2-40B4-BE49-F238E27FC236}">
                <a16:creationId xmlns:a16="http://schemas.microsoft.com/office/drawing/2014/main" id="{A58803A3-97B9-4EE6-9024-7C2DE353E52D}"/>
              </a:ext>
            </a:extLst>
          </p:cNvPr>
          <p:cNvSpPr txBox="1"/>
          <p:nvPr/>
        </p:nvSpPr>
        <p:spPr>
          <a:xfrm>
            <a:off x="1221501" y="4117641"/>
            <a:ext cx="7634975" cy="584775"/>
          </a:xfrm>
          <a:prstGeom prst="rect">
            <a:avLst/>
          </a:prstGeom>
          <a:noFill/>
        </p:spPr>
        <p:txBody>
          <a:bodyPr wrap="none" rtlCol="0">
            <a:spAutoFit/>
          </a:bodyPr>
          <a:lstStyle/>
          <a:p>
            <a:pPr algn="r"/>
            <a:r>
              <a:rPr kumimoji="1" lang="ja-JP" altLang="en-US" sz="1600" dirty="0"/>
              <a:t>出典</a:t>
            </a:r>
            <a:r>
              <a:rPr kumimoji="1" lang="en-US" altLang="ja-JP" sz="1600" dirty="0"/>
              <a:t>:</a:t>
            </a:r>
            <a:r>
              <a:rPr kumimoji="1" lang="ja-JP" altLang="en-US" sz="1600" dirty="0"/>
              <a:t>オープンデータ基本指針</a:t>
            </a:r>
          </a:p>
          <a:p>
            <a:pPr algn="r"/>
            <a:r>
              <a:rPr kumimoji="1" lang="en-US" altLang="ja-JP" sz="1600" dirty="0"/>
              <a:t>https://www.kantei.go.jp/jp/singi/it2/kettei/pdf/20170530/kihonsisin.pdf</a:t>
            </a:r>
            <a:endParaRPr kumimoji="1" lang="ja-JP" altLang="en-US" sz="1600" dirty="0"/>
          </a:p>
        </p:txBody>
      </p:sp>
    </p:spTree>
    <p:extLst>
      <p:ext uri="{BB962C8B-B14F-4D97-AF65-F5344CB8AC3E}">
        <p14:creationId xmlns:p14="http://schemas.microsoft.com/office/powerpoint/2010/main" val="7240928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p:cNvSpPr>
            <a:spLocks noGrp="1"/>
          </p:cNvSpPr>
          <p:nvPr>
            <p:ph type="sldNum" sz="quarter" idx="12"/>
          </p:nvPr>
        </p:nvSpPr>
        <p:spPr/>
        <p:txBody>
          <a:bodyPr/>
          <a:lstStyle/>
          <a:p>
            <a:fld id="{EEDB8509-CC2C-4EC7-9C2E-996B98B58898}" type="slidenum">
              <a:rPr kumimoji="1" lang="ja-JP" altLang="en-US" smtClean="0"/>
              <a:pPr/>
              <a:t>3</a:t>
            </a:fld>
            <a:endParaRPr kumimoji="1" lang="ja-JP" altLang="en-US"/>
          </a:p>
        </p:txBody>
      </p:sp>
      <p:sp>
        <p:nvSpPr>
          <p:cNvPr id="11" name="正方形/長方形 10"/>
          <p:cNvSpPr/>
          <p:nvPr/>
        </p:nvSpPr>
        <p:spPr>
          <a:xfrm>
            <a:off x="442020" y="1432967"/>
            <a:ext cx="8331968" cy="36004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2000" u="sng" dirty="0">
                <a:solidFill>
                  <a:srgbClr val="FF0000"/>
                </a:solidFill>
                <a:latin typeface="+mn-ea"/>
                <a:cs typeface="Meiryo UI" panose="020B0604030504040204" pitchFamily="50" charset="-128"/>
              </a:rPr>
              <a:t>二次利用</a:t>
            </a:r>
            <a:r>
              <a:rPr lang="ja-JP" altLang="en-US" sz="2000" dirty="0">
                <a:solidFill>
                  <a:schemeClr val="tx1"/>
                </a:solidFill>
                <a:latin typeface="+mn-ea"/>
                <a:cs typeface="Meiryo UI" panose="020B0604030504040204" pitchFamily="50" charset="-128"/>
              </a:rPr>
              <a:t>とは、公開されたデータをコピー・加工して利用することをいいます。</a:t>
            </a:r>
          </a:p>
        </p:txBody>
      </p:sp>
      <p:sp>
        <p:nvSpPr>
          <p:cNvPr id="2" name="タイトル 1"/>
          <p:cNvSpPr>
            <a:spLocks noGrp="1"/>
          </p:cNvSpPr>
          <p:nvPr>
            <p:ph type="title"/>
          </p:nvPr>
        </p:nvSpPr>
        <p:spPr>
          <a:xfrm>
            <a:off x="251520" y="313813"/>
            <a:ext cx="8712968" cy="424732"/>
          </a:xfrm>
        </p:spPr>
        <p:txBody>
          <a:bodyPr/>
          <a:lstStyle/>
          <a:p>
            <a:r>
              <a:rPr lang="ja-JP" altLang="en-US" dirty="0">
                <a:latin typeface="+mn-ea"/>
                <a:ea typeface="+mn-ea"/>
              </a:rPr>
              <a:t>二次利用とは？</a:t>
            </a:r>
            <a:endParaRPr kumimoji="1" lang="ja-JP" altLang="en-US" dirty="0">
              <a:latin typeface="+mn-ea"/>
              <a:ea typeface="+mn-ea"/>
            </a:endParaRPr>
          </a:p>
        </p:txBody>
      </p:sp>
      <p:graphicFrame>
        <p:nvGraphicFramePr>
          <p:cNvPr id="16" name="表 15">
            <a:extLst>
              <a:ext uri="{FF2B5EF4-FFF2-40B4-BE49-F238E27FC236}">
                <a16:creationId xmlns:a16="http://schemas.microsoft.com/office/drawing/2014/main" id="{308CDC7C-C6C9-49A3-9955-02FAABBB6DE1}"/>
              </a:ext>
            </a:extLst>
          </p:cNvPr>
          <p:cNvGraphicFramePr>
            <a:graphicFrameLocks noGrp="1"/>
          </p:cNvGraphicFramePr>
          <p:nvPr/>
        </p:nvGraphicFramePr>
        <p:xfrm>
          <a:off x="1281986" y="2036063"/>
          <a:ext cx="4082100" cy="1403377"/>
        </p:xfrm>
        <a:graphic>
          <a:graphicData uri="http://schemas.openxmlformats.org/drawingml/2006/table">
            <a:tbl>
              <a:tblPr firstRow="1" bandRow="1">
                <a:tableStyleId>{5940675A-B579-460E-94D1-54222C63F5DA}</a:tableStyleId>
              </a:tblPr>
              <a:tblGrid>
                <a:gridCol w="816420">
                  <a:extLst>
                    <a:ext uri="{9D8B030D-6E8A-4147-A177-3AD203B41FA5}">
                      <a16:colId xmlns:a16="http://schemas.microsoft.com/office/drawing/2014/main" val="2573593880"/>
                    </a:ext>
                  </a:extLst>
                </a:gridCol>
                <a:gridCol w="816420">
                  <a:extLst>
                    <a:ext uri="{9D8B030D-6E8A-4147-A177-3AD203B41FA5}">
                      <a16:colId xmlns:a16="http://schemas.microsoft.com/office/drawing/2014/main" val="4074538299"/>
                    </a:ext>
                  </a:extLst>
                </a:gridCol>
                <a:gridCol w="816420">
                  <a:extLst>
                    <a:ext uri="{9D8B030D-6E8A-4147-A177-3AD203B41FA5}">
                      <a16:colId xmlns:a16="http://schemas.microsoft.com/office/drawing/2014/main" val="377358970"/>
                    </a:ext>
                  </a:extLst>
                </a:gridCol>
                <a:gridCol w="816420">
                  <a:extLst>
                    <a:ext uri="{9D8B030D-6E8A-4147-A177-3AD203B41FA5}">
                      <a16:colId xmlns:a16="http://schemas.microsoft.com/office/drawing/2014/main" val="783502597"/>
                    </a:ext>
                  </a:extLst>
                </a:gridCol>
                <a:gridCol w="816420">
                  <a:extLst>
                    <a:ext uri="{9D8B030D-6E8A-4147-A177-3AD203B41FA5}">
                      <a16:colId xmlns:a16="http://schemas.microsoft.com/office/drawing/2014/main" val="1081915113"/>
                    </a:ext>
                  </a:extLst>
                </a:gridCol>
              </a:tblGrid>
              <a:tr h="311861">
                <a:tc>
                  <a:txBody>
                    <a:bodyPr/>
                    <a:lstStyle/>
                    <a:p>
                      <a:pPr algn="ctr">
                        <a:spcAft>
                          <a:spcPts val="0"/>
                        </a:spcAft>
                      </a:pPr>
                      <a:r>
                        <a:rPr lang="ja-JP" sz="1800" kern="0" dirty="0">
                          <a:solidFill>
                            <a:srgbClr val="000000"/>
                          </a:solidFill>
                          <a:effectLst/>
                          <a:latin typeface="+mn-ea"/>
                          <a:ea typeface="+mn-ea"/>
                          <a:cs typeface="ＭＳ Ｐゴシック" panose="020B0600070205080204" pitchFamily="50" charset="-128"/>
                        </a:rPr>
                        <a:t>月</a:t>
                      </a:r>
                      <a:endParaRPr lang="ja-JP" sz="1600" kern="100" dirty="0">
                        <a:effectLst/>
                        <a:latin typeface="+mn-ea"/>
                        <a:ea typeface="+mn-ea"/>
                        <a:cs typeface="Times New Roman" panose="02020603050405020304" pitchFamily="18" charset="0"/>
                      </a:endParaRPr>
                    </a:p>
                  </a:txBody>
                  <a:tcPr marL="62865" marR="62865" marT="0" marB="0" anchor="ctr"/>
                </a:tc>
                <a:tc>
                  <a:txBody>
                    <a:bodyPr/>
                    <a:lstStyle/>
                    <a:p>
                      <a:pPr algn="ctr">
                        <a:spcAft>
                          <a:spcPts val="0"/>
                        </a:spcAft>
                      </a:pPr>
                      <a:r>
                        <a:rPr lang="en-US" sz="1800" kern="0">
                          <a:solidFill>
                            <a:srgbClr val="000000"/>
                          </a:solidFill>
                          <a:effectLst/>
                          <a:latin typeface="+mn-ea"/>
                          <a:ea typeface="+mn-ea"/>
                          <a:cs typeface="ＭＳ Ｐゴシック" panose="020B0600070205080204" pitchFamily="50" charset="-128"/>
                        </a:rPr>
                        <a:t>A</a:t>
                      </a:r>
                      <a:r>
                        <a:rPr lang="ja-JP" sz="1800" kern="0">
                          <a:solidFill>
                            <a:srgbClr val="000000"/>
                          </a:solidFill>
                          <a:effectLst/>
                          <a:latin typeface="+mn-ea"/>
                          <a:ea typeface="+mn-ea"/>
                          <a:cs typeface="ＭＳ Ｐゴシック" panose="020B0600070205080204" pitchFamily="50" charset="-128"/>
                        </a:rPr>
                        <a:t>市</a:t>
                      </a:r>
                      <a:endParaRPr lang="ja-JP" sz="1600" kern="100">
                        <a:effectLst/>
                        <a:latin typeface="+mn-ea"/>
                        <a:ea typeface="+mn-ea"/>
                        <a:cs typeface="Times New Roman" panose="02020603050405020304" pitchFamily="18" charset="0"/>
                      </a:endParaRPr>
                    </a:p>
                  </a:txBody>
                  <a:tcPr marL="62865" marR="62865" marT="0" marB="0" anchor="ctr"/>
                </a:tc>
                <a:tc>
                  <a:txBody>
                    <a:bodyPr/>
                    <a:lstStyle/>
                    <a:p>
                      <a:pPr algn="ctr">
                        <a:spcAft>
                          <a:spcPts val="0"/>
                        </a:spcAft>
                      </a:pPr>
                      <a:r>
                        <a:rPr lang="en-US" sz="1800" kern="0" dirty="0">
                          <a:solidFill>
                            <a:srgbClr val="000000"/>
                          </a:solidFill>
                          <a:effectLst/>
                          <a:latin typeface="+mn-ea"/>
                          <a:ea typeface="+mn-ea"/>
                          <a:cs typeface="ＭＳ Ｐゴシック" panose="020B0600070205080204" pitchFamily="50" charset="-128"/>
                        </a:rPr>
                        <a:t>B</a:t>
                      </a:r>
                      <a:r>
                        <a:rPr lang="ja-JP" sz="1800" kern="0" dirty="0">
                          <a:solidFill>
                            <a:srgbClr val="000000"/>
                          </a:solidFill>
                          <a:effectLst/>
                          <a:latin typeface="+mn-ea"/>
                          <a:ea typeface="+mn-ea"/>
                          <a:cs typeface="ＭＳ Ｐゴシック" panose="020B0600070205080204" pitchFamily="50" charset="-128"/>
                        </a:rPr>
                        <a:t>市</a:t>
                      </a:r>
                      <a:endParaRPr lang="ja-JP" sz="1600" kern="100" dirty="0">
                        <a:effectLst/>
                        <a:latin typeface="+mn-ea"/>
                        <a:ea typeface="+mn-ea"/>
                        <a:cs typeface="Times New Roman" panose="02020603050405020304" pitchFamily="18" charset="0"/>
                      </a:endParaRPr>
                    </a:p>
                  </a:txBody>
                  <a:tcPr marL="62865" marR="62865" marT="0" marB="0" anchor="ctr"/>
                </a:tc>
                <a:tc>
                  <a:txBody>
                    <a:bodyPr/>
                    <a:lstStyle/>
                    <a:p>
                      <a:pPr algn="ctr">
                        <a:spcAft>
                          <a:spcPts val="0"/>
                        </a:spcAft>
                      </a:pPr>
                      <a:r>
                        <a:rPr lang="en-US" sz="1800" kern="0">
                          <a:solidFill>
                            <a:srgbClr val="000000"/>
                          </a:solidFill>
                          <a:effectLst/>
                          <a:latin typeface="+mn-ea"/>
                          <a:ea typeface="+mn-ea"/>
                          <a:cs typeface="ＭＳ Ｐゴシック" panose="020B0600070205080204" pitchFamily="50" charset="-128"/>
                        </a:rPr>
                        <a:t>C</a:t>
                      </a:r>
                      <a:r>
                        <a:rPr lang="ja-JP" sz="1800" kern="0">
                          <a:solidFill>
                            <a:srgbClr val="000000"/>
                          </a:solidFill>
                          <a:effectLst/>
                          <a:latin typeface="+mn-ea"/>
                          <a:ea typeface="+mn-ea"/>
                          <a:cs typeface="ＭＳ Ｐゴシック" panose="020B0600070205080204" pitchFamily="50" charset="-128"/>
                        </a:rPr>
                        <a:t>市</a:t>
                      </a:r>
                      <a:endParaRPr lang="ja-JP" sz="1600" kern="100">
                        <a:effectLst/>
                        <a:latin typeface="+mn-ea"/>
                        <a:ea typeface="+mn-ea"/>
                        <a:cs typeface="Times New Roman" panose="02020603050405020304" pitchFamily="18" charset="0"/>
                      </a:endParaRPr>
                    </a:p>
                  </a:txBody>
                  <a:tcPr marL="62865" marR="62865" marT="0" marB="0" anchor="ctr"/>
                </a:tc>
                <a:tc>
                  <a:txBody>
                    <a:bodyPr/>
                    <a:lstStyle/>
                    <a:p>
                      <a:pPr algn="ctr">
                        <a:spcAft>
                          <a:spcPts val="0"/>
                        </a:spcAft>
                      </a:pPr>
                      <a:r>
                        <a:rPr lang="en-US" sz="1800" kern="0">
                          <a:solidFill>
                            <a:srgbClr val="000000"/>
                          </a:solidFill>
                          <a:effectLst/>
                          <a:latin typeface="+mn-ea"/>
                          <a:ea typeface="+mn-ea"/>
                          <a:cs typeface="ＭＳ Ｐゴシック" panose="020B0600070205080204" pitchFamily="50" charset="-128"/>
                        </a:rPr>
                        <a:t>D</a:t>
                      </a:r>
                      <a:r>
                        <a:rPr lang="ja-JP" sz="1800" kern="0">
                          <a:solidFill>
                            <a:srgbClr val="000000"/>
                          </a:solidFill>
                          <a:effectLst/>
                          <a:latin typeface="+mn-ea"/>
                          <a:ea typeface="+mn-ea"/>
                          <a:cs typeface="ＭＳ Ｐゴシック" panose="020B0600070205080204" pitchFamily="50" charset="-128"/>
                        </a:rPr>
                        <a:t>町</a:t>
                      </a:r>
                      <a:endParaRPr lang="ja-JP" sz="1600" kern="100">
                        <a:effectLst/>
                        <a:latin typeface="+mn-ea"/>
                        <a:ea typeface="+mn-ea"/>
                        <a:cs typeface="Times New Roman" panose="02020603050405020304" pitchFamily="18" charset="0"/>
                      </a:endParaRPr>
                    </a:p>
                  </a:txBody>
                  <a:tcPr marL="62865" marR="62865" marT="0" marB="0" anchor="ctr"/>
                </a:tc>
                <a:extLst>
                  <a:ext uri="{0D108BD9-81ED-4DB2-BD59-A6C34878D82A}">
                    <a16:rowId xmlns:a16="http://schemas.microsoft.com/office/drawing/2014/main" val="2378663766"/>
                  </a:ext>
                </a:extLst>
              </a:tr>
              <a:tr h="272879">
                <a:tc>
                  <a:txBody>
                    <a:bodyPr/>
                    <a:lstStyle/>
                    <a:p>
                      <a:pPr algn="ctr">
                        <a:spcAft>
                          <a:spcPts val="0"/>
                        </a:spcAft>
                      </a:pPr>
                      <a:r>
                        <a:rPr lang="en-US" sz="1600" kern="0" dirty="0">
                          <a:solidFill>
                            <a:srgbClr val="000000"/>
                          </a:solidFill>
                          <a:effectLst/>
                          <a:latin typeface="+mn-ea"/>
                          <a:ea typeface="+mn-ea"/>
                          <a:cs typeface="ＭＳ Ｐゴシック" panose="020B0600070205080204" pitchFamily="50" charset="-128"/>
                        </a:rPr>
                        <a:t>1</a:t>
                      </a:r>
                      <a:endParaRPr lang="ja-JP" sz="1600" kern="100" dirty="0">
                        <a:effectLst/>
                        <a:latin typeface="+mn-ea"/>
                        <a:ea typeface="+mn-ea"/>
                        <a:cs typeface="Times New Roman" panose="02020603050405020304" pitchFamily="18" charset="0"/>
                      </a:endParaRPr>
                    </a:p>
                  </a:txBody>
                  <a:tcPr marL="62865" marR="62865" marT="0" marB="0" anchor="ctr"/>
                </a:tc>
                <a:tc>
                  <a:txBody>
                    <a:bodyPr/>
                    <a:lstStyle/>
                    <a:p>
                      <a:pPr algn="r">
                        <a:spcAft>
                          <a:spcPts val="0"/>
                        </a:spcAft>
                      </a:pPr>
                      <a:r>
                        <a:rPr lang="en-US" sz="1600" kern="0">
                          <a:solidFill>
                            <a:srgbClr val="000000"/>
                          </a:solidFill>
                          <a:effectLst/>
                          <a:latin typeface="+mn-ea"/>
                          <a:ea typeface="+mn-ea"/>
                          <a:cs typeface="ＭＳ Ｐゴシック" panose="020B0600070205080204" pitchFamily="50" charset="-128"/>
                        </a:rPr>
                        <a:t>-4.5</a:t>
                      </a:r>
                      <a:endParaRPr lang="ja-JP" sz="1600" kern="100">
                        <a:effectLst/>
                        <a:latin typeface="+mn-ea"/>
                        <a:ea typeface="+mn-ea"/>
                        <a:cs typeface="Times New Roman" panose="02020603050405020304" pitchFamily="18" charset="0"/>
                      </a:endParaRPr>
                    </a:p>
                  </a:txBody>
                  <a:tcPr marL="62865" marR="62865" marT="0" marB="0" anchor="ctr"/>
                </a:tc>
                <a:tc>
                  <a:txBody>
                    <a:bodyPr/>
                    <a:lstStyle/>
                    <a:p>
                      <a:pPr algn="r">
                        <a:spcAft>
                          <a:spcPts val="0"/>
                        </a:spcAft>
                      </a:pPr>
                      <a:r>
                        <a:rPr lang="en-US" sz="1600" kern="0" dirty="0">
                          <a:solidFill>
                            <a:srgbClr val="000000"/>
                          </a:solidFill>
                          <a:effectLst/>
                          <a:latin typeface="+mn-ea"/>
                          <a:ea typeface="+mn-ea"/>
                          <a:cs typeface="ＭＳ Ｐゴシック" panose="020B0600070205080204" pitchFamily="50" charset="-128"/>
                        </a:rPr>
                        <a:t>-0.5</a:t>
                      </a:r>
                      <a:endParaRPr lang="ja-JP" sz="1600" kern="100" dirty="0">
                        <a:effectLst/>
                        <a:latin typeface="+mn-ea"/>
                        <a:ea typeface="+mn-ea"/>
                        <a:cs typeface="Times New Roman" panose="02020603050405020304" pitchFamily="18" charset="0"/>
                      </a:endParaRPr>
                    </a:p>
                  </a:txBody>
                  <a:tcPr marL="62865" marR="62865" marT="0" marB="0" anchor="ctr"/>
                </a:tc>
                <a:tc>
                  <a:txBody>
                    <a:bodyPr/>
                    <a:lstStyle/>
                    <a:p>
                      <a:pPr algn="r">
                        <a:spcAft>
                          <a:spcPts val="0"/>
                        </a:spcAft>
                      </a:pPr>
                      <a:r>
                        <a:rPr lang="en-US" sz="1600" kern="0">
                          <a:solidFill>
                            <a:srgbClr val="000000"/>
                          </a:solidFill>
                          <a:effectLst/>
                          <a:latin typeface="+mn-ea"/>
                          <a:ea typeface="+mn-ea"/>
                          <a:cs typeface="ＭＳ Ｐゴシック" panose="020B0600070205080204" pitchFamily="50" charset="-128"/>
                        </a:rPr>
                        <a:t>1.6</a:t>
                      </a:r>
                      <a:endParaRPr lang="ja-JP" sz="1600" kern="100">
                        <a:effectLst/>
                        <a:latin typeface="+mn-ea"/>
                        <a:ea typeface="+mn-ea"/>
                        <a:cs typeface="Times New Roman" panose="02020603050405020304" pitchFamily="18" charset="0"/>
                      </a:endParaRPr>
                    </a:p>
                  </a:txBody>
                  <a:tcPr marL="62865" marR="62865" marT="0" marB="0" anchor="ctr"/>
                </a:tc>
                <a:tc>
                  <a:txBody>
                    <a:bodyPr/>
                    <a:lstStyle/>
                    <a:p>
                      <a:pPr algn="r">
                        <a:spcAft>
                          <a:spcPts val="0"/>
                        </a:spcAft>
                      </a:pPr>
                      <a:r>
                        <a:rPr lang="en-US" sz="1600" kern="0">
                          <a:solidFill>
                            <a:srgbClr val="000000"/>
                          </a:solidFill>
                          <a:effectLst/>
                          <a:latin typeface="+mn-ea"/>
                          <a:ea typeface="+mn-ea"/>
                          <a:cs typeface="ＭＳ Ｐゴシック" panose="020B0600070205080204" pitchFamily="50" charset="-128"/>
                        </a:rPr>
                        <a:t>11.3</a:t>
                      </a:r>
                      <a:endParaRPr lang="ja-JP" sz="1600" kern="100">
                        <a:effectLst/>
                        <a:latin typeface="+mn-ea"/>
                        <a:ea typeface="+mn-ea"/>
                        <a:cs typeface="Times New Roman" panose="02020603050405020304" pitchFamily="18" charset="0"/>
                      </a:endParaRPr>
                    </a:p>
                  </a:txBody>
                  <a:tcPr marL="62865" marR="62865" marT="0" marB="0" anchor="ctr"/>
                </a:tc>
                <a:extLst>
                  <a:ext uri="{0D108BD9-81ED-4DB2-BD59-A6C34878D82A}">
                    <a16:rowId xmlns:a16="http://schemas.microsoft.com/office/drawing/2014/main" val="3173575742"/>
                  </a:ext>
                </a:extLst>
              </a:tr>
              <a:tr h="272879">
                <a:tc>
                  <a:txBody>
                    <a:bodyPr/>
                    <a:lstStyle/>
                    <a:p>
                      <a:pPr algn="ctr">
                        <a:spcAft>
                          <a:spcPts val="0"/>
                        </a:spcAft>
                      </a:pPr>
                      <a:r>
                        <a:rPr lang="en-US" sz="1600" kern="0" dirty="0">
                          <a:solidFill>
                            <a:srgbClr val="000000"/>
                          </a:solidFill>
                          <a:effectLst/>
                          <a:latin typeface="+mn-ea"/>
                          <a:ea typeface="+mn-ea"/>
                          <a:cs typeface="ＭＳ Ｐゴシック" panose="020B0600070205080204" pitchFamily="50" charset="-128"/>
                        </a:rPr>
                        <a:t>2</a:t>
                      </a:r>
                      <a:endParaRPr lang="ja-JP" sz="1600" kern="100" dirty="0">
                        <a:effectLst/>
                        <a:latin typeface="+mn-ea"/>
                        <a:ea typeface="+mn-ea"/>
                        <a:cs typeface="Times New Roman" panose="02020603050405020304" pitchFamily="18" charset="0"/>
                      </a:endParaRPr>
                    </a:p>
                  </a:txBody>
                  <a:tcPr marL="62865" marR="62865" marT="0" marB="0" anchor="ctr"/>
                </a:tc>
                <a:tc>
                  <a:txBody>
                    <a:bodyPr/>
                    <a:lstStyle/>
                    <a:p>
                      <a:pPr algn="r">
                        <a:spcAft>
                          <a:spcPts val="0"/>
                        </a:spcAft>
                      </a:pPr>
                      <a:r>
                        <a:rPr lang="en-US" sz="1600" kern="0">
                          <a:solidFill>
                            <a:srgbClr val="000000"/>
                          </a:solidFill>
                          <a:effectLst/>
                          <a:latin typeface="+mn-ea"/>
                          <a:ea typeface="+mn-ea"/>
                          <a:cs typeface="ＭＳ Ｐゴシック" panose="020B0600070205080204" pitchFamily="50" charset="-128"/>
                        </a:rPr>
                        <a:t>-6.8</a:t>
                      </a:r>
                      <a:endParaRPr lang="ja-JP" sz="1600" kern="100">
                        <a:effectLst/>
                        <a:latin typeface="+mn-ea"/>
                        <a:ea typeface="+mn-ea"/>
                        <a:cs typeface="Times New Roman" panose="02020603050405020304" pitchFamily="18" charset="0"/>
                      </a:endParaRPr>
                    </a:p>
                  </a:txBody>
                  <a:tcPr marL="62865" marR="62865" marT="0" marB="0" anchor="ctr"/>
                </a:tc>
                <a:tc>
                  <a:txBody>
                    <a:bodyPr/>
                    <a:lstStyle/>
                    <a:p>
                      <a:pPr algn="r">
                        <a:spcAft>
                          <a:spcPts val="0"/>
                        </a:spcAft>
                      </a:pPr>
                      <a:r>
                        <a:rPr lang="en-US" sz="1600" kern="0" dirty="0">
                          <a:solidFill>
                            <a:srgbClr val="000000"/>
                          </a:solidFill>
                          <a:effectLst/>
                          <a:latin typeface="+mn-ea"/>
                          <a:ea typeface="+mn-ea"/>
                          <a:cs typeface="ＭＳ Ｐゴシック" panose="020B0600070205080204" pitchFamily="50" charset="-128"/>
                        </a:rPr>
                        <a:t>-2.1</a:t>
                      </a:r>
                      <a:endParaRPr lang="ja-JP" sz="1600" kern="100" dirty="0">
                        <a:effectLst/>
                        <a:latin typeface="+mn-ea"/>
                        <a:ea typeface="+mn-ea"/>
                        <a:cs typeface="Times New Roman" panose="02020603050405020304" pitchFamily="18" charset="0"/>
                      </a:endParaRPr>
                    </a:p>
                  </a:txBody>
                  <a:tcPr marL="62865" marR="62865" marT="0" marB="0" anchor="ctr"/>
                </a:tc>
                <a:tc>
                  <a:txBody>
                    <a:bodyPr/>
                    <a:lstStyle/>
                    <a:p>
                      <a:pPr algn="r">
                        <a:spcAft>
                          <a:spcPts val="0"/>
                        </a:spcAft>
                      </a:pPr>
                      <a:r>
                        <a:rPr lang="en-US" sz="1600" kern="0" dirty="0">
                          <a:solidFill>
                            <a:srgbClr val="000000"/>
                          </a:solidFill>
                          <a:effectLst/>
                          <a:latin typeface="+mn-ea"/>
                          <a:ea typeface="+mn-ea"/>
                          <a:cs typeface="ＭＳ Ｐゴシック" panose="020B0600070205080204" pitchFamily="50" charset="-128"/>
                        </a:rPr>
                        <a:t>0.4</a:t>
                      </a:r>
                      <a:endParaRPr lang="ja-JP" sz="1600" kern="100" dirty="0">
                        <a:effectLst/>
                        <a:latin typeface="+mn-ea"/>
                        <a:ea typeface="+mn-ea"/>
                        <a:cs typeface="Times New Roman" panose="02020603050405020304" pitchFamily="18" charset="0"/>
                      </a:endParaRPr>
                    </a:p>
                  </a:txBody>
                  <a:tcPr marL="62865" marR="62865" marT="0" marB="0" anchor="ctr"/>
                </a:tc>
                <a:tc>
                  <a:txBody>
                    <a:bodyPr/>
                    <a:lstStyle/>
                    <a:p>
                      <a:pPr algn="r">
                        <a:spcAft>
                          <a:spcPts val="0"/>
                        </a:spcAft>
                      </a:pPr>
                      <a:r>
                        <a:rPr lang="en-US" sz="1600" kern="0">
                          <a:solidFill>
                            <a:srgbClr val="000000"/>
                          </a:solidFill>
                          <a:effectLst/>
                          <a:latin typeface="+mn-ea"/>
                          <a:ea typeface="+mn-ea"/>
                          <a:cs typeface="ＭＳ Ｐゴシック" panose="020B0600070205080204" pitchFamily="50" charset="-128"/>
                        </a:rPr>
                        <a:t>8.4</a:t>
                      </a:r>
                      <a:endParaRPr lang="ja-JP" sz="1600" kern="100">
                        <a:effectLst/>
                        <a:latin typeface="+mn-ea"/>
                        <a:ea typeface="+mn-ea"/>
                        <a:cs typeface="Times New Roman" panose="02020603050405020304" pitchFamily="18" charset="0"/>
                      </a:endParaRPr>
                    </a:p>
                  </a:txBody>
                  <a:tcPr marL="62865" marR="62865" marT="0" marB="0" anchor="ctr"/>
                </a:tc>
                <a:extLst>
                  <a:ext uri="{0D108BD9-81ED-4DB2-BD59-A6C34878D82A}">
                    <a16:rowId xmlns:a16="http://schemas.microsoft.com/office/drawing/2014/main" val="689751648"/>
                  </a:ext>
                </a:extLst>
              </a:tr>
              <a:tr h="272879">
                <a:tc>
                  <a:txBody>
                    <a:bodyPr/>
                    <a:lstStyle/>
                    <a:p>
                      <a:pPr algn="ctr">
                        <a:spcAft>
                          <a:spcPts val="0"/>
                        </a:spcAft>
                      </a:pPr>
                      <a:r>
                        <a:rPr lang="en-US" sz="1600" kern="0" dirty="0">
                          <a:solidFill>
                            <a:srgbClr val="000000"/>
                          </a:solidFill>
                          <a:effectLst/>
                          <a:latin typeface="+mn-ea"/>
                          <a:ea typeface="+mn-ea"/>
                          <a:cs typeface="ＭＳ Ｐゴシック" panose="020B0600070205080204" pitchFamily="50" charset="-128"/>
                        </a:rPr>
                        <a:t>3</a:t>
                      </a:r>
                      <a:endParaRPr lang="ja-JP" sz="1600" kern="100" dirty="0">
                        <a:effectLst/>
                        <a:latin typeface="+mn-ea"/>
                        <a:ea typeface="+mn-ea"/>
                        <a:cs typeface="Times New Roman" panose="02020603050405020304" pitchFamily="18" charset="0"/>
                      </a:endParaRPr>
                    </a:p>
                  </a:txBody>
                  <a:tcPr marL="62865" marR="62865" marT="0" marB="0" anchor="ctr"/>
                </a:tc>
                <a:tc>
                  <a:txBody>
                    <a:bodyPr/>
                    <a:lstStyle/>
                    <a:p>
                      <a:pPr algn="r">
                        <a:spcAft>
                          <a:spcPts val="0"/>
                        </a:spcAft>
                      </a:pPr>
                      <a:r>
                        <a:rPr lang="en-US" sz="1600" kern="0">
                          <a:solidFill>
                            <a:srgbClr val="000000"/>
                          </a:solidFill>
                          <a:effectLst/>
                          <a:latin typeface="+mn-ea"/>
                          <a:ea typeface="+mn-ea"/>
                          <a:cs typeface="ＭＳ Ｐゴシック" panose="020B0600070205080204" pitchFamily="50" charset="-128"/>
                        </a:rPr>
                        <a:t>-2.4</a:t>
                      </a:r>
                      <a:endParaRPr lang="ja-JP" sz="1600" kern="100">
                        <a:effectLst/>
                        <a:latin typeface="+mn-ea"/>
                        <a:ea typeface="+mn-ea"/>
                        <a:cs typeface="Times New Roman" panose="02020603050405020304" pitchFamily="18" charset="0"/>
                      </a:endParaRPr>
                    </a:p>
                  </a:txBody>
                  <a:tcPr marL="62865" marR="62865" marT="0" marB="0" anchor="ctr"/>
                </a:tc>
                <a:tc>
                  <a:txBody>
                    <a:bodyPr/>
                    <a:lstStyle/>
                    <a:p>
                      <a:pPr algn="r">
                        <a:spcAft>
                          <a:spcPts val="0"/>
                        </a:spcAft>
                      </a:pPr>
                      <a:r>
                        <a:rPr lang="en-US" sz="1600" kern="0">
                          <a:solidFill>
                            <a:srgbClr val="000000"/>
                          </a:solidFill>
                          <a:effectLst/>
                          <a:latin typeface="+mn-ea"/>
                          <a:ea typeface="+mn-ea"/>
                          <a:cs typeface="ＭＳ Ｐゴシック" panose="020B0600070205080204" pitchFamily="50" charset="-128"/>
                        </a:rPr>
                        <a:t>1.9</a:t>
                      </a:r>
                      <a:endParaRPr lang="ja-JP" sz="1600" kern="100">
                        <a:effectLst/>
                        <a:latin typeface="+mn-ea"/>
                        <a:ea typeface="+mn-ea"/>
                        <a:cs typeface="Times New Roman" panose="02020603050405020304" pitchFamily="18" charset="0"/>
                      </a:endParaRPr>
                    </a:p>
                  </a:txBody>
                  <a:tcPr marL="62865" marR="62865" marT="0" marB="0" anchor="ctr"/>
                </a:tc>
                <a:tc>
                  <a:txBody>
                    <a:bodyPr/>
                    <a:lstStyle/>
                    <a:p>
                      <a:pPr algn="r">
                        <a:spcAft>
                          <a:spcPts val="0"/>
                        </a:spcAft>
                      </a:pPr>
                      <a:r>
                        <a:rPr lang="en-US" sz="1600" kern="0" dirty="0">
                          <a:solidFill>
                            <a:srgbClr val="000000"/>
                          </a:solidFill>
                          <a:effectLst/>
                          <a:latin typeface="+mn-ea"/>
                          <a:ea typeface="+mn-ea"/>
                          <a:cs typeface="ＭＳ Ｐゴシック" panose="020B0600070205080204" pitchFamily="50" charset="-128"/>
                        </a:rPr>
                        <a:t>3.8</a:t>
                      </a:r>
                      <a:endParaRPr lang="ja-JP" sz="1600" kern="100" dirty="0">
                        <a:effectLst/>
                        <a:latin typeface="+mn-ea"/>
                        <a:ea typeface="+mn-ea"/>
                        <a:cs typeface="Times New Roman" panose="02020603050405020304" pitchFamily="18" charset="0"/>
                      </a:endParaRPr>
                    </a:p>
                  </a:txBody>
                  <a:tcPr marL="62865" marR="62865" marT="0" marB="0" anchor="ctr"/>
                </a:tc>
                <a:tc>
                  <a:txBody>
                    <a:bodyPr/>
                    <a:lstStyle/>
                    <a:p>
                      <a:pPr algn="r">
                        <a:spcAft>
                          <a:spcPts val="0"/>
                        </a:spcAft>
                      </a:pPr>
                      <a:r>
                        <a:rPr lang="en-US" sz="1600" kern="0" dirty="0">
                          <a:solidFill>
                            <a:srgbClr val="000000"/>
                          </a:solidFill>
                          <a:effectLst/>
                          <a:latin typeface="+mn-ea"/>
                          <a:ea typeface="+mn-ea"/>
                          <a:cs typeface="ＭＳ Ｐゴシック" panose="020B0600070205080204" pitchFamily="50" charset="-128"/>
                        </a:rPr>
                        <a:t>13.5</a:t>
                      </a:r>
                      <a:endParaRPr lang="ja-JP" sz="1600" kern="100" dirty="0">
                        <a:effectLst/>
                        <a:latin typeface="+mn-ea"/>
                        <a:ea typeface="+mn-ea"/>
                        <a:cs typeface="Times New Roman" panose="02020603050405020304" pitchFamily="18" charset="0"/>
                      </a:endParaRPr>
                    </a:p>
                  </a:txBody>
                  <a:tcPr marL="62865" marR="62865" marT="0" marB="0" anchor="ctr"/>
                </a:tc>
                <a:extLst>
                  <a:ext uri="{0D108BD9-81ED-4DB2-BD59-A6C34878D82A}">
                    <a16:rowId xmlns:a16="http://schemas.microsoft.com/office/drawing/2014/main" val="603512540"/>
                  </a:ext>
                </a:extLst>
              </a:tr>
              <a:tr h="272879">
                <a:tc>
                  <a:txBody>
                    <a:bodyPr/>
                    <a:lstStyle/>
                    <a:p>
                      <a:pPr algn="ctr">
                        <a:spcAft>
                          <a:spcPts val="0"/>
                        </a:spcAft>
                      </a:pPr>
                      <a:r>
                        <a:rPr lang="en-US" sz="1600" kern="0" dirty="0">
                          <a:solidFill>
                            <a:srgbClr val="000000"/>
                          </a:solidFill>
                          <a:effectLst/>
                          <a:latin typeface="+mn-ea"/>
                          <a:ea typeface="+mn-ea"/>
                          <a:cs typeface="ＭＳ Ｐゴシック" panose="020B0600070205080204" pitchFamily="50" charset="-128"/>
                        </a:rPr>
                        <a:t>4</a:t>
                      </a:r>
                      <a:endParaRPr lang="ja-JP" sz="1600" kern="100" dirty="0">
                        <a:effectLst/>
                        <a:latin typeface="+mn-ea"/>
                        <a:ea typeface="+mn-ea"/>
                        <a:cs typeface="Times New Roman" panose="02020603050405020304" pitchFamily="18" charset="0"/>
                      </a:endParaRPr>
                    </a:p>
                  </a:txBody>
                  <a:tcPr marL="62865" marR="62865" marT="0" marB="0" anchor="ctr"/>
                </a:tc>
                <a:tc>
                  <a:txBody>
                    <a:bodyPr/>
                    <a:lstStyle/>
                    <a:p>
                      <a:pPr algn="r">
                        <a:spcAft>
                          <a:spcPts val="0"/>
                        </a:spcAft>
                      </a:pPr>
                      <a:r>
                        <a:rPr lang="en-US" sz="1600" kern="0" dirty="0">
                          <a:solidFill>
                            <a:srgbClr val="000000"/>
                          </a:solidFill>
                          <a:effectLst/>
                          <a:latin typeface="+mn-ea"/>
                          <a:ea typeface="+mn-ea"/>
                          <a:cs typeface="ＭＳ Ｐゴシック" panose="020B0600070205080204" pitchFamily="50" charset="-128"/>
                        </a:rPr>
                        <a:t>0.2</a:t>
                      </a:r>
                      <a:endParaRPr lang="ja-JP" sz="1600" kern="100" dirty="0">
                        <a:effectLst/>
                        <a:latin typeface="+mn-ea"/>
                        <a:ea typeface="+mn-ea"/>
                        <a:cs typeface="Times New Roman" panose="02020603050405020304" pitchFamily="18" charset="0"/>
                      </a:endParaRPr>
                    </a:p>
                  </a:txBody>
                  <a:tcPr marL="62865" marR="62865" marT="0" marB="0" anchor="ctr"/>
                </a:tc>
                <a:tc>
                  <a:txBody>
                    <a:bodyPr/>
                    <a:lstStyle/>
                    <a:p>
                      <a:pPr algn="r">
                        <a:spcAft>
                          <a:spcPts val="0"/>
                        </a:spcAft>
                      </a:pPr>
                      <a:r>
                        <a:rPr lang="en-US" sz="1600" kern="0" dirty="0">
                          <a:solidFill>
                            <a:srgbClr val="000000"/>
                          </a:solidFill>
                          <a:effectLst/>
                          <a:latin typeface="+mn-ea"/>
                          <a:ea typeface="+mn-ea"/>
                          <a:cs typeface="ＭＳ Ｐゴシック" panose="020B0600070205080204" pitchFamily="50" charset="-128"/>
                        </a:rPr>
                        <a:t>3.4</a:t>
                      </a:r>
                      <a:endParaRPr lang="ja-JP" sz="1600" kern="100" dirty="0">
                        <a:effectLst/>
                        <a:latin typeface="+mn-ea"/>
                        <a:ea typeface="+mn-ea"/>
                        <a:cs typeface="Times New Roman" panose="02020603050405020304" pitchFamily="18" charset="0"/>
                      </a:endParaRPr>
                    </a:p>
                  </a:txBody>
                  <a:tcPr marL="62865" marR="62865" marT="0" marB="0" anchor="ctr"/>
                </a:tc>
                <a:tc>
                  <a:txBody>
                    <a:bodyPr/>
                    <a:lstStyle/>
                    <a:p>
                      <a:pPr algn="r">
                        <a:spcAft>
                          <a:spcPts val="0"/>
                        </a:spcAft>
                      </a:pPr>
                      <a:r>
                        <a:rPr lang="en-US" sz="1600" kern="0" dirty="0">
                          <a:solidFill>
                            <a:srgbClr val="000000"/>
                          </a:solidFill>
                          <a:effectLst/>
                          <a:latin typeface="+mn-ea"/>
                          <a:ea typeface="+mn-ea"/>
                          <a:cs typeface="ＭＳ Ｐゴシック" panose="020B0600070205080204" pitchFamily="50" charset="-128"/>
                        </a:rPr>
                        <a:t>6.5</a:t>
                      </a:r>
                      <a:endParaRPr lang="ja-JP" sz="1600" kern="100" dirty="0">
                        <a:effectLst/>
                        <a:latin typeface="+mn-ea"/>
                        <a:ea typeface="+mn-ea"/>
                        <a:cs typeface="Times New Roman" panose="02020603050405020304" pitchFamily="18" charset="0"/>
                      </a:endParaRPr>
                    </a:p>
                  </a:txBody>
                  <a:tcPr marL="62865" marR="62865" marT="0" marB="0" anchor="ctr"/>
                </a:tc>
                <a:tc>
                  <a:txBody>
                    <a:bodyPr/>
                    <a:lstStyle/>
                    <a:p>
                      <a:pPr algn="r">
                        <a:spcAft>
                          <a:spcPts val="0"/>
                        </a:spcAft>
                      </a:pPr>
                      <a:r>
                        <a:rPr lang="en-US" sz="1600" kern="0" dirty="0">
                          <a:solidFill>
                            <a:srgbClr val="000000"/>
                          </a:solidFill>
                          <a:effectLst/>
                          <a:latin typeface="+mn-ea"/>
                          <a:ea typeface="+mn-ea"/>
                          <a:cs typeface="ＭＳ Ｐゴシック" panose="020B0600070205080204" pitchFamily="50" charset="-128"/>
                        </a:rPr>
                        <a:t>17.3</a:t>
                      </a:r>
                      <a:endParaRPr lang="ja-JP" sz="1600" kern="100" dirty="0">
                        <a:effectLst/>
                        <a:latin typeface="+mn-ea"/>
                        <a:ea typeface="+mn-ea"/>
                        <a:cs typeface="Times New Roman" panose="02020603050405020304" pitchFamily="18" charset="0"/>
                      </a:endParaRPr>
                    </a:p>
                  </a:txBody>
                  <a:tcPr marL="62865" marR="62865" marT="0" marB="0" anchor="ctr"/>
                </a:tc>
                <a:extLst>
                  <a:ext uri="{0D108BD9-81ED-4DB2-BD59-A6C34878D82A}">
                    <a16:rowId xmlns:a16="http://schemas.microsoft.com/office/drawing/2014/main" val="795567464"/>
                  </a:ext>
                </a:extLst>
              </a:tr>
            </a:tbl>
          </a:graphicData>
        </a:graphic>
      </p:graphicFrame>
      <p:graphicFrame>
        <p:nvGraphicFramePr>
          <p:cNvPr id="19" name="グラフ 18">
            <a:extLst>
              <a:ext uri="{FF2B5EF4-FFF2-40B4-BE49-F238E27FC236}">
                <a16:creationId xmlns:a16="http://schemas.microsoft.com/office/drawing/2014/main" id="{65343C47-9BD2-4E09-BBFD-EB11461E39FB}"/>
              </a:ext>
            </a:extLst>
          </p:cNvPr>
          <p:cNvGraphicFramePr>
            <a:graphicFrameLocks/>
          </p:cNvGraphicFramePr>
          <p:nvPr/>
        </p:nvGraphicFramePr>
        <p:xfrm>
          <a:off x="1278464" y="4100027"/>
          <a:ext cx="4082100" cy="2408973"/>
        </p:xfrm>
        <a:graphic>
          <a:graphicData uri="http://schemas.openxmlformats.org/drawingml/2006/chart">
            <c:chart xmlns:c="http://schemas.openxmlformats.org/drawingml/2006/chart" xmlns:r="http://schemas.openxmlformats.org/officeDocument/2006/relationships" r:id="rId3"/>
          </a:graphicData>
        </a:graphic>
      </p:graphicFrame>
      <p:sp>
        <p:nvSpPr>
          <p:cNvPr id="3" name="矢印: 下 2">
            <a:extLst>
              <a:ext uri="{FF2B5EF4-FFF2-40B4-BE49-F238E27FC236}">
                <a16:creationId xmlns:a16="http://schemas.microsoft.com/office/drawing/2014/main" id="{BD52A9EA-F0D5-4A6F-B8B7-8DA27486237F}"/>
              </a:ext>
            </a:extLst>
          </p:cNvPr>
          <p:cNvSpPr/>
          <p:nvPr/>
        </p:nvSpPr>
        <p:spPr>
          <a:xfrm>
            <a:off x="3476467" y="3505690"/>
            <a:ext cx="576064"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7A5361D0-8C7C-4A22-914C-DFCB00B00123}"/>
              </a:ext>
            </a:extLst>
          </p:cNvPr>
          <p:cNvSpPr txBox="1"/>
          <p:nvPr/>
        </p:nvSpPr>
        <p:spPr>
          <a:xfrm>
            <a:off x="-13130" y="2398476"/>
            <a:ext cx="1192955" cy="646331"/>
          </a:xfrm>
          <a:prstGeom prst="rect">
            <a:avLst/>
          </a:prstGeom>
          <a:noFill/>
        </p:spPr>
        <p:txBody>
          <a:bodyPr wrap="none" rtlCol="0">
            <a:spAutoFit/>
          </a:bodyPr>
          <a:lstStyle/>
          <a:p>
            <a:pPr algn="ctr"/>
            <a:r>
              <a:rPr kumimoji="1" lang="ja-JP" altLang="en-US" dirty="0"/>
              <a:t>公開された</a:t>
            </a:r>
          </a:p>
          <a:p>
            <a:pPr algn="ctr"/>
            <a:r>
              <a:rPr kumimoji="1" lang="ja-JP" altLang="en-US" dirty="0"/>
              <a:t>データ</a:t>
            </a:r>
          </a:p>
        </p:txBody>
      </p:sp>
      <p:sp>
        <p:nvSpPr>
          <p:cNvPr id="27" name="テキスト ボックス 26">
            <a:extLst>
              <a:ext uri="{FF2B5EF4-FFF2-40B4-BE49-F238E27FC236}">
                <a16:creationId xmlns:a16="http://schemas.microsoft.com/office/drawing/2014/main" id="{5C725682-6DE4-463A-AC97-5587C0BB2F3D}"/>
              </a:ext>
            </a:extLst>
          </p:cNvPr>
          <p:cNvSpPr txBox="1"/>
          <p:nvPr/>
        </p:nvSpPr>
        <p:spPr>
          <a:xfrm>
            <a:off x="92073" y="5124907"/>
            <a:ext cx="994182" cy="646331"/>
          </a:xfrm>
          <a:prstGeom prst="rect">
            <a:avLst/>
          </a:prstGeom>
          <a:noFill/>
        </p:spPr>
        <p:txBody>
          <a:bodyPr wrap="none" rtlCol="0">
            <a:spAutoFit/>
          </a:bodyPr>
          <a:lstStyle/>
          <a:p>
            <a:pPr algn="ctr"/>
            <a:r>
              <a:rPr kumimoji="1" lang="ja-JP" altLang="en-US" dirty="0"/>
              <a:t>加工した</a:t>
            </a:r>
          </a:p>
          <a:p>
            <a:pPr algn="ctr"/>
            <a:r>
              <a:rPr kumimoji="1" lang="ja-JP" altLang="en-US" dirty="0"/>
              <a:t>データ</a:t>
            </a:r>
          </a:p>
        </p:txBody>
      </p:sp>
      <p:graphicFrame>
        <p:nvGraphicFramePr>
          <p:cNvPr id="28" name="表 27">
            <a:extLst>
              <a:ext uri="{FF2B5EF4-FFF2-40B4-BE49-F238E27FC236}">
                <a16:creationId xmlns:a16="http://schemas.microsoft.com/office/drawing/2014/main" id="{6A2E4F59-9B2C-4102-8530-21A5DEC8857C}"/>
              </a:ext>
            </a:extLst>
          </p:cNvPr>
          <p:cNvGraphicFramePr>
            <a:graphicFrameLocks noGrp="1"/>
          </p:cNvGraphicFramePr>
          <p:nvPr/>
        </p:nvGraphicFramePr>
        <p:xfrm>
          <a:off x="5868144" y="2054110"/>
          <a:ext cx="3096344" cy="1130498"/>
        </p:xfrm>
        <a:graphic>
          <a:graphicData uri="http://schemas.openxmlformats.org/drawingml/2006/table">
            <a:tbl>
              <a:tblPr firstRow="1" bandRow="1">
                <a:tableStyleId>{5940675A-B579-460E-94D1-54222C63F5DA}</a:tableStyleId>
              </a:tblPr>
              <a:tblGrid>
                <a:gridCol w="1080120">
                  <a:extLst>
                    <a:ext uri="{9D8B030D-6E8A-4147-A177-3AD203B41FA5}">
                      <a16:colId xmlns:a16="http://schemas.microsoft.com/office/drawing/2014/main" val="2573593880"/>
                    </a:ext>
                  </a:extLst>
                </a:gridCol>
                <a:gridCol w="2016224">
                  <a:extLst>
                    <a:ext uri="{9D8B030D-6E8A-4147-A177-3AD203B41FA5}">
                      <a16:colId xmlns:a16="http://schemas.microsoft.com/office/drawing/2014/main" val="1074282999"/>
                    </a:ext>
                  </a:extLst>
                </a:gridCol>
              </a:tblGrid>
              <a:tr h="311861">
                <a:tc>
                  <a:txBody>
                    <a:bodyPr/>
                    <a:lstStyle/>
                    <a:p>
                      <a:pPr algn="ctr">
                        <a:spcAft>
                          <a:spcPts val="0"/>
                        </a:spcAft>
                      </a:pPr>
                      <a:r>
                        <a:rPr lang="ja-JP" altLang="en-US" sz="1600" kern="100" dirty="0">
                          <a:effectLst/>
                          <a:latin typeface="+mn-ea"/>
                          <a:ea typeface="+mn-ea"/>
                          <a:cs typeface="Times New Roman" panose="02020603050405020304" pitchFamily="18" charset="0"/>
                        </a:rPr>
                        <a:t>避難所名</a:t>
                      </a:r>
                      <a:endParaRPr lang="ja-JP" sz="1600" kern="100" dirty="0">
                        <a:effectLst/>
                        <a:latin typeface="+mn-ea"/>
                        <a:ea typeface="+mn-ea"/>
                        <a:cs typeface="Times New Roman" panose="02020603050405020304" pitchFamily="18" charset="0"/>
                      </a:endParaRPr>
                    </a:p>
                  </a:txBody>
                  <a:tcPr marL="62865" marR="62865" marT="0" marB="0" anchor="ctr"/>
                </a:tc>
                <a:tc>
                  <a:txBody>
                    <a:bodyPr/>
                    <a:lstStyle/>
                    <a:p>
                      <a:pPr algn="ctr">
                        <a:spcAft>
                          <a:spcPts val="0"/>
                        </a:spcAft>
                      </a:pPr>
                      <a:r>
                        <a:rPr lang="ja-JP" altLang="en-US" sz="1600" kern="100" dirty="0">
                          <a:effectLst/>
                          <a:latin typeface="+mn-ea"/>
                          <a:ea typeface="+mn-ea"/>
                          <a:cs typeface="Times New Roman" panose="02020603050405020304" pitchFamily="18" charset="0"/>
                        </a:rPr>
                        <a:t>住所</a:t>
                      </a:r>
                      <a:endParaRPr lang="ja-JP" sz="1600" kern="100" dirty="0">
                        <a:effectLst/>
                        <a:latin typeface="+mn-ea"/>
                        <a:ea typeface="+mn-ea"/>
                        <a:cs typeface="Times New Roman" panose="02020603050405020304" pitchFamily="18" charset="0"/>
                      </a:endParaRPr>
                    </a:p>
                  </a:txBody>
                  <a:tcPr marL="62865" marR="62865" marT="0" marB="0" anchor="ctr"/>
                </a:tc>
                <a:extLst>
                  <a:ext uri="{0D108BD9-81ED-4DB2-BD59-A6C34878D82A}">
                    <a16:rowId xmlns:a16="http://schemas.microsoft.com/office/drawing/2014/main" val="2378663766"/>
                  </a:ext>
                </a:extLst>
              </a:tr>
              <a:tr h="272879">
                <a:tc>
                  <a:txBody>
                    <a:bodyPr/>
                    <a:lstStyle/>
                    <a:p>
                      <a:pPr algn="ctr">
                        <a:spcAft>
                          <a:spcPts val="0"/>
                        </a:spcAft>
                      </a:pPr>
                      <a:r>
                        <a:rPr lang="en-US" altLang="ja-JP" sz="1600" kern="0" dirty="0">
                          <a:solidFill>
                            <a:srgbClr val="000000"/>
                          </a:solidFill>
                          <a:effectLst/>
                          <a:latin typeface="+mn-ea"/>
                          <a:ea typeface="+mn-ea"/>
                          <a:cs typeface="Times New Roman" panose="02020603050405020304" pitchFamily="18" charset="0"/>
                        </a:rPr>
                        <a:t>X</a:t>
                      </a:r>
                      <a:endParaRPr lang="ja-JP" sz="1600" kern="100" dirty="0">
                        <a:effectLst/>
                        <a:latin typeface="+mn-ea"/>
                        <a:ea typeface="+mn-ea"/>
                        <a:cs typeface="Times New Roman" panose="02020603050405020304" pitchFamily="18" charset="0"/>
                      </a:endParaRPr>
                    </a:p>
                  </a:txBody>
                  <a:tcPr marL="62865" marR="62865" marT="0" marB="0" anchor="ctr"/>
                </a:tc>
                <a:tc>
                  <a:txBody>
                    <a:bodyPr/>
                    <a:lstStyle/>
                    <a:p>
                      <a:pPr algn="l">
                        <a:spcAft>
                          <a:spcPts val="0"/>
                        </a:spcAft>
                      </a:pPr>
                      <a:r>
                        <a:rPr lang="en-US" altLang="ja-JP" sz="1600" kern="100" dirty="0">
                          <a:effectLst/>
                          <a:latin typeface="+mn-ea"/>
                          <a:ea typeface="+mn-ea"/>
                          <a:cs typeface="Times New Roman" panose="02020603050405020304" pitchFamily="18" charset="0"/>
                        </a:rPr>
                        <a:t>A</a:t>
                      </a:r>
                      <a:r>
                        <a:rPr lang="ja-JP" altLang="en-US" sz="1600" kern="100" dirty="0">
                          <a:effectLst/>
                          <a:latin typeface="+mn-ea"/>
                          <a:ea typeface="+mn-ea"/>
                          <a:cs typeface="Times New Roman" panose="02020603050405020304" pitchFamily="18" charset="0"/>
                        </a:rPr>
                        <a:t>市○○町</a:t>
                      </a:r>
                      <a:r>
                        <a:rPr lang="en-US" altLang="ja-JP" sz="1600" kern="100" dirty="0">
                          <a:effectLst/>
                          <a:latin typeface="+mn-ea"/>
                          <a:ea typeface="+mn-ea"/>
                          <a:cs typeface="Times New Roman" panose="02020603050405020304" pitchFamily="18" charset="0"/>
                        </a:rPr>
                        <a:t>2-3</a:t>
                      </a:r>
                      <a:endParaRPr lang="ja-JP" sz="1600" kern="100" dirty="0">
                        <a:effectLst/>
                        <a:latin typeface="+mn-ea"/>
                        <a:ea typeface="+mn-ea"/>
                        <a:cs typeface="Times New Roman" panose="02020603050405020304" pitchFamily="18" charset="0"/>
                      </a:endParaRPr>
                    </a:p>
                  </a:txBody>
                  <a:tcPr marL="62865" marR="62865" marT="0" marB="0" anchor="ctr"/>
                </a:tc>
                <a:extLst>
                  <a:ext uri="{0D108BD9-81ED-4DB2-BD59-A6C34878D82A}">
                    <a16:rowId xmlns:a16="http://schemas.microsoft.com/office/drawing/2014/main" val="3173575742"/>
                  </a:ext>
                </a:extLst>
              </a:tr>
              <a:tr h="272879">
                <a:tc>
                  <a:txBody>
                    <a:bodyPr/>
                    <a:lstStyle/>
                    <a:p>
                      <a:pPr algn="ctr">
                        <a:spcAft>
                          <a:spcPts val="0"/>
                        </a:spcAft>
                      </a:pPr>
                      <a:r>
                        <a:rPr lang="en-US" sz="1600" kern="0" dirty="0">
                          <a:solidFill>
                            <a:srgbClr val="000000"/>
                          </a:solidFill>
                          <a:effectLst/>
                          <a:latin typeface="+mn-ea"/>
                          <a:ea typeface="+mn-ea"/>
                          <a:cs typeface="ＭＳ Ｐゴシック" panose="020B0600070205080204" pitchFamily="50" charset="-128"/>
                        </a:rPr>
                        <a:t>Y</a:t>
                      </a:r>
                      <a:endParaRPr lang="ja-JP" sz="1600" kern="100" dirty="0">
                        <a:effectLst/>
                        <a:latin typeface="+mn-ea"/>
                        <a:ea typeface="+mn-ea"/>
                        <a:cs typeface="Times New Roman" panose="02020603050405020304" pitchFamily="18" charset="0"/>
                      </a:endParaRPr>
                    </a:p>
                  </a:txBody>
                  <a:tcPr marL="62865" marR="62865"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600" kern="100" dirty="0">
                          <a:effectLst/>
                          <a:latin typeface="+mn-ea"/>
                          <a:ea typeface="+mn-ea"/>
                          <a:cs typeface="Times New Roman" panose="02020603050405020304" pitchFamily="18" charset="0"/>
                        </a:rPr>
                        <a:t>A</a:t>
                      </a:r>
                      <a:r>
                        <a:rPr lang="ja-JP" altLang="en-US" sz="1600" kern="100" dirty="0">
                          <a:effectLst/>
                          <a:latin typeface="+mn-ea"/>
                          <a:ea typeface="+mn-ea"/>
                          <a:cs typeface="Times New Roman" panose="02020603050405020304" pitchFamily="18" charset="0"/>
                        </a:rPr>
                        <a:t>市△△町</a:t>
                      </a:r>
                      <a:r>
                        <a:rPr lang="en-US" altLang="ja-JP" sz="1600" kern="100" dirty="0">
                          <a:effectLst/>
                          <a:latin typeface="+mn-ea"/>
                          <a:ea typeface="+mn-ea"/>
                          <a:cs typeface="Times New Roman" panose="02020603050405020304" pitchFamily="18" charset="0"/>
                        </a:rPr>
                        <a:t>4-5</a:t>
                      </a:r>
                      <a:endParaRPr lang="ja-JP" altLang="ja-JP" sz="1600" kern="100" dirty="0">
                        <a:effectLst/>
                        <a:latin typeface="+mn-ea"/>
                        <a:ea typeface="+mn-ea"/>
                        <a:cs typeface="Times New Roman" panose="02020603050405020304" pitchFamily="18" charset="0"/>
                      </a:endParaRPr>
                    </a:p>
                  </a:txBody>
                  <a:tcPr marL="62865" marR="62865" marT="0" marB="0" anchor="ctr"/>
                </a:tc>
                <a:extLst>
                  <a:ext uri="{0D108BD9-81ED-4DB2-BD59-A6C34878D82A}">
                    <a16:rowId xmlns:a16="http://schemas.microsoft.com/office/drawing/2014/main" val="689751648"/>
                  </a:ext>
                </a:extLst>
              </a:tr>
              <a:tr h="272879">
                <a:tc>
                  <a:txBody>
                    <a:bodyPr/>
                    <a:lstStyle/>
                    <a:p>
                      <a:pPr algn="ctr">
                        <a:spcAft>
                          <a:spcPts val="0"/>
                        </a:spcAft>
                      </a:pPr>
                      <a:r>
                        <a:rPr lang="en-US" sz="1600" kern="0" dirty="0">
                          <a:solidFill>
                            <a:srgbClr val="000000"/>
                          </a:solidFill>
                          <a:effectLst/>
                          <a:latin typeface="+mn-ea"/>
                          <a:ea typeface="+mn-ea"/>
                          <a:cs typeface="ＭＳ Ｐゴシック" panose="020B0600070205080204" pitchFamily="50" charset="-128"/>
                        </a:rPr>
                        <a:t>Z</a:t>
                      </a:r>
                      <a:endParaRPr lang="ja-JP" sz="1600" kern="100" dirty="0">
                        <a:effectLst/>
                        <a:latin typeface="+mn-ea"/>
                        <a:ea typeface="+mn-ea"/>
                        <a:cs typeface="Times New Roman" panose="02020603050405020304" pitchFamily="18" charset="0"/>
                      </a:endParaRPr>
                    </a:p>
                  </a:txBody>
                  <a:tcPr marL="62865" marR="62865"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600" kern="100" dirty="0">
                          <a:effectLst/>
                          <a:latin typeface="+mn-ea"/>
                          <a:ea typeface="+mn-ea"/>
                          <a:cs typeface="Times New Roman" panose="02020603050405020304" pitchFamily="18" charset="0"/>
                        </a:rPr>
                        <a:t>A</a:t>
                      </a:r>
                      <a:r>
                        <a:rPr lang="ja-JP" altLang="en-US" sz="1600" kern="100" dirty="0">
                          <a:effectLst/>
                          <a:latin typeface="+mn-ea"/>
                          <a:ea typeface="+mn-ea"/>
                          <a:cs typeface="Times New Roman" panose="02020603050405020304" pitchFamily="18" charset="0"/>
                        </a:rPr>
                        <a:t>市□□町</a:t>
                      </a:r>
                      <a:r>
                        <a:rPr lang="en-US" altLang="ja-JP" sz="1600" kern="100" dirty="0">
                          <a:effectLst/>
                          <a:latin typeface="+mn-ea"/>
                          <a:ea typeface="+mn-ea"/>
                          <a:cs typeface="Times New Roman" panose="02020603050405020304" pitchFamily="18" charset="0"/>
                        </a:rPr>
                        <a:t>6-1</a:t>
                      </a:r>
                      <a:endParaRPr lang="ja-JP" altLang="ja-JP" sz="1600" kern="100" dirty="0">
                        <a:effectLst/>
                        <a:latin typeface="+mn-ea"/>
                        <a:ea typeface="+mn-ea"/>
                        <a:cs typeface="Times New Roman" panose="02020603050405020304" pitchFamily="18" charset="0"/>
                      </a:endParaRPr>
                    </a:p>
                  </a:txBody>
                  <a:tcPr marL="62865" marR="62865" marT="0" marB="0" anchor="ctr"/>
                </a:tc>
                <a:extLst>
                  <a:ext uri="{0D108BD9-81ED-4DB2-BD59-A6C34878D82A}">
                    <a16:rowId xmlns:a16="http://schemas.microsoft.com/office/drawing/2014/main" val="603512540"/>
                  </a:ext>
                </a:extLst>
              </a:tr>
            </a:tbl>
          </a:graphicData>
        </a:graphic>
      </p:graphicFrame>
      <p:sp>
        <p:nvSpPr>
          <p:cNvPr id="30" name="矢印: 下 29">
            <a:extLst>
              <a:ext uri="{FF2B5EF4-FFF2-40B4-BE49-F238E27FC236}">
                <a16:creationId xmlns:a16="http://schemas.microsoft.com/office/drawing/2014/main" id="{B164B786-BCF6-474B-97F7-F194BA9C8F75}"/>
              </a:ext>
            </a:extLst>
          </p:cNvPr>
          <p:cNvSpPr/>
          <p:nvPr/>
        </p:nvSpPr>
        <p:spPr>
          <a:xfrm>
            <a:off x="7128284" y="3439440"/>
            <a:ext cx="576064"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 name="図 4">
            <a:extLst>
              <a:ext uri="{FF2B5EF4-FFF2-40B4-BE49-F238E27FC236}">
                <a16:creationId xmlns:a16="http://schemas.microsoft.com/office/drawing/2014/main" id="{D2D5A700-2939-4B75-9C95-9F72724FFCFE}"/>
              </a:ext>
            </a:extLst>
          </p:cNvPr>
          <p:cNvPicPr>
            <a:picLocks noChangeAspect="1"/>
          </p:cNvPicPr>
          <p:nvPr/>
        </p:nvPicPr>
        <p:blipFill>
          <a:blip r:embed="rId4"/>
          <a:stretch>
            <a:fillRect/>
          </a:stretch>
        </p:blipFill>
        <p:spPr>
          <a:xfrm>
            <a:off x="5737075" y="4125877"/>
            <a:ext cx="3228055" cy="2209293"/>
          </a:xfrm>
          <a:prstGeom prst="rect">
            <a:avLst/>
          </a:prstGeom>
          <a:ln>
            <a:solidFill>
              <a:schemeClr val="tx1"/>
            </a:solidFill>
          </a:ln>
          <a:effectLst>
            <a:outerShdw blurRad="50800" dist="38100" dir="2700000" algn="tl" rotWithShape="0">
              <a:prstClr val="black">
                <a:alpha val="40000"/>
              </a:prstClr>
            </a:outerShdw>
          </a:effectLst>
        </p:spPr>
      </p:pic>
      <p:pic>
        <p:nvPicPr>
          <p:cNvPr id="8" name="図 7">
            <a:extLst>
              <a:ext uri="{FF2B5EF4-FFF2-40B4-BE49-F238E27FC236}">
                <a16:creationId xmlns:a16="http://schemas.microsoft.com/office/drawing/2014/main" id="{39AF2A5B-47C6-4B7E-A92D-203C8C7279A3}"/>
              </a:ext>
            </a:extLst>
          </p:cNvPr>
          <p:cNvPicPr>
            <a:picLocks noChangeAspect="1"/>
          </p:cNvPicPr>
          <p:nvPr/>
        </p:nvPicPr>
        <p:blipFill>
          <a:blip r:embed="rId5" cstate="print">
            <a:extLst>
              <a:ext uri="{28A0092B-C50C-407E-A947-70E740481C1C}">
                <a14:useLocalDpi xmlns:a14="http://schemas.microsoft.com/office/drawing/2010/main" val="0"/>
              </a:ext>
              <a:ext uri="{837473B0-CC2E-450A-ABE3-18F120FF3D39}">
                <a1611:picAttrSrcUrl xmlns:a1611="http://schemas.microsoft.com/office/drawing/2016/11/main" xmlns="" r:id="rId6"/>
              </a:ext>
            </a:extLst>
          </a:blip>
          <a:stretch>
            <a:fillRect/>
          </a:stretch>
        </p:blipFill>
        <p:spPr>
          <a:xfrm>
            <a:off x="7121254" y="4140344"/>
            <a:ext cx="198908" cy="318253"/>
          </a:xfrm>
          <a:prstGeom prst="rect">
            <a:avLst/>
          </a:prstGeom>
        </p:spPr>
      </p:pic>
      <p:pic>
        <p:nvPicPr>
          <p:cNvPr id="31" name="図 30">
            <a:extLst>
              <a:ext uri="{FF2B5EF4-FFF2-40B4-BE49-F238E27FC236}">
                <a16:creationId xmlns:a16="http://schemas.microsoft.com/office/drawing/2014/main" id="{1CF3BBAD-723B-46C6-A430-65DA6BD56254}"/>
              </a:ext>
            </a:extLst>
          </p:cNvPr>
          <p:cNvPicPr>
            <a:picLocks noChangeAspect="1"/>
          </p:cNvPicPr>
          <p:nvPr/>
        </p:nvPicPr>
        <p:blipFill>
          <a:blip r:embed="rId5" cstate="print">
            <a:extLst>
              <a:ext uri="{28A0092B-C50C-407E-A947-70E740481C1C}">
                <a14:useLocalDpi xmlns:a14="http://schemas.microsoft.com/office/drawing/2010/main" val="0"/>
              </a:ext>
              <a:ext uri="{837473B0-CC2E-450A-ABE3-18F120FF3D39}">
                <a1611:picAttrSrcUrl xmlns:a1611="http://schemas.microsoft.com/office/drawing/2016/11/main" xmlns="" r:id="rId6"/>
              </a:ext>
            </a:extLst>
          </a:blip>
          <a:stretch>
            <a:fillRect/>
          </a:stretch>
        </p:blipFill>
        <p:spPr>
          <a:xfrm>
            <a:off x="7021800" y="4725638"/>
            <a:ext cx="198908" cy="318253"/>
          </a:xfrm>
          <a:prstGeom prst="rect">
            <a:avLst/>
          </a:prstGeom>
        </p:spPr>
      </p:pic>
      <p:pic>
        <p:nvPicPr>
          <p:cNvPr id="32" name="図 31">
            <a:extLst>
              <a:ext uri="{FF2B5EF4-FFF2-40B4-BE49-F238E27FC236}">
                <a16:creationId xmlns:a16="http://schemas.microsoft.com/office/drawing/2014/main" id="{FAFBFFB2-E405-46A7-96B6-EDD1ABB2AF94}"/>
              </a:ext>
            </a:extLst>
          </p:cNvPr>
          <p:cNvPicPr>
            <a:picLocks noChangeAspect="1"/>
          </p:cNvPicPr>
          <p:nvPr/>
        </p:nvPicPr>
        <p:blipFill>
          <a:blip r:embed="rId5" cstate="print">
            <a:extLst>
              <a:ext uri="{28A0092B-C50C-407E-A947-70E740481C1C}">
                <a14:useLocalDpi xmlns:a14="http://schemas.microsoft.com/office/drawing/2010/main" val="0"/>
              </a:ext>
              <a:ext uri="{837473B0-CC2E-450A-ABE3-18F120FF3D39}">
                <a1611:picAttrSrcUrl xmlns:a1611="http://schemas.microsoft.com/office/drawing/2016/11/main" xmlns="" r:id="rId6"/>
              </a:ext>
            </a:extLst>
          </a:blip>
          <a:stretch>
            <a:fillRect/>
          </a:stretch>
        </p:blipFill>
        <p:spPr>
          <a:xfrm>
            <a:off x="8244408" y="5612111"/>
            <a:ext cx="198908" cy="318253"/>
          </a:xfrm>
          <a:prstGeom prst="rect">
            <a:avLst/>
          </a:prstGeom>
        </p:spPr>
      </p:pic>
      <p:sp>
        <p:nvSpPr>
          <p:cNvPr id="9" name="四角形: 角を丸くする 8">
            <a:extLst>
              <a:ext uri="{FF2B5EF4-FFF2-40B4-BE49-F238E27FC236}">
                <a16:creationId xmlns:a16="http://schemas.microsoft.com/office/drawing/2014/main" id="{365EE319-8CE8-4DCC-8522-2278FCB586C7}"/>
              </a:ext>
            </a:extLst>
          </p:cNvPr>
          <p:cNvSpPr/>
          <p:nvPr/>
        </p:nvSpPr>
        <p:spPr>
          <a:xfrm>
            <a:off x="6184114" y="6010462"/>
            <a:ext cx="2088232" cy="291205"/>
          </a:xfrm>
          <a:prstGeom prst="round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n-ea"/>
              </a:rPr>
              <a:t>まもなく</a:t>
            </a:r>
            <a:r>
              <a:rPr kumimoji="1" lang="en-US" altLang="ja-JP" sz="1400" dirty="0">
                <a:solidFill>
                  <a:schemeClr val="tx1"/>
                </a:solidFill>
                <a:latin typeface="+mn-ea"/>
              </a:rPr>
              <a:t>X</a:t>
            </a:r>
            <a:r>
              <a:rPr kumimoji="1" lang="ja-JP" altLang="en-US" sz="1400" dirty="0">
                <a:solidFill>
                  <a:schemeClr val="tx1"/>
                </a:solidFill>
                <a:latin typeface="+mn-ea"/>
              </a:rPr>
              <a:t>避難所です</a:t>
            </a:r>
          </a:p>
        </p:txBody>
      </p:sp>
      <p:cxnSp>
        <p:nvCxnSpPr>
          <p:cNvPr id="10" name="直線コネクタ 9">
            <a:extLst>
              <a:ext uri="{FF2B5EF4-FFF2-40B4-BE49-F238E27FC236}">
                <a16:creationId xmlns:a16="http://schemas.microsoft.com/office/drawing/2014/main" id="{1170DF74-8EBA-4D8E-A334-43B667A6D2DE}"/>
              </a:ext>
            </a:extLst>
          </p:cNvPr>
          <p:cNvCxnSpPr/>
          <p:nvPr/>
        </p:nvCxnSpPr>
        <p:spPr>
          <a:xfrm>
            <a:off x="1856287" y="5746824"/>
            <a:ext cx="32403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D5547AA6-C1C7-4F20-B50B-33EAA6D8632D}"/>
              </a:ext>
            </a:extLst>
          </p:cNvPr>
          <p:cNvCxnSpPr>
            <a:cxnSpLocks/>
          </p:cNvCxnSpPr>
          <p:nvPr/>
        </p:nvCxnSpPr>
        <p:spPr>
          <a:xfrm>
            <a:off x="1856287" y="4140344"/>
            <a:ext cx="0" cy="187011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D78EE975-C592-4DA1-8444-DAB5947BCDEC}"/>
              </a:ext>
            </a:extLst>
          </p:cNvPr>
          <p:cNvSpPr txBox="1"/>
          <p:nvPr/>
        </p:nvSpPr>
        <p:spPr>
          <a:xfrm>
            <a:off x="5005725" y="5791864"/>
            <a:ext cx="338554" cy="276999"/>
          </a:xfrm>
          <a:prstGeom prst="rect">
            <a:avLst/>
          </a:prstGeom>
          <a:noFill/>
        </p:spPr>
        <p:txBody>
          <a:bodyPr wrap="none" rtlCol="0">
            <a:spAutoFit/>
          </a:bodyPr>
          <a:lstStyle/>
          <a:p>
            <a:r>
              <a:rPr kumimoji="1" lang="ja-JP" altLang="en-US" sz="1200" dirty="0"/>
              <a:t>月</a:t>
            </a:r>
          </a:p>
        </p:txBody>
      </p:sp>
      <p:cxnSp>
        <p:nvCxnSpPr>
          <p:cNvPr id="25" name="直線コネクタ 24">
            <a:extLst>
              <a:ext uri="{FF2B5EF4-FFF2-40B4-BE49-F238E27FC236}">
                <a16:creationId xmlns:a16="http://schemas.microsoft.com/office/drawing/2014/main" id="{5FB4764A-6A1E-4E7D-A040-6FB789E77577}"/>
              </a:ext>
            </a:extLst>
          </p:cNvPr>
          <p:cNvCxnSpPr/>
          <p:nvPr/>
        </p:nvCxnSpPr>
        <p:spPr>
          <a:xfrm>
            <a:off x="1856287" y="5230523"/>
            <a:ext cx="3240360"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E137E414-1AF4-4442-91F8-2FD76F30D9D9}"/>
              </a:ext>
            </a:extLst>
          </p:cNvPr>
          <p:cNvCxnSpPr>
            <a:cxnSpLocks/>
          </p:cNvCxnSpPr>
          <p:nvPr/>
        </p:nvCxnSpPr>
        <p:spPr>
          <a:xfrm>
            <a:off x="3059832" y="4272470"/>
            <a:ext cx="0" cy="149876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4" name="直線コネクタ 33">
            <a:extLst>
              <a:ext uri="{FF2B5EF4-FFF2-40B4-BE49-F238E27FC236}">
                <a16:creationId xmlns:a16="http://schemas.microsoft.com/office/drawing/2014/main" id="{AE2C0342-0384-496F-BD88-983B960C0FD9}"/>
              </a:ext>
            </a:extLst>
          </p:cNvPr>
          <p:cNvCxnSpPr>
            <a:cxnSpLocks/>
          </p:cNvCxnSpPr>
          <p:nvPr/>
        </p:nvCxnSpPr>
        <p:spPr>
          <a:xfrm>
            <a:off x="3923928" y="4272470"/>
            <a:ext cx="0" cy="149876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5CDA628D-495C-4741-A930-C8D8F74CEA83}"/>
              </a:ext>
            </a:extLst>
          </p:cNvPr>
          <p:cNvCxnSpPr>
            <a:cxnSpLocks/>
          </p:cNvCxnSpPr>
          <p:nvPr/>
        </p:nvCxnSpPr>
        <p:spPr>
          <a:xfrm>
            <a:off x="2195736" y="4294507"/>
            <a:ext cx="0" cy="149876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D701E8AF-6A41-4073-9D6A-C72716F91A8A}"/>
              </a:ext>
            </a:extLst>
          </p:cNvPr>
          <p:cNvCxnSpPr>
            <a:cxnSpLocks/>
          </p:cNvCxnSpPr>
          <p:nvPr/>
        </p:nvCxnSpPr>
        <p:spPr>
          <a:xfrm>
            <a:off x="4788024" y="4294507"/>
            <a:ext cx="0" cy="149876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7" name="直線コネクタ 36">
            <a:extLst>
              <a:ext uri="{FF2B5EF4-FFF2-40B4-BE49-F238E27FC236}">
                <a16:creationId xmlns:a16="http://schemas.microsoft.com/office/drawing/2014/main" id="{378C4A46-A31A-46C3-8027-3E4CE3EF6359}"/>
              </a:ext>
            </a:extLst>
          </p:cNvPr>
          <p:cNvCxnSpPr/>
          <p:nvPr/>
        </p:nvCxnSpPr>
        <p:spPr>
          <a:xfrm>
            <a:off x="1856287" y="4300212"/>
            <a:ext cx="3240360"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8060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p:cNvSpPr>
            <a:spLocks noGrp="1"/>
          </p:cNvSpPr>
          <p:nvPr>
            <p:ph type="sldNum" sz="quarter" idx="12"/>
          </p:nvPr>
        </p:nvSpPr>
        <p:spPr/>
        <p:txBody>
          <a:bodyPr/>
          <a:lstStyle/>
          <a:p>
            <a:fld id="{EEDB8509-CC2C-4EC7-9C2E-996B98B58898}" type="slidenum">
              <a:rPr kumimoji="1" lang="ja-JP" altLang="en-US" smtClean="0"/>
              <a:pPr/>
              <a:t>4</a:t>
            </a:fld>
            <a:endParaRPr kumimoji="1" lang="ja-JP" altLang="en-US"/>
          </a:p>
        </p:txBody>
      </p:sp>
      <p:sp>
        <p:nvSpPr>
          <p:cNvPr id="11" name="正方形/長方形 10"/>
          <p:cNvSpPr/>
          <p:nvPr/>
        </p:nvSpPr>
        <p:spPr>
          <a:xfrm>
            <a:off x="442020" y="1432967"/>
            <a:ext cx="8331968" cy="36004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2000" dirty="0">
                <a:solidFill>
                  <a:schemeClr val="tx1"/>
                </a:solidFill>
                <a:latin typeface="+mn-ea"/>
                <a:cs typeface="Meiryo UI" panose="020B0604030504040204" pitchFamily="50" charset="-128"/>
              </a:rPr>
              <a:t>アプリケーションで利用するためには、</a:t>
            </a:r>
            <a:r>
              <a:rPr lang="ja-JP" altLang="en-US" sz="2000" dirty="0">
                <a:solidFill>
                  <a:srgbClr val="FF0000"/>
                </a:solidFill>
                <a:latin typeface="+mn-ea"/>
                <a:cs typeface="Meiryo UI" panose="020B0604030504040204" pitchFamily="50" charset="-128"/>
              </a:rPr>
              <a:t>二次利用できる利用ルール</a:t>
            </a:r>
            <a:r>
              <a:rPr lang="ja-JP" altLang="en-US" sz="2000" dirty="0">
                <a:solidFill>
                  <a:schemeClr val="tx1"/>
                </a:solidFill>
                <a:latin typeface="+mn-ea"/>
                <a:cs typeface="Meiryo UI" panose="020B0604030504040204" pitchFamily="50" charset="-128"/>
              </a:rPr>
              <a:t>が必要です。</a:t>
            </a:r>
          </a:p>
        </p:txBody>
      </p:sp>
      <p:sp>
        <p:nvSpPr>
          <p:cNvPr id="2" name="タイトル 1"/>
          <p:cNvSpPr>
            <a:spLocks noGrp="1"/>
          </p:cNvSpPr>
          <p:nvPr>
            <p:ph type="title"/>
          </p:nvPr>
        </p:nvSpPr>
        <p:spPr>
          <a:xfrm>
            <a:off x="251520" y="313813"/>
            <a:ext cx="8712968" cy="424732"/>
          </a:xfrm>
        </p:spPr>
        <p:txBody>
          <a:bodyPr/>
          <a:lstStyle/>
          <a:p>
            <a:r>
              <a:rPr kumimoji="1" lang="ja-JP" altLang="en-US" dirty="0">
                <a:latin typeface="+mn-ea"/>
                <a:ea typeface="+mn-ea"/>
              </a:rPr>
              <a:t>二次利用とは？</a:t>
            </a:r>
          </a:p>
        </p:txBody>
      </p:sp>
      <p:sp>
        <p:nvSpPr>
          <p:cNvPr id="17" name="四角形: 角を丸くする 16">
            <a:extLst>
              <a:ext uri="{FF2B5EF4-FFF2-40B4-BE49-F238E27FC236}">
                <a16:creationId xmlns:a16="http://schemas.microsoft.com/office/drawing/2014/main" id="{C6452CBA-C654-49C3-AB12-17FD5D73039B}"/>
              </a:ext>
            </a:extLst>
          </p:cNvPr>
          <p:cNvSpPr/>
          <p:nvPr/>
        </p:nvSpPr>
        <p:spPr>
          <a:xfrm>
            <a:off x="107503" y="2230009"/>
            <a:ext cx="8474508" cy="2004404"/>
          </a:xfrm>
          <a:prstGeom prst="roundRect">
            <a:avLst/>
          </a:prstGeom>
          <a:noFill/>
          <a:ln w="28575">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600" dirty="0">
              <a:solidFill>
                <a:schemeClr val="tx1"/>
              </a:solidFill>
            </a:endParaRPr>
          </a:p>
        </p:txBody>
      </p:sp>
      <p:sp>
        <p:nvSpPr>
          <p:cNvPr id="13" name="正方形/長方形 12">
            <a:extLst>
              <a:ext uri="{FF2B5EF4-FFF2-40B4-BE49-F238E27FC236}">
                <a16:creationId xmlns:a16="http://schemas.microsoft.com/office/drawing/2014/main" id="{C1A10BEC-68E1-4119-AD93-5F9B5A23102E}"/>
              </a:ext>
            </a:extLst>
          </p:cNvPr>
          <p:cNvSpPr/>
          <p:nvPr/>
        </p:nvSpPr>
        <p:spPr>
          <a:xfrm>
            <a:off x="500565" y="2060732"/>
            <a:ext cx="2962671" cy="338554"/>
          </a:xfrm>
          <a:prstGeom prst="rect">
            <a:avLst/>
          </a:prstGeom>
          <a:solidFill>
            <a:schemeClr val="bg1"/>
          </a:solidFill>
        </p:spPr>
        <p:txBody>
          <a:bodyPr wrap="none">
            <a:spAutoFit/>
          </a:bodyPr>
          <a:lstStyle/>
          <a:p>
            <a:r>
              <a:rPr lang="ja-JP" altLang="en-US" sz="1600" dirty="0">
                <a:latin typeface="+mn-ea"/>
                <a:cs typeface="Meiryo UI" panose="020B0604030504040204" pitchFamily="50" charset="-128"/>
              </a:rPr>
              <a:t>二次利用できない利用ルールの例</a:t>
            </a:r>
          </a:p>
        </p:txBody>
      </p:sp>
      <p:sp>
        <p:nvSpPr>
          <p:cNvPr id="23" name="四角形: 角を丸くする 22">
            <a:extLst>
              <a:ext uri="{FF2B5EF4-FFF2-40B4-BE49-F238E27FC236}">
                <a16:creationId xmlns:a16="http://schemas.microsoft.com/office/drawing/2014/main" id="{3FC23178-D9DE-4B08-B856-5DD20A6B5F77}"/>
              </a:ext>
            </a:extLst>
          </p:cNvPr>
          <p:cNvSpPr/>
          <p:nvPr/>
        </p:nvSpPr>
        <p:spPr>
          <a:xfrm>
            <a:off x="114214" y="4488471"/>
            <a:ext cx="8490233" cy="2252897"/>
          </a:xfrm>
          <a:prstGeom prst="roundRect">
            <a:avLst/>
          </a:prstGeom>
          <a:noFill/>
          <a:ln w="28575">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600" dirty="0">
              <a:solidFill>
                <a:schemeClr val="tx1"/>
              </a:solidFill>
            </a:endParaRPr>
          </a:p>
        </p:txBody>
      </p:sp>
      <p:sp>
        <p:nvSpPr>
          <p:cNvPr id="24" name="正方形/長方形 23">
            <a:extLst>
              <a:ext uri="{FF2B5EF4-FFF2-40B4-BE49-F238E27FC236}">
                <a16:creationId xmlns:a16="http://schemas.microsoft.com/office/drawing/2014/main" id="{DBB38B51-161F-4D34-BC90-7E592825FA94}"/>
              </a:ext>
            </a:extLst>
          </p:cNvPr>
          <p:cNvSpPr/>
          <p:nvPr/>
        </p:nvSpPr>
        <p:spPr>
          <a:xfrm>
            <a:off x="304715" y="4348342"/>
            <a:ext cx="5522666" cy="338554"/>
          </a:xfrm>
          <a:prstGeom prst="rect">
            <a:avLst/>
          </a:prstGeom>
          <a:solidFill>
            <a:schemeClr val="bg1"/>
          </a:solidFill>
        </p:spPr>
        <p:txBody>
          <a:bodyPr wrap="none">
            <a:spAutoFit/>
          </a:bodyPr>
          <a:lstStyle/>
          <a:p>
            <a:r>
              <a:rPr lang="ja-JP" altLang="en-US" sz="1600" dirty="0">
                <a:latin typeface="+mn-ea"/>
                <a:cs typeface="Meiryo UI" panose="020B0604030504040204" pitchFamily="50" charset="-128"/>
              </a:rPr>
              <a:t>二次利用できる利用ルールの例（政府標準利用規約より抜粋）</a:t>
            </a:r>
          </a:p>
        </p:txBody>
      </p:sp>
      <p:sp>
        <p:nvSpPr>
          <p:cNvPr id="25" name="正方形/長方形 24">
            <a:extLst>
              <a:ext uri="{FF2B5EF4-FFF2-40B4-BE49-F238E27FC236}">
                <a16:creationId xmlns:a16="http://schemas.microsoft.com/office/drawing/2014/main" id="{83945E75-87DF-41FF-A102-EB34C4E93910}"/>
              </a:ext>
            </a:extLst>
          </p:cNvPr>
          <p:cNvSpPr/>
          <p:nvPr/>
        </p:nvSpPr>
        <p:spPr>
          <a:xfrm>
            <a:off x="304714" y="4777920"/>
            <a:ext cx="8011701" cy="1611872"/>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a:solidFill>
                  <a:schemeClr val="tx1"/>
                </a:solidFill>
                <a:latin typeface="+mn-ea"/>
              </a:rPr>
              <a:t>…</a:t>
            </a:r>
            <a:r>
              <a:rPr kumimoji="1" lang="ja-JP" altLang="en-US" sz="1400" dirty="0">
                <a:solidFill>
                  <a:schemeClr val="tx1"/>
                </a:solidFill>
                <a:latin typeface="+mn-ea"/>
              </a:rPr>
              <a:t>カタログ掲載実データ</a:t>
            </a:r>
            <a:r>
              <a:rPr kumimoji="1" lang="en-US" altLang="ja-JP" sz="1400" dirty="0">
                <a:solidFill>
                  <a:schemeClr val="tx1"/>
                </a:solidFill>
                <a:latin typeface="+mn-ea"/>
              </a:rPr>
              <a:t>…</a:t>
            </a:r>
            <a:r>
              <a:rPr kumimoji="1" lang="ja-JP" altLang="en-US" sz="1400" dirty="0">
                <a:solidFill>
                  <a:schemeClr val="tx1"/>
                </a:solidFill>
                <a:latin typeface="+mn-ea"/>
              </a:rPr>
              <a:t>は、</a:t>
            </a:r>
            <a:r>
              <a:rPr kumimoji="1" lang="ja-JP" altLang="en-US" sz="1400" u="sng" dirty="0">
                <a:solidFill>
                  <a:schemeClr val="tx1"/>
                </a:solidFill>
                <a:latin typeface="+mn-ea"/>
              </a:rPr>
              <a:t>クリエイティブ・コモンズ・ライセンス（以下「</a:t>
            </a:r>
            <a:r>
              <a:rPr kumimoji="1" lang="en-US" altLang="ja-JP" sz="1400" u="sng" dirty="0">
                <a:solidFill>
                  <a:schemeClr val="tx1"/>
                </a:solidFill>
                <a:latin typeface="+mn-ea"/>
              </a:rPr>
              <a:t>CC</a:t>
            </a:r>
            <a:r>
              <a:rPr kumimoji="1" lang="ja-JP" altLang="en-US" sz="1400" u="sng" dirty="0">
                <a:solidFill>
                  <a:schemeClr val="tx1"/>
                </a:solidFill>
                <a:latin typeface="+mn-ea"/>
              </a:rPr>
              <a:t>ライセンス」といいます。）の表示</a:t>
            </a:r>
            <a:r>
              <a:rPr kumimoji="1" lang="en-US" altLang="ja-JP" sz="1400" u="sng" dirty="0">
                <a:solidFill>
                  <a:schemeClr val="tx1"/>
                </a:solidFill>
                <a:latin typeface="+mn-ea"/>
              </a:rPr>
              <a:t>4.0</a:t>
            </a:r>
            <a:r>
              <a:rPr kumimoji="1" lang="ja-JP" altLang="en-US" sz="1400" u="sng" dirty="0">
                <a:solidFill>
                  <a:schemeClr val="tx1"/>
                </a:solidFill>
                <a:latin typeface="+mn-ea"/>
              </a:rPr>
              <a:t>　国際</a:t>
            </a:r>
            <a:r>
              <a:rPr kumimoji="1" lang="en-US" altLang="ja-JP" sz="1400" u="sng" dirty="0">
                <a:solidFill>
                  <a:schemeClr val="tx1"/>
                </a:solidFill>
                <a:latin typeface="+mn-ea"/>
              </a:rPr>
              <a:t>…</a:t>
            </a:r>
            <a:r>
              <a:rPr kumimoji="1" lang="ja-JP" altLang="en-US" sz="1400" u="sng" dirty="0">
                <a:solidFill>
                  <a:schemeClr val="tx1"/>
                </a:solidFill>
                <a:latin typeface="+mn-ea"/>
              </a:rPr>
              <a:t>により利用できます</a:t>
            </a:r>
            <a:r>
              <a:rPr kumimoji="1" lang="ja-JP" altLang="en-US" sz="1400" dirty="0">
                <a:solidFill>
                  <a:schemeClr val="tx1"/>
                </a:solidFill>
                <a:latin typeface="+mn-ea"/>
              </a:rPr>
              <a:t>。</a:t>
            </a:r>
            <a:endParaRPr kumimoji="1" lang="en-US" altLang="ja-JP" sz="1400" dirty="0">
              <a:solidFill>
                <a:schemeClr val="tx1"/>
              </a:solidFill>
              <a:latin typeface="+mn-ea"/>
            </a:endParaRPr>
          </a:p>
          <a:p>
            <a:r>
              <a:rPr kumimoji="1" lang="ja-JP" altLang="en-US" sz="1400" dirty="0">
                <a:solidFill>
                  <a:schemeClr val="tx1"/>
                </a:solidFill>
                <a:latin typeface="+mn-ea"/>
              </a:rPr>
              <a:t>なお、数値データ、簡単な表・グラフ等のデータは著作権の対象ではありませんので、</a:t>
            </a:r>
            <a:r>
              <a:rPr kumimoji="1" lang="en-US" altLang="ja-JP" sz="1400" dirty="0">
                <a:solidFill>
                  <a:schemeClr val="tx1"/>
                </a:solidFill>
                <a:latin typeface="+mn-ea"/>
              </a:rPr>
              <a:t>…</a:t>
            </a:r>
            <a:r>
              <a:rPr kumimoji="1" lang="ja-JP" altLang="en-US" sz="1400" dirty="0" err="1">
                <a:solidFill>
                  <a:schemeClr val="tx1"/>
                </a:solidFill>
                <a:latin typeface="+mn-ea"/>
              </a:rPr>
              <a:t>、</a:t>
            </a:r>
            <a:r>
              <a:rPr kumimoji="1" lang="ja-JP" altLang="en-US" sz="1400" u="sng" dirty="0">
                <a:solidFill>
                  <a:schemeClr val="tx1"/>
                </a:solidFill>
                <a:latin typeface="+mn-ea"/>
              </a:rPr>
              <a:t>自由に利用できます</a:t>
            </a:r>
            <a:r>
              <a:rPr kumimoji="1" lang="ja-JP" altLang="en-US" sz="1400" dirty="0">
                <a:solidFill>
                  <a:schemeClr val="tx1"/>
                </a:solidFill>
                <a:latin typeface="+mn-ea"/>
              </a:rPr>
              <a:t>。</a:t>
            </a:r>
            <a:endParaRPr kumimoji="1" lang="en-US" altLang="ja-JP" sz="1400" dirty="0">
              <a:solidFill>
                <a:schemeClr val="tx1"/>
              </a:solidFill>
              <a:latin typeface="+mn-ea"/>
            </a:endParaRPr>
          </a:p>
        </p:txBody>
      </p:sp>
      <p:sp>
        <p:nvSpPr>
          <p:cNvPr id="15" name="テキスト ボックス 14">
            <a:extLst>
              <a:ext uri="{FF2B5EF4-FFF2-40B4-BE49-F238E27FC236}">
                <a16:creationId xmlns:a16="http://schemas.microsoft.com/office/drawing/2014/main" id="{CD5F7215-6A3F-48B7-8043-0419E6526ADD}"/>
              </a:ext>
            </a:extLst>
          </p:cNvPr>
          <p:cNvSpPr txBox="1"/>
          <p:nvPr/>
        </p:nvSpPr>
        <p:spPr>
          <a:xfrm>
            <a:off x="561989" y="2328680"/>
            <a:ext cx="184731" cy="307777"/>
          </a:xfrm>
          <a:prstGeom prst="rect">
            <a:avLst/>
          </a:prstGeom>
          <a:solidFill>
            <a:schemeClr val="bg1"/>
          </a:solidFill>
        </p:spPr>
        <p:txBody>
          <a:bodyPr wrap="none" rtlCol="0">
            <a:spAutoFit/>
          </a:bodyPr>
          <a:lstStyle/>
          <a:p>
            <a:endParaRPr kumimoji="1" lang="ja-JP" altLang="en-US" sz="1400" dirty="0"/>
          </a:p>
        </p:txBody>
      </p:sp>
      <p:sp>
        <p:nvSpPr>
          <p:cNvPr id="21" name="正方形/長方形 20">
            <a:extLst>
              <a:ext uri="{FF2B5EF4-FFF2-40B4-BE49-F238E27FC236}">
                <a16:creationId xmlns:a16="http://schemas.microsoft.com/office/drawing/2014/main" id="{2185C19C-3FF4-45D0-A9CE-FDCB20268493}"/>
              </a:ext>
            </a:extLst>
          </p:cNvPr>
          <p:cNvSpPr/>
          <p:nvPr/>
        </p:nvSpPr>
        <p:spPr>
          <a:xfrm>
            <a:off x="304714" y="2526429"/>
            <a:ext cx="7939694" cy="116789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当ホームページの内容について、</a:t>
            </a:r>
            <a:r>
              <a:rPr kumimoji="1" lang="ja-JP" altLang="en-US" sz="1400" u="sng" dirty="0">
                <a:solidFill>
                  <a:schemeClr val="tx1"/>
                </a:solidFill>
              </a:rPr>
              <a:t>「私的使用のための複製」や「引用」など著作権法上認められた場合を除き、無断で複製・転用することはできません</a:t>
            </a:r>
            <a:r>
              <a:rPr kumimoji="1" lang="ja-JP" altLang="en-US" sz="1400" dirty="0">
                <a:solidFill>
                  <a:schemeClr val="tx1"/>
                </a:solidFill>
              </a:rPr>
              <a:t>。</a:t>
            </a:r>
          </a:p>
        </p:txBody>
      </p:sp>
      <p:sp>
        <p:nvSpPr>
          <p:cNvPr id="26" name="テキスト ボックス 25">
            <a:extLst>
              <a:ext uri="{FF2B5EF4-FFF2-40B4-BE49-F238E27FC236}">
                <a16:creationId xmlns:a16="http://schemas.microsoft.com/office/drawing/2014/main" id="{5AB0CECD-2EA4-4A1F-866E-5734068F0C16}"/>
              </a:ext>
            </a:extLst>
          </p:cNvPr>
          <p:cNvSpPr txBox="1"/>
          <p:nvPr/>
        </p:nvSpPr>
        <p:spPr>
          <a:xfrm>
            <a:off x="3475563" y="6427080"/>
            <a:ext cx="4840851" cy="276999"/>
          </a:xfrm>
          <a:prstGeom prst="rect">
            <a:avLst/>
          </a:prstGeom>
          <a:noFill/>
        </p:spPr>
        <p:txBody>
          <a:bodyPr wrap="square" rtlCol="0">
            <a:spAutoFit/>
          </a:bodyPr>
          <a:lstStyle/>
          <a:p>
            <a:r>
              <a:rPr kumimoji="1" lang="ja-JP" altLang="en-US" sz="1200" dirty="0"/>
              <a:t>出典：</a:t>
            </a:r>
            <a:r>
              <a:rPr kumimoji="1" lang="en-US" altLang="ja-JP" sz="1200" dirty="0">
                <a:hlinkClick r:id="rId3"/>
              </a:rPr>
              <a:t>https://www.data.go.jp/terms-of-use/terms-of-use/</a:t>
            </a:r>
            <a:endParaRPr kumimoji="1" lang="en" altLang="ja-JP" sz="1200" dirty="0"/>
          </a:p>
        </p:txBody>
      </p:sp>
    </p:spTree>
    <p:extLst>
      <p:ext uri="{BB962C8B-B14F-4D97-AF65-F5344CB8AC3E}">
        <p14:creationId xmlns:p14="http://schemas.microsoft.com/office/powerpoint/2010/main" val="3557480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p:cNvSpPr>
            <a:spLocks noGrp="1"/>
          </p:cNvSpPr>
          <p:nvPr>
            <p:ph type="sldNum" sz="quarter" idx="12"/>
          </p:nvPr>
        </p:nvSpPr>
        <p:spPr/>
        <p:txBody>
          <a:bodyPr/>
          <a:lstStyle/>
          <a:p>
            <a:fld id="{EEDB8509-CC2C-4EC7-9C2E-996B98B58898}" type="slidenum">
              <a:rPr kumimoji="1" lang="ja-JP" altLang="en-US" smtClean="0"/>
              <a:pPr/>
              <a:t>5</a:t>
            </a:fld>
            <a:endParaRPr kumimoji="1" lang="ja-JP" altLang="en-US"/>
          </a:p>
        </p:txBody>
      </p:sp>
      <p:sp>
        <p:nvSpPr>
          <p:cNvPr id="11" name="正方形/長方形 10"/>
          <p:cNvSpPr/>
          <p:nvPr/>
        </p:nvSpPr>
        <p:spPr>
          <a:xfrm>
            <a:off x="442020" y="1432967"/>
            <a:ext cx="8331968" cy="36004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2000" u="sng" dirty="0">
                <a:solidFill>
                  <a:srgbClr val="FF0000"/>
                </a:solidFill>
                <a:latin typeface="+mn-ea"/>
                <a:cs typeface="Meiryo UI" panose="020B0604030504040204" pitchFamily="50" charset="-128"/>
              </a:rPr>
              <a:t>機械判読に適した形</a:t>
            </a:r>
            <a:r>
              <a:rPr lang="ja-JP" altLang="en-US" sz="2000" dirty="0">
                <a:solidFill>
                  <a:schemeClr val="tx1"/>
                </a:solidFill>
                <a:latin typeface="+mn-ea"/>
                <a:cs typeface="Meiryo UI" panose="020B0604030504040204" pitchFamily="50" charset="-128"/>
              </a:rPr>
              <a:t>とは、コンピュータが扱いやすい形式です。</a:t>
            </a:r>
          </a:p>
          <a:p>
            <a:r>
              <a:rPr lang="ja-JP" altLang="en-US" sz="2000" dirty="0">
                <a:solidFill>
                  <a:schemeClr val="tx1"/>
                </a:solidFill>
                <a:latin typeface="+mn-ea"/>
                <a:cs typeface="Meiryo UI" panose="020B0604030504040204" pitchFamily="50" charset="-128"/>
              </a:rPr>
              <a:t>機械判読に適した形のデータは、アプリケーションから加工・利用しやすくなります。</a:t>
            </a:r>
          </a:p>
        </p:txBody>
      </p:sp>
      <p:sp>
        <p:nvSpPr>
          <p:cNvPr id="2" name="タイトル 1"/>
          <p:cNvSpPr>
            <a:spLocks noGrp="1"/>
          </p:cNvSpPr>
          <p:nvPr>
            <p:ph type="title"/>
          </p:nvPr>
        </p:nvSpPr>
        <p:spPr>
          <a:xfrm>
            <a:off x="251520" y="313813"/>
            <a:ext cx="8712968" cy="424732"/>
          </a:xfrm>
        </p:spPr>
        <p:txBody>
          <a:bodyPr/>
          <a:lstStyle/>
          <a:p>
            <a:r>
              <a:rPr lang="ja-JP" altLang="en-US" dirty="0">
                <a:latin typeface="+mn-ea"/>
                <a:ea typeface="+mn-ea"/>
              </a:rPr>
              <a:t>機械判読とは？</a:t>
            </a:r>
            <a:endParaRPr kumimoji="1" lang="ja-JP" altLang="en-US" dirty="0">
              <a:latin typeface="+mn-ea"/>
              <a:ea typeface="+mn-ea"/>
            </a:endParaRPr>
          </a:p>
        </p:txBody>
      </p:sp>
      <p:sp>
        <p:nvSpPr>
          <p:cNvPr id="12" name="正方形/長方形 11">
            <a:extLst>
              <a:ext uri="{FF2B5EF4-FFF2-40B4-BE49-F238E27FC236}">
                <a16:creationId xmlns:a16="http://schemas.microsoft.com/office/drawing/2014/main" id="{DB487B83-59B1-42DE-A1FF-A154532CBFAF}"/>
              </a:ext>
            </a:extLst>
          </p:cNvPr>
          <p:cNvSpPr/>
          <p:nvPr/>
        </p:nvSpPr>
        <p:spPr>
          <a:xfrm>
            <a:off x="296602" y="4052739"/>
            <a:ext cx="4032448" cy="587358"/>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1400" dirty="0">
                <a:solidFill>
                  <a:schemeClr val="tx1"/>
                </a:solidFill>
                <a:latin typeface="+mn-ea"/>
                <a:cs typeface="Meiryo UI" panose="020B0604030504040204" pitchFamily="50" charset="-128"/>
              </a:rPr>
              <a:t>人間は、この表をみて、</a:t>
            </a:r>
            <a:r>
              <a:rPr lang="en-US" altLang="ja-JP" sz="1400" dirty="0">
                <a:solidFill>
                  <a:schemeClr val="tx1"/>
                </a:solidFill>
                <a:latin typeface="+mn-ea"/>
                <a:cs typeface="Meiryo UI" panose="020B0604030504040204" pitchFamily="50" charset="-128"/>
              </a:rPr>
              <a:t>2018</a:t>
            </a:r>
            <a:r>
              <a:rPr lang="ja-JP" altLang="en-US" sz="1400" dirty="0">
                <a:solidFill>
                  <a:schemeClr val="tx1"/>
                </a:solidFill>
                <a:latin typeface="+mn-ea"/>
                <a:cs typeface="Meiryo UI" panose="020B0604030504040204" pitchFamily="50" charset="-128"/>
              </a:rPr>
              <a:t>年の</a:t>
            </a:r>
            <a:r>
              <a:rPr lang="en-US" altLang="ja-JP" sz="1400" dirty="0">
                <a:solidFill>
                  <a:schemeClr val="tx1"/>
                </a:solidFill>
                <a:latin typeface="+mn-ea"/>
                <a:cs typeface="Meiryo UI" panose="020B0604030504040204" pitchFamily="50" charset="-128"/>
              </a:rPr>
              <a:t>4</a:t>
            </a:r>
            <a:r>
              <a:rPr lang="ja-JP" altLang="en-US" sz="1400" dirty="0">
                <a:solidFill>
                  <a:schemeClr val="tx1"/>
                </a:solidFill>
                <a:latin typeface="+mn-ea"/>
                <a:cs typeface="Meiryo UI" panose="020B0604030504040204" pitchFamily="50" charset="-128"/>
              </a:rPr>
              <a:t>ヶ月分のデータが</a:t>
            </a:r>
          </a:p>
          <a:p>
            <a:r>
              <a:rPr lang="ja-JP" altLang="en-US" sz="1400" dirty="0">
                <a:solidFill>
                  <a:schemeClr val="tx1"/>
                </a:solidFill>
                <a:latin typeface="+mn-ea"/>
                <a:cs typeface="Meiryo UI" panose="020B0604030504040204" pitchFamily="50" charset="-128"/>
              </a:rPr>
              <a:t>掲載されていることが分かりますが、これをコンピュータは簡単に解釈できません。</a:t>
            </a:r>
          </a:p>
        </p:txBody>
      </p:sp>
      <p:graphicFrame>
        <p:nvGraphicFramePr>
          <p:cNvPr id="9" name="表 8">
            <a:extLst>
              <a:ext uri="{FF2B5EF4-FFF2-40B4-BE49-F238E27FC236}">
                <a16:creationId xmlns:a16="http://schemas.microsoft.com/office/drawing/2014/main" id="{59A5ED5F-B9E5-4B28-AAF0-32CC754F35F3}"/>
              </a:ext>
            </a:extLst>
          </p:cNvPr>
          <p:cNvGraphicFramePr>
            <a:graphicFrameLocks noGrp="1"/>
          </p:cNvGraphicFramePr>
          <p:nvPr/>
        </p:nvGraphicFramePr>
        <p:xfrm>
          <a:off x="395536" y="2712277"/>
          <a:ext cx="4032450" cy="1097280"/>
        </p:xfrm>
        <a:graphic>
          <a:graphicData uri="http://schemas.openxmlformats.org/drawingml/2006/table">
            <a:tbl>
              <a:tblPr firstRow="1" bandRow="1">
                <a:tableStyleId>{5940675A-B579-460E-94D1-54222C63F5DA}</a:tableStyleId>
              </a:tblPr>
              <a:tblGrid>
                <a:gridCol w="672075">
                  <a:extLst>
                    <a:ext uri="{9D8B030D-6E8A-4147-A177-3AD203B41FA5}">
                      <a16:colId xmlns:a16="http://schemas.microsoft.com/office/drawing/2014/main" val="1299530340"/>
                    </a:ext>
                  </a:extLst>
                </a:gridCol>
                <a:gridCol w="672075">
                  <a:extLst>
                    <a:ext uri="{9D8B030D-6E8A-4147-A177-3AD203B41FA5}">
                      <a16:colId xmlns:a16="http://schemas.microsoft.com/office/drawing/2014/main" val="2573593880"/>
                    </a:ext>
                  </a:extLst>
                </a:gridCol>
                <a:gridCol w="672075">
                  <a:extLst>
                    <a:ext uri="{9D8B030D-6E8A-4147-A177-3AD203B41FA5}">
                      <a16:colId xmlns:a16="http://schemas.microsoft.com/office/drawing/2014/main" val="4074538299"/>
                    </a:ext>
                  </a:extLst>
                </a:gridCol>
                <a:gridCol w="672075">
                  <a:extLst>
                    <a:ext uri="{9D8B030D-6E8A-4147-A177-3AD203B41FA5}">
                      <a16:colId xmlns:a16="http://schemas.microsoft.com/office/drawing/2014/main" val="377358970"/>
                    </a:ext>
                  </a:extLst>
                </a:gridCol>
                <a:gridCol w="672075">
                  <a:extLst>
                    <a:ext uri="{9D8B030D-6E8A-4147-A177-3AD203B41FA5}">
                      <a16:colId xmlns:a16="http://schemas.microsoft.com/office/drawing/2014/main" val="783502597"/>
                    </a:ext>
                  </a:extLst>
                </a:gridCol>
                <a:gridCol w="672075">
                  <a:extLst>
                    <a:ext uri="{9D8B030D-6E8A-4147-A177-3AD203B41FA5}">
                      <a16:colId xmlns:a16="http://schemas.microsoft.com/office/drawing/2014/main" val="1081915113"/>
                    </a:ext>
                  </a:extLst>
                </a:gridCol>
              </a:tblGrid>
              <a:tr h="140659">
                <a:tc>
                  <a:txBody>
                    <a:bodyPr/>
                    <a:lstStyle/>
                    <a:p>
                      <a:pPr algn="ctr">
                        <a:spcAft>
                          <a:spcPts val="0"/>
                        </a:spcAft>
                      </a:pPr>
                      <a:r>
                        <a:rPr lang="ja-JP" altLang="en-US" sz="1400" kern="100" dirty="0">
                          <a:effectLst/>
                          <a:latin typeface="+mn-ea"/>
                          <a:ea typeface="+mn-ea"/>
                          <a:cs typeface="Times New Roman" panose="02020603050405020304" pitchFamily="18" charset="0"/>
                        </a:rPr>
                        <a:t>年</a:t>
                      </a:r>
                      <a:endParaRPr lang="ja-JP" sz="1400" kern="100" dirty="0">
                        <a:effectLst/>
                        <a:latin typeface="+mn-ea"/>
                        <a:ea typeface="+mn-ea"/>
                        <a:cs typeface="Times New Roman" panose="02020603050405020304" pitchFamily="18" charset="0"/>
                      </a:endParaRPr>
                    </a:p>
                  </a:txBody>
                  <a:tcPr marL="62865" marR="62865" marT="0" marB="0" anchor="ctr"/>
                </a:tc>
                <a:tc>
                  <a:txBody>
                    <a:bodyPr/>
                    <a:lstStyle/>
                    <a:p>
                      <a:pPr algn="ctr">
                        <a:spcAft>
                          <a:spcPts val="0"/>
                        </a:spcAft>
                      </a:pPr>
                      <a:r>
                        <a:rPr lang="ja-JP" sz="1600" kern="0" dirty="0">
                          <a:solidFill>
                            <a:srgbClr val="000000"/>
                          </a:solidFill>
                          <a:effectLst/>
                          <a:latin typeface="+mn-ea"/>
                          <a:ea typeface="+mn-ea"/>
                          <a:cs typeface="ＭＳ Ｐゴシック" panose="020B0600070205080204" pitchFamily="50" charset="-128"/>
                        </a:rPr>
                        <a:t>月</a:t>
                      </a:r>
                      <a:endParaRPr lang="ja-JP" sz="1400" kern="100" dirty="0">
                        <a:effectLst/>
                        <a:latin typeface="+mn-ea"/>
                        <a:ea typeface="+mn-ea"/>
                        <a:cs typeface="Times New Roman" panose="02020603050405020304" pitchFamily="18" charset="0"/>
                      </a:endParaRPr>
                    </a:p>
                  </a:txBody>
                  <a:tcPr marL="62865" marR="62865" marT="0" marB="0" anchor="ctr"/>
                </a:tc>
                <a:tc>
                  <a:txBody>
                    <a:bodyPr/>
                    <a:lstStyle/>
                    <a:p>
                      <a:pPr algn="ctr">
                        <a:spcAft>
                          <a:spcPts val="0"/>
                        </a:spcAft>
                      </a:pPr>
                      <a:r>
                        <a:rPr lang="en-US" sz="1600" kern="0">
                          <a:solidFill>
                            <a:srgbClr val="000000"/>
                          </a:solidFill>
                          <a:effectLst/>
                          <a:latin typeface="+mn-ea"/>
                          <a:ea typeface="+mn-ea"/>
                          <a:cs typeface="ＭＳ Ｐゴシック" panose="020B0600070205080204" pitchFamily="50" charset="-128"/>
                        </a:rPr>
                        <a:t>A</a:t>
                      </a:r>
                      <a:r>
                        <a:rPr lang="ja-JP" sz="1600" kern="0">
                          <a:solidFill>
                            <a:srgbClr val="000000"/>
                          </a:solidFill>
                          <a:effectLst/>
                          <a:latin typeface="+mn-ea"/>
                          <a:ea typeface="+mn-ea"/>
                          <a:cs typeface="ＭＳ Ｐゴシック" panose="020B0600070205080204" pitchFamily="50" charset="-128"/>
                        </a:rPr>
                        <a:t>市</a:t>
                      </a:r>
                      <a:endParaRPr lang="ja-JP" sz="1400" kern="100">
                        <a:effectLst/>
                        <a:latin typeface="+mn-ea"/>
                        <a:ea typeface="+mn-ea"/>
                        <a:cs typeface="Times New Roman" panose="02020603050405020304" pitchFamily="18" charset="0"/>
                      </a:endParaRPr>
                    </a:p>
                  </a:txBody>
                  <a:tcPr marL="62865" marR="62865" marT="0" marB="0" anchor="ctr"/>
                </a:tc>
                <a:tc>
                  <a:txBody>
                    <a:bodyPr/>
                    <a:lstStyle/>
                    <a:p>
                      <a:pPr algn="ctr">
                        <a:spcAft>
                          <a:spcPts val="0"/>
                        </a:spcAft>
                      </a:pPr>
                      <a:r>
                        <a:rPr lang="en-US" sz="1600" kern="0" dirty="0">
                          <a:solidFill>
                            <a:srgbClr val="000000"/>
                          </a:solidFill>
                          <a:effectLst/>
                          <a:latin typeface="+mn-ea"/>
                          <a:ea typeface="+mn-ea"/>
                          <a:cs typeface="ＭＳ Ｐゴシック" panose="020B0600070205080204" pitchFamily="50" charset="-128"/>
                        </a:rPr>
                        <a:t>B</a:t>
                      </a:r>
                      <a:r>
                        <a:rPr lang="ja-JP" sz="1600" kern="0" dirty="0">
                          <a:solidFill>
                            <a:srgbClr val="000000"/>
                          </a:solidFill>
                          <a:effectLst/>
                          <a:latin typeface="+mn-ea"/>
                          <a:ea typeface="+mn-ea"/>
                          <a:cs typeface="ＭＳ Ｐゴシック" panose="020B0600070205080204" pitchFamily="50" charset="-128"/>
                        </a:rPr>
                        <a:t>市</a:t>
                      </a:r>
                      <a:endParaRPr lang="ja-JP" sz="1400" kern="100" dirty="0">
                        <a:effectLst/>
                        <a:latin typeface="+mn-ea"/>
                        <a:ea typeface="+mn-ea"/>
                        <a:cs typeface="Times New Roman" panose="02020603050405020304" pitchFamily="18" charset="0"/>
                      </a:endParaRPr>
                    </a:p>
                  </a:txBody>
                  <a:tcPr marL="62865" marR="62865" marT="0" marB="0" anchor="ctr"/>
                </a:tc>
                <a:tc>
                  <a:txBody>
                    <a:bodyPr/>
                    <a:lstStyle/>
                    <a:p>
                      <a:pPr algn="ctr">
                        <a:spcAft>
                          <a:spcPts val="0"/>
                        </a:spcAft>
                      </a:pPr>
                      <a:r>
                        <a:rPr lang="en-US" sz="1600" kern="0">
                          <a:solidFill>
                            <a:srgbClr val="000000"/>
                          </a:solidFill>
                          <a:effectLst/>
                          <a:latin typeface="+mn-ea"/>
                          <a:ea typeface="+mn-ea"/>
                          <a:cs typeface="ＭＳ Ｐゴシック" panose="020B0600070205080204" pitchFamily="50" charset="-128"/>
                        </a:rPr>
                        <a:t>C</a:t>
                      </a:r>
                      <a:r>
                        <a:rPr lang="ja-JP" sz="1600" kern="0">
                          <a:solidFill>
                            <a:srgbClr val="000000"/>
                          </a:solidFill>
                          <a:effectLst/>
                          <a:latin typeface="+mn-ea"/>
                          <a:ea typeface="+mn-ea"/>
                          <a:cs typeface="ＭＳ Ｐゴシック" panose="020B0600070205080204" pitchFamily="50" charset="-128"/>
                        </a:rPr>
                        <a:t>市</a:t>
                      </a:r>
                      <a:endParaRPr lang="ja-JP" sz="1400" kern="100">
                        <a:effectLst/>
                        <a:latin typeface="+mn-ea"/>
                        <a:ea typeface="+mn-ea"/>
                        <a:cs typeface="Times New Roman" panose="02020603050405020304" pitchFamily="18" charset="0"/>
                      </a:endParaRPr>
                    </a:p>
                  </a:txBody>
                  <a:tcPr marL="62865" marR="62865" marT="0" marB="0" anchor="ctr"/>
                </a:tc>
                <a:tc>
                  <a:txBody>
                    <a:bodyPr/>
                    <a:lstStyle/>
                    <a:p>
                      <a:pPr algn="ctr">
                        <a:spcAft>
                          <a:spcPts val="0"/>
                        </a:spcAft>
                      </a:pPr>
                      <a:r>
                        <a:rPr lang="en-US" sz="1600" kern="0">
                          <a:solidFill>
                            <a:srgbClr val="000000"/>
                          </a:solidFill>
                          <a:effectLst/>
                          <a:latin typeface="+mn-ea"/>
                          <a:ea typeface="+mn-ea"/>
                          <a:cs typeface="ＭＳ Ｐゴシック" panose="020B0600070205080204" pitchFamily="50" charset="-128"/>
                        </a:rPr>
                        <a:t>D</a:t>
                      </a:r>
                      <a:r>
                        <a:rPr lang="ja-JP" sz="1600" kern="0">
                          <a:solidFill>
                            <a:srgbClr val="000000"/>
                          </a:solidFill>
                          <a:effectLst/>
                          <a:latin typeface="+mn-ea"/>
                          <a:ea typeface="+mn-ea"/>
                          <a:cs typeface="ＭＳ Ｐゴシック" panose="020B0600070205080204" pitchFamily="50" charset="-128"/>
                        </a:rPr>
                        <a:t>町</a:t>
                      </a:r>
                      <a:endParaRPr lang="ja-JP" sz="1400" kern="100">
                        <a:effectLst/>
                        <a:latin typeface="+mn-ea"/>
                        <a:ea typeface="+mn-ea"/>
                        <a:cs typeface="Times New Roman" panose="02020603050405020304" pitchFamily="18" charset="0"/>
                      </a:endParaRPr>
                    </a:p>
                  </a:txBody>
                  <a:tcPr marL="62865" marR="62865" marT="0" marB="0" anchor="ctr"/>
                </a:tc>
                <a:extLst>
                  <a:ext uri="{0D108BD9-81ED-4DB2-BD59-A6C34878D82A}">
                    <a16:rowId xmlns:a16="http://schemas.microsoft.com/office/drawing/2014/main" val="2378663766"/>
                  </a:ext>
                </a:extLst>
              </a:tr>
              <a:tr h="201860">
                <a:tc rowSpan="4">
                  <a:txBody>
                    <a:bodyPr/>
                    <a:lstStyle/>
                    <a:p>
                      <a:pPr algn="ctr">
                        <a:spcAft>
                          <a:spcPts val="0"/>
                        </a:spcAft>
                      </a:pPr>
                      <a:r>
                        <a:rPr lang="en-US" altLang="ja-JP" sz="1400" kern="100" dirty="0">
                          <a:effectLst/>
                          <a:latin typeface="+mn-ea"/>
                          <a:ea typeface="+mn-ea"/>
                          <a:cs typeface="Times New Roman" panose="02020603050405020304" pitchFamily="18" charset="0"/>
                        </a:rPr>
                        <a:t>2018</a:t>
                      </a:r>
                      <a:endParaRPr lang="ja-JP" sz="1400" kern="100" dirty="0">
                        <a:effectLst/>
                        <a:latin typeface="+mn-ea"/>
                        <a:ea typeface="+mn-ea"/>
                        <a:cs typeface="Times New Roman" panose="02020603050405020304" pitchFamily="18" charset="0"/>
                      </a:endParaRPr>
                    </a:p>
                  </a:txBody>
                  <a:tcPr marL="62865" marR="62865" marT="0" marB="0" anchor="ctr"/>
                </a:tc>
                <a:tc>
                  <a:txBody>
                    <a:bodyPr/>
                    <a:lstStyle/>
                    <a:p>
                      <a:pPr algn="ctr">
                        <a:spcAft>
                          <a:spcPts val="0"/>
                        </a:spcAft>
                      </a:pPr>
                      <a:r>
                        <a:rPr lang="en-US" sz="1400" kern="0" dirty="0">
                          <a:solidFill>
                            <a:srgbClr val="000000"/>
                          </a:solidFill>
                          <a:effectLst/>
                          <a:latin typeface="+mn-ea"/>
                          <a:ea typeface="+mn-ea"/>
                          <a:cs typeface="ＭＳ Ｐゴシック" panose="020B0600070205080204" pitchFamily="50" charset="-128"/>
                        </a:rPr>
                        <a:t>1</a:t>
                      </a:r>
                      <a:endParaRPr lang="ja-JP" sz="1400" kern="100" dirty="0">
                        <a:effectLst/>
                        <a:latin typeface="+mn-ea"/>
                        <a:ea typeface="+mn-ea"/>
                        <a:cs typeface="Times New Roman" panose="02020603050405020304" pitchFamily="18" charset="0"/>
                      </a:endParaRPr>
                    </a:p>
                  </a:txBody>
                  <a:tcPr marL="62865" marR="62865" marT="0" marB="0" anchor="ctr"/>
                </a:tc>
                <a:tc>
                  <a:txBody>
                    <a:bodyPr/>
                    <a:lstStyle/>
                    <a:p>
                      <a:pPr algn="r">
                        <a:spcAft>
                          <a:spcPts val="0"/>
                        </a:spcAft>
                      </a:pPr>
                      <a:r>
                        <a:rPr lang="en-US" sz="1400" kern="0">
                          <a:solidFill>
                            <a:srgbClr val="000000"/>
                          </a:solidFill>
                          <a:effectLst/>
                          <a:latin typeface="+mn-ea"/>
                          <a:ea typeface="+mn-ea"/>
                          <a:cs typeface="ＭＳ Ｐゴシック" panose="020B0600070205080204" pitchFamily="50" charset="-128"/>
                        </a:rPr>
                        <a:t>-4.5</a:t>
                      </a:r>
                      <a:endParaRPr lang="ja-JP" sz="1400" kern="100">
                        <a:effectLst/>
                        <a:latin typeface="+mn-ea"/>
                        <a:ea typeface="+mn-ea"/>
                        <a:cs typeface="Times New Roman" panose="02020603050405020304" pitchFamily="18" charset="0"/>
                      </a:endParaRPr>
                    </a:p>
                  </a:txBody>
                  <a:tcPr marL="62865" marR="62865" marT="0" marB="0" anchor="ctr"/>
                </a:tc>
                <a:tc>
                  <a:txBody>
                    <a:bodyPr/>
                    <a:lstStyle/>
                    <a:p>
                      <a:pPr algn="r">
                        <a:spcAft>
                          <a:spcPts val="0"/>
                        </a:spcAft>
                      </a:pPr>
                      <a:r>
                        <a:rPr lang="en-US" sz="1400" kern="0" dirty="0">
                          <a:solidFill>
                            <a:srgbClr val="000000"/>
                          </a:solidFill>
                          <a:effectLst/>
                          <a:latin typeface="+mn-ea"/>
                          <a:ea typeface="+mn-ea"/>
                          <a:cs typeface="ＭＳ Ｐゴシック" panose="020B0600070205080204" pitchFamily="50" charset="-128"/>
                        </a:rPr>
                        <a:t>-0.5</a:t>
                      </a:r>
                      <a:endParaRPr lang="ja-JP" sz="1400" kern="100" dirty="0">
                        <a:effectLst/>
                        <a:latin typeface="+mn-ea"/>
                        <a:ea typeface="+mn-ea"/>
                        <a:cs typeface="Times New Roman" panose="02020603050405020304" pitchFamily="18" charset="0"/>
                      </a:endParaRPr>
                    </a:p>
                  </a:txBody>
                  <a:tcPr marL="62865" marR="62865" marT="0" marB="0" anchor="ctr"/>
                </a:tc>
                <a:tc>
                  <a:txBody>
                    <a:bodyPr/>
                    <a:lstStyle/>
                    <a:p>
                      <a:pPr algn="r">
                        <a:spcAft>
                          <a:spcPts val="0"/>
                        </a:spcAft>
                      </a:pPr>
                      <a:r>
                        <a:rPr lang="en-US" sz="1400" kern="0">
                          <a:solidFill>
                            <a:srgbClr val="000000"/>
                          </a:solidFill>
                          <a:effectLst/>
                          <a:latin typeface="+mn-ea"/>
                          <a:ea typeface="+mn-ea"/>
                          <a:cs typeface="ＭＳ Ｐゴシック" panose="020B0600070205080204" pitchFamily="50" charset="-128"/>
                        </a:rPr>
                        <a:t>1.6</a:t>
                      </a:r>
                      <a:endParaRPr lang="ja-JP" sz="1400" kern="100">
                        <a:effectLst/>
                        <a:latin typeface="+mn-ea"/>
                        <a:ea typeface="+mn-ea"/>
                        <a:cs typeface="Times New Roman" panose="02020603050405020304" pitchFamily="18" charset="0"/>
                      </a:endParaRPr>
                    </a:p>
                  </a:txBody>
                  <a:tcPr marL="62865" marR="62865" marT="0" marB="0" anchor="ctr"/>
                </a:tc>
                <a:tc>
                  <a:txBody>
                    <a:bodyPr/>
                    <a:lstStyle/>
                    <a:p>
                      <a:pPr algn="r">
                        <a:spcAft>
                          <a:spcPts val="0"/>
                        </a:spcAft>
                      </a:pPr>
                      <a:r>
                        <a:rPr lang="en-US" sz="1400" kern="0">
                          <a:solidFill>
                            <a:srgbClr val="000000"/>
                          </a:solidFill>
                          <a:effectLst/>
                          <a:latin typeface="+mn-ea"/>
                          <a:ea typeface="+mn-ea"/>
                          <a:cs typeface="ＭＳ Ｐゴシック" panose="020B0600070205080204" pitchFamily="50" charset="-128"/>
                        </a:rPr>
                        <a:t>11.3</a:t>
                      </a:r>
                      <a:endParaRPr lang="ja-JP" sz="1400" kern="100">
                        <a:effectLst/>
                        <a:latin typeface="+mn-ea"/>
                        <a:ea typeface="+mn-ea"/>
                        <a:cs typeface="Times New Roman" panose="02020603050405020304" pitchFamily="18" charset="0"/>
                      </a:endParaRPr>
                    </a:p>
                  </a:txBody>
                  <a:tcPr marL="62865" marR="62865" marT="0" marB="0" anchor="ctr"/>
                </a:tc>
                <a:extLst>
                  <a:ext uri="{0D108BD9-81ED-4DB2-BD59-A6C34878D82A}">
                    <a16:rowId xmlns:a16="http://schemas.microsoft.com/office/drawing/2014/main" val="3173575742"/>
                  </a:ext>
                </a:extLst>
              </a:tr>
              <a:tr h="201860">
                <a:tc vMerge="1">
                  <a:txBody>
                    <a:bodyPr/>
                    <a:lstStyle/>
                    <a:p>
                      <a:pPr algn="ctr">
                        <a:spcAft>
                          <a:spcPts val="0"/>
                        </a:spcAft>
                      </a:pPr>
                      <a:endParaRPr lang="ja-JP" sz="1050" kern="100" dirty="0">
                        <a:effectLst/>
                        <a:latin typeface="+mj-lt"/>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en-US" sz="1400" kern="0" dirty="0">
                          <a:solidFill>
                            <a:srgbClr val="000000"/>
                          </a:solidFill>
                          <a:effectLst/>
                          <a:latin typeface="+mn-ea"/>
                          <a:ea typeface="+mn-ea"/>
                          <a:cs typeface="ＭＳ Ｐゴシック" panose="020B0600070205080204" pitchFamily="50" charset="-128"/>
                        </a:rPr>
                        <a:t>2</a:t>
                      </a:r>
                      <a:endParaRPr lang="ja-JP" sz="1400" kern="100" dirty="0">
                        <a:effectLst/>
                        <a:latin typeface="+mn-ea"/>
                        <a:ea typeface="+mn-ea"/>
                        <a:cs typeface="Times New Roman" panose="02020603050405020304" pitchFamily="18" charset="0"/>
                      </a:endParaRPr>
                    </a:p>
                  </a:txBody>
                  <a:tcPr marL="62865" marR="62865" marT="0" marB="0" anchor="ctr"/>
                </a:tc>
                <a:tc>
                  <a:txBody>
                    <a:bodyPr/>
                    <a:lstStyle/>
                    <a:p>
                      <a:pPr algn="r">
                        <a:spcAft>
                          <a:spcPts val="0"/>
                        </a:spcAft>
                      </a:pPr>
                      <a:r>
                        <a:rPr lang="en-US" sz="1400" kern="0">
                          <a:solidFill>
                            <a:srgbClr val="000000"/>
                          </a:solidFill>
                          <a:effectLst/>
                          <a:latin typeface="+mn-ea"/>
                          <a:ea typeface="+mn-ea"/>
                          <a:cs typeface="ＭＳ Ｐゴシック" panose="020B0600070205080204" pitchFamily="50" charset="-128"/>
                        </a:rPr>
                        <a:t>-6.8</a:t>
                      </a:r>
                      <a:endParaRPr lang="ja-JP" sz="1400" kern="100">
                        <a:effectLst/>
                        <a:latin typeface="+mn-ea"/>
                        <a:ea typeface="+mn-ea"/>
                        <a:cs typeface="Times New Roman" panose="02020603050405020304" pitchFamily="18" charset="0"/>
                      </a:endParaRPr>
                    </a:p>
                  </a:txBody>
                  <a:tcPr marL="62865" marR="62865" marT="0" marB="0" anchor="ctr"/>
                </a:tc>
                <a:tc>
                  <a:txBody>
                    <a:bodyPr/>
                    <a:lstStyle/>
                    <a:p>
                      <a:pPr algn="r">
                        <a:spcAft>
                          <a:spcPts val="0"/>
                        </a:spcAft>
                      </a:pPr>
                      <a:r>
                        <a:rPr lang="en-US" sz="1400" kern="0" dirty="0">
                          <a:solidFill>
                            <a:srgbClr val="000000"/>
                          </a:solidFill>
                          <a:effectLst/>
                          <a:latin typeface="+mn-ea"/>
                          <a:ea typeface="+mn-ea"/>
                          <a:cs typeface="ＭＳ Ｐゴシック" panose="020B0600070205080204" pitchFamily="50" charset="-128"/>
                        </a:rPr>
                        <a:t>-2.1</a:t>
                      </a:r>
                      <a:endParaRPr lang="ja-JP" sz="1400" kern="100" dirty="0">
                        <a:effectLst/>
                        <a:latin typeface="+mn-ea"/>
                        <a:ea typeface="+mn-ea"/>
                        <a:cs typeface="Times New Roman" panose="02020603050405020304" pitchFamily="18" charset="0"/>
                      </a:endParaRPr>
                    </a:p>
                  </a:txBody>
                  <a:tcPr marL="62865" marR="62865" marT="0" marB="0" anchor="ctr"/>
                </a:tc>
                <a:tc>
                  <a:txBody>
                    <a:bodyPr/>
                    <a:lstStyle/>
                    <a:p>
                      <a:pPr algn="r">
                        <a:spcAft>
                          <a:spcPts val="0"/>
                        </a:spcAft>
                      </a:pPr>
                      <a:r>
                        <a:rPr lang="en-US" sz="1400" kern="0" dirty="0">
                          <a:solidFill>
                            <a:srgbClr val="000000"/>
                          </a:solidFill>
                          <a:effectLst/>
                          <a:latin typeface="+mn-ea"/>
                          <a:ea typeface="+mn-ea"/>
                          <a:cs typeface="ＭＳ Ｐゴシック" panose="020B0600070205080204" pitchFamily="50" charset="-128"/>
                        </a:rPr>
                        <a:t>0.4</a:t>
                      </a:r>
                      <a:endParaRPr lang="ja-JP" sz="1400" kern="100" dirty="0">
                        <a:effectLst/>
                        <a:latin typeface="+mn-ea"/>
                        <a:ea typeface="+mn-ea"/>
                        <a:cs typeface="Times New Roman" panose="02020603050405020304" pitchFamily="18" charset="0"/>
                      </a:endParaRPr>
                    </a:p>
                  </a:txBody>
                  <a:tcPr marL="62865" marR="62865" marT="0" marB="0" anchor="ctr"/>
                </a:tc>
                <a:tc>
                  <a:txBody>
                    <a:bodyPr/>
                    <a:lstStyle/>
                    <a:p>
                      <a:pPr algn="r">
                        <a:spcAft>
                          <a:spcPts val="0"/>
                        </a:spcAft>
                      </a:pPr>
                      <a:r>
                        <a:rPr lang="en-US" sz="1400" kern="0">
                          <a:solidFill>
                            <a:srgbClr val="000000"/>
                          </a:solidFill>
                          <a:effectLst/>
                          <a:latin typeface="+mn-ea"/>
                          <a:ea typeface="+mn-ea"/>
                          <a:cs typeface="ＭＳ Ｐゴシック" panose="020B0600070205080204" pitchFamily="50" charset="-128"/>
                        </a:rPr>
                        <a:t>8.4</a:t>
                      </a:r>
                      <a:endParaRPr lang="ja-JP" sz="1400" kern="100">
                        <a:effectLst/>
                        <a:latin typeface="+mn-ea"/>
                        <a:ea typeface="+mn-ea"/>
                        <a:cs typeface="Times New Roman" panose="02020603050405020304" pitchFamily="18" charset="0"/>
                      </a:endParaRPr>
                    </a:p>
                  </a:txBody>
                  <a:tcPr marL="62865" marR="62865" marT="0" marB="0" anchor="ctr"/>
                </a:tc>
                <a:extLst>
                  <a:ext uri="{0D108BD9-81ED-4DB2-BD59-A6C34878D82A}">
                    <a16:rowId xmlns:a16="http://schemas.microsoft.com/office/drawing/2014/main" val="689751648"/>
                  </a:ext>
                </a:extLst>
              </a:tr>
              <a:tr h="201860">
                <a:tc vMerge="1">
                  <a:txBody>
                    <a:bodyPr/>
                    <a:lstStyle/>
                    <a:p>
                      <a:pPr algn="ctr">
                        <a:spcAft>
                          <a:spcPts val="0"/>
                        </a:spcAft>
                      </a:pPr>
                      <a:endParaRPr lang="ja-JP" sz="1050" kern="100" dirty="0">
                        <a:effectLst/>
                        <a:latin typeface="+mj-lt"/>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en-US" sz="1400" kern="0" dirty="0">
                          <a:solidFill>
                            <a:srgbClr val="000000"/>
                          </a:solidFill>
                          <a:effectLst/>
                          <a:latin typeface="+mn-ea"/>
                          <a:ea typeface="+mn-ea"/>
                          <a:cs typeface="ＭＳ Ｐゴシック" panose="020B0600070205080204" pitchFamily="50" charset="-128"/>
                        </a:rPr>
                        <a:t>3</a:t>
                      </a:r>
                      <a:endParaRPr lang="ja-JP" sz="1400" kern="100" dirty="0">
                        <a:effectLst/>
                        <a:latin typeface="+mn-ea"/>
                        <a:ea typeface="+mn-ea"/>
                        <a:cs typeface="Times New Roman" panose="02020603050405020304" pitchFamily="18" charset="0"/>
                      </a:endParaRPr>
                    </a:p>
                  </a:txBody>
                  <a:tcPr marL="62865" marR="62865" marT="0" marB="0" anchor="ctr"/>
                </a:tc>
                <a:tc>
                  <a:txBody>
                    <a:bodyPr/>
                    <a:lstStyle/>
                    <a:p>
                      <a:pPr algn="r">
                        <a:spcAft>
                          <a:spcPts val="0"/>
                        </a:spcAft>
                      </a:pPr>
                      <a:r>
                        <a:rPr lang="en-US" sz="1400" kern="0">
                          <a:solidFill>
                            <a:srgbClr val="000000"/>
                          </a:solidFill>
                          <a:effectLst/>
                          <a:latin typeface="+mn-ea"/>
                          <a:ea typeface="+mn-ea"/>
                          <a:cs typeface="ＭＳ Ｐゴシック" panose="020B0600070205080204" pitchFamily="50" charset="-128"/>
                        </a:rPr>
                        <a:t>-2.4</a:t>
                      </a:r>
                      <a:endParaRPr lang="ja-JP" sz="1400" kern="100">
                        <a:effectLst/>
                        <a:latin typeface="+mn-ea"/>
                        <a:ea typeface="+mn-ea"/>
                        <a:cs typeface="Times New Roman" panose="02020603050405020304" pitchFamily="18" charset="0"/>
                      </a:endParaRPr>
                    </a:p>
                  </a:txBody>
                  <a:tcPr marL="62865" marR="62865" marT="0" marB="0" anchor="ctr"/>
                </a:tc>
                <a:tc>
                  <a:txBody>
                    <a:bodyPr/>
                    <a:lstStyle/>
                    <a:p>
                      <a:pPr algn="r">
                        <a:spcAft>
                          <a:spcPts val="0"/>
                        </a:spcAft>
                      </a:pPr>
                      <a:r>
                        <a:rPr lang="en-US" sz="1400" kern="0">
                          <a:solidFill>
                            <a:srgbClr val="000000"/>
                          </a:solidFill>
                          <a:effectLst/>
                          <a:latin typeface="+mn-ea"/>
                          <a:ea typeface="+mn-ea"/>
                          <a:cs typeface="ＭＳ Ｐゴシック" panose="020B0600070205080204" pitchFamily="50" charset="-128"/>
                        </a:rPr>
                        <a:t>1.9</a:t>
                      </a:r>
                      <a:endParaRPr lang="ja-JP" sz="1400" kern="100">
                        <a:effectLst/>
                        <a:latin typeface="+mn-ea"/>
                        <a:ea typeface="+mn-ea"/>
                        <a:cs typeface="Times New Roman" panose="02020603050405020304" pitchFamily="18" charset="0"/>
                      </a:endParaRPr>
                    </a:p>
                  </a:txBody>
                  <a:tcPr marL="62865" marR="62865" marT="0" marB="0" anchor="ctr"/>
                </a:tc>
                <a:tc>
                  <a:txBody>
                    <a:bodyPr/>
                    <a:lstStyle/>
                    <a:p>
                      <a:pPr algn="r">
                        <a:spcAft>
                          <a:spcPts val="0"/>
                        </a:spcAft>
                      </a:pPr>
                      <a:r>
                        <a:rPr lang="en-US" sz="1400" kern="0" dirty="0">
                          <a:solidFill>
                            <a:srgbClr val="000000"/>
                          </a:solidFill>
                          <a:effectLst/>
                          <a:latin typeface="+mn-ea"/>
                          <a:ea typeface="+mn-ea"/>
                          <a:cs typeface="ＭＳ Ｐゴシック" panose="020B0600070205080204" pitchFamily="50" charset="-128"/>
                        </a:rPr>
                        <a:t>3.8</a:t>
                      </a:r>
                      <a:endParaRPr lang="ja-JP" sz="1400" kern="100" dirty="0">
                        <a:effectLst/>
                        <a:latin typeface="+mn-ea"/>
                        <a:ea typeface="+mn-ea"/>
                        <a:cs typeface="Times New Roman" panose="02020603050405020304" pitchFamily="18" charset="0"/>
                      </a:endParaRPr>
                    </a:p>
                  </a:txBody>
                  <a:tcPr marL="62865" marR="62865" marT="0" marB="0" anchor="ctr"/>
                </a:tc>
                <a:tc>
                  <a:txBody>
                    <a:bodyPr/>
                    <a:lstStyle/>
                    <a:p>
                      <a:pPr algn="r">
                        <a:spcAft>
                          <a:spcPts val="0"/>
                        </a:spcAft>
                      </a:pPr>
                      <a:r>
                        <a:rPr lang="en-US" sz="1400" kern="0" dirty="0">
                          <a:solidFill>
                            <a:srgbClr val="000000"/>
                          </a:solidFill>
                          <a:effectLst/>
                          <a:latin typeface="+mn-ea"/>
                          <a:ea typeface="+mn-ea"/>
                          <a:cs typeface="ＭＳ Ｐゴシック" panose="020B0600070205080204" pitchFamily="50" charset="-128"/>
                        </a:rPr>
                        <a:t>13.5</a:t>
                      </a:r>
                      <a:endParaRPr lang="ja-JP" sz="1400" kern="100" dirty="0">
                        <a:effectLst/>
                        <a:latin typeface="+mn-ea"/>
                        <a:ea typeface="+mn-ea"/>
                        <a:cs typeface="Times New Roman" panose="02020603050405020304" pitchFamily="18" charset="0"/>
                      </a:endParaRPr>
                    </a:p>
                  </a:txBody>
                  <a:tcPr marL="62865" marR="62865" marT="0" marB="0" anchor="ctr"/>
                </a:tc>
                <a:extLst>
                  <a:ext uri="{0D108BD9-81ED-4DB2-BD59-A6C34878D82A}">
                    <a16:rowId xmlns:a16="http://schemas.microsoft.com/office/drawing/2014/main" val="603512540"/>
                  </a:ext>
                </a:extLst>
              </a:tr>
              <a:tr h="201860">
                <a:tc vMerge="1">
                  <a:txBody>
                    <a:bodyPr/>
                    <a:lstStyle/>
                    <a:p>
                      <a:pPr algn="ctr">
                        <a:spcAft>
                          <a:spcPts val="0"/>
                        </a:spcAft>
                      </a:pPr>
                      <a:endParaRPr lang="ja-JP" sz="1050" kern="100" dirty="0">
                        <a:effectLst/>
                        <a:latin typeface="+mj-lt"/>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en-US" sz="1400" kern="0" dirty="0">
                          <a:solidFill>
                            <a:srgbClr val="000000"/>
                          </a:solidFill>
                          <a:effectLst/>
                          <a:latin typeface="+mn-ea"/>
                          <a:ea typeface="+mn-ea"/>
                          <a:cs typeface="ＭＳ Ｐゴシック" panose="020B0600070205080204" pitchFamily="50" charset="-128"/>
                        </a:rPr>
                        <a:t>4</a:t>
                      </a:r>
                      <a:endParaRPr lang="ja-JP" sz="1400" kern="100" dirty="0">
                        <a:effectLst/>
                        <a:latin typeface="+mn-ea"/>
                        <a:ea typeface="+mn-ea"/>
                        <a:cs typeface="Times New Roman" panose="02020603050405020304" pitchFamily="18" charset="0"/>
                      </a:endParaRPr>
                    </a:p>
                  </a:txBody>
                  <a:tcPr marL="62865" marR="62865" marT="0" marB="0" anchor="ctr"/>
                </a:tc>
                <a:tc>
                  <a:txBody>
                    <a:bodyPr/>
                    <a:lstStyle/>
                    <a:p>
                      <a:pPr algn="r">
                        <a:spcAft>
                          <a:spcPts val="0"/>
                        </a:spcAft>
                      </a:pPr>
                      <a:r>
                        <a:rPr lang="en-US" sz="1400" kern="0">
                          <a:solidFill>
                            <a:srgbClr val="000000"/>
                          </a:solidFill>
                          <a:effectLst/>
                          <a:latin typeface="+mn-ea"/>
                          <a:ea typeface="+mn-ea"/>
                          <a:cs typeface="ＭＳ Ｐゴシック" panose="020B0600070205080204" pitchFamily="50" charset="-128"/>
                        </a:rPr>
                        <a:t>0.2</a:t>
                      </a:r>
                      <a:endParaRPr lang="ja-JP" sz="1400" kern="100">
                        <a:effectLst/>
                        <a:latin typeface="+mn-ea"/>
                        <a:ea typeface="+mn-ea"/>
                        <a:cs typeface="Times New Roman" panose="02020603050405020304" pitchFamily="18" charset="0"/>
                      </a:endParaRPr>
                    </a:p>
                  </a:txBody>
                  <a:tcPr marL="62865" marR="62865" marT="0" marB="0" anchor="ctr"/>
                </a:tc>
                <a:tc>
                  <a:txBody>
                    <a:bodyPr/>
                    <a:lstStyle/>
                    <a:p>
                      <a:pPr algn="r">
                        <a:spcAft>
                          <a:spcPts val="0"/>
                        </a:spcAft>
                      </a:pPr>
                      <a:r>
                        <a:rPr lang="en-US" sz="1400" kern="0">
                          <a:solidFill>
                            <a:srgbClr val="000000"/>
                          </a:solidFill>
                          <a:effectLst/>
                          <a:latin typeface="+mn-ea"/>
                          <a:ea typeface="+mn-ea"/>
                          <a:cs typeface="ＭＳ Ｐゴシック" panose="020B0600070205080204" pitchFamily="50" charset="-128"/>
                        </a:rPr>
                        <a:t>3.4</a:t>
                      </a:r>
                      <a:endParaRPr lang="ja-JP" sz="1400" kern="100">
                        <a:effectLst/>
                        <a:latin typeface="+mn-ea"/>
                        <a:ea typeface="+mn-ea"/>
                        <a:cs typeface="Times New Roman" panose="02020603050405020304" pitchFamily="18" charset="0"/>
                      </a:endParaRPr>
                    </a:p>
                  </a:txBody>
                  <a:tcPr marL="62865" marR="62865" marT="0" marB="0" anchor="ctr"/>
                </a:tc>
                <a:tc>
                  <a:txBody>
                    <a:bodyPr/>
                    <a:lstStyle/>
                    <a:p>
                      <a:pPr algn="r">
                        <a:spcAft>
                          <a:spcPts val="0"/>
                        </a:spcAft>
                      </a:pPr>
                      <a:r>
                        <a:rPr lang="en-US" sz="1400" kern="0" dirty="0">
                          <a:solidFill>
                            <a:srgbClr val="000000"/>
                          </a:solidFill>
                          <a:effectLst/>
                          <a:latin typeface="+mn-ea"/>
                          <a:ea typeface="+mn-ea"/>
                          <a:cs typeface="ＭＳ Ｐゴシック" panose="020B0600070205080204" pitchFamily="50" charset="-128"/>
                        </a:rPr>
                        <a:t>6.5</a:t>
                      </a:r>
                      <a:endParaRPr lang="ja-JP" sz="1400" kern="100" dirty="0">
                        <a:effectLst/>
                        <a:latin typeface="+mn-ea"/>
                        <a:ea typeface="+mn-ea"/>
                        <a:cs typeface="Times New Roman" panose="02020603050405020304" pitchFamily="18" charset="0"/>
                      </a:endParaRPr>
                    </a:p>
                  </a:txBody>
                  <a:tcPr marL="62865" marR="62865" marT="0" marB="0" anchor="ctr"/>
                </a:tc>
                <a:tc>
                  <a:txBody>
                    <a:bodyPr/>
                    <a:lstStyle/>
                    <a:p>
                      <a:pPr algn="r">
                        <a:spcAft>
                          <a:spcPts val="0"/>
                        </a:spcAft>
                      </a:pPr>
                      <a:r>
                        <a:rPr lang="en-US" sz="1400" kern="0" dirty="0">
                          <a:solidFill>
                            <a:srgbClr val="000000"/>
                          </a:solidFill>
                          <a:effectLst/>
                          <a:latin typeface="+mn-ea"/>
                          <a:ea typeface="+mn-ea"/>
                          <a:cs typeface="ＭＳ Ｐゴシック" panose="020B0600070205080204" pitchFamily="50" charset="-128"/>
                        </a:rPr>
                        <a:t>17.3</a:t>
                      </a:r>
                      <a:endParaRPr lang="ja-JP" sz="1400" kern="100" dirty="0">
                        <a:effectLst/>
                        <a:latin typeface="+mn-ea"/>
                        <a:ea typeface="+mn-ea"/>
                        <a:cs typeface="Times New Roman" panose="02020603050405020304" pitchFamily="18" charset="0"/>
                      </a:endParaRPr>
                    </a:p>
                  </a:txBody>
                  <a:tcPr marL="62865" marR="62865" marT="0" marB="0" anchor="ctr"/>
                </a:tc>
                <a:extLst>
                  <a:ext uri="{0D108BD9-81ED-4DB2-BD59-A6C34878D82A}">
                    <a16:rowId xmlns:a16="http://schemas.microsoft.com/office/drawing/2014/main" val="795567464"/>
                  </a:ext>
                </a:extLst>
              </a:tr>
            </a:tbl>
          </a:graphicData>
        </a:graphic>
      </p:graphicFrame>
      <p:sp>
        <p:nvSpPr>
          <p:cNvPr id="17" name="四角形: 角を丸くする 16">
            <a:extLst>
              <a:ext uri="{FF2B5EF4-FFF2-40B4-BE49-F238E27FC236}">
                <a16:creationId xmlns:a16="http://schemas.microsoft.com/office/drawing/2014/main" id="{C6452CBA-C654-49C3-AB12-17FD5D73039B}"/>
              </a:ext>
            </a:extLst>
          </p:cNvPr>
          <p:cNvSpPr/>
          <p:nvPr/>
        </p:nvSpPr>
        <p:spPr>
          <a:xfrm>
            <a:off x="183198" y="2230009"/>
            <a:ext cx="4536504" cy="2495135"/>
          </a:xfrm>
          <a:prstGeom prst="roundRect">
            <a:avLst/>
          </a:prstGeom>
          <a:noFill/>
          <a:ln w="28575">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600" dirty="0">
              <a:solidFill>
                <a:schemeClr val="tx1"/>
              </a:solidFill>
            </a:endParaRPr>
          </a:p>
        </p:txBody>
      </p:sp>
      <p:sp>
        <p:nvSpPr>
          <p:cNvPr id="13" name="正方形/長方形 12">
            <a:extLst>
              <a:ext uri="{FF2B5EF4-FFF2-40B4-BE49-F238E27FC236}">
                <a16:creationId xmlns:a16="http://schemas.microsoft.com/office/drawing/2014/main" id="{C1A10BEC-68E1-4119-AD93-5F9B5A23102E}"/>
              </a:ext>
            </a:extLst>
          </p:cNvPr>
          <p:cNvSpPr/>
          <p:nvPr/>
        </p:nvSpPr>
        <p:spPr>
          <a:xfrm>
            <a:off x="1469160" y="2078370"/>
            <a:ext cx="1901483" cy="338554"/>
          </a:xfrm>
          <a:prstGeom prst="rect">
            <a:avLst/>
          </a:prstGeom>
          <a:solidFill>
            <a:schemeClr val="bg1"/>
          </a:solidFill>
        </p:spPr>
        <p:txBody>
          <a:bodyPr wrap="none">
            <a:spAutoFit/>
          </a:bodyPr>
          <a:lstStyle/>
          <a:p>
            <a:r>
              <a:rPr lang="ja-JP" altLang="en-US" sz="1600" dirty="0">
                <a:latin typeface="+mn-ea"/>
                <a:cs typeface="Meiryo UI" panose="020B0604030504040204" pitchFamily="50" charset="-128"/>
              </a:rPr>
              <a:t>機械判読の難しい例</a:t>
            </a:r>
          </a:p>
        </p:txBody>
      </p:sp>
      <p:sp>
        <p:nvSpPr>
          <p:cNvPr id="20" name="正方形/長方形 19">
            <a:extLst>
              <a:ext uri="{FF2B5EF4-FFF2-40B4-BE49-F238E27FC236}">
                <a16:creationId xmlns:a16="http://schemas.microsoft.com/office/drawing/2014/main" id="{C0DAF585-E04C-4DD4-8A2B-232C5621FF65}"/>
              </a:ext>
            </a:extLst>
          </p:cNvPr>
          <p:cNvSpPr/>
          <p:nvPr/>
        </p:nvSpPr>
        <p:spPr>
          <a:xfrm>
            <a:off x="4975812" y="4007073"/>
            <a:ext cx="4032448" cy="587358"/>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1400" dirty="0">
                <a:solidFill>
                  <a:schemeClr val="tx1"/>
                </a:solidFill>
                <a:latin typeface="+mn-ea"/>
                <a:cs typeface="Meiryo UI" panose="020B0604030504040204" pitchFamily="50" charset="-128"/>
              </a:rPr>
              <a:t>表を構成するすべての箇所にデータがあり、そのデータはカンマで区切られています。</a:t>
            </a:r>
          </a:p>
          <a:p>
            <a:r>
              <a:rPr lang="ja-JP" altLang="en-US" sz="1400" dirty="0">
                <a:solidFill>
                  <a:schemeClr val="tx1"/>
                </a:solidFill>
                <a:latin typeface="+mn-ea"/>
                <a:cs typeface="Meiryo UI" panose="020B0604030504040204" pitchFamily="50" charset="-128"/>
              </a:rPr>
              <a:t>このようなデータは、コンピュータが簡単に解釈できます。</a:t>
            </a:r>
          </a:p>
        </p:txBody>
      </p:sp>
      <p:sp>
        <p:nvSpPr>
          <p:cNvPr id="23" name="四角形: 角を丸くする 22">
            <a:extLst>
              <a:ext uri="{FF2B5EF4-FFF2-40B4-BE49-F238E27FC236}">
                <a16:creationId xmlns:a16="http://schemas.microsoft.com/office/drawing/2014/main" id="{3FC23178-D9DE-4B08-B856-5DD20A6B5F77}"/>
              </a:ext>
            </a:extLst>
          </p:cNvPr>
          <p:cNvSpPr/>
          <p:nvPr/>
        </p:nvSpPr>
        <p:spPr>
          <a:xfrm>
            <a:off x="4858724" y="2230009"/>
            <a:ext cx="4149536" cy="2495135"/>
          </a:xfrm>
          <a:prstGeom prst="roundRect">
            <a:avLst/>
          </a:prstGeom>
          <a:noFill/>
          <a:ln w="28575">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600" dirty="0">
              <a:solidFill>
                <a:schemeClr val="tx1"/>
              </a:solidFill>
            </a:endParaRPr>
          </a:p>
        </p:txBody>
      </p:sp>
      <p:sp>
        <p:nvSpPr>
          <p:cNvPr id="24" name="正方形/長方形 23">
            <a:extLst>
              <a:ext uri="{FF2B5EF4-FFF2-40B4-BE49-F238E27FC236}">
                <a16:creationId xmlns:a16="http://schemas.microsoft.com/office/drawing/2014/main" id="{DBB38B51-161F-4D34-BC90-7E592825FA94}"/>
              </a:ext>
            </a:extLst>
          </p:cNvPr>
          <p:cNvSpPr/>
          <p:nvPr/>
        </p:nvSpPr>
        <p:spPr>
          <a:xfrm>
            <a:off x="6005664" y="2078370"/>
            <a:ext cx="1888659" cy="338554"/>
          </a:xfrm>
          <a:prstGeom prst="rect">
            <a:avLst/>
          </a:prstGeom>
          <a:solidFill>
            <a:schemeClr val="bg1"/>
          </a:solidFill>
        </p:spPr>
        <p:txBody>
          <a:bodyPr wrap="none">
            <a:spAutoFit/>
          </a:bodyPr>
          <a:lstStyle/>
          <a:p>
            <a:r>
              <a:rPr lang="ja-JP" altLang="en-US" sz="1600" dirty="0">
                <a:latin typeface="+mn-ea"/>
                <a:cs typeface="Meiryo UI" panose="020B0604030504040204" pitchFamily="50" charset="-128"/>
              </a:rPr>
              <a:t>機械判読に適した例</a:t>
            </a:r>
          </a:p>
        </p:txBody>
      </p:sp>
      <p:sp>
        <p:nvSpPr>
          <p:cNvPr id="25" name="正方形/長方形 24">
            <a:extLst>
              <a:ext uri="{FF2B5EF4-FFF2-40B4-BE49-F238E27FC236}">
                <a16:creationId xmlns:a16="http://schemas.microsoft.com/office/drawing/2014/main" id="{83945E75-87DF-41FF-A102-EB34C4E93910}"/>
              </a:ext>
            </a:extLst>
          </p:cNvPr>
          <p:cNvSpPr/>
          <p:nvPr/>
        </p:nvSpPr>
        <p:spPr>
          <a:xfrm>
            <a:off x="5049224" y="2697960"/>
            <a:ext cx="3768536" cy="116789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年</a:t>
            </a:r>
            <a:r>
              <a:rPr kumimoji="1" lang="en-US" altLang="ja-JP" sz="1400" dirty="0">
                <a:solidFill>
                  <a:schemeClr val="tx1"/>
                </a:solidFill>
              </a:rPr>
              <a:t>,</a:t>
            </a:r>
            <a:r>
              <a:rPr kumimoji="1" lang="ja-JP" altLang="en-US" sz="1400" dirty="0">
                <a:solidFill>
                  <a:schemeClr val="tx1"/>
                </a:solidFill>
              </a:rPr>
              <a:t>月</a:t>
            </a:r>
            <a:r>
              <a:rPr kumimoji="1" lang="en-US" altLang="ja-JP" sz="1400" dirty="0">
                <a:solidFill>
                  <a:schemeClr val="tx1"/>
                </a:solidFill>
              </a:rPr>
              <a:t>,A</a:t>
            </a:r>
            <a:r>
              <a:rPr kumimoji="1" lang="ja-JP" altLang="en-US" sz="1400" dirty="0">
                <a:solidFill>
                  <a:schemeClr val="tx1"/>
                </a:solidFill>
              </a:rPr>
              <a:t>市</a:t>
            </a:r>
            <a:r>
              <a:rPr kumimoji="1" lang="en-US" altLang="ja-JP" sz="1400" dirty="0">
                <a:solidFill>
                  <a:schemeClr val="tx1"/>
                </a:solidFill>
              </a:rPr>
              <a:t>,B</a:t>
            </a:r>
            <a:r>
              <a:rPr kumimoji="1" lang="ja-JP" altLang="en-US" sz="1400" dirty="0">
                <a:solidFill>
                  <a:schemeClr val="tx1"/>
                </a:solidFill>
              </a:rPr>
              <a:t>市</a:t>
            </a:r>
            <a:r>
              <a:rPr kumimoji="1" lang="en-US" altLang="ja-JP" sz="1400" dirty="0">
                <a:solidFill>
                  <a:schemeClr val="tx1"/>
                </a:solidFill>
              </a:rPr>
              <a:t>,C</a:t>
            </a:r>
            <a:r>
              <a:rPr kumimoji="1" lang="ja-JP" altLang="en-US" sz="1400" dirty="0">
                <a:solidFill>
                  <a:schemeClr val="tx1"/>
                </a:solidFill>
              </a:rPr>
              <a:t>市</a:t>
            </a:r>
            <a:r>
              <a:rPr kumimoji="1" lang="en-US" altLang="ja-JP" sz="1400" dirty="0">
                <a:solidFill>
                  <a:schemeClr val="tx1"/>
                </a:solidFill>
              </a:rPr>
              <a:t>,D</a:t>
            </a:r>
            <a:r>
              <a:rPr kumimoji="1" lang="ja-JP" altLang="en-US" sz="1400" dirty="0">
                <a:solidFill>
                  <a:schemeClr val="tx1"/>
                </a:solidFill>
              </a:rPr>
              <a:t>町</a:t>
            </a:r>
          </a:p>
          <a:p>
            <a:pPr algn="ctr"/>
            <a:r>
              <a:rPr kumimoji="1" lang="en-US" altLang="ja-JP" sz="1400" dirty="0">
                <a:solidFill>
                  <a:schemeClr val="tx1"/>
                </a:solidFill>
              </a:rPr>
              <a:t>2018,1,-4.5,-0.5,1.6,11.3</a:t>
            </a:r>
          </a:p>
          <a:p>
            <a:pPr algn="ctr"/>
            <a:r>
              <a:rPr kumimoji="1" lang="en-US" altLang="ja-JP" sz="1400" dirty="0">
                <a:solidFill>
                  <a:schemeClr val="tx1"/>
                </a:solidFill>
              </a:rPr>
              <a:t>2018,2,-6.8,-2.1,0.4,8.4</a:t>
            </a:r>
          </a:p>
          <a:p>
            <a:pPr algn="ctr"/>
            <a:r>
              <a:rPr kumimoji="1" lang="en-US" altLang="ja-JP" sz="1400" dirty="0">
                <a:solidFill>
                  <a:schemeClr val="tx1"/>
                </a:solidFill>
              </a:rPr>
              <a:t>2018,3,-2.4,1.9,3.8,13.5</a:t>
            </a:r>
          </a:p>
          <a:p>
            <a:pPr algn="ctr"/>
            <a:r>
              <a:rPr kumimoji="1" lang="en-US" altLang="ja-JP" sz="1400" dirty="0">
                <a:solidFill>
                  <a:schemeClr val="tx1"/>
                </a:solidFill>
              </a:rPr>
              <a:t>2018,4,0.2,3.4,6.5,17.3</a:t>
            </a:r>
          </a:p>
        </p:txBody>
      </p:sp>
    </p:spTree>
    <p:extLst>
      <p:ext uri="{BB962C8B-B14F-4D97-AF65-F5344CB8AC3E}">
        <p14:creationId xmlns:p14="http://schemas.microsoft.com/office/powerpoint/2010/main" val="494115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pPr algn="r"/>
            <a:r>
              <a:rPr lang="ja-JP" altLang="en-US" dirty="0"/>
              <a:t>オープンデータ研修予習用</a:t>
            </a:r>
            <a:endParaRPr kumimoji="1" lang="ja-JP" altLang="en-US" dirty="0"/>
          </a:p>
        </p:txBody>
      </p:sp>
      <p:sp>
        <p:nvSpPr>
          <p:cNvPr id="5" name="タイトル 1">
            <a:extLst>
              <a:ext uri="{FF2B5EF4-FFF2-40B4-BE49-F238E27FC236}">
                <a16:creationId xmlns:a16="http://schemas.microsoft.com/office/drawing/2014/main" id="{D658B0B1-5B12-4981-B4DE-136F351E9675}"/>
              </a:ext>
            </a:extLst>
          </p:cNvPr>
          <p:cNvSpPr txBox="1">
            <a:spLocks/>
          </p:cNvSpPr>
          <p:nvPr/>
        </p:nvSpPr>
        <p:spPr>
          <a:xfrm>
            <a:off x="323528" y="2194649"/>
            <a:ext cx="5328592" cy="538609"/>
          </a:xfrm>
          <a:prstGeom prst="rect">
            <a:avLst/>
          </a:prstGeom>
        </p:spPr>
        <p:txBody>
          <a:bodyPr vert="horz" wrap="square" lIns="91440" tIns="45720" rIns="91440" bIns="45720" rtlCol="0" anchor="ctr">
            <a:normAutofit/>
          </a:bodyPr>
          <a:lstStyle>
            <a:lvl1pPr algn="ctr" defTabSz="914400" rtl="0" eaLnBrk="1" latinLnBrk="0" hangingPunct="1">
              <a:lnSpc>
                <a:spcPct val="90000"/>
              </a:lnSpc>
              <a:spcBef>
                <a:spcPct val="0"/>
              </a:spcBef>
              <a:buNone/>
              <a:defRPr kumimoji="1" lang="en-US" sz="2900" kern="1200" dirty="0">
                <a:solidFill>
                  <a:schemeClr val="tx1"/>
                </a:solidFill>
                <a:latin typeface="HGP創英角ｺﾞｼｯｸUB" panose="020B0900000000000000" pitchFamily="50" charset="-128"/>
                <a:ea typeface="HGP創英角ｺﾞｼｯｸUB" panose="020B0900000000000000" pitchFamily="50" charset="-128"/>
                <a:cs typeface="+mj-cs"/>
              </a:defRPr>
            </a:lvl1pPr>
          </a:lstStyle>
          <a:p>
            <a:pPr algn="l"/>
            <a:r>
              <a:rPr lang="en-US" altLang="ja-JP" dirty="0">
                <a:latin typeface="+mj-lt"/>
              </a:rPr>
              <a:t>END</a:t>
            </a:r>
            <a:endParaRPr lang="ja-JP" altLang="en-US" dirty="0">
              <a:latin typeface="+mj-lt"/>
            </a:endParaRPr>
          </a:p>
        </p:txBody>
      </p:sp>
    </p:spTree>
    <p:extLst>
      <p:ext uri="{BB962C8B-B14F-4D97-AF65-F5344CB8AC3E}">
        <p14:creationId xmlns:p14="http://schemas.microsoft.com/office/powerpoint/2010/main" val="1248334873"/>
      </p:ext>
    </p:extLst>
  </p:cSld>
  <p:clrMapOvr>
    <a:masterClrMapping/>
  </p:clrMapOvr>
</p:sld>
</file>

<file path=ppt/theme/theme1.xml><?xml version="1.0" encoding="utf-8"?>
<a:theme xmlns:a="http://schemas.openxmlformats.org/drawingml/2006/main" name="Office テーマ">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Helvetica Neue Medium"/>
      <a:ea typeface="メイリオ"/>
      <a:cs typeface="ＤＦＧ平成ゴシック体W7"/>
    </a:majorFont>
    <a:minorFont>
      <a:latin typeface="Arial"/>
      <a:ea typeface="メイリオ"/>
      <a:cs typeface="ＤＦＧ平成ゴシック体W7"/>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0</TotalTime>
  <Words>1639</Words>
  <Application>Microsoft Office PowerPoint</Application>
  <PresentationFormat>画面に合わせる (4:3)</PresentationFormat>
  <Paragraphs>173</Paragraphs>
  <Slides>7</Slides>
  <Notes>6</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7</vt:i4>
      </vt:variant>
    </vt:vector>
  </HeadingPairs>
  <TitlesOfParts>
    <vt:vector size="15" baseType="lpstr">
      <vt:lpstr>HGP創英角ｺﾞｼｯｸUB</vt:lpstr>
      <vt:lpstr>Meiryo UI</vt:lpstr>
      <vt:lpstr>ＭＳ Ｐゴシック</vt:lpstr>
      <vt:lpstr>メイリオ</vt:lpstr>
      <vt:lpstr>游ゴシック</vt:lpstr>
      <vt:lpstr>Arial</vt:lpstr>
      <vt:lpstr>Times New Roman</vt:lpstr>
      <vt:lpstr>Office テーマ</vt:lpstr>
      <vt:lpstr>オープンデータ研修予習用</vt:lpstr>
      <vt:lpstr>オープンデータ推進の必要性</vt:lpstr>
      <vt:lpstr>オープンデータの定義</vt:lpstr>
      <vt:lpstr>二次利用とは？</vt:lpstr>
      <vt:lpstr>二次利用とは？</vt:lpstr>
      <vt:lpstr>機械判読とは？</vt:lpstr>
      <vt:lpstr>オープンデータ研修予習用</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2018-11-16T23:34:19Z</dcterms:created>
  <dcterms:modified xsi:type="dcterms:W3CDTF">2020-06-16T00:38:45Z</dcterms:modified>
</cp:coreProperties>
</file>