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494" r:id="rId2"/>
    <p:sldId id="743" r:id="rId3"/>
    <p:sldId id="782" r:id="rId4"/>
    <p:sldId id="740" r:id="rId5"/>
    <p:sldId id="783" r:id="rId6"/>
    <p:sldId id="777" r:id="rId7"/>
    <p:sldId id="485" r:id="rId8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3300"/>
    <a:srgbClr val="D8480E"/>
    <a:srgbClr val="4271C6"/>
    <a:srgbClr val="66FFCC"/>
    <a:srgbClr val="F57E1B"/>
    <a:srgbClr val="6E97C8"/>
    <a:srgbClr val="FAD0B4"/>
    <a:srgbClr val="779DCB"/>
    <a:srgbClr val="85A7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76" autoAdjust="0"/>
    <p:restoredTop sz="85996" autoAdjust="0"/>
  </p:normalViewPr>
  <p:slideViewPr>
    <p:cSldViewPr>
      <p:cViewPr varScale="1">
        <p:scale>
          <a:sx n="64" d="100"/>
          <a:sy n="64" d="100"/>
        </p:scale>
        <p:origin x="164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2106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AD30B-1FDC-4CC9-8968-EEE2923C924E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4BF54-7412-42BF-98B8-BD4FC4DB6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4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53B6B-85F0-4D10-BE8B-30F32F836F75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3228-728A-4795-AE70-4E58581403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407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1185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4084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389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5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489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11188" y="666750"/>
            <a:ext cx="8737600" cy="65532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93228-728A-4795-AE70-4E585814037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8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98702" y="2932007"/>
            <a:ext cx="5328592" cy="538609"/>
          </a:xfrm>
        </p:spPr>
        <p:txBody>
          <a:bodyPr wrap="square">
            <a:normAutofit/>
          </a:bodyPr>
          <a:lstStyle>
            <a:lvl1pPr algn="ctr">
              <a:defRPr lang="en-US" sz="2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8702" y="3669365"/>
            <a:ext cx="5328592" cy="2059210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8104" y="6525344"/>
            <a:ext cx="3096344" cy="288032"/>
          </a:xfrm>
        </p:spPr>
        <p:txBody>
          <a:bodyPr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Copyright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7024" y="6525344"/>
            <a:ext cx="504056" cy="288032"/>
          </a:xfrm>
        </p:spPr>
        <p:txBody>
          <a:bodyPr/>
          <a:lstStyle>
            <a:lvl1pPr>
              <a:defRPr sz="12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324644" y="2763058"/>
            <a:ext cx="850265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8780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424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604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651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0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8104" y="6525344"/>
            <a:ext cx="3096344" cy="288032"/>
          </a:xfrm>
        </p:spPr>
        <p:txBody>
          <a:bodyPr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Copyright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324644" y="2763058"/>
            <a:ext cx="850265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1" name="正方形/長方形 10"/>
          <p:cNvSpPr/>
          <p:nvPr userDrawn="1"/>
        </p:nvSpPr>
        <p:spPr>
          <a:xfrm>
            <a:off x="827584" y="2060848"/>
            <a:ext cx="424847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indent="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kumimoji="1" lang="en-US" altLang="ja-JP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kumimoji="1" lang="ja-JP" alt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sz="quarter" idx="13"/>
          </p:nvPr>
        </p:nvSpPr>
        <p:spPr>
          <a:xfrm>
            <a:off x="1259632" y="2996952"/>
            <a:ext cx="6912768" cy="2664296"/>
          </a:xfrm>
        </p:spPr>
        <p:txBody>
          <a:bodyPr/>
          <a:lstStyle>
            <a:lvl1pP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  <a:lvl2pP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2pPr>
            <a:lvl3pP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3pPr>
            <a:lvl4pP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4pPr>
            <a:lvl5pPr>
              <a:defRPr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805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2924944"/>
            <a:ext cx="5328592" cy="538609"/>
          </a:xfrm>
        </p:spPr>
        <p:txBody>
          <a:bodyPr wrap="square">
            <a:normAutofit/>
          </a:bodyPr>
          <a:lstStyle>
            <a:lvl1pPr>
              <a:defRPr lang="en-US" sz="29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pPr lvl="0" fontAlgn="base">
              <a:lnSpc>
                <a:spcPct val="100000"/>
              </a:lnSpc>
              <a:spcAft>
                <a:spcPct val="0"/>
              </a:spcAft>
            </a:pPr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8104" y="6525344"/>
            <a:ext cx="3096344" cy="288032"/>
          </a:xfrm>
        </p:spPr>
        <p:txBody>
          <a:bodyPr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Copyright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324644" y="2763058"/>
            <a:ext cx="8502650" cy="109537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440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97110"/>
            <a:ext cx="8640960" cy="424732"/>
          </a:xfrm>
          <a:ln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>
              <a:defRPr lang="en-US" sz="2400" dirty="0">
                <a:latin typeface="+mn-ea"/>
                <a:ea typeface="+mn-ea"/>
              </a:defRPr>
            </a:lvl1pPr>
          </a:lstStyle>
          <a:p>
            <a:pPr marL="0" lvl="0"/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08104" y="6525344"/>
            <a:ext cx="3096344" cy="288032"/>
          </a:xfrm>
        </p:spPr>
        <p:txBody>
          <a:bodyPr/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Copyright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/>
          <a:lstStyle>
            <a:lvl1pPr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EDB8509-CC2C-4EC7-9C2E-996B98B588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正方形/長方形 11"/>
          <p:cNvSpPr>
            <a:spLocks noChangeArrowheads="1"/>
          </p:cNvSpPr>
          <p:nvPr userDrawn="1"/>
        </p:nvSpPr>
        <p:spPr bwMode="gray">
          <a:xfrm>
            <a:off x="1" y="739775"/>
            <a:ext cx="9144000" cy="74485"/>
          </a:xfrm>
          <a:prstGeom prst="rect">
            <a:avLst/>
          </a:prstGeom>
          <a:gradFill flip="none" rotWithShape="1">
            <a:gsLst>
              <a:gs pos="0">
                <a:srgbClr val="B5C7E7">
                  <a:shade val="30000"/>
                  <a:satMod val="115000"/>
                </a:srgbClr>
              </a:gs>
              <a:gs pos="50000">
                <a:srgbClr val="B5C7E7">
                  <a:shade val="67500"/>
                  <a:satMod val="115000"/>
                </a:srgbClr>
              </a:gs>
              <a:gs pos="100000">
                <a:srgbClr val="B5C7E7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10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513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06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69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27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04448" y="6525344"/>
            <a:ext cx="504056" cy="288032"/>
          </a:xfrm>
        </p:spPr>
        <p:txBody>
          <a:bodyPr vert="horz" lIns="91440" tIns="45720" rIns="91440" bIns="45720" rtlCol="0" anchor="ctr"/>
          <a:lstStyle>
            <a:lvl1pPr>
              <a:defRPr kumimoji="1" lang="ja-JP" altLang="en-US" sz="14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EEDB8509-CC2C-4EC7-9C2E-996B98B5889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3909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Copyright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B8509-CC2C-4EC7-9C2E-996B98B588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29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antei.go.jp/jp/forms/input_od_jichitai_renraku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data.go.jp/" TargetMode="External"/><Relationship Id="rId4" Type="http://schemas.openxmlformats.org/officeDocument/2006/relationships/hyperlink" Target="https://www.kantei.go.jp/jp/forms/input_dataset_riyo_renraku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kumimoji="1" lang="ja-JP" altLang="en-US" dirty="0"/>
              <a:t>実習</a:t>
            </a:r>
            <a:r>
              <a:rPr lang="ja-JP" altLang="en-US" dirty="0"/>
              <a:t>の説明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9717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はじめに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899592" y="1196752"/>
            <a:ext cx="7488832" cy="1656184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オープンデータをまだ公開していない自治体様は、本研修も参考に、今後、オープンデータの公開を進めるようにお願いいたします。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公開に当たっては、データの作成とデータの登録の２つが主な作業となります。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marL="28575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オープンデータ研修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(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基礎編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)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では、この２つの作業を体験できるように、以下の実習メニューを用意していますので、ぜひ、受講してください。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marL="28575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l"/>
            </a:pPr>
            <a:endParaRPr lang="ja-JP" altLang="en-US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graphicFrame>
        <p:nvGraphicFramePr>
          <p:cNvPr id="3" name="表 4">
            <a:extLst>
              <a:ext uri="{FF2B5EF4-FFF2-40B4-BE49-F238E27FC236}">
                <a16:creationId xmlns:a16="http://schemas.microsoft.com/office/drawing/2014/main" id="{2EAC9EE1-8CD1-465D-8CAD-156D4178F3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30302"/>
              </p:ext>
            </p:extLst>
          </p:nvPr>
        </p:nvGraphicFramePr>
        <p:xfrm>
          <a:off x="1284312" y="2964552"/>
          <a:ext cx="6960096" cy="134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0917">
                  <a:extLst>
                    <a:ext uri="{9D8B030D-6E8A-4147-A177-3AD203B41FA5}">
                      <a16:colId xmlns:a16="http://schemas.microsoft.com/office/drawing/2014/main" val="1313815305"/>
                    </a:ext>
                  </a:extLst>
                </a:gridCol>
                <a:gridCol w="4269179">
                  <a:extLst>
                    <a:ext uri="{9D8B030D-6E8A-4147-A177-3AD203B41FA5}">
                      <a16:colId xmlns:a16="http://schemas.microsoft.com/office/drawing/2014/main" val="1073885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名称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内容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624667"/>
                  </a:ext>
                </a:extLst>
              </a:tr>
              <a:tr h="408816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実習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600" dirty="0">
                          <a:latin typeface="+mn-ea"/>
                          <a:ea typeface="+mn-ea"/>
                        </a:rPr>
                        <a:t>データ加工編</a:t>
                      </a:r>
                      <a:r>
                        <a:rPr kumimoji="1" lang="en-US" altLang="ja-JP" sz="1600" dirty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サンプルのエクセルデータを元に適切な</a:t>
                      </a:r>
                      <a:r>
                        <a:rPr lang="en-US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CSV</a:t>
                      </a:r>
                      <a:r>
                        <a:rPr lang="ja-JP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データを作成する手順を学ぶ。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5371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実習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データ登録編</a:t>
                      </a:r>
                      <a:r>
                        <a:rPr lang="en-US" altLang="ja-JP" sz="16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CSV</a:t>
                      </a:r>
                      <a:r>
                        <a:rPr lang="ja-JP" sz="16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データをオープンデータサイトに登録する手順を学ぶ。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9146809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0905C30-C35A-4293-A093-992C06FDE8F5}"/>
              </a:ext>
            </a:extLst>
          </p:cNvPr>
          <p:cNvSpPr/>
          <p:nvPr/>
        </p:nvSpPr>
        <p:spPr>
          <a:xfrm>
            <a:off x="899592" y="4509120"/>
            <a:ext cx="7488832" cy="100811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実習メニュー終了後、アンケートへの回答をお願いします</a:t>
            </a:r>
            <a:r>
              <a:rPr lang="ja-JP" altLang="en-US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r>
              <a:rPr lang="ja-JP" altLang="en-US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この</a:t>
            </a: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回答をもって実習の受講修了確認を行います。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marL="28575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l"/>
            </a:pPr>
            <a:endParaRPr lang="ja-JP" altLang="en-US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5894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55" y="1700808"/>
            <a:ext cx="8538108" cy="482453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実習の方法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  <p:sp>
        <p:nvSpPr>
          <p:cNvPr id="8" name="角丸四角形 4">
            <a:extLst>
              <a:ext uri="{FF2B5EF4-FFF2-40B4-BE49-F238E27FC236}">
                <a16:creationId xmlns:a16="http://schemas.microsoft.com/office/drawing/2014/main" id="{A8FB472F-D097-4CB0-84A8-096FC7246A35}"/>
              </a:ext>
            </a:extLst>
          </p:cNvPr>
          <p:cNvSpPr/>
          <p:nvPr/>
        </p:nvSpPr>
        <p:spPr>
          <a:xfrm>
            <a:off x="669920" y="5561944"/>
            <a:ext cx="1224136" cy="507824"/>
          </a:xfrm>
          <a:prstGeom prst="roundRect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吹き出し 5">
            <a:extLst>
              <a:ext uri="{FF2B5EF4-FFF2-40B4-BE49-F238E27FC236}">
                <a16:creationId xmlns:a16="http://schemas.microsoft.com/office/drawing/2014/main" id="{9D154C33-1E8E-4BAC-A184-EB8FDD147573}"/>
              </a:ext>
            </a:extLst>
          </p:cNvPr>
          <p:cNvSpPr/>
          <p:nvPr/>
        </p:nvSpPr>
        <p:spPr>
          <a:xfrm>
            <a:off x="2079878" y="3491198"/>
            <a:ext cx="2422161" cy="885052"/>
          </a:xfrm>
          <a:prstGeom prst="wedgeRoundRectCallout">
            <a:avLst>
              <a:gd name="adj1" fmla="val -57300"/>
              <a:gd name="adj2" fmla="val 214635"/>
              <a:gd name="adj3" fmla="val 16667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該当する実習をクリックし、それぞれの実習メニューに進んでください</a:t>
            </a:r>
          </a:p>
        </p:txBody>
      </p:sp>
      <p:sp>
        <p:nvSpPr>
          <p:cNvPr id="11" name="角丸四角形 4">
            <a:extLst>
              <a:ext uri="{FF2B5EF4-FFF2-40B4-BE49-F238E27FC236}">
                <a16:creationId xmlns:a16="http://schemas.microsoft.com/office/drawing/2014/main" id="{05060FFE-1A26-4E39-B0DA-1D21A92051FE}"/>
              </a:ext>
            </a:extLst>
          </p:cNvPr>
          <p:cNvSpPr/>
          <p:nvPr/>
        </p:nvSpPr>
        <p:spPr>
          <a:xfrm>
            <a:off x="666152" y="6165304"/>
            <a:ext cx="1224136" cy="207487"/>
          </a:xfrm>
          <a:prstGeom prst="roundRect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899592" y="908720"/>
            <a:ext cx="7488832" cy="7920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研修ポータルの該当するメニューを選んで、指示に従って実習を進めます。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l"/>
            </a:pPr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実習は自習形式で行います。</a:t>
            </a:r>
            <a:endParaRPr lang="ja-JP" altLang="en-US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" name="角丸四角形吹き出し 5">
            <a:extLst>
              <a:ext uri="{FF2B5EF4-FFF2-40B4-BE49-F238E27FC236}">
                <a16:creationId xmlns:a16="http://schemas.microsoft.com/office/drawing/2014/main" id="{9D154C33-1E8E-4BAC-A184-EB8FDD147573}"/>
              </a:ext>
            </a:extLst>
          </p:cNvPr>
          <p:cNvSpPr/>
          <p:nvPr/>
        </p:nvSpPr>
        <p:spPr>
          <a:xfrm>
            <a:off x="3059832" y="4581127"/>
            <a:ext cx="2664296" cy="757867"/>
          </a:xfrm>
          <a:prstGeom prst="wedgeRoundRectCallout">
            <a:avLst>
              <a:gd name="adj1" fmla="val -92439"/>
              <a:gd name="adj2" fmla="val 169161"/>
              <a:gd name="adj3" fmla="val 16667"/>
            </a:avLst>
          </a:prstGeom>
          <a:solidFill>
            <a:schemeClr val="bg1"/>
          </a:solidFill>
          <a:ln w="9525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Clr>
                <a:schemeClr val="accent6">
                  <a:lumMod val="75000"/>
                </a:schemeClr>
              </a:buClr>
            </a:pPr>
            <a:r>
              <a:rPr lang="ja-JP" altLang="en-US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実習メニュー終了後、アンケートにご協力ください</a:t>
            </a:r>
            <a:endParaRPr lang="ja-JP" altLang="en-US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27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実習</a:t>
            </a:r>
            <a:r>
              <a:rPr kumimoji="1" lang="en-US" altLang="ja-JP" dirty="0"/>
              <a:t>(</a:t>
            </a:r>
            <a:r>
              <a:rPr kumimoji="1" lang="ja-JP" altLang="en-US" dirty="0"/>
              <a:t>データ加工編</a:t>
            </a:r>
            <a:r>
              <a:rPr kumimoji="1" lang="en-US" altLang="ja-JP" dirty="0"/>
              <a:t>)</a:t>
            </a:r>
            <a:r>
              <a:rPr kumimoji="1" lang="ja-JP" altLang="en-US" dirty="0"/>
              <a:t>の概要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23528" y="1052736"/>
            <a:ext cx="8568952" cy="7920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本実習では、サンプルの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Excel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ファイルを元に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CSV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ファイルを作成します。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AC1C5EB-135A-4A56-BF8E-A164BF1EB4C7}"/>
              </a:ext>
            </a:extLst>
          </p:cNvPr>
          <p:cNvSpPr/>
          <p:nvPr/>
        </p:nvSpPr>
        <p:spPr>
          <a:xfrm>
            <a:off x="971600" y="2348880"/>
            <a:ext cx="23762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サンプルの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Excel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ファイルを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ダウンロード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EDBE709-5F82-4369-ADAF-F8AAEA88FED9}"/>
              </a:ext>
            </a:extLst>
          </p:cNvPr>
          <p:cNvSpPr/>
          <p:nvPr/>
        </p:nvSpPr>
        <p:spPr>
          <a:xfrm>
            <a:off x="971600" y="3429000"/>
            <a:ext cx="23762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Excel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ファイルを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修正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20C5CC6-200D-4BA5-B080-FF5B4384B59C}"/>
              </a:ext>
            </a:extLst>
          </p:cNvPr>
          <p:cNvSpPr/>
          <p:nvPr/>
        </p:nvSpPr>
        <p:spPr>
          <a:xfrm>
            <a:off x="971600" y="4509120"/>
            <a:ext cx="23762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Excel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ファイルを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CSV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形式で保存</a:t>
            </a:r>
          </a:p>
        </p:txBody>
      </p:sp>
      <p:sp>
        <p:nvSpPr>
          <p:cNvPr id="12" name="下矢印 3">
            <a:extLst>
              <a:ext uri="{FF2B5EF4-FFF2-40B4-BE49-F238E27FC236}">
                <a16:creationId xmlns:a16="http://schemas.microsoft.com/office/drawing/2014/main" id="{FE44702D-0179-4B2E-868B-0CA209FEF9A6}"/>
              </a:ext>
            </a:extLst>
          </p:cNvPr>
          <p:cNvSpPr/>
          <p:nvPr/>
        </p:nvSpPr>
        <p:spPr>
          <a:xfrm>
            <a:off x="1763688" y="3140968"/>
            <a:ext cx="792088" cy="14401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3" name="下矢印 17">
            <a:extLst>
              <a:ext uri="{FF2B5EF4-FFF2-40B4-BE49-F238E27FC236}">
                <a16:creationId xmlns:a16="http://schemas.microsoft.com/office/drawing/2014/main" id="{368C5EA5-AB72-45EE-A175-27E755091A45}"/>
              </a:ext>
            </a:extLst>
          </p:cNvPr>
          <p:cNvSpPr/>
          <p:nvPr/>
        </p:nvSpPr>
        <p:spPr>
          <a:xfrm>
            <a:off x="1763688" y="4221088"/>
            <a:ext cx="792088" cy="14401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A7029E-3E0F-4B56-B622-D96CD1C2F21E}"/>
              </a:ext>
            </a:extLst>
          </p:cNvPr>
          <p:cNvSpPr txBox="1"/>
          <p:nvPr/>
        </p:nvSpPr>
        <p:spPr>
          <a:xfrm>
            <a:off x="179512" y="1700808"/>
            <a:ext cx="8784976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2000">
                <a:latin typeface="+mn-ea"/>
                <a:cs typeface="Meiryo UI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342900" indent="-342900"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ja-JP" altLang="en-US" dirty="0">
                <a:solidFill>
                  <a:schemeClr val="tx1"/>
                </a:solidFill>
              </a:rPr>
              <a:t>実習</a:t>
            </a:r>
            <a:r>
              <a:rPr lang="en-US" altLang="ja-JP" dirty="0">
                <a:solidFill>
                  <a:schemeClr val="tx1"/>
                </a:solidFill>
              </a:rPr>
              <a:t>(</a:t>
            </a:r>
            <a:r>
              <a:rPr lang="ja-JP" altLang="en-US" dirty="0">
                <a:solidFill>
                  <a:schemeClr val="tx1"/>
                </a:solidFill>
              </a:rPr>
              <a:t>データ加工編</a:t>
            </a:r>
            <a:r>
              <a:rPr lang="en-US" altLang="ja-JP" dirty="0">
                <a:solidFill>
                  <a:schemeClr val="tx1"/>
                </a:solidFill>
              </a:rPr>
              <a:t>)</a:t>
            </a:r>
            <a:r>
              <a:rPr lang="ja-JP" altLang="en-US" dirty="0">
                <a:solidFill>
                  <a:schemeClr val="tx1"/>
                </a:solidFill>
              </a:rPr>
              <a:t>の流れ</a:t>
            </a:r>
            <a:endParaRPr lang="ja-JP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6C2FD26-C07F-46D9-853C-B8E5D63DFCE5}"/>
              </a:ext>
            </a:extLst>
          </p:cNvPr>
          <p:cNvSpPr/>
          <p:nvPr/>
        </p:nvSpPr>
        <p:spPr>
          <a:xfrm>
            <a:off x="971600" y="5589240"/>
            <a:ext cx="23762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CSV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ファイルを確認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6" name="下矢印 17">
            <a:extLst>
              <a:ext uri="{FF2B5EF4-FFF2-40B4-BE49-F238E27FC236}">
                <a16:creationId xmlns:a16="http://schemas.microsoft.com/office/drawing/2014/main" id="{85B97B72-DBFC-439E-8F68-C84A174C754A}"/>
              </a:ext>
            </a:extLst>
          </p:cNvPr>
          <p:cNvSpPr/>
          <p:nvPr/>
        </p:nvSpPr>
        <p:spPr>
          <a:xfrm>
            <a:off x="1763688" y="5301208"/>
            <a:ext cx="792088" cy="14401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62D13434-06C3-4E51-9B12-C8EFF38D0CF5}"/>
              </a:ext>
            </a:extLst>
          </p:cNvPr>
          <p:cNvSpPr/>
          <p:nvPr/>
        </p:nvSpPr>
        <p:spPr>
          <a:xfrm>
            <a:off x="3563888" y="2348880"/>
            <a:ext cx="5112568" cy="64807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サンプルの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Excel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ファイルは、自治体で印刷用に作成している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Excel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ファイルを想定した架空のファイルです。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1123B41-3338-4394-AD3E-35ED4EBCDB2E}"/>
              </a:ext>
            </a:extLst>
          </p:cNvPr>
          <p:cNvSpPr/>
          <p:nvPr/>
        </p:nvSpPr>
        <p:spPr>
          <a:xfrm>
            <a:off x="3563888" y="3501008"/>
            <a:ext cx="5112568" cy="64807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</a:pP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CSV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形式で保存できるように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Excel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ファイルの内容を修正します。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F35CABF-AC34-4D58-B9E2-0076945743E3}"/>
              </a:ext>
            </a:extLst>
          </p:cNvPr>
          <p:cNvSpPr/>
          <p:nvPr/>
        </p:nvSpPr>
        <p:spPr>
          <a:xfrm>
            <a:off x="3563888" y="4509120"/>
            <a:ext cx="5112568" cy="64807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</a:pP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Excel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上で、「名前を付けて保存」メニューにより、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CSV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形式で保存します。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306C787-B419-4FB1-AD52-59C58A9695D8}"/>
              </a:ext>
            </a:extLst>
          </p:cNvPr>
          <p:cNvSpPr/>
          <p:nvPr/>
        </p:nvSpPr>
        <p:spPr>
          <a:xfrm>
            <a:off x="3563888" y="5589240"/>
            <a:ext cx="5112568" cy="64807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「メモ帳」等のテキストエディタでファイルの中身を確認します。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6524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実習</a:t>
            </a:r>
            <a:r>
              <a:rPr kumimoji="1" lang="en-US" altLang="ja-JP" dirty="0"/>
              <a:t>(</a:t>
            </a:r>
            <a:r>
              <a:rPr kumimoji="1" lang="ja-JP" altLang="en-US" dirty="0"/>
              <a:t>データ登録編</a:t>
            </a:r>
            <a:r>
              <a:rPr kumimoji="1" lang="en-US" altLang="ja-JP" dirty="0"/>
              <a:t>)</a:t>
            </a:r>
            <a:r>
              <a:rPr kumimoji="1" lang="ja-JP" altLang="en-US" dirty="0"/>
              <a:t>の概要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179512" y="1052736"/>
            <a:ext cx="8784976" cy="7920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本実習では、実際にデータカタログサイトを操作しながら、オープンデータの公開作業を体験します。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0A7029E-3E0F-4B56-B622-D96CD1C2F21E}"/>
              </a:ext>
            </a:extLst>
          </p:cNvPr>
          <p:cNvSpPr txBox="1"/>
          <p:nvPr/>
        </p:nvSpPr>
        <p:spPr>
          <a:xfrm>
            <a:off x="179512" y="1700808"/>
            <a:ext cx="8784976" cy="4320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2000">
                <a:latin typeface="+mn-ea"/>
                <a:cs typeface="Meiryo UI" panose="020B0604030504040204" pitchFamily="50" charset="-128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342900" indent="-342900">
              <a:buClr>
                <a:srgbClr val="0000CC"/>
              </a:buClr>
              <a:buFont typeface="Wingdings" panose="05000000000000000000" pitchFamily="2" charset="2"/>
              <a:buChar char="l"/>
            </a:pPr>
            <a:r>
              <a:rPr lang="ja-JP" altLang="en-US" dirty="0">
                <a:solidFill>
                  <a:schemeClr val="tx1"/>
                </a:solidFill>
              </a:rPr>
              <a:t>実習</a:t>
            </a:r>
            <a:r>
              <a:rPr lang="en-US" altLang="ja-JP" dirty="0">
                <a:solidFill>
                  <a:schemeClr val="tx1"/>
                </a:solidFill>
              </a:rPr>
              <a:t>(</a:t>
            </a:r>
            <a:r>
              <a:rPr lang="ja-JP" altLang="en-US" dirty="0">
                <a:solidFill>
                  <a:schemeClr val="tx1"/>
                </a:solidFill>
              </a:rPr>
              <a:t>データ登録編</a:t>
            </a:r>
            <a:r>
              <a:rPr lang="en-US" altLang="ja-JP" dirty="0">
                <a:solidFill>
                  <a:schemeClr val="tx1"/>
                </a:solidFill>
              </a:rPr>
              <a:t>)</a:t>
            </a:r>
            <a:r>
              <a:rPr lang="ja-JP" altLang="en-US" dirty="0">
                <a:solidFill>
                  <a:schemeClr val="tx1"/>
                </a:solidFill>
              </a:rPr>
              <a:t>の流れ</a:t>
            </a:r>
            <a:endParaRPr lang="ja-JP" altLang="en-US" strike="sngStrike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9B18413-0729-481A-A814-7CFEB43D80CB}"/>
              </a:ext>
            </a:extLst>
          </p:cNvPr>
          <p:cNvSpPr/>
          <p:nvPr/>
        </p:nvSpPr>
        <p:spPr>
          <a:xfrm>
            <a:off x="971600" y="2348880"/>
            <a:ext cx="23762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データカタログサイトの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/>
            </a:r>
            <a:b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</a:b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確認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F8FEDC-ED16-4813-B7A3-C78F4BEBF1AE}"/>
              </a:ext>
            </a:extLst>
          </p:cNvPr>
          <p:cNvSpPr/>
          <p:nvPr/>
        </p:nvSpPr>
        <p:spPr>
          <a:xfrm>
            <a:off x="971600" y="3429000"/>
            <a:ext cx="23762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データセットの作成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A60CE9F-9BEB-4073-A8EB-C5F213857BC6}"/>
              </a:ext>
            </a:extLst>
          </p:cNvPr>
          <p:cNvSpPr/>
          <p:nvPr/>
        </p:nvSpPr>
        <p:spPr>
          <a:xfrm>
            <a:off x="971600" y="4509120"/>
            <a:ext cx="23762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グループへの登録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0" name="下矢印 3">
            <a:extLst>
              <a:ext uri="{FF2B5EF4-FFF2-40B4-BE49-F238E27FC236}">
                <a16:creationId xmlns:a16="http://schemas.microsoft.com/office/drawing/2014/main" id="{6ECE4C33-15C8-4A25-9E90-2DB8C63F161A}"/>
              </a:ext>
            </a:extLst>
          </p:cNvPr>
          <p:cNvSpPr/>
          <p:nvPr/>
        </p:nvSpPr>
        <p:spPr>
          <a:xfrm>
            <a:off x="1763688" y="3140968"/>
            <a:ext cx="792088" cy="14401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1" name="下矢印 17">
            <a:extLst>
              <a:ext uri="{FF2B5EF4-FFF2-40B4-BE49-F238E27FC236}">
                <a16:creationId xmlns:a16="http://schemas.microsoft.com/office/drawing/2014/main" id="{6FE70DFD-B0FA-4C31-872F-ECD8C5B389F2}"/>
              </a:ext>
            </a:extLst>
          </p:cNvPr>
          <p:cNvSpPr/>
          <p:nvPr/>
        </p:nvSpPr>
        <p:spPr>
          <a:xfrm>
            <a:off x="1763688" y="4221088"/>
            <a:ext cx="792088" cy="14401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3E295B8-EE65-455F-BCEB-9654B069071D}"/>
              </a:ext>
            </a:extLst>
          </p:cNvPr>
          <p:cNvSpPr/>
          <p:nvPr/>
        </p:nvSpPr>
        <p:spPr>
          <a:xfrm>
            <a:off x="971600" y="5589240"/>
            <a:ext cx="2376264" cy="64807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0000" tIns="46800" rIns="90000" bIns="46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登録したデータの確認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3" name="下矢印 17">
            <a:extLst>
              <a:ext uri="{FF2B5EF4-FFF2-40B4-BE49-F238E27FC236}">
                <a16:creationId xmlns:a16="http://schemas.microsoft.com/office/drawing/2014/main" id="{A43CF3FF-5754-489F-9429-D2CF1039F4C6}"/>
              </a:ext>
            </a:extLst>
          </p:cNvPr>
          <p:cNvSpPr/>
          <p:nvPr/>
        </p:nvSpPr>
        <p:spPr>
          <a:xfrm>
            <a:off x="1763688" y="5301208"/>
            <a:ext cx="792088" cy="14401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DCF9FC4-D9DE-4790-8C47-1F14F0D7405A}"/>
              </a:ext>
            </a:extLst>
          </p:cNvPr>
          <p:cNvSpPr/>
          <p:nvPr/>
        </p:nvSpPr>
        <p:spPr>
          <a:xfrm>
            <a:off x="3563888" y="2348880"/>
            <a:ext cx="5112568" cy="64807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実習で使用するデータカタログサイトの基礎知識、用語について学習します。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08D5767-C377-4F87-8BC9-8F1201E5E3A3}"/>
              </a:ext>
            </a:extLst>
          </p:cNvPr>
          <p:cNvSpPr/>
          <p:nvPr/>
        </p:nvSpPr>
        <p:spPr>
          <a:xfrm>
            <a:off x="3563888" y="3501008"/>
            <a:ext cx="5112568" cy="64807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メタデータを登録し、データ加工編で作成した避難所の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CSV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ファイルをリソースとして登録します。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953AC89-0145-4C02-BFF7-41E5DABF5B28}"/>
              </a:ext>
            </a:extLst>
          </p:cNvPr>
          <p:cNvSpPr/>
          <p:nvPr/>
        </p:nvSpPr>
        <p:spPr>
          <a:xfrm>
            <a:off x="3563888" y="4509120"/>
            <a:ext cx="5112568" cy="64807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作成したデータセットをグループに登録します。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9848C60-0A6D-4D73-B2FE-8D6BDEC419AB}"/>
              </a:ext>
            </a:extLst>
          </p:cNvPr>
          <p:cNvSpPr/>
          <p:nvPr/>
        </p:nvSpPr>
        <p:spPr>
          <a:xfrm>
            <a:off x="3563888" y="5589240"/>
            <a:ext cx="5112568" cy="64807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Bef>
                <a:spcPts val="600"/>
              </a:spcBef>
              <a:buClr>
                <a:schemeClr val="accent6">
                  <a:lumMod val="75000"/>
                </a:schemeClr>
              </a:buClr>
            </a:pP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登録したファイルが</a:t>
            </a:r>
            <a:r>
              <a:rPr lang="en-US" altLang="ja-JP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Web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ブラウザでどのように表示されるか確認します。</a:t>
            </a:r>
            <a:endParaRPr lang="en-US" altLang="ja-JP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358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67964"/>
            <a:ext cx="8640960" cy="424732"/>
          </a:xfrm>
        </p:spPr>
        <p:txBody>
          <a:bodyPr>
            <a:normAutofit/>
          </a:bodyPr>
          <a:lstStyle/>
          <a:p>
            <a:r>
              <a:rPr lang="ja-JP" altLang="en-US" dirty="0"/>
              <a:t>（参考） 「オープンデータ取組済自治体」の定義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8509-CC2C-4EC7-9C2E-996B98B58898}" type="slidenum">
              <a:rPr kumimoji="1" lang="ja-JP" altLang="en-US" smtClean="0"/>
              <a:pPr/>
              <a:t>5</a:t>
            </a:fld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395536" y="908719"/>
            <a:ext cx="8640960" cy="3744417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noAutofit/>
          </a:bodyPr>
          <a:lstStyle/>
          <a:p>
            <a:pPr defTabSz="914400">
              <a:spcBef>
                <a:spcPts val="600"/>
              </a:spcBef>
            </a:pP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政府でオープンデータ推進施策を取りまとめている内閣官房</a:t>
            </a:r>
            <a:r>
              <a:rPr kumimoji="1" lang="en-US" altLang="ja-JP" dirty="0">
                <a:latin typeface="+mn-ea"/>
                <a:cs typeface="Meiryo UI" panose="020B0604030504040204" pitchFamily="50" charset="-128"/>
              </a:rPr>
              <a:t>IT</a:t>
            </a: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総合戦略室では、「</a:t>
            </a:r>
            <a:r>
              <a:rPr lang="ja-JP" altLang="en-US" dirty="0"/>
              <a:t>オープンデータ取組済自治体一覧</a:t>
            </a: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」を定期的に公開しています</a:t>
            </a:r>
            <a:r>
              <a:rPr kumimoji="1" lang="ja-JP" altLang="en-US" baseline="30000" dirty="0">
                <a:latin typeface="+mn-ea"/>
                <a:cs typeface="Meiryo UI" panose="020B0604030504040204" pitchFamily="50" charset="-128"/>
              </a:rPr>
              <a:t>＊</a:t>
            </a: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。</a:t>
            </a:r>
            <a:endParaRPr kumimoji="1" lang="en-US" altLang="ja-JP" dirty="0">
              <a:latin typeface="+mn-ea"/>
              <a:cs typeface="Meiryo UI" panose="020B0604030504040204" pitchFamily="50" charset="-128"/>
            </a:endParaRPr>
          </a:p>
          <a:p>
            <a:pPr defTabSz="914400">
              <a:spcBef>
                <a:spcPts val="600"/>
              </a:spcBef>
            </a:pP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「</a:t>
            </a:r>
            <a:r>
              <a:rPr lang="ja-JP" altLang="en-US" dirty="0"/>
              <a:t>オープンデータ取組済自治体</a:t>
            </a: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」として一覧に載るためには以下が必要です。</a:t>
            </a:r>
            <a:endParaRPr kumimoji="1" lang="en-US" altLang="ja-JP" dirty="0">
              <a:latin typeface="+mn-ea"/>
              <a:cs typeface="Meiryo UI" panose="020B0604030504040204" pitchFamily="50" charset="-128"/>
            </a:endParaRPr>
          </a:p>
          <a:p>
            <a:pPr defTabSz="914400">
              <a:spcBef>
                <a:spcPts val="600"/>
              </a:spcBef>
            </a:pP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①オープンデータを一つ以上、公開する。</a:t>
            </a:r>
          </a:p>
          <a:p>
            <a:pPr defTabSz="914400">
              <a:spcBef>
                <a:spcPts val="600"/>
              </a:spcBef>
            </a:pP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②公開したことを自治体のホームページで周知</a:t>
            </a:r>
            <a:r>
              <a:rPr kumimoji="1" lang="ja-JP" altLang="en-US" dirty="0" smtClean="0">
                <a:latin typeface="+mn-ea"/>
                <a:cs typeface="Meiryo UI" panose="020B0604030504040204" pitchFamily="50" charset="-128"/>
              </a:rPr>
              <a:t>する。</a:t>
            </a:r>
            <a:endParaRPr kumimoji="1" lang="ja-JP" altLang="en-US" dirty="0">
              <a:latin typeface="+mn-ea"/>
              <a:cs typeface="Meiryo UI" panose="020B0604030504040204" pitchFamily="50" charset="-128"/>
            </a:endParaRPr>
          </a:p>
          <a:p>
            <a:pPr defTabSz="914400">
              <a:spcBef>
                <a:spcPts val="600"/>
              </a:spcBef>
            </a:pP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　この際、以下の内容は必ず盛り込む</a:t>
            </a:r>
            <a:r>
              <a:rPr kumimoji="1" lang="ja-JP" altLang="en-US" dirty="0" smtClean="0">
                <a:latin typeface="+mn-ea"/>
                <a:cs typeface="Meiryo UI" panose="020B0604030504040204" pitchFamily="50" charset="-128"/>
              </a:rPr>
              <a:t>こと。</a:t>
            </a:r>
            <a:endParaRPr kumimoji="1" lang="ja-JP" altLang="en-US" dirty="0">
              <a:latin typeface="+mn-ea"/>
              <a:cs typeface="Meiryo UI" panose="020B0604030504040204" pitchFamily="50" charset="-128"/>
            </a:endParaRPr>
          </a:p>
          <a:p>
            <a:pPr defTabSz="914400">
              <a:spcBef>
                <a:spcPts val="600"/>
              </a:spcBef>
            </a:pP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　１）オープンデータの定義</a:t>
            </a:r>
          </a:p>
          <a:p>
            <a:pPr defTabSz="914400">
              <a:spcBef>
                <a:spcPts val="600"/>
              </a:spcBef>
            </a:pP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　２）データの利用規約</a:t>
            </a:r>
          </a:p>
          <a:p>
            <a:pPr defTabSz="914400">
              <a:spcBef>
                <a:spcPts val="600"/>
              </a:spcBef>
            </a:pP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　３）公開するデータ（リンクでも可）</a:t>
            </a:r>
          </a:p>
          <a:p>
            <a:pPr defTabSz="914400">
              <a:spcBef>
                <a:spcPts val="600"/>
              </a:spcBef>
            </a:pP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③内閣官房</a:t>
            </a:r>
            <a:r>
              <a:rPr kumimoji="1" lang="en-US" altLang="ja-JP" dirty="0">
                <a:latin typeface="+mn-ea"/>
                <a:cs typeface="Meiryo UI" panose="020B0604030504040204" pitchFamily="50" charset="-128"/>
              </a:rPr>
              <a:t>IT</a:t>
            </a: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総合戦略室に連絡</a:t>
            </a:r>
            <a:r>
              <a:rPr kumimoji="1" lang="ja-JP" altLang="en-US" dirty="0" smtClean="0">
                <a:latin typeface="+mn-ea"/>
                <a:cs typeface="Meiryo UI" panose="020B0604030504040204" pitchFamily="50" charset="-128"/>
              </a:rPr>
              <a:t>する。</a:t>
            </a:r>
            <a:endParaRPr kumimoji="1" lang="ja-JP" altLang="en-US" dirty="0">
              <a:latin typeface="+mn-ea"/>
              <a:cs typeface="Meiryo UI" panose="020B0604030504040204" pitchFamily="50" charset="-128"/>
            </a:endParaRPr>
          </a:p>
          <a:p>
            <a:pPr defTabSz="914400">
              <a:spcBef>
                <a:spcPts val="600"/>
              </a:spcBef>
            </a:pP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④プレスリリース等による</a:t>
            </a:r>
            <a:r>
              <a:rPr kumimoji="1" lang="en-US" altLang="ja-JP" dirty="0">
                <a:latin typeface="+mn-ea"/>
                <a:cs typeface="Meiryo UI" panose="020B0604030504040204" pitchFamily="50" charset="-128"/>
              </a:rPr>
              <a:t>PR</a:t>
            </a: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（推奨。必須ではない）</a:t>
            </a:r>
          </a:p>
          <a:p>
            <a:pPr defTabSz="914400">
              <a:spcBef>
                <a:spcPts val="600"/>
              </a:spcBef>
            </a:pPr>
            <a:endParaRPr kumimoji="1" lang="en-US" altLang="ja-JP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7BDCB14-BC76-459D-8A9E-EECA66DBD383}"/>
              </a:ext>
            </a:extLst>
          </p:cNvPr>
          <p:cNvSpPr/>
          <p:nvPr/>
        </p:nvSpPr>
        <p:spPr>
          <a:xfrm>
            <a:off x="251520" y="4734961"/>
            <a:ext cx="8640960" cy="1286327"/>
          </a:xfrm>
          <a:prstGeom prst="rect">
            <a:avLst/>
          </a:prstGeom>
          <a:solidFill>
            <a:srgbClr val="DCE6F2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lvl="0">
              <a:spcBef>
                <a:spcPts val="1200"/>
              </a:spcBef>
              <a:buClr>
                <a:srgbClr val="F79646">
                  <a:lumMod val="75000"/>
                </a:srgbClr>
              </a:buClr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＊</a:t>
            </a:r>
            <a:r>
              <a:rPr lang="en-US" altLang="ja-JP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1.</a:t>
            </a:r>
            <a:r>
              <a:rPr lang="ja-JP" altLang="en-US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オープンデータ取組済自治体連絡フォーム　　　</a:t>
            </a:r>
            <a:r>
              <a:rPr lang="en-US" altLang="ja-JP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  <a:hlinkClick r:id="rId3"/>
              </a:rPr>
              <a:t>https://www.kantei.go.jp/jp/forms/input_od_jichitai_renraku.html</a:t>
            </a:r>
            <a:endParaRPr lang="en-US" altLang="ja-JP" sz="120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  <a:buClr>
                <a:srgbClr val="F79646">
                  <a:lumMod val="75000"/>
                </a:srgbClr>
              </a:buClr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＊</a:t>
            </a:r>
            <a:r>
              <a:rPr lang="en-US" altLang="ja-JP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2.</a:t>
            </a:r>
            <a:r>
              <a:rPr lang="ja-JP" altLang="en-US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推奨データセット利用状況連絡フォーム</a:t>
            </a:r>
            <a:r>
              <a:rPr lang="ja-JP" altLang="en-US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　　</a:t>
            </a:r>
            <a:r>
              <a:rPr lang="en-US" altLang="ja-JP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  <a:hlinkClick r:id="rId4"/>
              </a:rPr>
              <a:t>https://www.kantei.go.jp/jp/forms/input_dataset_riyo_renraku.html</a:t>
            </a:r>
            <a:endParaRPr lang="en-US" altLang="ja-JP" sz="120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  <a:buClr>
                <a:srgbClr val="F79646">
                  <a:lumMod val="75000"/>
                </a:srgbClr>
              </a:buClr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＊</a:t>
            </a:r>
            <a:r>
              <a:rPr lang="en-US" altLang="ja-JP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3.</a:t>
            </a:r>
            <a:r>
              <a:rPr lang="ja-JP" altLang="en-US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データカタログサイトへのリンク登録をご希望の場合、＊１の連絡フォームの「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公開したサイトの情報</a:t>
            </a:r>
            <a:r>
              <a:rPr lang="ja-JP" altLang="en-US" sz="1200" dirty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」</a:t>
            </a:r>
            <a:r>
              <a:rPr lang="ja-JP" altLang="en-US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の項目すべてを</a:t>
            </a:r>
            <a:endParaRPr lang="en-US" altLang="ja-JP" sz="1200" dirty="0">
              <a:solidFill>
                <a:prstClr val="black"/>
              </a:solidFill>
              <a:latin typeface="+mn-ea"/>
              <a:cs typeface="Meiryo UI" panose="020B0604030504040204" pitchFamily="50" charset="-128"/>
            </a:endParaRPr>
          </a:p>
          <a:p>
            <a:pPr lvl="0">
              <a:spcBef>
                <a:spcPts val="600"/>
              </a:spcBef>
              <a:buClr>
                <a:srgbClr val="F79646">
                  <a:lumMod val="75000"/>
                </a:srgbClr>
              </a:buClr>
            </a:pPr>
            <a:r>
              <a:rPr lang="ja-JP" altLang="en-US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　　　　　ご回答ください。ご入力された情報がデータカタログサイト（</a:t>
            </a:r>
            <a:r>
              <a:rPr lang="en-US" altLang="ja-JP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  <a:hlinkClick r:id="rId5"/>
              </a:rPr>
              <a:t>https://www.data.go.jp/</a:t>
            </a:r>
            <a:r>
              <a:rPr lang="ja-JP" altLang="en-US" sz="1200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）に公開されます。　　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79490453-AB11-49F6-8A4F-2C1FC12EC9D7}"/>
              </a:ext>
            </a:extLst>
          </p:cNvPr>
          <p:cNvSpPr/>
          <p:nvPr/>
        </p:nvSpPr>
        <p:spPr>
          <a:xfrm>
            <a:off x="395536" y="6093295"/>
            <a:ext cx="8640960" cy="3744417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noAutofit/>
          </a:bodyPr>
          <a:lstStyle/>
          <a:p>
            <a:pPr defTabSz="914400">
              <a:spcBef>
                <a:spcPts val="600"/>
              </a:spcBef>
            </a:pP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また、公開後には、プレスリリース等による</a:t>
            </a:r>
            <a:r>
              <a:rPr kumimoji="1" lang="en-US" altLang="ja-JP" dirty="0">
                <a:latin typeface="+mn-ea"/>
                <a:cs typeface="Meiryo UI" panose="020B0604030504040204" pitchFamily="50" charset="-128"/>
              </a:rPr>
              <a:t>PR</a:t>
            </a:r>
            <a:r>
              <a:rPr kumimoji="1" lang="ja-JP" altLang="en-US" dirty="0">
                <a:latin typeface="+mn-ea"/>
                <a:cs typeface="Meiryo UI" panose="020B0604030504040204" pitchFamily="50" charset="-128"/>
              </a:rPr>
              <a:t>も推奨します。</a:t>
            </a:r>
            <a:endParaRPr kumimoji="1" lang="en-US" altLang="ja-JP" dirty="0"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5964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dirty="0"/>
              <a:t>実習の説明</a:t>
            </a:r>
            <a:endParaRPr kumimoji="1" lang="ja-JP" altLang="en-US" dirty="0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D658B0B1-5B12-4981-B4DE-136F351E9675}"/>
              </a:ext>
            </a:extLst>
          </p:cNvPr>
          <p:cNvSpPr txBox="1">
            <a:spLocks/>
          </p:cNvSpPr>
          <p:nvPr/>
        </p:nvSpPr>
        <p:spPr>
          <a:xfrm>
            <a:off x="323528" y="2194649"/>
            <a:ext cx="5328592" cy="538609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sz="2900" kern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j-cs"/>
              </a:defRPr>
            </a:lvl1pPr>
          </a:lstStyle>
          <a:p>
            <a:pPr algn="l"/>
            <a:r>
              <a:rPr lang="en-US" altLang="ja-JP" dirty="0">
                <a:latin typeface="+mj-lt"/>
              </a:rPr>
              <a:t>END</a:t>
            </a:r>
            <a:endParaRPr lang="ja-JP" alt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5730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691</Words>
  <Application>Microsoft Office PowerPoint</Application>
  <PresentationFormat>画面に合わせる (4:3)</PresentationFormat>
  <Paragraphs>71</Paragraphs>
  <Slides>7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HGP創英角ｺﾞｼｯｸUB</vt:lpstr>
      <vt:lpstr>Meiryo UI</vt:lpstr>
      <vt:lpstr>游ゴシック</vt:lpstr>
      <vt:lpstr>Arial</vt:lpstr>
      <vt:lpstr>Times New Roman</vt:lpstr>
      <vt:lpstr>Wingdings</vt:lpstr>
      <vt:lpstr>Office テーマ</vt:lpstr>
      <vt:lpstr>実習の説明</vt:lpstr>
      <vt:lpstr>はじめに</vt:lpstr>
      <vt:lpstr>実習の方法</vt:lpstr>
      <vt:lpstr>実習(データ加工編)の概要</vt:lpstr>
      <vt:lpstr>実習(データ登録編)の概要</vt:lpstr>
      <vt:lpstr>（参考） 「オープンデータ取組済自治体」の定義</vt:lpstr>
      <vt:lpstr>実習の説明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2018-11-28T02:03:25Z</dcterms:created>
  <dcterms:modified xsi:type="dcterms:W3CDTF">2020-06-16T06:22:01Z</dcterms:modified>
</cp:coreProperties>
</file>