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7"/>
  </p:notesMasterIdLst>
  <p:handoutMasterIdLst>
    <p:handoutMasterId r:id="rId38"/>
  </p:handoutMasterIdLst>
  <p:sldIdLst>
    <p:sldId id="260" r:id="rId2"/>
    <p:sldId id="802" r:id="rId3"/>
    <p:sldId id="801" r:id="rId4"/>
    <p:sldId id="812" r:id="rId5"/>
    <p:sldId id="268" r:id="rId6"/>
    <p:sldId id="269" r:id="rId7"/>
    <p:sldId id="798" r:id="rId8"/>
    <p:sldId id="819" r:id="rId9"/>
    <p:sldId id="276" r:id="rId10"/>
    <p:sldId id="808" r:id="rId11"/>
    <p:sldId id="809" r:id="rId12"/>
    <p:sldId id="277" r:id="rId13"/>
    <p:sldId id="779" r:id="rId14"/>
    <p:sldId id="272" r:id="rId15"/>
    <p:sldId id="788" r:id="rId16"/>
    <p:sldId id="687" r:id="rId17"/>
    <p:sldId id="769" r:id="rId18"/>
    <p:sldId id="783" r:id="rId19"/>
    <p:sldId id="813" r:id="rId20"/>
    <p:sldId id="693" r:id="rId21"/>
    <p:sldId id="695" r:id="rId22"/>
    <p:sldId id="776" r:id="rId23"/>
    <p:sldId id="775" r:id="rId24"/>
    <p:sldId id="774" r:id="rId25"/>
    <p:sldId id="700" r:id="rId26"/>
    <p:sldId id="701" r:id="rId27"/>
    <p:sldId id="702" r:id="rId28"/>
    <p:sldId id="703" r:id="rId29"/>
    <p:sldId id="770" r:id="rId30"/>
    <p:sldId id="815" r:id="rId31"/>
    <p:sldId id="818" r:id="rId32"/>
    <p:sldId id="814" r:id="rId33"/>
    <p:sldId id="817" r:id="rId34"/>
    <p:sldId id="816" r:id="rId35"/>
    <p:sldId id="287"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746D0D8-1CFB-409A-8C57-2A84A5F46E41}">
          <p14:sldIdLst>
            <p14:sldId id="260"/>
            <p14:sldId id="802"/>
            <p14:sldId id="801"/>
            <p14:sldId id="812"/>
            <p14:sldId id="268"/>
            <p14:sldId id="269"/>
            <p14:sldId id="798"/>
            <p14:sldId id="819"/>
            <p14:sldId id="276"/>
            <p14:sldId id="808"/>
            <p14:sldId id="809"/>
            <p14:sldId id="277"/>
            <p14:sldId id="779"/>
            <p14:sldId id="272"/>
            <p14:sldId id="788"/>
            <p14:sldId id="687"/>
            <p14:sldId id="769"/>
            <p14:sldId id="783"/>
            <p14:sldId id="813"/>
            <p14:sldId id="693"/>
            <p14:sldId id="695"/>
            <p14:sldId id="776"/>
            <p14:sldId id="775"/>
            <p14:sldId id="774"/>
            <p14:sldId id="700"/>
            <p14:sldId id="701"/>
            <p14:sldId id="702"/>
            <p14:sldId id="703"/>
            <p14:sldId id="770"/>
            <p14:sldId id="815"/>
            <p14:sldId id="818"/>
            <p14:sldId id="814"/>
            <p14:sldId id="817"/>
            <p14:sldId id="816"/>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1DA"/>
    <a:srgbClr val="4472C4"/>
    <a:srgbClr val="B5C7E7"/>
    <a:srgbClr val="DDD9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1" autoAdjust="0"/>
    <p:restoredTop sz="95184" autoAdjust="0"/>
  </p:normalViewPr>
  <p:slideViewPr>
    <p:cSldViewPr>
      <p:cViewPr varScale="1">
        <p:scale>
          <a:sx n="80" d="100"/>
          <a:sy n="80" d="100"/>
        </p:scale>
        <p:origin x="72" y="26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62"/>
    </p:cViewPr>
  </p:sorterViewPr>
  <p:notesViewPr>
    <p:cSldViewPr>
      <p:cViewPr varScale="1">
        <p:scale>
          <a:sx n="138" d="100"/>
          <a:sy n="138" d="100"/>
        </p:scale>
        <p:origin x="6091"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B2D3900-0453-4E3B-B80B-F1A529492DAE}"/>
              </a:ext>
            </a:extLst>
          </p:cNvPr>
          <p:cNvSpPr>
            <a:spLocks noGrp="1"/>
          </p:cNvSpPr>
          <p:nvPr>
            <p:ph type="sldNum" sz="quarter" idx="3"/>
          </p:nvPr>
        </p:nvSpPr>
        <p:spPr>
          <a:xfrm>
            <a:off x="3850445" y="9428586"/>
            <a:ext cx="2945659" cy="498055"/>
          </a:xfrm>
          <a:prstGeom prst="rect">
            <a:avLst/>
          </a:prstGeom>
        </p:spPr>
        <p:txBody>
          <a:bodyPr vert="horz" lIns="91424" tIns="45712" rIns="91424" bIns="45712" rtlCol="0" anchor="b"/>
          <a:lstStyle>
            <a:lvl1pPr algn="r">
              <a:defRPr sz="1200"/>
            </a:lvl1pPr>
          </a:lstStyle>
          <a:p>
            <a:fld id="{A346D391-CA8D-4B94-B33B-521D6B567DF5}" type="slidenum">
              <a:rPr kumimoji="1" lang="ja-JP" altLang="en-US"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8345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659" cy="282799"/>
          </a:xfrm>
          <a:prstGeom prst="rect">
            <a:avLst/>
          </a:prstGeom>
        </p:spPr>
        <p:txBody>
          <a:bodyPr vert="horz" lIns="91424" tIns="45712" rIns="91424" bIns="45712" rtlCol="0"/>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50445" y="2"/>
            <a:ext cx="2945659" cy="282799"/>
          </a:xfrm>
          <a:prstGeom prst="rect">
            <a:avLst/>
          </a:prstGeom>
        </p:spPr>
        <p:txBody>
          <a:bodyPr vert="horz" lIns="91424" tIns="45712" rIns="91424" bIns="45712" rtlCol="0"/>
          <a:lstStyle>
            <a:lvl1pPr algn="r">
              <a:defRPr sz="1200">
                <a:latin typeface="Meiryo UI" panose="020B0604030504040204" pitchFamily="50" charset="-128"/>
                <a:ea typeface="Meiryo UI" panose="020B0604030504040204" pitchFamily="50" charset="-128"/>
              </a:defRPr>
            </a:lvl1pPr>
          </a:lstStyle>
          <a:p>
            <a:fld id="{45053B6B-85F0-4D10-BE8B-30F32F836F75}" type="datetimeFigureOut">
              <a:rPr kumimoji="1" lang="ja-JP" altLang="en-US" smtClean="0"/>
              <a:pPr/>
              <a:t>2020/8/26</a:t>
            </a:fld>
            <a:endParaRPr kumimoji="1" lang="ja-JP" altLang="en-US" dirty="0"/>
          </a:p>
        </p:txBody>
      </p:sp>
      <p:sp>
        <p:nvSpPr>
          <p:cNvPr id="4" name="スライド イメージ プレースホルダー 3"/>
          <p:cNvSpPr>
            <a:spLocks noGrp="1" noRot="1" noChangeAspect="1"/>
          </p:cNvSpPr>
          <p:nvPr>
            <p:ph type="sldImg" idx="2"/>
          </p:nvPr>
        </p:nvSpPr>
        <p:spPr>
          <a:xfrm>
            <a:off x="230188" y="244475"/>
            <a:ext cx="6288087" cy="4718050"/>
          </a:xfrm>
          <a:prstGeom prst="rect">
            <a:avLst/>
          </a:prstGeom>
          <a:noFill/>
          <a:ln w="12700">
            <a:solidFill>
              <a:prstClr val="black"/>
            </a:solidFill>
          </a:ln>
        </p:spPr>
        <p:txBody>
          <a:bodyPr vert="horz" lIns="91424" tIns="45712" rIns="91424" bIns="45712" rtlCol="0" anchor="ctr"/>
          <a:lstStyle/>
          <a:p>
            <a:endParaRPr lang="ja-JP" altLang="en-US" dirty="0"/>
          </a:p>
        </p:txBody>
      </p:sp>
      <p:sp>
        <p:nvSpPr>
          <p:cNvPr id="5" name="ノート プレースホルダー 4"/>
          <p:cNvSpPr>
            <a:spLocks noGrp="1"/>
          </p:cNvSpPr>
          <p:nvPr>
            <p:ph type="body" sz="quarter" idx="3"/>
          </p:nvPr>
        </p:nvSpPr>
        <p:spPr>
          <a:xfrm>
            <a:off x="230485" y="5181581"/>
            <a:ext cx="6289220" cy="4462258"/>
          </a:xfrm>
          <a:prstGeom prst="rect">
            <a:avLst/>
          </a:prstGeom>
        </p:spPr>
        <p:txBody>
          <a:bodyPr vert="horz" lIns="91424" tIns="45712" rIns="91424" bIns="4571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643839"/>
            <a:ext cx="2945659" cy="282800"/>
          </a:xfrm>
          <a:prstGeom prst="rect">
            <a:avLst/>
          </a:prstGeom>
        </p:spPr>
        <p:txBody>
          <a:bodyPr vert="horz" lIns="91424" tIns="45712" rIns="91424" bIns="45712"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50445" y="9643839"/>
            <a:ext cx="2945659" cy="282800"/>
          </a:xfrm>
          <a:prstGeom prst="rect">
            <a:avLst/>
          </a:prstGeom>
        </p:spPr>
        <p:txBody>
          <a:bodyPr vert="horz" lIns="91424" tIns="45712" rIns="91424" bIns="45712" rtlCol="0" anchor="b"/>
          <a:lstStyle>
            <a:lvl1pPr algn="r">
              <a:defRPr sz="1200">
                <a:latin typeface="Meiryo UI" panose="020B0604030504040204" pitchFamily="50" charset="-128"/>
                <a:ea typeface="Meiryo UI" panose="020B0604030504040204" pitchFamily="50" charset="-128"/>
              </a:defRPr>
            </a:lvl1pPr>
          </a:lstStyle>
          <a:p>
            <a:fld id="{BC593228-728A-4795-AE70-4E5858140379}" type="slidenum">
              <a:rPr kumimoji="1" lang="ja-JP" altLang="en-US" smtClean="0"/>
              <a:pPr/>
              <a:t>‹#›</a:t>
            </a:fld>
            <a:endParaRPr kumimoji="1" lang="ja-JP" altLang="en-US" dirty="0"/>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a:t>
            </a:fld>
            <a:endParaRPr kumimoji="1" lang="ja-JP" altLang="en-US"/>
          </a:p>
        </p:txBody>
      </p:sp>
    </p:spTree>
    <p:extLst>
      <p:ext uri="{BB962C8B-B14F-4D97-AF65-F5344CB8AC3E}">
        <p14:creationId xmlns:p14="http://schemas.microsoft.com/office/powerpoint/2010/main" val="304453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209543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352922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1387628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424990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132053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177038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376886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18728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419883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20</a:t>
            </a:fld>
            <a:endParaRPr kumimoji="1" lang="ja-JP" altLang="en-US"/>
          </a:p>
        </p:txBody>
      </p:sp>
    </p:spTree>
    <p:extLst>
      <p:ext uri="{BB962C8B-B14F-4D97-AF65-F5344CB8AC3E}">
        <p14:creationId xmlns:p14="http://schemas.microsoft.com/office/powerpoint/2010/main" val="54960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3</a:t>
            </a:fld>
            <a:endParaRPr kumimoji="1" lang="ja-JP" altLang="en-US" dirty="0"/>
          </a:p>
        </p:txBody>
      </p:sp>
    </p:spTree>
    <p:extLst>
      <p:ext uri="{BB962C8B-B14F-4D97-AF65-F5344CB8AC3E}">
        <p14:creationId xmlns:p14="http://schemas.microsoft.com/office/powerpoint/2010/main" val="221968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21</a:t>
            </a:fld>
            <a:endParaRPr kumimoji="1" lang="ja-JP" altLang="en-US"/>
          </a:p>
        </p:txBody>
      </p:sp>
    </p:spTree>
    <p:extLst>
      <p:ext uri="{BB962C8B-B14F-4D97-AF65-F5344CB8AC3E}">
        <p14:creationId xmlns:p14="http://schemas.microsoft.com/office/powerpoint/2010/main" val="391443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2810405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192076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711500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4257416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3541914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4197801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178911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173063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16977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pPr/>
              <a:t>4</a:t>
            </a:fld>
            <a:endParaRPr kumimoji="1" lang="ja-JP" altLang="en-US" dirty="0"/>
          </a:p>
        </p:txBody>
      </p:sp>
    </p:spTree>
    <p:extLst>
      <p:ext uri="{BB962C8B-B14F-4D97-AF65-F5344CB8AC3E}">
        <p14:creationId xmlns:p14="http://schemas.microsoft.com/office/powerpoint/2010/main" val="2741438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2010595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32</a:t>
            </a:fld>
            <a:endParaRPr kumimoji="1" lang="ja-JP" altLang="en-US"/>
          </a:p>
        </p:txBody>
      </p:sp>
    </p:spTree>
    <p:extLst>
      <p:ext uri="{BB962C8B-B14F-4D97-AF65-F5344CB8AC3E}">
        <p14:creationId xmlns:p14="http://schemas.microsoft.com/office/powerpoint/2010/main" val="1471704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33</a:t>
            </a:fld>
            <a:endParaRPr kumimoji="1" lang="ja-JP" altLang="en-US"/>
          </a:p>
        </p:txBody>
      </p:sp>
    </p:spTree>
    <p:extLst>
      <p:ext uri="{BB962C8B-B14F-4D97-AF65-F5344CB8AC3E}">
        <p14:creationId xmlns:p14="http://schemas.microsoft.com/office/powerpoint/2010/main" val="1136720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34</a:t>
            </a:fld>
            <a:endParaRPr kumimoji="1" lang="ja-JP" altLang="en-US"/>
          </a:p>
        </p:txBody>
      </p:sp>
    </p:spTree>
    <p:extLst>
      <p:ext uri="{BB962C8B-B14F-4D97-AF65-F5344CB8AC3E}">
        <p14:creationId xmlns:p14="http://schemas.microsoft.com/office/powerpoint/2010/main" val="824680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213">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35</a:t>
            </a:fld>
            <a:endParaRPr kumimoji="1" lang="ja-JP" altLang="en-US"/>
          </a:p>
        </p:txBody>
      </p:sp>
    </p:spTree>
    <p:extLst>
      <p:ext uri="{BB962C8B-B14F-4D97-AF65-F5344CB8AC3E}">
        <p14:creationId xmlns:p14="http://schemas.microsoft.com/office/powerpoint/2010/main" val="374558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pPr defTabSz="914251">
              <a:defRPr/>
            </a:pPr>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408998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354726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2519975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99952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9</a:t>
            </a:fld>
            <a:endParaRPr kumimoji="1" lang="ja-JP" altLang="en-US"/>
          </a:p>
        </p:txBody>
      </p:sp>
    </p:spTree>
    <p:extLst>
      <p:ext uri="{BB962C8B-B14F-4D97-AF65-F5344CB8AC3E}">
        <p14:creationId xmlns:p14="http://schemas.microsoft.com/office/powerpoint/2010/main" val="69034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8600" y="244475"/>
            <a:ext cx="6291263" cy="47196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249913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Meiryo UI" panose="020B0604030504040204" pitchFamily="50" charset="-128"/>
                <a:ea typeface="Meiryo UI" panose="020B0604030504040204"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07390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0" dirty="0">
                <a:solidFill>
                  <a:schemeClr val="tx1"/>
                </a:solidFill>
                <a:latin typeface="Meiryo UI" panose="020B0604030504040204" pitchFamily="50" charset="-128"/>
                <a:cs typeface="Arial" panose="020B0604020202020204" pitchFamily="34" charset="0"/>
              </a:rPr>
              <a:t>Contents</a:t>
            </a:r>
            <a:endParaRPr kumimoji="1" lang="ja-JP" altLang="en-US" sz="3200" b="0" dirty="0">
              <a:solidFill>
                <a:schemeClr val="tx1"/>
              </a:solidFill>
              <a:latin typeface="Meiryo UI" panose="020B0604030504040204" pitchFamily="50" charset="-128"/>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Meiryo UI" panose="020B0604030504040204" pitchFamily="50" charset="-128"/>
                <a:ea typeface="Meiryo UI" panose="020B0604030504040204"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7740" y="293900"/>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
        <p:nvSpPr>
          <p:cNvPr id="8" name="テキスト プレースホルダー 11">
            <a:extLst>
              <a:ext uri="{FF2B5EF4-FFF2-40B4-BE49-F238E27FC236}">
                <a16:creationId xmlns:a16="http://schemas.microsoft.com/office/drawing/2014/main" id="{0DE1672B-D344-4BD6-B34C-F2F1800B0D1F}"/>
              </a:ext>
            </a:extLst>
          </p:cNvPr>
          <p:cNvSpPr>
            <a:spLocks noGrp="1"/>
          </p:cNvSpPr>
          <p:nvPr>
            <p:ph type="body" sz="quarter" idx="13"/>
          </p:nvPr>
        </p:nvSpPr>
        <p:spPr>
          <a:xfrm>
            <a:off x="227740" y="30163"/>
            <a:ext cx="7537450" cy="217487"/>
          </a:xfrm>
        </p:spPr>
        <p:txBody>
          <a:bodyPr>
            <a:noAutofit/>
          </a:bodyPr>
          <a:lstStyle>
            <a:lvl1pPr marL="0" indent="0">
              <a:buNone/>
              <a:defRPr sz="1100">
                <a:latin typeface="+mj-ea"/>
                <a:ea typeface="+mj-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7963" y="281698"/>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
        <p:nvSpPr>
          <p:cNvPr id="17" name="スライド番号プレースホルダー 6">
            <a:extLst>
              <a:ext uri="{FF2B5EF4-FFF2-40B4-BE49-F238E27FC236}">
                <a16:creationId xmlns:a16="http://schemas.microsoft.com/office/drawing/2014/main" id="{F7DB9521-A65E-464E-8811-A10689FC2059}"/>
              </a:ext>
            </a:extLst>
          </p:cNvPr>
          <p:cNvSpPr txBox="1">
            <a:spLocks/>
          </p:cNvSpPr>
          <p:nvPr userDrawn="1"/>
        </p:nvSpPr>
        <p:spPr>
          <a:xfrm>
            <a:off x="8604448" y="6525344"/>
            <a:ext cx="504056" cy="28803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DB8509-CC2C-4EC7-9C2E-996B98B58898}" type="slidenum">
              <a:rPr kumimoji="1" lang="ja-JP" altLang="en-US" smtClean="0"/>
              <a:pPr/>
              <a:t>‹#›</a:t>
            </a:fld>
            <a:endParaRPr kumimoji="1" lang="ja-JP" altLang="en-US"/>
          </a:p>
        </p:txBody>
      </p:sp>
      <p:sp>
        <p:nvSpPr>
          <p:cNvPr id="23" name="タイトル 1">
            <a:extLst>
              <a:ext uri="{FF2B5EF4-FFF2-40B4-BE49-F238E27FC236}">
                <a16:creationId xmlns:a16="http://schemas.microsoft.com/office/drawing/2014/main" id="{1AEA4BB5-9CD3-480E-AE50-91C54AFC807A}"/>
              </a:ext>
            </a:extLst>
          </p:cNvPr>
          <p:cNvSpPr txBox="1">
            <a:spLocks/>
          </p:cNvSpPr>
          <p:nvPr userDrawn="1"/>
        </p:nvSpPr>
        <p:spPr>
          <a:xfrm>
            <a:off x="251520" y="30866"/>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
        <p:nvSpPr>
          <p:cNvPr id="12" name="テキスト プレースホルダー 11">
            <a:extLst>
              <a:ext uri="{FF2B5EF4-FFF2-40B4-BE49-F238E27FC236}">
                <a16:creationId xmlns:a16="http://schemas.microsoft.com/office/drawing/2014/main" id="{FBBEC861-0C85-40D6-A9BE-08F865D71453}"/>
              </a:ext>
            </a:extLst>
          </p:cNvPr>
          <p:cNvSpPr>
            <a:spLocks noGrp="1"/>
          </p:cNvSpPr>
          <p:nvPr>
            <p:ph type="body" sz="quarter" idx="13"/>
          </p:nvPr>
        </p:nvSpPr>
        <p:spPr>
          <a:xfrm>
            <a:off x="207963" y="30163"/>
            <a:ext cx="7537450" cy="217487"/>
          </a:xfrm>
        </p:spPr>
        <p:txBody>
          <a:bodyPr>
            <a:noAutofit/>
          </a:bodyPr>
          <a:lstStyle>
            <a:lvl1pPr marL="0" indent="0">
              <a:buNone/>
              <a:defRPr sz="1100">
                <a:latin typeface="+mj-ea"/>
                <a:ea typeface="+mj-ea"/>
              </a:defRPr>
            </a:lvl1pPr>
          </a:lstStyle>
          <a:p>
            <a:pPr lvl="0"/>
            <a:r>
              <a:rPr kumimoji="1" lang="ja-JP" altLang="en-US" dirty="0"/>
              <a:t>マスター テキストの書式設定</a:t>
            </a:r>
          </a:p>
        </p:txBody>
      </p:sp>
      <p:sp>
        <p:nvSpPr>
          <p:cNvPr id="14" name="テキスト プレースホルダー 13">
            <a:extLst>
              <a:ext uri="{FF2B5EF4-FFF2-40B4-BE49-F238E27FC236}">
                <a16:creationId xmlns:a16="http://schemas.microsoft.com/office/drawing/2014/main" id="{DAE23E3B-7D65-4103-849F-133D70A576D9}"/>
              </a:ext>
            </a:extLst>
          </p:cNvPr>
          <p:cNvSpPr>
            <a:spLocks noGrp="1"/>
          </p:cNvSpPr>
          <p:nvPr>
            <p:ph type="body" sz="quarter" idx="14"/>
          </p:nvPr>
        </p:nvSpPr>
        <p:spPr>
          <a:xfrm>
            <a:off x="207963" y="884238"/>
            <a:ext cx="8728075" cy="873125"/>
          </a:xfrm>
          <a:solidFill>
            <a:srgbClr val="CCC1DA">
              <a:alpha val="45882"/>
            </a:srgbClr>
          </a:solidFill>
        </p:spPr>
        <p:txBody>
          <a:bodyPr>
            <a:normAutofit/>
          </a:bodyPr>
          <a:lstStyle>
            <a:lvl1pPr marL="0" indent="0">
              <a:buNone/>
              <a:defRPr sz="2000"/>
            </a:lvl1pPr>
          </a:lstStyle>
          <a:p>
            <a:pPr lvl="0"/>
            <a:r>
              <a:rPr kumimoji="1" lang="ja-JP" altLang="en-US" dirty="0"/>
              <a:t>マスター テキストの書式設定</a:t>
            </a:r>
          </a:p>
        </p:txBody>
      </p:sp>
      <p:sp>
        <p:nvSpPr>
          <p:cNvPr id="16" name="テキスト プレースホルダー 15">
            <a:extLst>
              <a:ext uri="{FF2B5EF4-FFF2-40B4-BE49-F238E27FC236}">
                <a16:creationId xmlns:a16="http://schemas.microsoft.com/office/drawing/2014/main" id="{92D373B1-1AD8-4930-9623-3D86F9B177CD}"/>
              </a:ext>
            </a:extLst>
          </p:cNvPr>
          <p:cNvSpPr>
            <a:spLocks noGrp="1"/>
          </p:cNvSpPr>
          <p:nvPr>
            <p:ph type="body" sz="quarter" idx="15"/>
          </p:nvPr>
        </p:nvSpPr>
        <p:spPr>
          <a:xfrm>
            <a:off x="207963" y="1844675"/>
            <a:ext cx="8756650" cy="4594225"/>
          </a:xfrm>
          <a:solidFill>
            <a:srgbClr val="DDD9C3"/>
          </a:solidFill>
        </p:spPr>
        <p:txBody>
          <a:bodyPr>
            <a:normAutofit/>
          </a:bodyPr>
          <a:lstStyle>
            <a:lvl1pPr marL="0" indent="0">
              <a:buNone/>
              <a:defRPr sz="1600"/>
            </a:lvl1pPr>
          </a:lstStyle>
          <a:p>
            <a:pPr lvl="0"/>
            <a:r>
              <a:rPr kumimoji="1" lang="ja-JP" altLang="en-US" dirty="0"/>
              <a:t>マスター テキストの書式設定</a:t>
            </a:r>
          </a:p>
        </p:txBody>
      </p:sp>
    </p:spTree>
    <p:extLst>
      <p:ext uri="{BB962C8B-B14F-4D97-AF65-F5344CB8AC3E}">
        <p14:creationId xmlns:p14="http://schemas.microsoft.com/office/powerpoint/2010/main" val="197781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odtc.bodik.jp/user/log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6.sv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6.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0.png"/><Relationship Id="rId7" Type="http://schemas.openxmlformats.org/officeDocument/2006/relationships/image" Target="../media/image4.sv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hyperlink" Target="https://www.e-stat.go.jp/"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6.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hyperlink" Target="https://odc.bodik.jp/questionnaire1/" TargetMode="Externa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data.go.jp/" TargetMode="External"/><Relationship Id="rId11" Type="http://schemas.openxmlformats.org/officeDocument/2006/relationships/image" Target="../media/image9.png"/><Relationship Id="rId5" Type="http://schemas.openxmlformats.org/officeDocument/2006/relationships/hyperlink" Target="https://www.europeandataportal.eu/" TargetMode="External"/><Relationship Id="rId10" Type="http://schemas.openxmlformats.org/officeDocument/2006/relationships/image" Target="../media/image8.png"/><Relationship Id="rId4" Type="http://schemas.openxmlformats.org/officeDocument/2006/relationships/hyperlink" Target="https://www.data.gov/"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1.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dirty="0"/>
              <a:t>実習</a:t>
            </a:r>
            <a:r>
              <a:rPr kumimoji="1" lang="ja-JP" altLang="en-US" dirty="0"/>
              <a:t>（データ登録編）</a:t>
            </a:r>
          </a:p>
        </p:txBody>
      </p:sp>
      <p:sp>
        <p:nvSpPr>
          <p:cNvPr id="4" name="サブタイトル 3"/>
          <p:cNvSpPr>
            <a:spLocks noGrp="1"/>
          </p:cNvSpPr>
          <p:nvPr>
            <p:ph type="subTitle" idx="1"/>
          </p:nvPr>
        </p:nvSpPr>
        <p:spPr/>
        <p:txBody>
          <a:bodyPr/>
          <a:lstStyle/>
          <a:p>
            <a:r>
              <a:rPr kumimoji="1" lang="ja-JP" altLang="en-US" dirty="0"/>
              <a:t>操作手順書</a:t>
            </a:r>
            <a:endParaRPr kumimoji="1" lang="en-US" altLang="ja-JP" dirty="0"/>
          </a:p>
        </p:txBody>
      </p:sp>
    </p:spTree>
    <p:extLst>
      <p:ext uri="{BB962C8B-B14F-4D97-AF65-F5344CB8AC3E}">
        <p14:creationId xmlns:p14="http://schemas.microsoft.com/office/powerpoint/2010/main" val="302294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0C983BE-1351-44A4-871C-D13786A98FDB}"/>
              </a:ext>
            </a:extLst>
          </p:cNvPr>
          <p:cNvPicPr>
            <a:picLocks noChangeAspect="1"/>
          </p:cNvPicPr>
          <p:nvPr/>
        </p:nvPicPr>
        <p:blipFill>
          <a:blip r:embed="rId3"/>
          <a:stretch>
            <a:fillRect/>
          </a:stretch>
        </p:blipFill>
        <p:spPr>
          <a:xfrm>
            <a:off x="4355976" y="2454406"/>
            <a:ext cx="4320000" cy="2936135"/>
          </a:xfrm>
          <a:prstGeom prst="rect">
            <a:avLst/>
          </a:prstGeom>
        </p:spPr>
      </p:pic>
      <p:pic>
        <p:nvPicPr>
          <p:cNvPr id="3" name="図 2">
            <a:extLst>
              <a:ext uri="{FF2B5EF4-FFF2-40B4-BE49-F238E27FC236}">
                <a16:creationId xmlns:a16="http://schemas.microsoft.com/office/drawing/2014/main" id="{FEF6BE89-01B7-45B8-BEE0-900D563E5A8E}"/>
              </a:ext>
            </a:extLst>
          </p:cNvPr>
          <p:cNvPicPr>
            <a:picLocks noChangeAspect="1"/>
          </p:cNvPicPr>
          <p:nvPr/>
        </p:nvPicPr>
        <p:blipFill>
          <a:blip r:embed="rId4"/>
          <a:stretch>
            <a:fillRect/>
          </a:stretch>
        </p:blipFill>
        <p:spPr>
          <a:xfrm>
            <a:off x="250959" y="1686671"/>
            <a:ext cx="3240000" cy="4778547"/>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7CB8AC11-E42C-425D-B649-B535B5C68D6A}"/>
              </a:ext>
            </a:extLst>
          </p:cNvPr>
          <p:cNvSpPr>
            <a:spLocks noGrp="1"/>
          </p:cNvSpPr>
          <p:nvPr>
            <p:ph type="title"/>
          </p:nvPr>
        </p:nvSpPr>
        <p:spPr/>
        <p:txBody>
          <a:bodyPr/>
          <a:lstStyle/>
          <a:p>
            <a:r>
              <a:rPr kumimoji="1" lang="en-US" altLang="ja-JP" dirty="0"/>
              <a:t>1.3 </a:t>
            </a:r>
            <a:r>
              <a:rPr kumimoji="1" lang="ja-JP" altLang="en-US" dirty="0"/>
              <a:t>メタデータ①</a:t>
            </a:r>
          </a:p>
        </p:txBody>
      </p:sp>
      <p:sp>
        <p:nvSpPr>
          <p:cNvPr id="4" name="スライド番号プレースホルダー 3">
            <a:extLst>
              <a:ext uri="{FF2B5EF4-FFF2-40B4-BE49-F238E27FC236}">
                <a16:creationId xmlns:a16="http://schemas.microsoft.com/office/drawing/2014/main" id="{1DC3547A-4735-4227-93F8-F0BBBDCA1841}"/>
              </a:ext>
            </a:extLst>
          </p:cNvPr>
          <p:cNvSpPr>
            <a:spLocks noGrp="1"/>
          </p:cNvSpPr>
          <p:nvPr>
            <p:ph type="sldNum" sz="quarter" idx="12"/>
          </p:nvPr>
        </p:nvSpPr>
        <p:spPr/>
        <p:txBody>
          <a:bodyPr/>
          <a:lstStyle/>
          <a:p>
            <a:fld id="{EEDB8509-CC2C-4EC7-9C2E-996B98B58898}" type="slidenum">
              <a:rPr kumimoji="1" lang="ja-JP" altLang="en-US" smtClean="0"/>
              <a:pPr/>
              <a:t>10</a:t>
            </a:fld>
            <a:endParaRPr kumimoji="1" lang="ja-JP" altLang="en-US"/>
          </a:p>
        </p:txBody>
      </p:sp>
      <p:sp>
        <p:nvSpPr>
          <p:cNvPr id="5" name="テキスト プレースホルダー 4">
            <a:extLst>
              <a:ext uri="{FF2B5EF4-FFF2-40B4-BE49-F238E27FC236}">
                <a16:creationId xmlns:a16="http://schemas.microsoft.com/office/drawing/2014/main" id="{78CEB6CF-62DE-4ADB-AC72-C7E4CBE5EC25}"/>
              </a:ext>
            </a:extLst>
          </p:cNvPr>
          <p:cNvSpPr>
            <a:spLocks noGrp="1"/>
          </p:cNvSpPr>
          <p:nvPr>
            <p:ph type="body" sz="quarter" idx="13"/>
          </p:nvPr>
        </p:nvSpPr>
        <p:spPr/>
        <p:txBody>
          <a:bodyPr/>
          <a:lstStyle/>
          <a:p>
            <a:r>
              <a:rPr kumimoji="1" lang="en-US" altLang="ja-JP" dirty="0"/>
              <a:t>1.</a:t>
            </a:r>
            <a:r>
              <a:rPr kumimoji="1" lang="ja-JP" altLang="en-US" dirty="0"/>
              <a:t>はじめに</a:t>
            </a:r>
          </a:p>
        </p:txBody>
      </p:sp>
      <p:sp>
        <p:nvSpPr>
          <p:cNvPr id="6" name="テキスト プレースホルダー 5">
            <a:extLst>
              <a:ext uri="{FF2B5EF4-FFF2-40B4-BE49-F238E27FC236}">
                <a16:creationId xmlns:a16="http://schemas.microsoft.com/office/drawing/2014/main" id="{373F6FD8-85C5-4CD8-AE0D-72B8203C497F}"/>
              </a:ext>
            </a:extLst>
          </p:cNvPr>
          <p:cNvSpPr>
            <a:spLocks noGrp="1"/>
          </p:cNvSpPr>
          <p:nvPr>
            <p:ph type="body" sz="quarter" idx="14"/>
          </p:nvPr>
        </p:nvSpPr>
        <p:spPr>
          <a:xfrm>
            <a:off x="207963" y="884239"/>
            <a:ext cx="8728075" cy="672554"/>
          </a:xfrm>
        </p:spPr>
        <p:txBody>
          <a:bodyPr>
            <a:normAutofit/>
          </a:bodyPr>
          <a:lstStyle/>
          <a:p>
            <a:r>
              <a:rPr kumimoji="1" lang="en-US" altLang="ja-JP" dirty="0"/>
              <a:t>CKAN</a:t>
            </a:r>
            <a:r>
              <a:rPr kumimoji="1" lang="ja-JP" altLang="en-US" dirty="0"/>
              <a:t>では、データセット単位でメタデータを設定します。</a:t>
            </a:r>
            <a:r>
              <a:rPr lang="ja-JP" altLang="en-US" dirty="0"/>
              <a:t>メタデータとはデータを説明するためのデータです。</a:t>
            </a:r>
            <a:endParaRPr kumimoji="1" lang="ja-JP" altLang="en-US" dirty="0"/>
          </a:p>
        </p:txBody>
      </p:sp>
      <p:sp>
        <p:nvSpPr>
          <p:cNvPr id="9" name="テキスト ボックス 8">
            <a:extLst>
              <a:ext uri="{FF2B5EF4-FFF2-40B4-BE49-F238E27FC236}">
                <a16:creationId xmlns:a16="http://schemas.microsoft.com/office/drawing/2014/main" id="{4E252AF2-B3BC-48B6-BBF4-46E35504D94A}"/>
              </a:ext>
            </a:extLst>
          </p:cNvPr>
          <p:cNvSpPr txBox="1"/>
          <p:nvPr/>
        </p:nvSpPr>
        <p:spPr>
          <a:xfrm>
            <a:off x="890565" y="6441207"/>
            <a:ext cx="189026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メタデータ登録画面の例</a:t>
            </a:r>
          </a:p>
        </p:txBody>
      </p:sp>
      <p:sp>
        <p:nvSpPr>
          <p:cNvPr id="10" name="テキスト ボックス 9">
            <a:extLst>
              <a:ext uri="{FF2B5EF4-FFF2-40B4-BE49-F238E27FC236}">
                <a16:creationId xmlns:a16="http://schemas.microsoft.com/office/drawing/2014/main" id="{399AA269-EE0C-459C-8447-92AAC6D9E857}"/>
              </a:ext>
            </a:extLst>
          </p:cNvPr>
          <p:cNvSpPr txBox="1"/>
          <p:nvPr/>
        </p:nvSpPr>
        <p:spPr>
          <a:xfrm>
            <a:off x="4590465" y="5461144"/>
            <a:ext cx="3860352"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登録したメタデータはデータセットの閲覧画面に表示されます。</a:t>
            </a:r>
          </a:p>
        </p:txBody>
      </p:sp>
      <p:cxnSp>
        <p:nvCxnSpPr>
          <p:cNvPr id="12" name="直線矢印コネクタ 11">
            <a:extLst>
              <a:ext uri="{FF2B5EF4-FFF2-40B4-BE49-F238E27FC236}">
                <a16:creationId xmlns:a16="http://schemas.microsoft.com/office/drawing/2014/main" id="{A9F48A24-5292-4EC0-BE90-550451C4092F}"/>
              </a:ext>
            </a:extLst>
          </p:cNvPr>
          <p:cNvCxnSpPr>
            <a:cxnSpLocks/>
          </p:cNvCxnSpPr>
          <p:nvPr/>
        </p:nvCxnSpPr>
        <p:spPr>
          <a:xfrm>
            <a:off x="1785203" y="3641116"/>
            <a:ext cx="2570773" cy="1530213"/>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12D907C2-29E6-4408-A778-40715CC4DAC1}"/>
              </a:ext>
            </a:extLst>
          </p:cNvPr>
          <p:cNvCxnSpPr>
            <a:cxnSpLocks/>
          </p:cNvCxnSpPr>
          <p:nvPr/>
        </p:nvCxnSpPr>
        <p:spPr>
          <a:xfrm flipV="1">
            <a:off x="1792106" y="3753036"/>
            <a:ext cx="2635878" cy="188793"/>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391CD8-5A82-4837-A87D-AC0136965BC6}"/>
              </a:ext>
            </a:extLst>
          </p:cNvPr>
          <p:cNvCxnSpPr>
            <a:cxnSpLocks/>
          </p:cNvCxnSpPr>
          <p:nvPr/>
        </p:nvCxnSpPr>
        <p:spPr>
          <a:xfrm>
            <a:off x="3131840" y="2079813"/>
            <a:ext cx="2304256" cy="781344"/>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A093A38-0FE3-4ACA-851A-6FCFA8F6DE26}"/>
              </a:ext>
            </a:extLst>
          </p:cNvPr>
          <p:cNvCxnSpPr>
            <a:cxnSpLocks/>
          </p:cNvCxnSpPr>
          <p:nvPr/>
        </p:nvCxnSpPr>
        <p:spPr>
          <a:xfrm>
            <a:off x="3131840" y="2931760"/>
            <a:ext cx="2304256" cy="224093"/>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右中かっこ 27">
            <a:extLst>
              <a:ext uri="{FF2B5EF4-FFF2-40B4-BE49-F238E27FC236}">
                <a16:creationId xmlns:a16="http://schemas.microsoft.com/office/drawing/2014/main" id="{8898D521-10F6-4740-B9B5-1DDA11BC8ED3}"/>
              </a:ext>
            </a:extLst>
          </p:cNvPr>
          <p:cNvSpPr/>
          <p:nvPr/>
        </p:nvSpPr>
        <p:spPr>
          <a:xfrm>
            <a:off x="2339752" y="4149080"/>
            <a:ext cx="216024" cy="1512168"/>
          </a:xfrm>
          <a:prstGeom prst="rightBrace">
            <a:avLst>
              <a:gd name="adj1" fmla="val 8333"/>
              <a:gd name="adj2" fmla="val 2801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B8CC21A8-B0CA-46FC-A2C1-75D65E836520}"/>
              </a:ext>
            </a:extLst>
          </p:cNvPr>
          <p:cNvCxnSpPr>
            <a:cxnSpLocks/>
          </p:cNvCxnSpPr>
          <p:nvPr/>
        </p:nvCxnSpPr>
        <p:spPr>
          <a:xfrm>
            <a:off x="2657123" y="4581128"/>
            <a:ext cx="2706965" cy="8039"/>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10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B8AC11-E42C-425D-B649-B535B5C68D6A}"/>
              </a:ext>
            </a:extLst>
          </p:cNvPr>
          <p:cNvSpPr>
            <a:spLocks noGrp="1"/>
          </p:cNvSpPr>
          <p:nvPr>
            <p:ph type="title"/>
          </p:nvPr>
        </p:nvSpPr>
        <p:spPr/>
        <p:txBody>
          <a:bodyPr/>
          <a:lstStyle/>
          <a:p>
            <a:r>
              <a:rPr kumimoji="1" lang="en-US" altLang="ja-JP" dirty="0"/>
              <a:t>1.3 </a:t>
            </a:r>
            <a:r>
              <a:rPr kumimoji="1" lang="ja-JP" altLang="en-US" dirty="0"/>
              <a:t>メタデータ①</a:t>
            </a:r>
          </a:p>
        </p:txBody>
      </p:sp>
      <p:sp>
        <p:nvSpPr>
          <p:cNvPr id="4" name="スライド番号プレースホルダー 3">
            <a:extLst>
              <a:ext uri="{FF2B5EF4-FFF2-40B4-BE49-F238E27FC236}">
                <a16:creationId xmlns:a16="http://schemas.microsoft.com/office/drawing/2014/main" id="{1DC3547A-4735-4227-93F8-F0BBBDCA1841}"/>
              </a:ext>
            </a:extLst>
          </p:cNvPr>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a:p>
        </p:txBody>
      </p:sp>
      <p:sp>
        <p:nvSpPr>
          <p:cNvPr id="5" name="テキスト プレースホルダー 4">
            <a:extLst>
              <a:ext uri="{FF2B5EF4-FFF2-40B4-BE49-F238E27FC236}">
                <a16:creationId xmlns:a16="http://schemas.microsoft.com/office/drawing/2014/main" id="{78CEB6CF-62DE-4ADB-AC72-C7E4CBE5EC25}"/>
              </a:ext>
            </a:extLst>
          </p:cNvPr>
          <p:cNvSpPr>
            <a:spLocks noGrp="1"/>
          </p:cNvSpPr>
          <p:nvPr>
            <p:ph type="body" sz="quarter" idx="13"/>
          </p:nvPr>
        </p:nvSpPr>
        <p:spPr/>
        <p:txBody>
          <a:bodyPr/>
          <a:lstStyle/>
          <a:p>
            <a:r>
              <a:rPr kumimoji="1" lang="en-US" altLang="ja-JP" dirty="0"/>
              <a:t>1.</a:t>
            </a:r>
            <a:r>
              <a:rPr kumimoji="1" lang="ja-JP" altLang="en-US" dirty="0"/>
              <a:t>はじめに</a:t>
            </a:r>
          </a:p>
        </p:txBody>
      </p:sp>
      <p:sp>
        <p:nvSpPr>
          <p:cNvPr id="6" name="テキスト プレースホルダー 5">
            <a:extLst>
              <a:ext uri="{FF2B5EF4-FFF2-40B4-BE49-F238E27FC236}">
                <a16:creationId xmlns:a16="http://schemas.microsoft.com/office/drawing/2014/main" id="{373F6FD8-85C5-4CD8-AE0D-72B8203C497F}"/>
              </a:ext>
            </a:extLst>
          </p:cNvPr>
          <p:cNvSpPr>
            <a:spLocks noGrp="1"/>
          </p:cNvSpPr>
          <p:nvPr>
            <p:ph type="body" sz="quarter" idx="14"/>
          </p:nvPr>
        </p:nvSpPr>
        <p:spPr>
          <a:xfrm>
            <a:off x="207963" y="884239"/>
            <a:ext cx="8728075" cy="672554"/>
          </a:xfrm>
        </p:spPr>
        <p:txBody>
          <a:bodyPr>
            <a:normAutofit/>
          </a:bodyPr>
          <a:lstStyle/>
          <a:p>
            <a:r>
              <a:rPr lang="ja-JP" altLang="en-US" dirty="0"/>
              <a:t>メタデータは全文検索の対象になります。ファセットナビゲーション（検索結果の絞り込み）のデータとしても利用できるため、ユーザーがデータをより見つけやすくなります。</a:t>
            </a:r>
            <a:endParaRPr lang="en-US" altLang="ja-JP" dirty="0"/>
          </a:p>
        </p:txBody>
      </p:sp>
      <p:sp>
        <p:nvSpPr>
          <p:cNvPr id="30" name="テキスト ボックス 29">
            <a:extLst>
              <a:ext uri="{FF2B5EF4-FFF2-40B4-BE49-F238E27FC236}">
                <a16:creationId xmlns:a16="http://schemas.microsoft.com/office/drawing/2014/main" id="{A962B3AF-3D19-4A79-812F-96A733FA2D07}"/>
              </a:ext>
            </a:extLst>
          </p:cNvPr>
          <p:cNvSpPr txBox="1"/>
          <p:nvPr/>
        </p:nvSpPr>
        <p:spPr>
          <a:xfrm>
            <a:off x="941653" y="5786680"/>
            <a:ext cx="3451586"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タイトル、説明、タグなどは全文検索の対象となります。</a:t>
            </a:r>
          </a:p>
        </p:txBody>
      </p:sp>
      <p:pic>
        <p:nvPicPr>
          <p:cNvPr id="33" name="図 32">
            <a:extLst>
              <a:ext uri="{FF2B5EF4-FFF2-40B4-BE49-F238E27FC236}">
                <a16:creationId xmlns:a16="http://schemas.microsoft.com/office/drawing/2014/main" id="{59B2B45D-906F-4ADC-8FB5-31829D95738E}"/>
              </a:ext>
            </a:extLst>
          </p:cNvPr>
          <p:cNvPicPr>
            <a:picLocks noChangeAspect="1"/>
          </p:cNvPicPr>
          <p:nvPr/>
        </p:nvPicPr>
        <p:blipFill rotWithShape="1">
          <a:blip r:embed="rId3"/>
          <a:srcRect l="28737" t="16815" r="61328" b="19342"/>
          <a:stretch/>
        </p:blipFill>
        <p:spPr>
          <a:xfrm>
            <a:off x="5711576" y="1772569"/>
            <a:ext cx="1131192" cy="4140179"/>
          </a:xfrm>
          <a:prstGeom prst="rect">
            <a:avLst/>
          </a:prstGeom>
        </p:spPr>
      </p:pic>
      <p:pic>
        <p:nvPicPr>
          <p:cNvPr id="34" name="図 33">
            <a:extLst>
              <a:ext uri="{FF2B5EF4-FFF2-40B4-BE49-F238E27FC236}">
                <a16:creationId xmlns:a16="http://schemas.microsoft.com/office/drawing/2014/main" id="{63D5B27F-6112-45B6-8AA6-C9BEC656AAF5}"/>
              </a:ext>
            </a:extLst>
          </p:cNvPr>
          <p:cNvPicPr>
            <a:picLocks noChangeAspect="1"/>
          </p:cNvPicPr>
          <p:nvPr/>
        </p:nvPicPr>
        <p:blipFill rotWithShape="1">
          <a:blip r:embed="rId4"/>
          <a:srcRect l="28541" t="23678" r="61249" b="22346"/>
          <a:stretch/>
        </p:blipFill>
        <p:spPr>
          <a:xfrm>
            <a:off x="7187558" y="1774371"/>
            <a:ext cx="1162489" cy="3500290"/>
          </a:xfrm>
          <a:prstGeom prst="rect">
            <a:avLst/>
          </a:prstGeom>
        </p:spPr>
      </p:pic>
      <p:sp>
        <p:nvSpPr>
          <p:cNvPr id="35" name="テキスト ボックス 34">
            <a:extLst>
              <a:ext uri="{FF2B5EF4-FFF2-40B4-BE49-F238E27FC236}">
                <a16:creationId xmlns:a16="http://schemas.microsoft.com/office/drawing/2014/main" id="{6990DBA3-9003-4205-9BFA-4C81D9E2F044}"/>
              </a:ext>
            </a:extLst>
          </p:cNvPr>
          <p:cNvSpPr txBox="1"/>
          <p:nvPr/>
        </p:nvSpPr>
        <p:spPr>
          <a:xfrm>
            <a:off x="5587038" y="5949280"/>
            <a:ext cx="336983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ファセットナビゲーション（検索結果の絞り込み）の例</a:t>
            </a:r>
          </a:p>
        </p:txBody>
      </p:sp>
      <p:sp>
        <p:nvSpPr>
          <p:cNvPr id="36" name="テキスト ボックス 35">
            <a:extLst>
              <a:ext uri="{FF2B5EF4-FFF2-40B4-BE49-F238E27FC236}">
                <a16:creationId xmlns:a16="http://schemas.microsoft.com/office/drawing/2014/main" id="{70ADF796-48E8-41F5-AD71-C77367DF4F22}"/>
              </a:ext>
            </a:extLst>
          </p:cNvPr>
          <p:cNvSpPr txBox="1"/>
          <p:nvPr/>
        </p:nvSpPr>
        <p:spPr>
          <a:xfrm>
            <a:off x="5589801" y="6243037"/>
            <a:ext cx="3014647"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組織、グループ、タグ、フォーマット、ライセンスで検索結果の絞り込みが可能です。</a:t>
            </a:r>
          </a:p>
        </p:txBody>
      </p:sp>
      <p:pic>
        <p:nvPicPr>
          <p:cNvPr id="11" name="図 10">
            <a:extLst>
              <a:ext uri="{FF2B5EF4-FFF2-40B4-BE49-F238E27FC236}">
                <a16:creationId xmlns:a16="http://schemas.microsoft.com/office/drawing/2014/main" id="{70BD86D6-00B3-48FB-8B8A-27A4449E19B3}"/>
              </a:ext>
            </a:extLst>
          </p:cNvPr>
          <p:cNvPicPr>
            <a:picLocks noChangeAspect="1"/>
          </p:cNvPicPr>
          <p:nvPr/>
        </p:nvPicPr>
        <p:blipFill>
          <a:blip r:embed="rId5"/>
          <a:stretch>
            <a:fillRect/>
          </a:stretch>
        </p:blipFill>
        <p:spPr>
          <a:xfrm>
            <a:off x="251520" y="1772569"/>
            <a:ext cx="4831853" cy="3933056"/>
          </a:xfrm>
          <a:prstGeom prst="rect">
            <a:avLst/>
          </a:prstGeom>
        </p:spPr>
      </p:pic>
      <p:sp>
        <p:nvSpPr>
          <p:cNvPr id="24" name="正方形/長方形 23">
            <a:extLst>
              <a:ext uri="{FF2B5EF4-FFF2-40B4-BE49-F238E27FC236}">
                <a16:creationId xmlns:a16="http://schemas.microsoft.com/office/drawing/2014/main" id="{B5C9F467-51B6-4C86-A8FB-C9BA04399F8F}"/>
              </a:ext>
            </a:extLst>
          </p:cNvPr>
          <p:cNvSpPr/>
          <p:nvPr/>
        </p:nvSpPr>
        <p:spPr>
          <a:xfrm>
            <a:off x="3059832" y="1719413"/>
            <a:ext cx="2043345" cy="485451"/>
          </a:xfrm>
          <a:prstGeom prst="rect">
            <a:avLst/>
          </a:prstGeom>
          <a:noFill/>
          <a:ln w="1905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cxnSp>
        <p:nvCxnSpPr>
          <p:cNvPr id="16" name="直線コネクタ 15">
            <a:extLst>
              <a:ext uri="{FF2B5EF4-FFF2-40B4-BE49-F238E27FC236}">
                <a16:creationId xmlns:a16="http://schemas.microsoft.com/office/drawing/2014/main" id="{F0017D85-3259-4C8B-93AB-89B56A947ABA}"/>
              </a:ext>
            </a:extLst>
          </p:cNvPr>
          <p:cNvCxnSpPr/>
          <p:nvPr/>
        </p:nvCxnSpPr>
        <p:spPr>
          <a:xfrm>
            <a:off x="1475656" y="3356992"/>
            <a:ext cx="33843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00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305BD-5CB2-4E7F-8CED-15ADABDB952F}"/>
              </a:ext>
            </a:extLst>
          </p:cNvPr>
          <p:cNvSpPr>
            <a:spLocks noGrp="1"/>
          </p:cNvSpPr>
          <p:nvPr>
            <p:ph type="title"/>
          </p:nvPr>
        </p:nvSpPr>
        <p:spPr/>
        <p:txBody>
          <a:bodyPr/>
          <a:lstStyle/>
          <a:p>
            <a:r>
              <a:rPr kumimoji="1" lang="en-US" altLang="ja-JP" dirty="0"/>
              <a:t>1.4 CKAN</a:t>
            </a:r>
            <a:r>
              <a:rPr kumimoji="1" lang="ja-JP" altLang="en-US" dirty="0"/>
              <a:t>の要素</a:t>
            </a:r>
          </a:p>
        </p:txBody>
      </p:sp>
      <p:sp>
        <p:nvSpPr>
          <p:cNvPr id="4" name="スライド番号プレースホルダー 3">
            <a:extLst>
              <a:ext uri="{FF2B5EF4-FFF2-40B4-BE49-F238E27FC236}">
                <a16:creationId xmlns:a16="http://schemas.microsoft.com/office/drawing/2014/main" id="{60434C9F-FD8C-4AF7-AADE-288B9D868A07}"/>
              </a:ext>
            </a:extLst>
          </p:cNvPr>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
        <p:nvSpPr>
          <p:cNvPr id="5" name="テキスト プレースホルダー 4">
            <a:extLst>
              <a:ext uri="{FF2B5EF4-FFF2-40B4-BE49-F238E27FC236}">
                <a16:creationId xmlns:a16="http://schemas.microsoft.com/office/drawing/2014/main" id="{1A2F24BD-EDAD-4C76-B8DE-79EA2D06126C}"/>
              </a:ext>
            </a:extLst>
          </p:cNvPr>
          <p:cNvSpPr>
            <a:spLocks noGrp="1"/>
          </p:cNvSpPr>
          <p:nvPr>
            <p:ph type="body" sz="quarter" idx="13"/>
          </p:nvPr>
        </p:nvSpPr>
        <p:spPr/>
        <p:txBody>
          <a:bodyPr/>
          <a:lstStyle/>
          <a:p>
            <a:r>
              <a:rPr kumimoji="1" lang="en-US" altLang="ja-JP" dirty="0"/>
              <a:t>1.</a:t>
            </a:r>
            <a:r>
              <a:rPr kumimoji="1" lang="ja-JP" altLang="en-US" dirty="0"/>
              <a:t>はじめに</a:t>
            </a:r>
          </a:p>
        </p:txBody>
      </p:sp>
      <p:sp>
        <p:nvSpPr>
          <p:cNvPr id="6" name="テキスト プレースホルダー 5">
            <a:extLst>
              <a:ext uri="{FF2B5EF4-FFF2-40B4-BE49-F238E27FC236}">
                <a16:creationId xmlns:a16="http://schemas.microsoft.com/office/drawing/2014/main" id="{FD11C795-FF4F-4349-BECE-9617F6D4C4E7}"/>
              </a:ext>
            </a:extLst>
          </p:cNvPr>
          <p:cNvSpPr>
            <a:spLocks noGrp="1"/>
          </p:cNvSpPr>
          <p:nvPr>
            <p:ph type="body" sz="quarter" idx="14"/>
          </p:nvPr>
        </p:nvSpPr>
        <p:spPr>
          <a:xfrm>
            <a:off x="207963" y="884239"/>
            <a:ext cx="8728075" cy="629080"/>
          </a:xfrm>
        </p:spPr>
        <p:txBody>
          <a:bodyPr>
            <a:normAutofit lnSpcReduction="10000"/>
          </a:bodyPr>
          <a:lstStyle/>
          <a:p>
            <a:r>
              <a:rPr kumimoji="1" lang="en-US" altLang="ja-JP" dirty="0"/>
              <a:t>CKAN</a:t>
            </a:r>
            <a:r>
              <a:rPr kumimoji="1" lang="ja-JP" altLang="en-US" dirty="0"/>
              <a:t>で</a:t>
            </a:r>
            <a:r>
              <a:rPr lang="ja-JP" altLang="en-US" dirty="0"/>
              <a:t>は、ユーザー、組織、データセット、グループという要素があります。ここではそれらの要素の関連を示しています。</a:t>
            </a:r>
          </a:p>
          <a:p>
            <a:endParaRPr kumimoji="1" lang="ja-JP" altLang="en-US" dirty="0"/>
          </a:p>
        </p:txBody>
      </p:sp>
      <p:sp>
        <p:nvSpPr>
          <p:cNvPr id="34" name="コンテンツ プレースホルダー 2">
            <a:extLst>
              <a:ext uri="{FF2B5EF4-FFF2-40B4-BE49-F238E27FC236}">
                <a16:creationId xmlns:a16="http://schemas.microsoft.com/office/drawing/2014/main" id="{3DD12151-1094-4F50-99CF-572761F40363}"/>
              </a:ext>
            </a:extLst>
          </p:cNvPr>
          <p:cNvSpPr txBox="1">
            <a:spLocks/>
          </p:cNvSpPr>
          <p:nvPr/>
        </p:nvSpPr>
        <p:spPr>
          <a:xfrm>
            <a:off x="3976688" y="1583643"/>
            <a:ext cx="4955032" cy="5352320"/>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dirty="0"/>
              <a:t>ユーザー</a:t>
            </a:r>
            <a:endParaRPr lang="en-US" altLang="ja-JP" dirty="0"/>
          </a:p>
          <a:p>
            <a:pPr lvl="1">
              <a:lnSpc>
                <a:spcPct val="120000"/>
              </a:lnSpc>
            </a:pPr>
            <a:r>
              <a:rPr lang="ja-JP" altLang="en-US" dirty="0"/>
              <a:t>ユーザー名、パスワード、メールアドレス、氏名で登録</a:t>
            </a:r>
            <a:endParaRPr lang="en-US" altLang="ja-JP" dirty="0"/>
          </a:p>
          <a:p>
            <a:pPr lvl="1">
              <a:lnSpc>
                <a:spcPct val="120000"/>
              </a:lnSpc>
            </a:pPr>
            <a:r>
              <a:rPr lang="ja-JP" altLang="en-US" dirty="0"/>
              <a:t>ユーザー毎に</a:t>
            </a:r>
            <a:r>
              <a:rPr lang="en-US" altLang="ja-JP" dirty="0"/>
              <a:t>API</a:t>
            </a:r>
            <a:r>
              <a:rPr lang="ja-JP" altLang="en-US" dirty="0"/>
              <a:t>キーが割り当てられ、</a:t>
            </a:r>
            <a:r>
              <a:rPr lang="en-US" altLang="ja-JP" dirty="0"/>
              <a:t>CKAN</a:t>
            </a:r>
            <a:r>
              <a:rPr lang="ja-JP" altLang="en-US" dirty="0"/>
              <a:t>の設定によっては外部からデータセットの追加、削除等多くの事が</a:t>
            </a:r>
            <a:r>
              <a:rPr lang="en-US" altLang="ja-JP" dirty="0"/>
              <a:t>Web API</a:t>
            </a:r>
            <a:r>
              <a:rPr lang="ja-JP" altLang="en-US" dirty="0"/>
              <a:t>経由で実行可能となる</a:t>
            </a:r>
            <a:endParaRPr lang="en-US" altLang="ja-JP" dirty="0"/>
          </a:p>
          <a:p>
            <a:pPr>
              <a:lnSpc>
                <a:spcPct val="120000"/>
              </a:lnSpc>
            </a:pPr>
            <a:r>
              <a:rPr lang="ja-JP" altLang="en-US" dirty="0"/>
              <a:t>組織</a:t>
            </a:r>
            <a:endParaRPr lang="en-US" altLang="ja-JP" dirty="0"/>
          </a:p>
          <a:p>
            <a:pPr lvl="1">
              <a:lnSpc>
                <a:spcPct val="120000"/>
              </a:lnSpc>
            </a:pPr>
            <a:r>
              <a:rPr lang="ja-JP" altLang="en-US" dirty="0"/>
              <a:t>ユーザーは複数の組織に所属する事が可能（今回の利用方法では、基本的にユーザーと組織は</a:t>
            </a:r>
            <a:r>
              <a:rPr lang="en-US" altLang="ja-JP" dirty="0"/>
              <a:t>1:1</a:t>
            </a:r>
            <a:r>
              <a:rPr lang="ja-JP" altLang="en-US" dirty="0"/>
              <a:t>）</a:t>
            </a:r>
            <a:endParaRPr lang="en-US" altLang="ja-JP" dirty="0"/>
          </a:p>
          <a:p>
            <a:pPr lvl="1">
              <a:lnSpc>
                <a:spcPct val="120000"/>
              </a:lnSpc>
            </a:pPr>
            <a:r>
              <a:rPr lang="ja-JP" altLang="en-US" dirty="0"/>
              <a:t>組織毎にユーザーの権限を設定可能（管理者、編集者、メンバー）</a:t>
            </a:r>
            <a:endParaRPr lang="en-US" altLang="ja-JP" dirty="0"/>
          </a:p>
          <a:p>
            <a:pPr>
              <a:lnSpc>
                <a:spcPct val="120000"/>
              </a:lnSpc>
            </a:pPr>
            <a:r>
              <a:rPr lang="ja-JP" altLang="en-US" dirty="0"/>
              <a:t>データセット</a:t>
            </a:r>
            <a:endParaRPr lang="en-US" altLang="ja-JP" dirty="0"/>
          </a:p>
          <a:p>
            <a:pPr lvl="1">
              <a:lnSpc>
                <a:spcPct val="120000"/>
              </a:lnSpc>
            </a:pPr>
            <a:r>
              <a:rPr lang="ja-JP" altLang="en-US" dirty="0"/>
              <a:t>ユニークな</a:t>
            </a:r>
            <a:r>
              <a:rPr lang="en-US" altLang="ja-JP" dirty="0"/>
              <a:t>URL</a:t>
            </a:r>
            <a:r>
              <a:rPr lang="ja-JP" altLang="en-US" dirty="0"/>
              <a:t>を持つ</a:t>
            </a:r>
            <a:endParaRPr lang="en-US" altLang="ja-JP" dirty="0"/>
          </a:p>
          <a:p>
            <a:pPr lvl="1">
              <a:lnSpc>
                <a:spcPct val="120000"/>
              </a:lnSpc>
            </a:pPr>
            <a:r>
              <a:rPr lang="ja-JP" altLang="en-US" dirty="0"/>
              <a:t>一つのデータセットに複数のファイルを登録可能</a:t>
            </a:r>
            <a:endParaRPr lang="en-US" altLang="ja-JP" dirty="0"/>
          </a:p>
          <a:p>
            <a:pPr lvl="1">
              <a:lnSpc>
                <a:spcPct val="120000"/>
              </a:lnSpc>
            </a:pPr>
            <a:r>
              <a:rPr lang="ja-JP" altLang="en-US" dirty="0"/>
              <a:t>ファイルを直接登録するだけでなく、リンク</a:t>
            </a:r>
            <a:r>
              <a:rPr lang="en-US" altLang="ja-JP" dirty="0"/>
              <a:t>(URL)</a:t>
            </a:r>
            <a:r>
              <a:rPr lang="ja-JP" altLang="en-US" dirty="0"/>
              <a:t>の登録も可能</a:t>
            </a:r>
            <a:endParaRPr lang="en-US" altLang="ja-JP" dirty="0"/>
          </a:p>
          <a:p>
            <a:pPr lvl="1">
              <a:lnSpc>
                <a:spcPct val="120000"/>
              </a:lnSpc>
            </a:pPr>
            <a:r>
              <a:rPr lang="ja-JP" altLang="en-US" dirty="0"/>
              <a:t>一つのデータセットは一つの組織に割り当てられる</a:t>
            </a:r>
            <a:endParaRPr lang="en-US" altLang="ja-JP" dirty="0"/>
          </a:p>
          <a:p>
            <a:pPr>
              <a:lnSpc>
                <a:spcPct val="120000"/>
              </a:lnSpc>
            </a:pPr>
            <a:r>
              <a:rPr lang="ja-JP" altLang="en-US" dirty="0"/>
              <a:t>グループ</a:t>
            </a:r>
            <a:endParaRPr lang="en-US" altLang="ja-JP" dirty="0"/>
          </a:p>
          <a:p>
            <a:pPr lvl="1">
              <a:lnSpc>
                <a:spcPct val="120000"/>
              </a:lnSpc>
            </a:pPr>
            <a:r>
              <a:rPr lang="ja-JP" altLang="en-US" dirty="0"/>
              <a:t>いろいろな使い方が想定されるが、カテゴリとして利用する事が多い</a:t>
            </a:r>
            <a:endParaRPr lang="en-US" altLang="ja-JP" dirty="0"/>
          </a:p>
          <a:p>
            <a:pPr lvl="1">
              <a:lnSpc>
                <a:spcPct val="120000"/>
              </a:lnSpc>
            </a:pPr>
            <a:r>
              <a:rPr lang="ja-JP" altLang="en-US" dirty="0"/>
              <a:t>一つのデータセットは複数のグループに割り当てることができる</a:t>
            </a:r>
            <a:endParaRPr lang="en-US" altLang="ja-JP" dirty="0"/>
          </a:p>
        </p:txBody>
      </p:sp>
      <p:pic>
        <p:nvPicPr>
          <p:cNvPr id="35" name="Picture 2">
            <a:extLst>
              <a:ext uri="{FF2B5EF4-FFF2-40B4-BE49-F238E27FC236}">
                <a16:creationId xmlns:a16="http://schemas.microsoft.com/office/drawing/2014/main" id="{540CC779-63DA-4C1C-9CFA-C56426154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54" y="2614625"/>
            <a:ext cx="86121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a:extLst>
              <a:ext uri="{FF2B5EF4-FFF2-40B4-BE49-F238E27FC236}">
                <a16:creationId xmlns:a16="http://schemas.microsoft.com/office/drawing/2014/main" id="{4655CD54-5C4D-437D-8496-3060DE972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39" y="5137446"/>
            <a:ext cx="586617" cy="59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id="{43E83A24-4D71-4D87-B78E-B9AD80E15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839" y="4261776"/>
            <a:ext cx="586617" cy="59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
            <a:extLst>
              <a:ext uri="{FF2B5EF4-FFF2-40B4-BE49-F238E27FC236}">
                <a16:creationId xmlns:a16="http://schemas.microsoft.com/office/drawing/2014/main" id="{D92ADA11-29AB-44B8-B8F3-75254FA72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236" y="5137445"/>
            <a:ext cx="586617" cy="59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 name="直線矢印コネクタ 38">
            <a:extLst>
              <a:ext uri="{FF2B5EF4-FFF2-40B4-BE49-F238E27FC236}">
                <a16:creationId xmlns:a16="http://schemas.microsoft.com/office/drawing/2014/main" id="{C76A4AE3-0BA2-42DB-B741-2A9A2BE78A85}"/>
              </a:ext>
            </a:extLst>
          </p:cNvPr>
          <p:cNvCxnSpPr>
            <a:cxnSpLocks/>
          </p:cNvCxnSpPr>
          <p:nvPr/>
        </p:nvCxnSpPr>
        <p:spPr>
          <a:xfrm flipH="1">
            <a:off x="1583103" y="2438105"/>
            <a:ext cx="773241" cy="527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6B7C78AF-652A-4E19-BAB9-0126B8550164}"/>
              </a:ext>
            </a:extLst>
          </p:cNvPr>
          <p:cNvSpPr txBox="1"/>
          <p:nvPr/>
        </p:nvSpPr>
        <p:spPr>
          <a:xfrm>
            <a:off x="1065237" y="1963831"/>
            <a:ext cx="1294777"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所属する</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（複数の組織に</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所属可能）</a:t>
            </a:r>
            <a:br>
              <a:rPr kumimoji="1" lang="en-US" altLang="ja-JP" sz="1200" dirty="0">
                <a:latin typeface="Meiryo UI" panose="020B0604030504040204" pitchFamily="50" charset="-128"/>
                <a:ea typeface="Meiryo UI" panose="020B0604030504040204" pitchFamily="50" charset="-128"/>
              </a:rPr>
            </a:br>
            <a:endParaRPr kumimoji="1" lang="ja-JP" altLang="en-US" sz="1200" dirty="0">
              <a:latin typeface="Meiryo UI" panose="020B0604030504040204" pitchFamily="50" charset="-128"/>
              <a:ea typeface="Meiryo UI" panose="020B0604030504040204" pitchFamily="50" charset="-128"/>
            </a:endParaRPr>
          </a:p>
        </p:txBody>
      </p:sp>
      <p:grpSp>
        <p:nvGrpSpPr>
          <p:cNvPr id="41" name="グループ化 40">
            <a:extLst>
              <a:ext uri="{FF2B5EF4-FFF2-40B4-BE49-F238E27FC236}">
                <a16:creationId xmlns:a16="http://schemas.microsoft.com/office/drawing/2014/main" id="{0137F10A-88ED-466A-AAF7-8D01583A1FFC}"/>
              </a:ext>
            </a:extLst>
          </p:cNvPr>
          <p:cNvGrpSpPr/>
          <p:nvPr/>
        </p:nvGrpSpPr>
        <p:grpSpPr>
          <a:xfrm>
            <a:off x="2411503" y="1777666"/>
            <a:ext cx="688009" cy="1037486"/>
            <a:chOff x="1456278" y="2924944"/>
            <a:chExt cx="688009" cy="1037486"/>
          </a:xfrm>
        </p:grpSpPr>
        <p:pic>
          <p:nvPicPr>
            <p:cNvPr id="42" name="Picture 3">
              <a:extLst>
                <a:ext uri="{FF2B5EF4-FFF2-40B4-BE49-F238E27FC236}">
                  <a16:creationId xmlns:a16="http://schemas.microsoft.com/office/drawing/2014/main" id="{DDBF7053-C2E7-4A11-A684-8012FF8A7E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902" y="2924944"/>
              <a:ext cx="5715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テキスト ボックス 42">
              <a:extLst>
                <a:ext uri="{FF2B5EF4-FFF2-40B4-BE49-F238E27FC236}">
                  <a16:creationId xmlns:a16="http://schemas.microsoft.com/office/drawing/2014/main" id="{FABD4FEE-8BCB-4620-A421-2FA4D795CB17}"/>
                </a:ext>
              </a:extLst>
            </p:cNvPr>
            <p:cNvSpPr txBox="1"/>
            <p:nvPr/>
          </p:nvSpPr>
          <p:spPr>
            <a:xfrm>
              <a:off x="1456278" y="3685431"/>
              <a:ext cx="68800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ユーザー</a:t>
              </a:r>
            </a:p>
          </p:txBody>
        </p:sp>
      </p:grpSp>
      <p:sp>
        <p:nvSpPr>
          <p:cNvPr id="44" name="テキスト ボックス 43">
            <a:extLst>
              <a:ext uri="{FF2B5EF4-FFF2-40B4-BE49-F238E27FC236}">
                <a16:creationId xmlns:a16="http://schemas.microsoft.com/office/drawing/2014/main" id="{56AF2388-6177-47BF-8E02-EB455DD072A6}"/>
              </a:ext>
            </a:extLst>
          </p:cNvPr>
          <p:cNvSpPr txBox="1"/>
          <p:nvPr/>
        </p:nvSpPr>
        <p:spPr>
          <a:xfrm>
            <a:off x="400179" y="3568242"/>
            <a:ext cx="1723549"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組織（例：久留米市）</a:t>
            </a:r>
            <a:endParaRPr kumimoji="1" lang="ja-JP" altLang="en-US" sz="1200" dirty="0">
              <a:latin typeface="Meiryo UI" panose="020B0604030504040204" pitchFamily="50" charset="-128"/>
              <a:ea typeface="Meiryo UI" panose="020B0604030504040204" pitchFamily="50" charset="-128"/>
            </a:endParaRPr>
          </a:p>
        </p:txBody>
      </p:sp>
      <p:cxnSp>
        <p:nvCxnSpPr>
          <p:cNvPr id="45" name="直線矢印コネクタ 44">
            <a:extLst>
              <a:ext uri="{FF2B5EF4-FFF2-40B4-BE49-F238E27FC236}">
                <a16:creationId xmlns:a16="http://schemas.microsoft.com/office/drawing/2014/main" id="{E58A299B-7506-48AB-A5DC-546680D5896B}"/>
              </a:ext>
            </a:extLst>
          </p:cNvPr>
          <p:cNvCxnSpPr>
            <a:cxnSpLocks/>
          </p:cNvCxnSpPr>
          <p:nvPr/>
        </p:nvCxnSpPr>
        <p:spPr>
          <a:xfrm flipH="1">
            <a:off x="2730069" y="2823330"/>
            <a:ext cx="4318" cy="1436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C7658AAA-4FDC-41E6-A0B6-DA001B93F823}"/>
              </a:ext>
            </a:extLst>
          </p:cNvPr>
          <p:cNvSpPr txBox="1"/>
          <p:nvPr/>
        </p:nvSpPr>
        <p:spPr>
          <a:xfrm>
            <a:off x="2798764" y="3063170"/>
            <a:ext cx="1162498" cy="830997"/>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データセットを</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追加する時に</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組織を選択する</a:t>
            </a:r>
            <a:br>
              <a:rPr kumimoji="1" lang="en-US" altLang="ja-JP" sz="1200" dirty="0">
                <a:latin typeface="Meiryo UI" panose="020B0604030504040204" pitchFamily="50" charset="-128"/>
                <a:ea typeface="Meiryo UI" panose="020B0604030504040204" pitchFamily="50" charset="-128"/>
              </a:rPr>
            </a:br>
            <a:endParaRPr kumimoji="1" lang="ja-JP" altLang="en-US" sz="12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6F6934D6-0B7C-4D8C-884F-321612E4E479}"/>
              </a:ext>
            </a:extLst>
          </p:cNvPr>
          <p:cNvSpPr txBox="1"/>
          <p:nvPr/>
        </p:nvSpPr>
        <p:spPr>
          <a:xfrm>
            <a:off x="2212936" y="4810742"/>
            <a:ext cx="864339"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データセット</a:t>
            </a:r>
            <a:endParaRPr kumimoji="1" lang="ja-JP" altLang="en-US" sz="1200" dirty="0">
              <a:latin typeface="Meiryo UI" panose="020B0604030504040204" pitchFamily="50" charset="-128"/>
              <a:ea typeface="Meiryo UI" panose="020B0604030504040204" pitchFamily="50" charset="-128"/>
            </a:endParaRPr>
          </a:p>
        </p:txBody>
      </p:sp>
      <p:cxnSp>
        <p:nvCxnSpPr>
          <p:cNvPr id="48" name="直線矢印コネクタ 47">
            <a:extLst>
              <a:ext uri="{FF2B5EF4-FFF2-40B4-BE49-F238E27FC236}">
                <a16:creationId xmlns:a16="http://schemas.microsoft.com/office/drawing/2014/main" id="{FF38E348-823F-4586-B268-6C14367AE89F}"/>
              </a:ext>
            </a:extLst>
          </p:cNvPr>
          <p:cNvCxnSpPr/>
          <p:nvPr/>
        </p:nvCxnSpPr>
        <p:spPr>
          <a:xfrm flipH="1" flipV="1">
            <a:off x="1622551" y="3779423"/>
            <a:ext cx="733793" cy="55781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1EFEC12C-329B-4FB0-9FCA-E91BCBE9287F}"/>
              </a:ext>
            </a:extLst>
          </p:cNvPr>
          <p:cNvSpPr txBox="1"/>
          <p:nvPr/>
        </p:nvSpPr>
        <p:spPr>
          <a:xfrm>
            <a:off x="1524032" y="4066139"/>
            <a:ext cx="473581" cy="276999"/>
          </a:xfrm>
          <a:prstGeom prst="rect">
            <a:avLst/>
          </a:prstGeom>
          <a:noFill/>
        </p:spPr>
        <p:txBody>
          <a:bodyPr wrap="square" rtlCol="0">
            <a:spAutoFit/>
          </a:bodyPr>
          <a:lstStyle/>
          <a:p>
            <a:r>
              <a:rPr kumimoji="1" lang="en-US" altLang="ja-JP" sz="1200" dirty="0"/>
              <a:t>1:1</a:t>
            </a:r>
            <a:endParaRPr kumimoji="1" lang="ja-JP" altLang="en-US" sz="1200" dirty="0"/>
          </a:p>
        </p:txBody>
      </p:sp>
      <p:sp>
        <p:nvSpPr>
          <p:cNvPr id="50" name="テキスト ボックス 49">
            <a:extLst>
              <a:ext uri="{FF2B5EF4-FFF2-40B4-BE49-F238E27FC236}">
                <a16:creationId xmlns:a16="http://schemas.microsoft.com/office/drawing/2014/main" id="{14118ED0-87E3-4FCF-9572-5074832A0910}"/>
              </a:ext>
            </a:extLst>
          </p:cNvPr>
          <p:cNvSpPr txBox="1"/>
          <p:nvPr/>
        </p:nvSpPr>
        <p:spPr>
          <a:xfrm>
            <a:off x="2339246" y="5731047"/>
            <a:ext cx="864339"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データセット</a:t>
            </a:r>
            <a:endParaRPr kumimoji="1" lang="ja-JP" altLang="en-US"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6E25AA3E-7D87-446D-BA63-FDE34CA10431}"/>
              </a:ext>
            </a:extLst>
          </p:cNvPr>
          <p:cNvSpPr txBox="1"/>
          <p:nvPr/>
        </p:nvSpPr>
        <p:spPr>
          <a:xfrm>
            <a:off x="755576" y="5744947"/>
            <a:ext cx="864339"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データセット</a:t>
            </a:r>
            <a:endParaRPr kumimoji="1" lang="ja-JP" altLang="en-US" sz="1200" dirty="0">
              <a:latin typeface="Meiryo UI" panose="020B0604030504040204" pitchFamily="50" charset="-128"/>
              <a:ea typeface="Meiryo UI" panose="020B0604030504040204" pitchFamily="50" charset="-128"/>
            </a:endParaRPr>
          </a:p>
        </p:txBody>
      </p:sp>
      <p:sp>
        <p:nvSpPr>
          <p:cNvPr id="52" name="角丸四角形 18">
            <a:extLst>
              <a:ext uri="{FF2B5EF4-FFF2-40B4-BE49-F238E27FC236}">
                <a16:creationId xmlns:a16="http://schemas.microsoft.com/office/drawing/2014/main" id="{DFAC6AFE-9884-4950-87DE-CE97FB273E16}"/>
              </a:ext>
            </a:extLst>
          </p:cNvPr>
          <p:cNvSpPr/>
          <p:nvPr/>
        </p:nvSpPr>
        <p:spPr>
          <a:xfrm>
            <a:off x="672416" y="5067530"/>
            <a:ext cx="2852917" cy="942607"/>
          </a:xfrm>
          <a:prstGeom prst="roundRect">
            <a:avLst/>
          </a:prstGeom>
          <a:noFill/>
          <a:ln>
            <a:solidFill>
              <a:schemeClr val="accent6"/>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3" name="角丸四角形 29">
            <a:extLst>
              <a:ext uri="{FF2B5EF4-FFF2-40B4-BE49-F238E27FC236}">
                <a16:creationId xmlns:a16="http://schemas.microsoft.com/office/drawing/2014/main" id="{7C42529C-F176-48B1-8C1C-DC0D2B4AEEF8}"/>
              </a:ext>
            </a:extLst>
          </p:cNvPr>
          <p:cNvSpPr/>
          <p:nvPr/>
        </p:nvSpPr>
        <p:spPr>
          <a:xfrm>
            <a:off x="2206039" y="4026850"/>
            <a:ext cx="1141843" cy="2118708"/>
          </a:xfrm>
          <a:prstGeom prst="roundRect">
            <a:avLst/>
          </a:prstGeom>
          <a:noFill/>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B02DCBF5-C36D-4429-A3DD-154AAA4F1C03}"/>
              </a:ext>
            </a:extLst>
          </p:cNvPr>
          <p:cNvSpPr txBox="1"/>
          <p:nvPr/>
        </p:nvSpPr>
        <p:spPr>
          <a:xfrm>
            <a:off x="2492717" y="6145559"/>
            <a:ext cx="543739" cy="307777"/>
          </a:xfrm>
          <a:prstGeom prst="rect">
            <a:avLst/>
          </a:prstGeom>
          <a:noFill/>
        </p:spPr>
        <p:txBody>
          <a:bodyPr wrap="none" rtlCol="0">
            <a:spAutoFit/>
          </a:bodyPr>
          <a:lstStyle/>
          <a:p>
            <a:r>
              <a:rPr lang="ja-JP" altLang="en-US" sz="1400" dirty="0">
                <a:solidFill>
                  <a:schemeClr val="accent1"/>
                </a:solidFill>
              </a:rPr>
              <a:t>防災</a:t>
            </a:r>
            <a:endParaRPr kumimoji="1" lang="ja-JP" altLang="en-US" sz="1400" dirty="0">
              <a:solidFill>
                <a:schemeClr val="accent1"/>
              </a:solidFill>
            </a:endParaRPr>
          </a:p>
        </p:txBody>
      </p:sp>
      <p:sp>
        <p:nvSpPr>
          <p:cNvPr id="55" name="テキスト ボックス 54">
            <a:extLst>
              <a:ext uri="{FF2B5EF4-FFF2-40B4-BE49-F238E27FC236}">
                <a16:creationId xmlns:a16="http://schemas.microsoft.com/office/drawing/2014/main" id="{4C342EC5-8DBD-44C1-B30F-53383A0B6C2B}"/>
              </a:ext>
            </a:extLst>
          </p:cNvPr>
          <p:cNvSpPr txBox="1"/>
          <p:nvPr/>
        </p:nvSpPr>
        <p:spPr>
          <a:xfrm>
            <a:off x="900877" y="6125814"/>
            <a:ext cx="543739" cy="307777"/>
          </a:xfrm>
          <a:prstGeom prst="rect">
            <a:avLst/>
          </a:prstGeom>
          <a:noFill/>
        </p:spPr>
        <p:txBody>
          <a:bodyPr wrap="none" rtlCol="0">
            <a:spAutoFit/>
          </a:bodyPr>
          <a:lstStyle/>
          <a:p>
            <a:r>
              <a:rPr lang="ja-JP" altLang="en-US" sz="1400" dirty="0">
                <a:solidFill>
                  <a:schemeClr val="accent6"/>
                </a:solidFill>
              </a:rPr>
              <a:t>統計</a:t>
            </a:r>
            <a:endParaRPr kumimoji="1" lang="ja-JP" altLang="en-US" sz="1400" dirty="0">
              <a:solidFill>
                <a:schemeClr val="accent6"/>
              </a:solidFill>
            </a:endParaRPr>
          </a:p>
        </p:txBody>
      </p:sp>
      <p:sp>
        <p:nvSpPr>
          <p:cNvPr id="56" name="テキスト ボックス 55">
            <a:extLst>
              <a:ext uri="{FF2B5EF4-FFF2-40B4-BE49-F238E27FC236}">
                <a16:creationId xmlns:a16="http://schemas.microsoft.com/office/drawing/2014/main" id="{1157F644-DFFB-4E63-97DA-71F8A87E5966}"/>
              </a:ext>
            </a:extLst>
          </p:cNvPr>
          <p:cNvSpPr txBox="1"/>
          <p:nvPr/>
        </p:nvSpPr>
        <p:spPr>
          <a:xfrm>
            <a:off x="308831" y="6453336"/>
            <a:ext cx="4095025"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データセットを追加した後でグループに割り当てる</a:t>
            </a:r>
          </a:p>
        </p:txBody>
      </p:sp>
    </p:spTree>
    <p:extLst>
      <p:ext uri="{BB962C8B-B14F-4D97-AF65-F5344CB8AC3E}">
        <p14:creationId xmlns:p14="http://schemas.microsoft.com/office/powerpoint/2010/main" val="262573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305BD-5CB2-4E7F-8CED-15ADABDB952F}"/>
              </a:ext>
            </a:extLst>
          </p:cNvPr>
          <p:cNvSpPr>
            <a:spLocks noGrp="1"/>
          </p:cNvSpPr>
          <p:nvPr>
            <p:ph type="title"/>
          </p:nvPr>
        </p:nvSpPr>
        <p:spPr/>
        <p:txBody>
          <a:bodyPr/>
          <a:lstStyle/>
          <a:p>
            <a:r>
              <a:rPr kumimoji="1" lang="en-US" altLang="ja-JP" dirty="0"/>
              <a:t>1.5 </a:t>
            </a:r>
            <a:r>
              <a:rPr kumimoji="1" lang="ja-JP" altLang="en-US" dirty="0"/>
              <a:t>オープンデータカタログサイト（</a:t>
            </a:r>
            <a:r>
              <a:rPr kumimoji="1" lang="en-US" altLang="ja-JP" dirty="0"/>
              <a:t>CKAN</a:t>
            </a:r>
            <a:r>
              <a:rPr kumimoji="1" lang="ja-JP" altLang="en-US" dirty="0"/>
              <a:t>）を利用するメリット</a:t>
            </a:r>
          </a:p>
        </p:txBody>
      </p:sp>
      <p:sp>
        <p:nvSpPr>
          <p:cNvPr id="4" name="スライド番号プレースホルダー 3">
            <a:extLst>
              <a:ext uri="{FF2B5EF4-FFF2-40B4-BE49-F238E27FC236}">
                <a16:creationId xmlns:a16="http://schemas.microsoft.com/office/drawing/2014/main" id="{60434C9F-FD8C-4AF7-AADE-288B9D868A07}"/>
              </a:ext>
            </a:extLst>
          </p:cNvPr>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5" name="テキスト プレースホルダー 4">
            <a:extLst>
              <a:ext uri="{FF2B5EF4-FFF2-40B4-BE49-F238E27FC236}">
                <a16:creationId xmlns:a16="http://schemas.microsoft.com/office/drawing/2014/main" id="{1A2F24BD-EDAD-4C76-B8DE-79EA2D06126C}"/>
              </a:ext>
            </a:extLst>
          </p:cNvPr>
          <p:cNvSpPr>
            <a:spLocks noGrp="1"/>
          </p:cNvSpPr>
          <p:nvPr>
            <p:ph type="body" sz="quarter" idx="13"/>
          </p:nvPr>
        </p:nvSpPr>
        <p:spPr/>
        <p:txBody>
          <a:bodyPr/>
          <a:lstStyle/>
          <a:p>
            <a:r>
              <a:rPr kumimoji="1" lang="en-US" altLang="ja-JP" dirty="0"/>
              <a:t>1.</a:t>
            </a:r>
            <a:r>
              <a:rPr kumimoji="1" lang="ja-JP" altLang="en-US" dirty="0"/>
              <a:t>はじめに</a:t>
            </a:r>
          </a:p>
        </p:txBody>
      </p:sp>
      <p:sp>
        <p:nvSpPr>
          <p:cNvPr id="6" name="テキスト プレースホルダー 5">
            <a:extLst>
              <a:ext uri="{FF2B5EF4-FFF2-40B4-BE49-F238E27FC236}">
                <a16:creationId xmlns:a16="http://schemas.microsoft.com/office/drawing/2014/main" id="{FD11C795-FF4F-4349-BECE-9617F6D4C4E7}"/>
              </a:ext>
            </a:extLst>
          </p:cNvPr>
          <p:cNvSpPr>
            <a:spLocks noGrp="1"/>
          </p:cNvSpPr>
          <p:nvPr>
            <p:ph type="body" sz="quarter" idx="14"/>
          </p:nvPr>
        </p:nvSpPr>
        <p:spPr>
          <a:xfrm>
            <a:off x="207963" y="884239"/>
            <a:ext cx="8728075" cy="744562"/>
          </a:xfrm>
        </p:spPr>
        <p:txBody>
          <a:bodyPr>
            <a:normAutofit/>
          </a:bodyPr>
          <a:lstStyle/>
          <a:p>
            <a:r>
              <a:rPr lang="ja-JP" altLang="en-US" dirty="0"/>
              <a:t>通常の</a:t>
            </a:r>
            <a:r>
              <a:rPr lang="en-US" altLang="ja-JP" dirty="0"/>
              <a:t>Web</a:t>
            </a:r>
            <a:r>
              <a:rPr lang="ja-JP" altLang="en-US" dirty="0"/>
              <a:t>サイトに比べて、</a:t>
            </a:r>
            <a:r>
              <a:rPr kumimoji="1" lang="ja-JP" altLang="en-US" dirty="0"/>
              <a:t>オープンデータカタログサイトを利用するメリットをまとめておきます。</a:t>
            </a:r>
          </a:p>
        </p:txBody>
      </p:sp>
      <p:sp>
        <p:nvSpPr>
          <p:cNvPr id="3" name="テキスト プレースホルダー 2">
            <a:extLst>
              <a:ext uri="{FF2B5EF4-FFF2-40B4-BE49-F238E27FC236}">
                <a16:creationId xmlns:a16="http://schemas.microsoft.com/office/drawing/2014/main" id="{AD28F84E-D99A-4F0F-A9C3-C0D603746184}"/>
              </a:ext>
            </a:extLst>
          </p:cNvPr>
          <p:cNvSpPr>
            <a:spLocks noGrp="1"/>
          </p:cNvSpPr>
          <p:nvPr>
            <p:ph type="body" sz="quarter" idx="15"/>
          </p:nvPr>
        </p:nvSpPr>
        <p:spPr>
          <a:xfrm>
            <a:off x="207963" y="1778324"/>
            <a:ext cx="8728075" cy="4594225"/>
          </a:xfrm>
        </p:spPr>
        <p:txBody>
          <a:bodyPr/>
          <a:lstStyle/>
          <a:p>
            <a:pPr marL="342900" indent="-342900">
              <a:buFont typeface="+mj-lt"/>
              <a:buAutoNum type="arabicPeriod"/>
            </a:pPr>
            <a:r>
              <a:rPr lang="ja-JP" altLang="en-US" b="1" dirty="0"/>
              <a:t>データを探すことが容易になる</a:t>
            </a:r>
            <a:br>
              <a:rPr lang="en-US" altLang="ja-JP" dirty="0"/>
            </a:br>
            <a:r>
              <a:rPr lang="ja-JP" altLang="en-US" dirty="0"/>
              <a:t>独自の全文検索エンジンを含んでいますので、キーワード検索でユーザーが欲しいファイルを探すことができます。また検索結果の絞り込み（ファセットナビゲーション）も可能になっていますので、データが増えた場合でも、ユーザーは目的のファイルにたどり着く事ができます。</a:t>
            </a:r>
            <a:endParaRPr lang="en-US" altLang="ja-JP" dirty="0"/>
          </a:p>
          <a:p>
            <a:pPr marL="342900" indent="-342900">
              <a:buFont typeface="+mj-lt"/>
              <a:buAutoNum type="arabicPeriod"/>
            </a:pPr>
            <a:r>
              <a:rPr kumimoji="1" lang="ja-JP" altLang="en-US" b="1" dirty="0"/>
              <a:t>ファイルの中身の閲覧が可能になる</a:t>
            </a:r>
            <a:br>
              <a:rPr lang="en-US" altLang="ja-JP" dirty="0"/>
            </a:br>
            <a:r>
              <a:rPr lang="ja-JP" altLang="en-US" dirty="0"/>
              <a:t>登録されたファイルは、ダウンロードして開かなくても、</a:t>
            </a:r>
            <a:r>
              <a:rPr lang="en-US" altLang="ja-JP" dirty="0"/>
              <a:t>Web</a:t>
            </a:r>
            <a:r>
              <a:rPr lang="ja-JP" altLang="en-US" dirty="0"/>
              <a:t>ブラウザでデータの中身を確認する事ができるようになります。ユーザーは必要なファイルだけダウンロードすれば良い事になります。</a:t>
            </a:r>
            <a:endParaRPr kumimoji="1" lang="en-US" altLang="ja-JP" dirty="0"/>
          </a:p>
          <a:p>
            <a:pPr marL="342900" indent="-342900">
              <a:buFont typeface="+mj-lt"/>
              <a:buAutoNum type="arabicPeriod"/>
            </a:pPr>
            <a:r>
              <a:rPr kumimoji="1" lang="ja-JP" altLang="en-US" b="1" dirty="0"/>
              <a:t>アプリケーションの開発が容易になる</a:t>
            </a:r>
            <a:br>
              <a:rPr lang="en-US" altLang="ja-JP" dirty="0"/>
            </a:br>
            <a:r>
              <a:rPr lang="en-US" altLang="ja-JP" dirty="0"/>
              <a:t>CSV</a:t>
            </a:r>
            <a:r>
              <a:rPr lang="ja-JP" altLang="en-US" dirty="0"/>
              <a:t>や</a:t>
            </a:r>
            <a:r>
              <a:rPr lang="en-US" altLang="ja-JP" dirty="0"/>
              <a:t>Excel</a:t>
            </a:r>
            <a:r>
              <a:rPr lang="ja-JP" altLang="en-US" dirty="0"/>
              <a:t>などのファイルは、登録したファイルのデータに</a:t>
            </a:r>
            <a:r>
              <a:rPr lang="en-US" altLang="ja-JP" dirty="0"/>
              <a:t>Web API</a:t>
            </a:r>
            <a:r>
              <a:rPr lang="ja-JP" altLang="en-US" dirty="0"/>
              <a:t>でアクセスできるようになります。アプリ開発者の負担を軽減する事で、活用事例の創出を促進します。</a:t>
            </a:r>
            <a:endParaRPr lang="en-US" altLang="ja-JP" dirty="0"/>
          </a:p>
          <a:p>
            <a:pPr marL="342900" indent="-342900">
              <a:buFont typeface="+mj-lt"/>
              <a:buAutoNum type="arabicPeriod"/>
            </a:pPr>
            <a:r>
              <a:rPr lang="ja-JP" altLang="en-US" b="1" dirty="0"/>
              <a:t>メタデータの共通化により登録作業が楽になる</a:t>
            </a:r>
            <a:br>
              <a:rPr lang="en-US" altLang="ja-JP" dirty="0"/>
            </a:br>
            <a:r>
              <a:rPr lang="ja-JP" altLang="en-US" dirty="0"/>
              <a:t>システムでメタデータが定義されていますので、オープンデータを登録する時に、どのようなメタデータを登録すれば良いか悩む必要がありません。また、更新日時は自動で登録されますし、ライセンスや言語などは選択形式で登録しますので、登録の作業も楽になります。</a:t>
            </a:r>
            <a:endParaRPr lang="en-US" altLang="ja-JP" dirty="0"/>
          </a:p>
          <a:p>
            <a:pPr marL="342900" indent="-342900">
              <a:buFont typeface="+mj-lt"/>
              <a:buAutoNum type="arabicPeriod"/>
            </a:pPr>
            <a:r>
              <a:rPr kumimoji="1" lang="ja-JP" altLang="en-US" b="1" dirty="0"/>
              <a:t>運用が容易になる</a:t>
            </a:r>
            <a:br>
              <a:rPr lang="en-US" altLang="ja-JP" dirty="0"/>
            </a:br>
            <a:r>
              <a:rPr lang="en-US" altLang="ja-JP" dirty="0"/>
              <a:t>API</a:t>
            </a:r>
            <a:r>
              <a:rPr lang="ja-JP" altLang="en-US" dirty="0" err="1"/>
              <a:t>が提</a:t>
            </a:r>
            <a:r>
              <a:rPr lang="ja-JP" altLang="en-US" dirty="0"/>
              <a:t>供されている事で、運用管理も容易になります。現時点で何件のデータが公開されているか、すべての公開しているデータセットのメタデータを集めたファイルを作成する、など管理側が必要なデータを</a:t>
            </a:r>
            <a:r>
              <a:rPr lang="en-US" altLang="ja-JP" dirty="0"/>
              <a:t>API</a:t>
            </a:r>
            <a:r>
              <a:rPr lang="ja-JP" altLang="en-US" dirty="0"/>
              <a:t>を利用して取得する事が可能になります。</a:t>
            </a:r>
            <a:endParaRPr kumimoji="1" lang="en-US" altLang="ja-JP" dirty="0"/>
          </a:p>
        </p:txBody>
      </p:sp>
    </p:spTree>
    <p:extLst>
      <p:ext uri="{BB962C8B-B14F-4D97-AF65-F5344CB8AC3E}">
        <p14:creationId xmlns:p14="http://schemas.microsoft.com/office/powerpoint/2010/main" val="225790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3B536646-953B-4475-8227-5D39DB4486AD}"/>
              </a:ext>
            </a:extLst>
          </p:cNvPr>
          <p:cNvSpPr txBox="1">
            <a:spLocks noChangeArrowheads="1"/>
          </p:cNvSpPr>
          <p:nvPr/>
        </p:nvSpPr>
        <p:spPr bwMode="gray">
          <a:xfrm>
            <a:off x="601058" y="3068960"/>
            <a:ext cx="2969083" cy="1544846"/>
          </a:xfrm>
          <a:prstGeom prst="rect">
            <a:avLst/>
          </a:prstGeom>
          <a:noFill/>
          <a:ln w="9525">
            <a:noFill/>
            <a:miter lim="800000"/>
            <a:headEnd/>
            <a:tailEnd/>
          </a:ln>
          <a:effectLst/>
        </p:spPr>
        <p:txBody>
          <a:bodyPr wrap="none">
            <a:spAutoFit/>
          </a:bodyPr>
          <a:lstStyle/>
          <a:p>
            <a:pPr marL="457200" indent="-457200">
              <a:lnSpc>
                <a:spcPct val="150000"/>
              </a:lnSpc>
              <a:buFont typeface="+mj-lt"/>
              <a:buAutoNum type="arabicPeriod"/>
            </a:pPr>
            <a:r>
              <a:rPr lang="ja-JP" altLang="en-US" sz="2200" dirty="0">
                <a:solidFill>
                  <a:schemeClr val="bg1">
                    <a:lumMod val="75000"/>
                  </a:schemeClr>
                </a:solidFill>
                <a:latin typeface="+mj-ea"/>
                <a:ea typeface="+mj-ea"/>
              </a:rPr>
              <a:t>はじめに</a:t>
            </a:r>
            <a:endParaRPr lang="en-US" altLang="ja-JP" sz="2200" dirty="0">
              <a:solidFill>
                <a:schemeClr val="bg1">
                  <a:lumMod val="75000"/>
                </a:schemeClr>
              </a:solidFill>
              <a:latin typeface="+mj-ea"/>
              <a:ea typeface="+mj-ea"/>
            </a:endParaRPr>
          </a:p>
          <a:p>
            <a:pPr marL="457200" indent="-457200">
              <a:lnSpc>
                <a:spcPct val="150000"/>
              </a:lnSpc>
              <a:buFont typeface="+mj-lt"/>
              <a:buAutoNum type="arabicPeriod"/>
            </a:pPr>
            <a:r>
              <a:rPr lang="ja-JP" altLang="en-US" sz="2200" dirty="0">
                <a:latin typeface="+mj-ea"/>
                <a:ea typeface="+mj-ea"/>
              </a:rPr>
              <a:t>オープンデータの公開</a:t>
            </a:r>
            <a:endParaRPr lang="en-US" altLang="ja-JP" sz="2200" dirty="0">
              <a:latin typeface="+mj-ea"/>
              <a:ea typeface="+mj-ea"/>
            </a:endParaRPr>
          </a:p>
          <a:p>
            <a:pPr marL="457200" indent="-457200">
              <a:lnSpc>
                <a:spcPct val="150000"/>
              </a:lnSpc>
              <a:buFont typeface="+mj-lt"/>
              <a:buAutoNum type="arabicPeriod"/>
            </a:pPr>
            <a:r>
              <a:rPr lang="ja-JP" altLang="en-US" sz="2200" dirty="0">
                <a:solidFill>
                  <a:schemeClr val="bg1">
                    <a:lumMod val="75000"/>
                  </a:schemeClr>
                </a:solidFill>
                <a:latin typeface="+mj-ea"/>
                <a:ea typeface="+mj-ea"/>
              </a:rPr>
              <a:t>アンケートのお願い</a:t>
            </a:r>
          </a:p>
        </p:txBody>
      </p:sp>
    </p:spTree>
    <p:extLst>
      <p:ext uri="{BB962C8B-B14F-4D97-AF65-F5344CB8AC3E}">
        <p14:creationId xmlns:p14="http://schemas.microsoft.com/office/powerpoint/2010/main" val="220237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22">
            <a:extLst>
              <a:ext uri="{FF2B5EF4-FFF2-40B4-BE49-F238E27FC236}">
                <a16:creationId xmlns:a16="http://schemas.microsoft.com/office/drawing/2014/main" id="{68BD467F-3989-450A-8D60-52D3E62E5CC4}"/>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a:latin typeface="Meiryo UI" panose="020B0604030504040204" pitchFamily="50" charset="-128"/>
                <a:ea typeface="Meiryo UI" panose="020B0604030504040204" pitchFamily="50" charset="-128"/>
                <a:cs typeface="Meiryo UI" panose="020B0604030504040204" pitchFamily="50" charset="-128"/>
              </a:rPr>
              <a:t> オープンデータの公開　概要</a:t>
            </a:r>
            <a:endParaRPr lang="ja-JP" altLang="en-US" dirty="0"/>
          </a:p>
        </p:txBody>
      </p:sp>
      <p:sp>
        <p:nvSpPr>
          <p:cNvPr id="3" name="コンテンツ プレースホルダー 2">
            <a:extLst>
              <a:ext uri="{FF2B5EF4-FFF2-40B4-BE49-F238E27FC236}">
                <a16:creationId xmlns:a16="http://schemas.microsoft.com/office/drawing/2014/main" id="{839A18C1-39F0-4548-9A7A-9AEABD8B8962}"/>
              </a:ext>
            </a:extLst>
          </p:cNvPr>
          <p:cNvSpPr>
            <a:spLocks noGrp="1"/>
          </p:cNvSpPr>
          <p:nvPr>
            <p:ph type="body" sz="quarter" idx="13"/>
          </p:nvPr>
        </p:nvSpPr>
        <p:spPr/>
        <p:txBody>
          <a:bodyPr>
            <a:normAutofit fontScale="62500" lnSpcReduction="20000"/>
          </a:bodyPr>
          <a:lstStyle/>
          <a:p>
            <a:r>
              <a:rPr lang="en-US" altLang="ja-JP" sz="1800" dirty="0"/>
              <a:t>2.</a:t>
            </a:r>
            <a:r>
              <a:rPr lang="ja-JP" altLang="en-US" sz="1800" dirty="0"/>
              <a:t>オープンデータの公開</a:t>
            </a:r>
          </a:p>
        </p:txBody>
      </p:sp>
      <p:sp>
        <p:nvSpPr>
          <p:cNvPr id="11" name="テキスト プレースホルダー 10">
            <a:extLst>
              <a:ext uri="{FF2B5EF4-FFF2-40B4-BE49-F238E27FC236}">
                <a16:creationId xmlns:a16="http://schemas.microsoft.com/office/drawing/2014/main" id="{0696D849-288C-433D-A343-1384C8BF84E1}"/>
              </a:ext>
            </a:extLst>
          </p:cNvPr>
          <p:cNvSpPr>
            <a:spLocks noGrp="1"/>
          </p:cNvSpPr>
          <p:nvPr>
            <p:ph type="body" sz="quarter" idx="14"/>
          </p:nvPr>
        </p:nvSpPr>
        <p:spPr>
          <a:xfrm>
            <a:off x="207963" y="884239"/>
            <a:ext cx="8728075" cy="424732"/>
          </a:xfrm>
        </p:spPr>
        <p:txBody>
          <a:bodyPr/>
          <a:lstStyle/>
          <a:p>
            <a:r>
              <a:rPr lang="ja-JP" altLang="en-US" dirty="0"/>
              <a:t>実習用データカタログサイト</a:t>
            </a:r>
            <a:r>
              <a:rPr kumimoji="1" lang="ja-JP" altLang="en-US" dirty="0"/>
              <a:t>を用いたデータの公開までの流れを確認します。</a:t>
            </a:r>
          </a:p>
        </p:txBody>
      </p:sp>
      <p:sp>
        <p:nvSpPr>
          <p:cNvPr id="2" name="テキスト プレースホルダー 1">
            <a:extLst>
              <a:ext uri="{FF2B5EF4-FFF2-40B4-BE49-F238E27FC236}">
                <a16:creationId xmlns:a16="http://schemas.microsoft.com/office/drawing/2014/main" id="{2C929287-CD5D-4E10-9F37-5A8DFFFEBB7D}"/>
              </a:ext>
            </a:extLst>
          </p:cNvPr>
          <p:cNvSpPr>
            <a:spLocks noGrp="1"/>
          </p:cNvSpPr>
          <p:nvPr>
            <p:ph type="body" sz="quarter" idx="15"/>
          </p:nvPr>
        </p:nvSpPr>
        <p:spPr>
          <a:xfrm>
            <a:off x="207963" y="1412776"/>
            <a:ext cx="8756650" cy="5163526"/>
          </a:xfrm>
          <a:noFill/>
        </p:spPr>
        <p:txBody>
          <a:bodyPr>
            <a:normAutofit lnSpcReduction="10000"/>
          </a:bodyPr>
          <a:lstStyle/>
          <a:p>
            <a:pPr marL="285750" indent="-285750">
              <a:lnSpc>
                <a:spcPct val="110000"/>
              </a:lnSpc>
              <a:spcBef>
                <a:spcPts val="1200"/>
              </a:spcBef>
              <a:buFont typeface="Arial" panose="020B0604020202020204" pitchFamily="34" charset="0"/>
              <a:buChar char="•"/>
            </a:pPr>
            <a:r>
              <a:rPr lang="ja-JP" altLang="en-US" dirty="0"/>
              <a:t>避難施設（実習用デモデータ）を例に、オープンデータを登録・公開する手順を学びます。</a:t>
            </a:r>
            <a:endParaRPr lang="en-US" altLang="ja-JP" dirty="0"/>
          </a:p>
          <a:p>
            <a:pPr marL="285750" indent="-285750">
              <a:lnSpc>
                <a:spcPct val="110000"/>
              </a:lnSpc>
              <a:spcBef>
                <a:spcPts val="1200"/>
              </a:spcBef>
              <a:buFont typeface="Arial" panose="020B0604020202020204" pitchFamily="34" charset="0"/>
              <a:buChar char="•"/>
            </a:pPr>
            <a:r>
              <a:rPr lang="ja-JP" altLang="en-US" dirty="0"/>
              <a:t>実習環境（実習用データカタログサイト）は、データセットの登録・公開の練習を行うもので、</a:t>
            </a:r>
            <a:br>
              <a:rPr lang="en-US" altLang="ja-JP" dirty="0"/>
            </a:br>
            <a:r>
              <a:rPr lang="ja-JP" altLang="en-US" dirty="0"/>
              <a:t>研修にご参加いただいた自治体のみご利用いただく非公開のサイトです。</a:t>
            </a:r>
            <a:endParaRPr lang="en-US" altLang="ja-JP" dirty="0"/>
          </a:p>
          <a:p>
            <a:pPr marL="285750" indent="-285750">
              <a:lnSpc>
                <a:spcPct val="110000"/>
              </a:lnSpc>
              <a:spcBef>
                <a:spcPts val="1200"/>
              </a:spcBef>
              <a:buFont typeface="Arial" panose="020B0604020202020204" pitchFamily="34" charset="0"/>
              <a:buChar char="•"/>
            </a:pPr>
            <a:endParaRPr lang="en-US" altLang="ja-JP" dirty="0"/>
          </a:p>
          <a:p>
            <a:pPr marL="457200" lvl="1" indent="0">
              <a:lnSpc>
                <a:spcPct val="120000"/>
              </a:lnSpc>
              <a:buNone/>
            </a:pPr>
            <a:r>
              <a:rPr lang="en-US" altLang="ja-JP" sz="1400" dirty="0"/>
              <a:t>2.1	</a:t>
            </a:r>
            <a:r>
              <a:rPr lang="ja-JP" altLang="en-US" sz="1400" dirty="0"/>
              <a:t>避難施設データの準備</a:t>
            </a:r>
            <a:endParaRPr lang="en-US" altLang="ja-JP" sz="1400" dirty="0"/>
          </a:p>
          <a:p>
            <a:pPr marL="457200" lvl="1" indent="0">
              <a:lnSpc>
                <a:spcPct val="120000"/>
              </a:lnSpc>
              <a:buNone/>
            </a:pPr>
            <a:r>
              <a:rPr lang="en-US" altLang="ja-JP" sz="1400" dirty="0"/>
              <a:t>2.2	</a:t>
            </a:r>
            <a:r>
              <a:rPr lang="ja-JP" altLang="en-US" sz="1400" dirty="0"/>
              <a:t>アクセス認証、ユーザ名とパスワードの確認</a:t>
            </a:r>
            <a:endParaRPr lang="en-US" altLang="ja-JP" sz="1400" dirty="0"/>
          </a:p>
          <a:p>
            <a:pPr marL="457200" lvl="1" indent="0">
              <a:lnSpc>
                <a:spcPct val="120000"/>
              </a:lnSpc>
              <a:buNone/>
            </a:pPr>
            <a:r>
              <a:rPr lang="en-US" altLang="ja-JP" sz="1400" dirty="0"/>
              <a:t>2.3	</a:t>
            </a:r>
            <a:r>
              <a:rPr lang="ja-JP" altLang="en-US" sz="1400" dirty="0"/>
              <a:t>アクセス認証</a:t>
            </a:r>
            <a:endParaRPr lang="en-US" altLang="ja-JP" sz="1400" dirty="0"/>
          </a:p>
          <a:p>
            <a:pPr marL="457200" lvl="1" indent="0">
              <a:lnSpc>
                <a:spcPct val="120000"/>
              </a:lnSpc>
              <a:buNone/>
            </a:pPr>
            <a:r>
              <a:rPr lang="en-US" altLang="ja-JP" sz="1400" dirty="0"/>
              <a:t>2.4	</a:t>
            </a:r>
            <a:r>
              <a:rPr lang="ja-JP" altLang="en-US" sz="1400" dirty="0"/>
              <a:t>ログイン</a:t>
            </a:r>
            <a:endParaRPr lang="en-US" altLang="ja-JP" sz="1400" dirty="0"/>
          </a:p>
          <a:p>
            <a:pPr marL="457200" lvl="1" indent="0">
              <a:lnSpc>
                <a:spcPct val="120000"/>
              </a:lnSpc>
              <a:buNone/>
            </a:pPr>
            <a:r>
              <a:rPr lang="en-US" altLang="ja-JP" sz="1400" dirty="0"/>
              <a:t>2.5	</a:t>
            </a:r>
            <a:r>
              <a:rPr lang="ja-JP" altLang="en-US" sz="1400" dirty="0"/>
              <a:t>データセットの作成</a:t>
            </a:r>
            <a:endParaRPr lang="en-US" altLang="ja-JP" sz="1400" dirty="0"/>
          </a:p>
          <a:p>
            <a:pPr marL="457200" lvl="1" indent="0">
              <a:lnSpc>
                <a:spcPct val="120000"/>
              </a:lnSpc>
              <a:buNone/>
            </a:pPr>
            <a:r>
              <a:rPr lang="en-US" altLang="ja-JP" sz="1400" dirty="0"/>
              <a:t>2.6	</a:t>
            </a:r>
            <a:r>
              <a:rPr lang="ja-JP" altLang="en-US" sz="1400" dirty="0"/>
              <a:t>メタデータの説明</a:t>
            </a:r>
            <a:endParaRPr lang="en-US" altLang="ja-JP" sz="1400" dirty="0"/>
          </a:p>
          <a:p>
            <a:pPr marL="457200" lvl="1" indent="0">
              <a:lnSpc>
                <a:spcPct val="120000"/>
              </a:lnSpc>
              <a:buNone/>
            </a:pPr>
            <a:r>
              <a:rPr lang="en-US" altLang="ja-JP" sz="1400" dirty="0"/>
              <a:t>2.7	</a:t>
            </a:r>
            <a:r>
              <a:rPr lang="ja-JP" altLang="en-US" sz="1400" dirty="0"/>
              <a:t>メタデータの登録</a:t>
            </a:r>
            <a:endParaRPr lang="en-US" altLang="ja-JP" sz="1400" dirty="0"/>
          </a:p>
          <a:p>
            <a:pPr marL="457200" lvl="1" indent="0">
              <a:lnSpc>
                <a:spcPct val="120000"/>
              </a:lnSpc>
              <a:buNone/>
            </a:pPr>
            <a:r>
              <a:rPr lang="en-US" altLang="ja-JP" sz="1400" dirty="0"/>
              <a:t>2.8	</a:t>
            </a:r>
            <a:r>
              <a:rPr lang="ja-JP" altLang="en-US" sz="1400" dirty="0"/>
              <a:t>避難施設データの登録</a:t>
            </a:r>
            <a:endParaRPr lang="en-US" altLang="ja-JP" sz="1400" dirty="0"/>
          </a:p>
          <a:p>
            <a:pPr marL="457200" lvl="1" indent="0">
              <a:lnSpc>
                <a:spcPct val="120000"/>
              </a:lnSpc>
              <a:buNone/>
            </a:pPr>
            <a:r>
              <a:rPr lang="en-US" altLang="ja-JP" sz="1400" dirty="0"/>
              <a:t>2.9	</a:t>
            </a:r>
            <a:r>
              <a:rPr lang="ja-JP" altLang="en-US" sz="1400" dirty="0"/>
              <a:t>避難施設データのグループへの登録</a:t>
            </a:r>
            <a:endParaRPr lang="en-US" altLang="ja-JP" sz="1400" dirty="0"/>
          </a:p>
          <a:p>
            <a:pPr marL="457200" lvl="1" indent="0">
              <a:lnSpc>
                <a:spcPct val="120000"/>
              </a:lnSpc>
              <a:buNone/>
            </a:pPr>
            <a:r>
              <a:rPr lang="en-US" altLang="ja-JP" sz="1400" dirty="0"/>
              <a:t>2.10	</a:t>
            </a:r>
            <a:r>
              <a:rPr lang="ja-JP" altLang="en-US" sz="1400" dirty="0"/>
              <a:t>登録したデータの確認</a:t>
            </a:r>
            <a:endParaRPr lang="en-US" altLang="ja-JP" sz="1400" dirty="0"/>
          </a:p>
          <a:p>
            <a:pPr marL="457200" lvl="1" indent="0">
              <a:lnSpc>
                <a:spcPct val="120000"/>
              </a:lnSpc>
              <a:buNone/>
            </a:pPr>
            <a:r>
              <a:rPr lang="en-US" altLang="ja-JP" sz="1400" dirty="0"/>
              <a:t>2.11	</a:t>
            </a:r>
            <a:r>
              <a:rPr lang="ja-JP" altLang="en-US" sz="1400" dirty="0"/>
              <a:t>グループの考え方（参考）</a:t>
            </a:r>
            <a:endParaRPr lang="en-US" altLang="ja-JP" sz="1400" dirty="0"/>
          </a:p>
          <a:p>
            <a:pPr marL="457200" lvl="1" indent="0">
              <a:lnSpc>
                <a:spcPct val="120000"/>
              </a:lnSpc>
              <a:buNone/>
            </a:pPr>
            <a:r>
              <a:rPr lang="en-US" altLang="ja-JP" sz="1400" dirty="0"/>
              <a:t>2.12	</a:t>
            </a:r>
            <a:r>
              <a:rPr lang="ja-JP" altLang="en-US" sz="1400" dirty="0"/>
              <a:t>ログアウト</a:t>
            </a:r>
          </a:p>
        </p:txBody>
      </p:sp>
    </p:spTree>
    <p:extLst>
      <p:ext uri="{BB962C8B-B14F-4D97-AF65-F5344CB8AC3E}">
        <p14:creationId xmlns:p14="http://schemas.microsoft.com/office/powerpoint/2010/main" val="85298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CDD7FA08-013C-427C-BE7B-E04A231A15D4}"/>
              </a:ext>
            </a:extLst>
          </p:cNvPr>
          <p:cNvSpPr txBox="1"/>
          <p:nvPr/>
        </p:nvSpPr>
        <p:spPr>
          <a:xfrm>
            <a:off x="404909" y="1431088"/>
            <a:ext cx="8055523"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実習（データ加工編）で作成した避難所の</a:t>
            </a:r>
            <a:r>
              <a:rPr kumimoji="1" lang="en-US" altLang="ja-JP" sz="1400" dirty="0">
                <a:latin typeface="Meiryo UI" panose="020B0604030504040204" pitchFamily="50" charset="-128"/>
                <a:ea typeface="Meiryo UI" panose="020B0604030504040204" pitchFamily="50" charset="-128"/>
              </a:rPr>
              <a:t>CSV</a:t>
            </a:r>
            <a:r>
              <a:rPr kumimoji="1" lang="ja-JP" altLang="en-US" sz="1400" dirty="0">
                <a:latin typeface="Meiryo UI" panose="020B0604030504040204" pitchFamily="50" charset="-128"/>
                <a:ea typeface="Meiryo UI" panose="020B0604030504040204" pitchFamily="50" charset="-128"/>
              </a:rPr>
              <a:t>ファイルを準備してください。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この章では、避難所のデータセットを作成し、リソースとして</a:t>
            </a:r>
            <a:r>
              <a:rPr kumimoji="1" lang="en-US" altLang="ja-JP" sz="1400" dirty="0">
                <a:latin typeface="Meiryo UI" panose="020B0604030504040204" pitchFamily="50" charset="-128"/>
                <a:ea typeface="Meiryo UI" panose="020B0604030504040204" pitchFamily="50" charset="-128"/>
              </a:rPr>
              <a:t>CSV</a:t>
            </a:r>
            <a:r>
              <a:rPr kumimoji="1" lang="ja-JP" altLang="en-US" sz="1400" dirty="0">
                <a:latin typeface="Meiryo UI" panose="020B0604030504040204" pitchFamily="50" charset="-128"/>
                <a:ea typeface="Meiryo UI" panose="020B0604030504040204" pitchFamily="50" charset="-128"/>
              </a:rPr>
              <a:t>ファイルをアップロードします。</a:t>
            </a:r>
          </a:p>
        </p:txBody>
      </p:sp>
      <p:sp>
        <p:nvSpPr>
          <p:cNvPr id="18" name="タイトル 1">
            <a:extLst>
              <a:ext uri="{FF2B5EF4-FFF2-40B4-BE49-F238E27FC236}">
                <a16:creationId xmlns:a16="http://schemas.microsoft.com/office/drawing/2014/main" id="{0C13BF6F-E612-4679-BED6-7FE04CC44FB2}"/>
              </a:ext>
            </a:extLst>
          </p:cNvPr>
          <p:cNvSpPr>
            <a:spLocks noGrp="1"/>
          </p:cNvSpPr>
          <p:nvPr>
            <p:ph type="title"/>
          </p:nvPr>
        </p:nvSpPr>
        <p:spPr/>
        <p:txBody>
          <a:bodyPr>
            <a:normAutofit/>
          </a:bodyPr>
          <a:lstStyle/>
          <a:p>
            <a:pPr algn="l"/>
            <a:r>
              <a:rPr lang="en-US" altLang="ja-JP" dirty="0">
                <a:latin typeface="Meiryo UI" panose="020B0604030504040204" pitchFamily="50" charset="-128"/>
                <a:ea typeface="Meiryo UI" panose="020B0604030504040204" pitchFamily="50" charset="-128"/>
                <a:cs typeface="Meiryo UI" panose="020B0604030504040204" pitchFamily="50" charset="-128"/>
              </a:rPr>
              <a:t>2.1</a:t>
            </a:r>
            <a:r>
              <a:rPr lang="ja-JP" altLang="en-US" dirty="0">
                <a:latin typeface="Meiryo UI" panose="020B0604030504040204" pitchFamily="50" charset="-128"/>
                <a:ea typeface="Meiryo UI" panose="020B0604030504040204" pitchFamily="50" charset="-128"/>
                <a:cs typeface="Meiryo UI" panose="020B0604030504040204" pitchFamily="50" charset="-128"/>
              </a:rPr>
              <a:t> 避難施設データの確認</a:t>
            </a:r>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16</a:t>
            </a:fld>
            <a:endParaRPr lang="ja-JP" altLang="en-US" dirty="0"/>
          </a:p>
        </p:txBody>
      </p:sp>
      <p:sp>
        <p:nvSpPr>
          <p:cNvPr id="4" name="テキスト プレースホルダー 3">
            <a:extLst>
              <a:ext uri="{FF2B5EF4-FFF2-40B4-BE49-F238E27FC236}">
                <a16:creationId xmlns:a16="http://schemas.microsoft.com/office/drawing/2014/main" id="{822FFAB4-E717-4EE8-B785-B29492700A81}"/>
              </a:ext>
            </a:extLst>
          </p:cNvPr>
          <p:cNvSpPr>
            <a:spLocks noGrp="1"/>
          </p:cNvSpPr>
          <p:nvPr>
            <p:ph type="body" sz="quarter" idx="13"/>
          </p:nvPr>
        </p:nvSpPr>
        <p:spPr/>
        <p:txBody>
          <a:bodyPr/>
          <a:lstStyle/>
          <a:p>
            <a:r>
              <a:rPr kumimoji="1" lang="en-US" altLang="ja-JP" dirty="0"/>
              <a:t>2.</a:t>
            </a:r>
            <a:r>
              <a:rPr kumimoji="1" lang="ja-JP" altLang="en-US" dirty="0"/>
              <a:t>オープンデータの公開</a:t>
            </a:r>
          </a:p>
        </p:txBody>
      </p:sp>
      <p:sp>
        <p:nvSpPr>
          <p:cNvPr id="11" name="テキスト プレースホルダー 10">
            <a:extLst>
              <a:ext uri="{FF2B5EF4-FFF2-40B4-BE49-F238E27FC236}">
                <a16:creationId xmlns:a16="http://schemas.microsoft.com/office/drawing/2014/main" id="{17615AD2-FC25-4C83-85B0-2D6F1C1FE8C6}"/>
              </a:ext>
            </a:extLst>
          </p:cNvPr>
          <p:cNvSpPr>
            <a:spLocks noGrp="1"/>
          </p:cNvSpPr>
          <p:nvPr>
            <p:ph type="body" sz="quarter" idx="14"/>
          </p:nvPr>
        </p:nvSpPr>
        <p:spPr>
          <a:xfrm>
            <a:off x="207963" y="884239"/>
            <a:ext cx="8728075" cy="424732"/>
          </a:xfrm>
        </p:spPr>
        <p:txBody>
          <a:bodyPr/>
          <a:lstStyle/>
          <a:p>
            <a:r>
              <a:rPr lang="ja-JP" altLang="en-US" dirty="0"/>
              <a:t>避難施設の</a:t>
            </a:r>
            <a:r>
              <a:rPr lang="en-US" altLang="ja-JP" dirty="0"/>
              <a:t>CSV</a:t>
            </a:r>
            <a:r>
              <a:rPr lang="ja-JP" altLang="en-US" dirty="0"/>
              <a:t>をメモ帳で開いてファイルを確認します。</a:t>
            </a:r>
          </a:p>
        </p:txBody>
      </p:sp>
      <p:sp>
        <p:nvSpPr>
          <p:cNvPr id="24" name="テキスト ボックス 23">
            <a:extLst>
              <a:ext uri="{FF2B5EF4-FFF2-40B4-BE49-F238E27FC236}">
                <a16:creationId xmlns:a16="http://schemas.microsoft.com/office/drawing/2014/main" id="{D23350A7-3372-42F6-A49C-02EA7783F1BC}"/>
              </a:ext>
            </a:extLst>
          </p:cNvPr>
          <p:cNvSpPr txBox="1"/>
          <p:nvPr/>
        </p:nvSpPr>
        <p:spPr>
          <a:xfrm>
            <a:off x="2125456" y="5037593"/>
            <a:ext cx="4752528" cy="523220"/>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sample_evacuation_space.csv</a:t>
            </a:r>
          </a:p>
          <a:p>
            <a:r>
              <a:rPr kumimoji="1" lang="ja-JP" altLang="en-US" sz="1400" dirty="0">
                <a:latin typeface="Meiryo UI" panose="020B0604030504040204" pitchFamily="50" charset="-128"/>
                <a:ea typeface="Meiryo UI" panose="020B0604030504040204" pitchFamily="50" charset="-128"/>
              </a:rPr>
              <a:t>実習（データ加工編）で作成した避難所の</a:t>
            </a:r>
            <a:r>
              <a:rPr kumimoji="1" lang="en-US" altLang="ja-JP" sz="1400" dirty="0">
                <a:latin typeface="Meiryo UI" panose="020B0604030504040204" pitchFamily="50" charset="-128"/>
                <a:ea typeface="Meiryo UI" panose="020B0604030504040204" pitchFamily="50" charset="-128"/>
              </a:rPr>
              <a:t>CSV</a:t>
            </a:r>
            <a:r>
              <a:rPr kumimoji="1" lang="ja-JP" altLang="en-US" sz="1400" dirty="0">
                <a:latin typeface="Meiryo UI" panose="020B0604030504040204" pitchFamily="50" charset="-128"/>
                <a:ea typeface="Meiryo UI" panose="020B0604030504040204" pitchFamily="50" charset="-128"/>
              </a:rPr>
              <a:t>ファイルです。</a:t>
            </a:r>
          </a:p>
        </p:txBody>
      </p:sp>
      <p:sp>
        <p:nvSpPr>
          <p:cNvPr id="10" name="テキスト ボックス 9">
            <a:extLst>
              <a:ext uri="{FF2B5EF4-FFF2-40B4-BE49-F238E27FC236}">
                <a16:creationId xmlns:a16="http://schemas.microsoft.com/office/drawing/2014/main" id="{35B42E09-3304-4371-8300-A7714102D1C9}"/>
              </a:ext>
            </a:extLst>
          </p:cNvPr>
          <p:cNvSpPr txBox="1"/>
          <p:nvPr/>
        </p:nvSpPr>
        <p:spPr>
          <a:xfrm>
            <a:off x="1009644" y="5973761"/>
            <a:ext cx="7450787"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避難所の</a:t>
            </a:r>
            <a:r>
              <a:rPr kumimoji="1" lang="en-US" altLang="ja-JP" sz="1400" dirty="0">
                <a:latin typeface="Meiryo UI" panose="020B0604030504040204" pitchFamily="50" charset="-128"/>
                <a:ea typeface="Meiryo UI" panose="020B0604030504040204" pitchFamily="50" charset="-128"/>
              </a:rPr>
              <a:t>CSV</a:t>
            </a:r>
            <a:r>
              <a:rPr kumimoji="1" lang="ja-JP" altLang="en-US" sz="1400" dirty="0">
                <a:latin typeface="Meiryo UI" panose="020B0604030504040204" pitchFamily="50" charset="-128"/>
                <a:ea typeface="Meiryo UI" panose="020B0604030504040204" pitchFamily="50" charset="-128"/>
              </a:rPr>
              <a:t>ファイルに代えて、お手元のデータで実習に取り組むこともできます。</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その際には、本テキストの内容をお手元のデータの内容に置き換えて実習を進めてください。</a:t>
            </a:r>
          </a:p>
        </p:txBody>
      </p:sp>
      <p:pic>
        <p:nvPicPr>
          <p:cNvPr id="12" name="グラフィックス 11" descr="バッジ: チェックマーク 1">
            <a:extLst>
              <a:ext uri="{FF2B5EF4-FFF2-40B4-BE49-F238E27FC236}">
                <a16:creationId xmlns:a16="http://schemas.microsoft.com/office/drawing/2014/main" id="{BFD1068C-D894-46D8-87C4-8138B158D2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644" y="5949344"/>
            <a:ext cx="576000" cy="576000"/>
          </a:xfrm>
          <a:prstGeom prst="rect">
            <a:avLst/>
          </a:prstGeom>
        </p:spPr>
      </p:pic>
      <p:pic>
        <p:nvPicPr>
          <p:cNvPr id="9" name="図 8">
            <a:extLst>
              <a:ext uri="{FF2B5EF4-FFF2-40B4-BE49-F238E27FC236}">
                <a16:creationId xmlns:a16="http://schemas.microsoft.com/office/drawing/2014/main" id="{E5883467-9B02-4298-A7EB-2B4AB51C23AF}"/>
              </a:ext>
            </a:extLst>
          </p:cNvPr>
          <p:cNvPicPr>
            <a:picLocks noChangeAspect="1"/>
          </p:cNvPicPr>
          <p:nvPr/>
        </p:nvPicPr>
        <p:blipFill>
          <a:blip r:embed="rId5"/>
          <a:stretch>
            <a:fillRect/>
          </a:stretch>
        </p:blipFill>
        <p:spPr>
          <a:xfrm>
            <a:off x="459274" y="2272742"/>
            <a:ext cx="1486027" cy="1300274"/>
          </a:xfrm>
          <a:prstGeom prst="rect">
            <a:avLst/>
          </a:prstGeom>
        </p:spPr>
      </p:pic>
      <p:pic>
        <p:nvPicPr>
          <p:cNvPr id="13" name="図 12">
            <a:extLst>
              <a:ext uri="{FF2B5EF4-FFF2-40B4-BE49-F238E27FC236}">
                <a16:creationId xmlns:a16="http://schemas.microsoft.com/office/drawing/2014/main" id="{A0700D37-19AB-4C2D-B29C-895765D5B2EB}"/>
              </a:ext>
            </a:extLst>
          </p:cNvPr>
          <p:cNvPicPr>
            <a:picLocks noChangeAspect="1"/>
          </p:cNvPicPr>
          <p:nvPr/>
        </p:nvPicPr>
        <p:blipFill>
          <a:blip r:embed="rId6"/>
          <a:stretch>
            <a:fillRect/>
          </a:stretch>
        </p:blipFill>
        <p:spPr>
          <a:xfrm>
            <a:off x="2127662" y="2272742"/>
            <a:ext cx="6724602" cy="2740434"/>
          </a:xfrm>
          <a:prstGeom prst="rect">
            <a:avLst/>
          </a:prstGeom>
        </p:spPr>
      </p:pic>
    </p:spTree>
    <p:extLst>
      <p:ext uri="{BB962C8B-B14F-4D97-AF65-F5344CB8AC3E}">
        <p14:creationId xmlns:p14="http://schemas.microsoft.com/office/powerpoint/2010/main" val="319689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22">
            <a:extLst>
              <a:ext uri="{FF2B5EF4-FFF2-40B4-BE49-F238E27FC236}">
                <a16:creationId xmlns:a16="http://schemas.microsoft.com/office/drawing/2014/main" id="{68BD467F-3989-450A-8D60-52D3E62E5CC4}"/>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2.2 </a:t>
            </a:r>
            <a:r>
              <a:rPr lang="ja-JP" altLang="en-US" dirty="0">
                <a:latin typeface="Meiryo UI" panose="020B0604030504040204" pitchFamily="50" charset="-128"/>
                <a:ea typeface="Meiryo UI" panose="020B0604030504040204" pitchFamily="50" charset="-128"/>
                <a:cs typeface="Meiryo UI" panose="020B0604030504040204" pitchFamily="50" charset="-128"/>
              </a:rPr>
              <a:t>アクセス認証、ユーザ名とパスワードの確認</a:t>
            </a:r>
            <a:endParaRPr lang="ja-JP" altLang="en-US" dirty="0"/>
          </a:p>
        </p:txBody>
      </p:sp>
      <p:sp>
        <p:nvSpPr>
          <p:cNvPr id="4" name="スライド番号プレースホルダー 3">
            <a:extLst>
              <a:ext uri="{FF2B5EF4-FFF2-40B4-BE49-F238E27FC236}">
                <a16:creationId xmlns:a16="http://schemas.microsoft.com/office/drawing/2014/main" id="{F3D3FD3C-9D52-40B0-AD6F-4C8C84B43E84}"/>
              </a:ext>
            </a:extLst>
          </p:cNvPr>
          <p:cNvSpPr>
            <a:spLocks noGrp="1"/>
          </p:cNvSpPr>
          <p:nvPr>
            <p:ph type="sldNum" sz="quarter" idx="12"/>
          </p:nvPr>
        </p:nvSpPr>
        <p:spPr/>
        <p:txBody>
          <a:bodyPr/>
          <a:lstStyle/>
          <a:p>
            <a:fld id="{E6B5CE23-8571-4374-9369-B8EA74D2E108}" type="slidenum">
              <a:rPr kumimoji="1" lang="ja-JP" altLang="en-US" smtClean="0"/>
              <a:pPr/>
              <a:t>17</a:t>
            </a:fld>
            <a:endParaRPr kumimoji="1" lang="ja-JP" altLang="en-US" dirty="0"/>
          </a:p>
        </p:txBody>
      </p:sp>
      <p:sp>
        <p:nvSpPr>
          <p:cNvPr id="3" name="コンテンツ プレースホルダー 2">
            <a:extLst>
              <a:ext uri="{FF2B5EF4-FFF2-40B4-BE49-F238E27FC236}">
                <a16:creationId xmlns:a16="http://schemas.microsoft.com/office/drawing/2014/main" id="{839A18C1-39F0-4548-9A7A-9AEABD8B8962}"/>
              </a:ext>
            </a:extLst>
          </p:cNvPr>
          <p:cNvSpPr>
            <a:spLocks noGrp="1"/>
          </p:cNvSpPr>
          <p:nvPr>
            <p:ph type="body" sz="quarter" idx="13"/>
          </p:nvPr>
        </p:nvSpPr>
        <p:spPr/>
        <p:txBody>
          <a:bodyPr>
            <a:normAutofit fontScale="62500" lnSpcReduction="20000"/>
          </a:bodyPr>
          <a:lstStyle/>
          <a:p>
            <a:r>
              <a:rPr lang="en-US" altLang="ja-JP" sz="1800" dirty="0"/>
              <a:t>2.</a:t>
            </a:r>
            <a:r>
              <a:rPr lang="ja-JP" altLang="en-US" sz="1800" dirty="0"/>
              <a:t>オープンデータの公開</a:t>
            </a:r>
          </a:p>
        </p:txBody>
      </p:sp>
      <p:sp>
        <p:nvSpPr>
          <p:cNvPr id="11" name="テキスト プレースホルダー 10">
            <a:extLst>
              <a:ext uri="{FF2B5EF4-FFF2-40B4-BE49-F238E27FC236}">
                <a16:creationId xmlns:a16="http://schemas.microsoft.com/office/drawing/2014/main" id="{0696D849-288C-433D-A343-1384C8BF84E1}"/>
              </a:ext>
            </a:extLst>
          </p:cNvPr>
          <p:cNvSpPr>
            <a:spLocks noGrp="1"/>
          </p:cNvSpPr>
          <p:nvPr>
            <p:ph type="body" sz="quarter" idx="14"/>
          </p:nvPr>
        </p:nvSpPr>
        <p:spPr>
          <a:xfrm>
            <a:off x="207963" y="884239"/>
            <a:ext cx="8728075" cy="442486"/>
          </a:xfrm>
        </p:spPr>
        <p:txBody>
          <a:bodyPr/>
          <a:lstStyle/>
          <a:p>
            <a:r>
              <a:rPr kumimoji="1" lang="ja-JP" altLang="en-US" dirty="0"/>
              <a:t>自分の</a:t>
            </a:r>
            <a:r>
              <a:rPr lang="ja-JP" altLang="en-US" dirty="0"/>
              <a:t>アクセス情報</a:t>
            </a:r>
            <a:r>
              <a:rPr kumimoji="1" lang="ja-JP" altLang="en-US" dirty="0"/>
              <a:t>を確認します。</a:t>
            </a:r>
          </a:p>
        </p:txBody>
      </p:sp>
      <p:sp>
        <p:nvSpPr>
          <p:cNvPr id="7" name="テキスト ボックス 6">
            <a:extLst>
              <a:ext uri="{FF2B5EF4-FFF2-40B4-BE49-F238E27FC236}">
                <a16:creationId xmlns:a16="http://schemas.microsoft.com/office/drawing/2014/main" id="{FE9BD8C5-1D70-43F4-8773-2D483914142E}"/>
              </a:ext>
            </a:extLst>
          </p:cNvPr>
          <p:cNvSpPr txBox="1"/>
          <p:nvPr/>
        </p:nvSpPr>
        <p:spPr>
          <a:xfrm>
            <a:off x="404910" y="1431088"/>
            <a:ext cx="834355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実習用データカタログサイトで実習に取り組むために、事前に通知されたアクセス情報をお手元にご準備ください。</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730AA715-725C-431F-A10C-ABB6E034429C}"/>
              </a:ext>
            </a:extLst>
          </p:cNvPr>
          <p:cNvSpPr txBox="1"/>
          <p:nvPr/>
        </p:nvSpPr>
        <p:spPr>
          <a:xfrm>
            <a:off x="404910" y="1947898"/>
            <a:ext cx="8415562" cy="3734036"/>
          </a:xfrm>
          <a:prstGeom prst="rect">
            <a:avLst/>
          </a:prstGeom>
          <a:noFill/>
        </p:spPr>
        <p:txBody>
          <a:bodyPr wrap="square" rtlCol="0">
            <a:spAutoFit/>
          </a:bodyPr>
          <a:lstStyle/>
          <a:p>
            <a:pPr marL="342900" indent="-342900">
              <a:lnSpc>
                <a:spcPct val="150000"/>
              </a:lnSpc>
              <a:buFont typeface="+mj-ea"/>
              <a:buAutoNum type="circleNumDbPlain"/>
            </a:pPr>
            <a:r>
              <a:rPr kumimoji="1" lang="ja-JP" altLang="en-US" sz="1600" dirty="0">
                <a:latin typeface="Meiryo UI" panose="020B0604030504040204" pitchFamily="50" charset="-128"/>
                <a:ea typeface="Meiryo UI" panose="020B0604030504040204" pitchFamily="50" charset="-128"/>
              </a:rPr>
              <a:t>実習用データカタログサイトの</a:t>
            </a:r>
            <a:r>
              <a:rPr kumimoji="1" lang="ja-JP" altLang="en-US" sz="1600" b="1" dirty="0">
                <a:latin typeface="Meiryo UI" panose="020B0604030504040204" pitchFamily="50" charset="-128"/>
                <a:ea typeface="Meiryo UI" panose="020B0604030504040204" pitchFamily="50" charset="-128"/>
              </a:rPr>
              <a:t>アクセス認証</a:t>
            </a:r>
            <a:r>
              <a:rPr kumimoji="1" lang="ja-JP" altLang="en-US" sz="1600" dirty="0">
                <a:latin typeface="Meiryo UI" panose="020B0604030504040204" pitchFamily="50" charset="-128"/>
                <a:ea typeface="Meiryo UI" panose="020B0604030504040204" pitchFamily="50" charset="-128"/>
              </a:rPr>
              <a:t>（一般には非公開のための認証です）</a:t>
            </a:r>
            <a:br>
              <a:rPr kumimoji="1" lang="en-US" altLang="ja-JP" sz="1600" dirty="0">
                <a:latin typeface="Meiryo UI" panose="020B0604030504040204" pitchFamily="50" charset="-128"/>
                <a:ea typeface="Meiryo UI" panose="020B0604030504040204" pitchFamily="50" charset="-128"/>
              </a:rPr>
            </a:b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ユーザ名</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パスワード</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br>
              <a:rPr kumimoji="1" lang="en-US" altLang="ja-JP" sz="1600" dirty="0">
                <a:latin typeface="Meiryo UI" panose="020B0604030504040204" pitchFamily="50" charset="-128"/>
                <a:ea typeface="Meiryo UI" panose="020B0604030504040204" pitchFamily="50" charset="-128"/>
              </a:rPr>
            </a:br>
            <a:endParaRPr kumimoji="1" lang="en-US" altLang="ja-JP" sz="1600" dirty="0">
              <a:latin typeface="Meiryo UI" panose="020B0604030504040204" pitchFamily="50" charset="-128"/>
              <a:ea typeface="Meiryo UI" panose="020B0604030504040204" pitchFamily="50" charset="-128"/>
            </a:endParaRPr>
          </a:p>
          <a:p>
            <a:pPr marL="342900" indent="-342900">
              <a:lnSpc>
                <a:spcPct val="150000"/>
              </a:lnSpc>
              <a:buFont typeface="+mj-ea"/>
              <a:buAutoNum type="circleNumDbPlain"/>
            </a:pPr>
            <a:r>
              <a:rPr kumimoji="1" lang="ja-JP" altLang="en-US" sz="1600" dirty="0">
                <a:latin typeface="Meiryo UI" panose="020B0604030504040204" pitchFamily="50" charset="-128"/>
                <a:ea typeface="Meiryo UI" panose="020B0604030504040204" pitchFamily="50" charset="-128"/>
              </a:rPr>
              <a:t>実習用データカタログサイトに</a:t>
            </a:r>
            <a:r>
              <a:rPr kumimoji="1" lang="ja-JP" altLang="en-US" sz="1600" b="1" dirty="0">
                <a:latin typeface="Meiryo UI" panose="020B0604030504040204" pitchFamily="50" charset="-128"/>
                <a:ea typeface="Meiryo UI" panose="020B0604030504040204" pitchFamily="50" charset="-128"/>
              </a:rPr>
              <a:t>ログインするためのユーザ名とパスワード</a:t>
            </a:r>
            <a:br>
              <a:rPr kumimoji="1" lang="en-US" altLang="ja-JP" sz="1600" dirty="0">
                <a:latin typeface="Meiryo UI" panose="020B0604030504040204" pitchFamily="50" charset="-128"/>
                <a:ea typeface="Meiryo UI" panose="020B0604030504040204" pitchFamily="50" charset="-128"/>
              </a:rPr>
            </a:b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ユーザ名</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パスワード</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br>
              <a:rPr kumimoji="1" lang="en-US" altLang="ja-JP" sz="1600" dirty="0">
                <a:latin typeface="Meiryo UI" panose="020B0604030504040204" pitchFamily="50" charset="-128"/>
                <a:ea typeface="Meiryo UI" panose="020B0604030504040204" pitchFamily="50" charset="-128"/>
              </a:rPr>
            </a:br>
            <a:endParaRPr kumimoji="1" lang="ja-JP" altLang="en-US" sz="1600" dirty="0">
              <a:latin typeface="Meiryo UI" panose="020B0604030504040204" pitchFamily="50" charset="-128"/>
              <a:ea typeface="Meiryo UI" panose="020B0604030504040204" pitchFamily="50" charset="-128"/>
            </a:endParaRPr>
          </a:p>
        </p:txBody>
      </p:sp>
      <p:pic>
        <p:nvPicPr>
          <p:cNvPr id="26" name="グラフィックス 25" descr="警告">
            <a:extLst>
              <a:ext uri="{FF2B5EF4-FFF2-40B4-BE49-F238E27FC236}">
                <a16:creationId xmlns:a16="http://schemas.microsoft.com/office/drawing/2014/main" id="{45D1E3A9-09BB-401A-A91B-A4AE1412F3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616" y="6098738"/>
            <a:ext cx="504000" cy="504000"/>
          </a:xfrm>
          <a:prstGeom prst="rect">
            <a:avLst/>
          </a:prstGeom>
        </p:spPr>
      </p:pic>
      <p:sp>
        <p:nvSpPr>
          <p:cNvPr id="36" name="テキスト ボックス 35">
            <a:extLst>
              <a:ext uri="{FF2B5EF4-FFF2-40B4-BE49-F238E27FC236}">
                <a16:creationId xmlns:a16="http://schemas.microsoft.com/office/drawing/2014/main" id="{6AF52810-8272-42DE-90D6-72C17174E440}"/>
              </a:ext>
            </a:extLst>
          </p:cNvPr>
          <p:cNvSpPr txBox="1"/>
          <p:nvPr/>
        </p:nvSpPr>
        <p:spPr>
          <a:xfrm>
            <a:off x="1115616" y="6089128"/>
            <a:ext cx="7128792"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アクセス認証、ユーザ名とパスワードは実習用のものです。他の方との共有やインターネットでの公開はご遠慮ください。また、研修終了後、ログイン情報は破棄願います。</a:t>
            </a:r>
          </a:p>
        </p:txBody>
      </p:sp>
    </p:spTree>
    <p:extLst>
      <p:ext uri="{BB962C8B-B14F-4D97-AF65-F5344CB8AC3E}">
        <p14:creationId xmlns:p14="http://schemas.microsoft.com/office/powerpoint/2010/main" val="209088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C22B6DE-2F48-488E-9E9F-AEEBD0686381}"/>
              </a:ext>
            </a:extLst>
          </p:cNvPr>
          <p:cNvPicPr>
            <a:picLocks noChangeAspect="1"/>
          </p:cNvPicPr>
          <p:nvPr/>
        </p:nvPicPr>
        <p:blipFill>
          <a:blip r:embed="rId3"/>
          <a:stretch>
            <a:fillRect/>
          </a:stretch>
        </p:blipFill>
        <p:spPr>
          <a:xfrm>
            <a:off x="548377" y="1844824"/>
            <a:ext cx="3447559" cy="1787849"/>
          </a:xfrm>
          <a:prstGeom prst="rect">
            <a:avLst/>
          </a:prstGeom>
        </p:spPr>
      </p:pic>
      <p:sp>
        <p:nvSpPr>
          <p:cNvPr id="23" name="タイトル 22">
            <a:extLst>
              <a:ext uri="{FF2B5EF4-FFF2-40B4-BE49-F238E27FC236}">
                <a16:creationId xmlns:a16="http://schemas.microsoft.com/office/drawing/2014/main" id="{FB398876-9E13-416B-8512-3E4A4CAF87B0}"/>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2.3</a:t>
            </a:r>
            <a:r>
              <a:rPr lang="ja-JP" altLang="en-US" dirty="0">
                <a:latin typeface="Meiryo UI" panose="020B0604030504040204" pitchFamily="50" charset="-128"/>
                <a:ea typeface="Meiryo UI" panose="020B0604030504040204" pitchFamily="50" charset="-128"/>
                <a:cs typeface="Meiryo UI" panose="020B0604030504040204" pitchFamily="50" charset="-128"/>
              </a:rPr>
              <a:t> アクセス認証①</a:t>
            </a:r>
            <a:endParaRPr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18</a:t>
            </a:fld>
            <a:endParaRPr lang="ja-JP" altLang="en-US" dirty="0"/>
          </a:p>
        </p:txBody>
      </p:sp>
      <p:sp>
        <p:nvSpPr>
          <p:cNvPr id="7" name="テキスト プレースホルダー 6">
            <a:extLst>
              <a:ext uri="{FF2B5EF4-FFF2-40B4-BE49-F238E27FC236}">
                <a16:creationId xmlns:a16="http://schemas.microsoft.com/office/drawing/2014/main" id="{C25C460B-71B0-4AE2-B4F3-51083B08AB10}"/>
              </a:ext>
            </a:extLst>
          </p:cNvPr>
          <p:cNvSpPr>
            <a:spLocks noGrp="1"/>
          </p:cNvSpPr>
          <p:nvPr>
            <p:ph type="body" sz="quarter" idx="13"/>
          </p:nvPr>
        </p:nvSpPr>
        <p:spPr/>
        <p:txBody>
          <a:bodyPr/>
          <a:lstStyle/>
          <a:p>
            <a:r>
              <a:rPr lang="en-US" altLang="ja-JP" dirty="0"/>
              <a:t>2.</a:t>
            </a:r>
            <a:r>
              <a:rPr lang="ja-JP" altLang="en-US" dirty="0"/>
              <a:t>オープンデータの公開</a:t>
            </a:r>
          </a:p>
        </p:txBody>
      </p:sp>
      <p:sp>
        <p:nvSpPr>
          <p:cNvPr id="24" name="テキスト プレースホルダー 23">
            <a:extLst>
              <a:ext uri="{FF2B5EF4-FFF2-40B4-BE49-F238E27FC236}">
                <a16:creationId xmlns:a16="http://schemas.microsoft.com/office/drawing/2014/main" id="{A3DEF869-95DD-4F16-B3BF-435E2BE112AC}"/>
              </a:ext>
            </a:extLst>
          </p:cNvPr>
          <p:cNvSpPr>
            <a:spLocks noGrp="1"/>
          </p:cNvSpPr>
          <p:nvPr>
            <p:ph type="body" sz="quarter" idx="14"/>
          </p:nvPr>
        </p:nvSpPr>
        <p:spPr>
          <a:xfrm>
            <a:off x="207963" y="884239"/>
            <a:ext cx="8728075" cy="424540"/>
          </a:xfrm>
        </p:spPr>
        <p:txBody>
          <a:bodyPr/>
          <a:lstStyle/>
          <a:p>
            <a:r>
              <a:rPr lang="ja-JP" altLang="en-US" dirty="0"/>
              <a:t>実習用データカタログサイトにアクセスします</a:t>
            </a:r>
          </a:p>
        </p:txBody>
      </p:sp>
      <p:sp>
        <p:nvSpPr>
          <p:cNvPr id="6" name="テキスト ボックス 5"/>
          <p:cNvSpPr txBox="1"/>
          <p:nvPr/>
        </p:nvSpPr>
        <p:spPr bwMode="auto">
          <a:xfrm>
            <a:off x="554326" y="1333839"/>
            <a:ext cx="6753977" cy="272510"/>
          </a:xfrm>
          <a:prstGeom prst="rect">
            <a:avLst/>
          </a:prstGeom>
          <a:noFill/>
          <a:ln w="9525" algn="ctr">
            <a:noFill/>
            <a:miter lim="800000"/>
            <a:headEnd/>
            <a:tailEnd/>
          </a:ln>
          <a:effectLst/>
        </p:spPr>
        <p:txBody>
          <a:bodyPr wrap="square" lIns="0" tIns="0" rIns="0" bIns="0" rtlCol="0">
            <a:spAutoFit/>
          </a:bodyPr>
          <a:lstStyle/>
          <a:p>
            <a:pPr>
              <a:lnSpc>
                <a:spcPct val="120000"/>
              </a:lnSpc>
              <a:spcBef>
                <a:spcPts val="369"/>
              </a:spcBef>
            </a:pP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ログイン画面（ </a:t>
            </a:r>
            <a:r>
              <a:rPr kumimoji="1" lang="en-US" altLang="ja-JP" sz="1662" dirty="0">
                <a:latin typeface="Meiryo UI" panose="020B0604030504040204" pitchFamily="50" charset="-128"/>
                <a:ea typeface="Meiryo UI" panose="020B0604030504040204" pitchFamily="50" charset="-128"/>
                <a:cs typeface="Meiryo UI" panose="020B0604030504040204" pitchFamily="50" charset="-128"/>
              </a:rPr>
              <a:t>https://odtb.bodik.jp/ </a:t>
            </a: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）にアクセスします。</a:t>
            </a:r>
          </a:p>
        </p:txBody>
      </p:sp>
      <p:sp>
        <p:nvSpPr>
          <p:cNvPr id="8" name="正方形/長方形 7"/>
          <p:cNvSpPr/>
          <p:nvPr/>
        </p:nvSpPr>
        <p:spPr>
          <a:xfrm>
            <a:off x="526296" y="2415979"/>
            <a:ext cx="3469640" cy="759725"/>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0" name="角丸四角形吹き出し 9"/>
          <p:cNvSpPr/>
          <p:nvPr/>
        </p:nvSpPr>
        <p:spPr>
          <a:xfrm>
            <a:off x="406572" y="4082563"/>
            <a:ext cx="3469640" cy="1296133"/>
          </a:xfrm>
          <a:prstGeom prst="wedgeRoundRectCallout">
            <a:avLst>
              <a:gd name="adj1" fmla="val -4582"/>
              <a:gd name="adj2" fmla="val -78586"/>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0" bIns="66462" rtlCol="0" anchor="ctr"/>
          <a:lstStyle/>
          <a:p>
            <a:pPr marL="342900" indent="-342900" defTabSz="844083">
              <a:buFont typeface="+mj-ea"/>
              <a:buAutoNum type="circleNumDbPlain"/>
            </a:pPr>
            <a:r>
              <a:rPr lang="en-US" altLang="ja-JP" sz="1400" kern="0" dirty="0">
                <a:solidFill>
                  <a:srgbClr val="FF0000"/>
                </a:solidFill>
                <a:latin typeface="Meiryo UI" panose="020B0604030504040204" pitchFamily="50" charset="-128"/>
                <a:ea typeface="Meiryo UI"/>
              </a:rPr>
              <a:t>2.2</a:t>
            </a:r>
            <a:r>
              <a:rPr lang="ja-JP" altLang="en-US" sz="1400" kern="0" dirty="0">
                <a:solidFill>
                  <a:srgbClr val="FF0000"/>
                </a:solidFill>
                <a:latin typeface="Meiryo UI" panose="020B0604030504040204" pitchFamily="50" charset="-128"/>
                <a:ea typeface="Meiryo UI"/>
              </a:rPr>
              <a:t>で確認したアクセス認証のユーザ名、</a:t>
            </a:r>
            <a:br>
              <a:rPr lang="en-US" altLang="ja-JP" sz="1400" kern="0" dirty="0">
                <a:solidFill>
                  <a:srgbClr val="FF0000"/>
                </a:solidFill>
                <a:latin typeface="Meiryo UI" panose="020B0604030504040204" pitchFamily="50" charset="-128"/>
                <a:ea typeface="Meiryo UI"/>
              </a:rPr>
            </a:br>
            <a:r>
              <a:rPr lang="ja-JP" altLang="en-US" sz="1400" kern="0" dirty="0">
                <a:solidFill>
                  <a:srgbClr val="FF0000"/>
                </a:solidFill>
                <a:latin typeface="Meiryo UI" panose="020B0604030504040204" pitchFamily="50" charset="-128"/>
                <a:ea typeface="Meiryo UI"/>
              </a:rPr>
              <a:t>パスワードを入力します。</a:t>
            </a:r>
            <a:endParaRPr lang="en-US" altLang="ja-JP" sz="1400" kern="0" dirty="0">
              <a:solidFill>
                <a:srgbClr val="FF0000"/>
              </a:solidFill>
              <a:latin typeface="Meiryo UI" panose="020B0604030504040204" pitchFamily="50" charset="-128"/>
              <a:ea typeface="Meiryo UI"/>
            </a:endParaRPr>
          </a:p>
          <a:p>
            <a:pPr marL="342900" indent="-342900" defTabSz="844083">
              <a:buFont typeface="+mj-ea"/>
              <a:buAutoNum type="circleNumDbPlain"/>
            </a:pPr>
            <a:r>
              <a:rPr lang="ja-JP" altLang="en-US" sz="1400" kern="0" dirty="0">
                <a:solidFill>
                  <a:srgbClr val="FF0000"/>
                </a:solidFill>
                <a:latin typeface="Meiryo UI" panose="020B0604030504040204" pitchFamily="50" charset="-128"/>
                <a:ea typeface="Meiryo UI"/>
              </a:rPr>
              <a:t> 「ログイン」ボタンをクリックします。</a:t>
            </a:r>
            <a:endParaRPr lang="en-US" altLang="ja-JP" sz="1400" kern="0" dirty="0">
              <a:solidFill>
                <a:srgbClr val="FF0000"/>
              </a:solidFill>
              <a:latin typeface="Meiryo UI" panose="020B0604030504040204" pitchFamily="50" charset="-128"/>
              <a:ea typeface="Meiryo UI"/>
            </a:endParaRPr>
          </a:p>
          <a:p>
            <a:pPr marL="342900" indent="-342900" defTabSz="844083">
              <a:buFont typeface="+mj-ea"/>
              <a:buAutoNum type="circleNumDbPlain"/>
            </a:pPr>
            <a:r>
              <a:rPr lang="ja-JP" altLang="en-US" sz="1400" kern="0" dirty="0">
                <a:solidFill>
                  <a:srgbClr val="FF0000"/>
                </a:solidFill>
                <a:latin typeface="Meiryo UI" panose="020B0604030504040204" pitchFamily="50" charset="-128"/>
                <a:ea typeface="Meiryo UI"/>
              </a:rPr>
              <a:t>ログイン後、ウェブサイトが表示されます。</a:t>
            </a:r>
          </a:p>
        </p:txBody>
      </p:sp>
      <p:sp>
        <p:nvSpPr>
          <p:cNvPr id="11" name="テキスト ボックス 10"/>
          <p:cNvSpPr txBox="1"/>
          <p:nvPr/>
        </p:nvSpPr>
        <p:spPr bwMode="auto">
          <a:xfrm>
            <a:off x="251520" y="2636912"/>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2" name="テキスト ボックス 11"/>
          <p:cNvSpPr txBox="1"/>
          <p:nvPr/>
        </p:nvSpPr>
        <p:spPr bwMode="auto">
          <a:xfrm>
            <a:off x="2843808" y="3516530"/>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26" name="テキスト ボックス 25">
            <a:extLst>
              <a:ext uri="{FF2B5EF4-FFF2-40B4-BE49-F238E27FC236}">
                <a16:creationId xmlns:a16="http://schemas.microsoft.com/office/drawing/2014/main" id="{575DFEE0-37B0-4CBC-BDEE-0D748EC456B2}"/>
              </a:ext>
            </a:extLst>
          </p:cNvPr>
          <p:cNvSpPr txBox="1"/>
          <p:nvPr/>
        </p:nvSpPr>
        <p:spPr>
          <a:xfrm>
            <a:off x="1115616" y="6101947"/>
            <a:ext cx="732934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実習中、画面遷移で同様のウインドウが表示されたときは、アクセス認証のユーザ名とパスワードを再度入力してください。</a:t>
            </a:r>
          </a:p>
        </p:txBody>
      </p:sp>
      <p:pic>
        <p:nvPicPr>
          <p:cNvPr id="22" name="グラフィックス 21" descr="警告">
            <a:extLst>
              <a:ext uri="{FF2B5EF4-FFF2-40B4-BE49-F238E27FC236}">
                <a16:creationId xmlns:a16="http://schemas.microsoft.com/office/drawing/2014/main" id="{B65DAFCF-0A2B-414D-854B-EEE09C1F46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388" y="6101947"/>
            <a:ext cx="504000" cy="504000"/>
          </a:xfrm>
          <a:prstGeom prst="rect">
            <a:avLst/>
          </a:prstGeom>
        </p:spPr>
      </p:pic>
      <p:pic>
        <p:nvPicPr>
          <p:cNvPr id="4" name="図 3">
            <a:extLst>
              <a:ext uri="{FF2B5EF4-FFF2-40B4-BE49-F238E27FC236}">
                <a16:creationId xmlns:a16="http://schemas.microsoft.com/office/drawing/2014/main" id="{C4E2A9CF-4F84-448B-8E17-FC579F8BC33C}"/>
              </a:ext>
            </a:extLst>
          </p:cNvPr>
          <p:cNvPicPr>
            <a:picLocks noChangeAspect="1"/>
          </p:cNvPicPr>
          <p:nvPr/>
        </p:nvPicPr>
        <p:blipFill>
          <a:blip r:embed="rId6"/>
          <a:stretch>
            <a:fillRect/>
          </a:stretch>
        </p:blipFill>
        <p:spPr>
          <a:xfrm>
            <a:off x="4819825" y="3534078"/>
            <a:ext cx="3855391" cy="2149332"/>
          </a:xfrm>
          <a:prstGeom prst="rect">
            <a:avLst/>
          </a:prstGeom>
          <a:ln>
            <a:solidFill>
              <a:schemeClr val="bg1">
                <a:lumMod val="50000"/>
              </a:schemeClr>
            </a:solidFill>
          </a:ln>
        </p:spPr>
      </p:pic>
      <p:sp>
        <p:nvSpPr>
          <p:cNvPr id="16" name="テキスト ボックス 15">
            <a:extLst>
              <a:ext uri="{FF2B5EF4-FFF2-40B4-BE49-F238E27FC236}">
                <a16:creationId xmlns:a16="http://schemas.microsoft.com/office/drawing/2014/main" id="{FB580EE2-A3E1-4619-9A06-9285D75E1B19}"/>
              </a:ext>
            </a:extLst>
          </p:cNvPr>
          <p:cNvSpPr txBox="1"/>
          <p:nvPr/>
        </p:nvSpPr>
        <p:spPr bwMode="auto">
          <a:xfrm>
            <a:off x="4747773" y="3147813"/>
            <a:ext cx="3999493" cy="272510"/>
          </a:xfrm>
          <a:prstGeom prst="rect">
            <a:avLst/>
          </a:prstGeom>
          <a:noFill/>
          <a:ln w="9525" algn="ctr">
            <a:noFill/>
            <a:miter lim="800000"/>
            <a:headEnd/>
            <a:tailEnd/>
          </a:ln>
          <a:effectLst/>
        </p:spPr>
        <p:txBody>
          <a:bodyPr wrap="none" lIns="0" tIns="0" rIns="0" bIns="0" rtlCol="0">
            <a:spAutoFit/>
          </a:bodyPr>
          <a:lstStyle/>
          <a:p>
            <a:pPr marL="342900" indent="-342900" algn="ctr">
              <a:lnSpc>
                <a:spcPct val="120000"/>
              </a:lnSpc>
              <a:spcBef>
                <a:spcPts val="369"/>
              </a:spcBef>
              <a:buFont typeface="+mj-ea"/>
              <a:buAutoNum type="circleNumDbPlain" startAt="3"/>
            </a:pPr>
            <a:r>
              <a:rPr kumimoji="1" lang="ja-JP" altLang="en-US" sz="166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実習用データカタログサイトが表示されます。</a:t>
            </a:r>
          </a:p>
        </p:txBody>
      </p:sp>
      <p:sp>
        <p:nvSpPr>
          <p:cNvPr id="18" name="右矢印 9">
            <a:extLst>
              <a:ext uri="{FF2B5EF4-FFF2-40B4-BE49-F238E27FC236}">
                <a16:creationId xmlns:a16="http://schemas.microsoft.com/office/drawing/2014/main" id="{E28F6045-5593-410B-B0B8-B69A9F97B483}"/>
              </a:ext>
            </a:extLst>
          </p:cNvPr>
          <p:cNvSpPr/>
          <p:nvPr/>
        </p:nvSpPr>
        <p:spPr>
          <a:xfrm rot="2092172">
            <a:off x="4116125" y="3625736"/>
            <a:ext cx="886908" cy="176491"/>
          </a:xfrm>
          <a:prstGeom prs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Tree>
    <p:extLst>
      <p:ext uri="{BB962C8B-B14F-4D97-AF65-F5344CB8AC3E}">
        <p14:creationId xmlns:p14="http://schemas.microsoft.com/office/powerpoint/2010/main" val="329968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4C981EF-12B8-432D-B7B1-30A05B3D9D89}"/>
              </a:ext>
            </a:extLst>
          </p:cNvPr>
          <p:cNvPicPr>
            <a:picLocks noChangeAspect="1"/>
          </p:cNvPicPr>
          <p:nvPr/>
        </p:nvPicPr>
        <p:blipFill>
          <a:blip r:embed="rId3"/>
          <a:stretch>
            <a:fillRect/>
          </a:stretch>
        </p:blipFill>
        <p:spPr>
          <a:xfrm>
            <a:off x="476369" y="2053919"/>
            <a:ext cx="3470988" cy="1800000"/>
          </a:xfrm>
          <a:prstGeom prst="rect">
            <a:avLst/>
          </a:prstGeom>
        </p:spPr>
      </p:pic>
      <p:sp>
        <p:nvSpPr>
          <p:cNvPr id="23" name="タイトル 22">
            <a:extLst>
              <a:ext uri="{FF2B5EF4-FFF2-40B4-BE49-F238E27FC236}">
                <a16:creationId xmlns:a16="http://schemas.microsoft.com/office/drawing/2014/main" id="{FB398876-9E13-416B-8512-3E4A4CAF87B0}"/>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2.3</a:t>
            </a:r>
            <a:r>
              <a:rPr lang="ja-JP" altLang="en-US" dirty="0">
                <a:latin typeface="Meiryo UI" panose="020B0604030504040204" pitchFamily="50" charset="-128"/>
                <a:ea typeface="Meiryo UI" panose="020B0604030504040204" pitchFamily="50" charset="-128"/>
                <a:cs typeface="Meiryo UI" panose="020B0604030504040204" pitchFamily="50" charset="-128"/>
              </a:rPr>
              <a:t> アクセス認証②</a:t>
            </a:r>
            <a:endParaRPr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19</a:t>
            </a:fld>
            <a:endParaRPr lang="ja-JP" altLang="en-US" dirty="0"/>
          </a:p>
        </p:txBody>
      </p:sp>
      <p:sp>
        <p:nvSpPr>
          <p:cNvPr id="7" name="テキスト プレースホルダー 6">
            <a:extLst>
              <a:ext uri="{FF2B5EF4-FFF2-40B4-BE49-F238E27FC236}">
                <a16:creationId xmlns:a16="http://schemas.microsoft.com/office/drawing/2014/main" id="{C25C460B-71B0-4AE2-B4F3-51083B08AB10}"/>
              </a:ext>
            </a:extLst>
          </p:cNvPr>
          <p:cNvSpPr>
            <a:spLocks noGrp="1"/>
          </p:cNvSpPr>
          <p:nvPr>
            <p:ph type="body" sz="quarter" idx="13"/>
          </p:nvPr>
        </p:nvSpPr>
        <p:spPr/>
        <p:txBody>
          <a:bodyPr/>
          <a:lstStyle/>
          <a:p>
            <a:r>
              <a:rPr lang="en-US" altLang="ja-JP" dirty="0"/>
              <a:t>2.</a:t>
            </a:r>
            <a:r>
              <a:rPr lang="ja-JP" altLang="en-US" dirty="0"/>
              <a:t>オープンデータの公開</a:t>
            </a:r>
          </a:p>
        </p:txBody>
      </p:sp>
      <p:sp>
        <p:nvSpPr>
          <p:cNvPr id="24" name="テキスト プレースホルダー 23">
            <a:extLst>
              <a:ext uri="{FF2B5EF4-FFF2-40B4-BE49-F238E27FC236}">
                <a16:creationId xmlns:a16="http://schemas.microsoft.com/office/drawing/2014/main" id="{A3DEF869-95DD-4F16-B3BF-435E2BE112AC}"/>
              </a:ext>
            </a:extLst>
          </p:cNvPr>
          <p:cNvSpPr>
            <a:spLocks noGrp="1"/>
          </p:cNvSpPr>
          <p:nvPr>
            <p:ph type="body" sz="quarter" idx="14"/>
          </p:nvPr>
        </p:nvSpPr>
        <p:spPr>
          <a:xfrm>
            <a:off x="207963" y="884239"/>
            <a:ext cx="8728075" cy="424540"/>
          </a:xfrm>
        </p:spPr>
        <p:txBody>
          <a:bodyPr/>
          <a:lstStyle/>
          <a:p>
            <a:r>
              <a:rPr lang="ja-JP" altLang="en-US" dirty="0"/>
              <a:t>実習用データカタログサイトにログインします。</a:t>
            </a:r>
          </a:p>
        </p:txBody>
      </p:sp>
      <p:sp>
        <p:nvSpPr>
          <p:cNvPr id="6" name="テキスト ボックス 5"/>
          <p:cNvSpPr txBox="1"/>
          <p:nvPr/>
        </p:nvSpPr>
        <p:spPr bwMode="auto">
          <a:xfrm>
            <a:off x="554326" y="1333839"/>
            <a:ext cx="6753977" cy="630750"/>
          </a:xfrm>
          <a:prstGeom prst="rect">
            <a:avLst/>
          </a:prstGeom>
          <a:noFill/>
          <a:ln w="9525" algn="ctr">
            <a:noFill/>
            <a:miter lim="800000"/>
            <a:headEnd/>
            <a:tailEnd/>
          </a:ln>
          <a:effectLst/>
        </p:spPr>
        <p:txBody>
          <a:bodyPr wrap="square" lIns="0" tIns="0" rIns="0" bIns="0" rtlCol="0">
            <a:spAutoFit/>
          </a:bodyPr>
          <a:lstStyle/>
          <a:p>
            <a:pPr>
              <a:lnSpc>
                <a:spcPct val="120000"/>
              </a:lnSpc>
              <a:spcBef>
                <a:spcPts val="369"/>
              </a:spcBef>
            </a:pP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ログイン画面（ </a:t>
            </a:r>
            <a:r>
              <a:rPr lang="en-US" altLang="ja-JP" sz="1600" dirty="0">
                <a:hlinkClick r:id="rId4"/>
              </a:rPr>
              <a:t>https://odtc.bodik.jp/user/login</a:t>
            </a:r>
            <a:r>
              <a:rPr kumimoji="1" lang="en-US" altLang="ja-JP" sz="1662"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）にアクセスします。</a:t>
            </a:r>
            <a:endParaRPr kumimoji="1" lang="en-US" altLang="ja-JP" sz="1662"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spcBef>
                <a:spcPts val="369"/>
              </a:spcBef>
            </a:pP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再度、アクセス認証がありますのでユーザ名とパスワードでログインしてください。</a:t>
            </a:r>
          </a:p>
        </p:txBody>
      </p:sp>
      <p:sp>
        <p:nvSpPr>
          <p:cNvPr id="8" name="正方形/長方形 7"/>
          <p:cNvSpPr/>
          <p:nvPr/>
        </p:nvSpPr>
        <p:spPr>
          <a:xfrm>
            <a:off x="522256" y="2593932"/>
            <a:ext cx="3425101" cy="783011"/>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0" name="角丸四角形吹き出し 9"/>
          <p:cNvSpPr/>
          <p:nvPr/>
        </p:nvSpPr>
        <p:spPr>
          <a:xfrm>
            <a:off x="509687" y="4146564"/>
            <a:ext cx="3470988" cy="1264560"/>
          </a:xfrm>
          <a:prstGeom prst="wedgeRoundRectCallout">
            <a:avLst>
              <a:gd name="adj1" fmla="val -4756"/>
              <a:gd name="adj2" fmla="val -75881"/>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0" bIns="66462" rtlCol="0" anchor="ctr"/>
          <a:lstStyle/>
          <a:p>
            <a:pPr marL="342900" indent="-342900" defTabSz="844083">
              <a:buFont typeface="+mj-ea"/>
              <a:buAutoNum type="circleNumDbPlain"/>
            </a:pPr>
            <a:r>
              <a:rPr lang="en-US" altLang="ja-JP" sz="1400" kern="0" dirty="0">
                <a:solidFill>
                  <a:srgbClr val="FF0000"/>
                </a:solidFill>
                <a:latin typeface="Meiryo UI" panose="020B0604030504040204" pitchFamily="50" charset="-128"/>
                <a:ea typeface="Meiryo UI"/>
              </a:rPr>
              <a:t>2.2</a:t>
            </a:r>
            <a:r>
              <a:rPr lang="ja-JP" altLang="en-US" sz="1400" kern="0" dirty="0">
                <a:solidFill>
                  <a:srgbClr val="FF0000"/>
                </a:solidFill>
                <a:latin typeface="Meiryo UI" panose="020B0604030504040204" pitchFamily="50" charset="-128"/>
                <a:ea typeface="Meiryo UI"/>
              </a:rPr>
              <a:t>で確認したアクセス認証のユーザ名、パスワードを入力します。</a:t>
            </a:r>
            <a:endParaRPr lang="en-US" altLang="ja-JP" sz="1400" kern="0" dirty="0">
              <a:solidFill>
                <a:srgbClr val="FF0000"/>
              </a:solidFill>
              <a:latin typeface="Meiryo UI" panose="020B0604030504040204" pitchFamily="50" charset="-128"/>
              <a:ea typeface="Meiryo UI"/>
            </a:endParaRPr>
          </a:p>
          <a:p>
            <a:pPr marL="342900" indent="-342900" defTabSz="844083">
              <a:buFont typeface="+mj-ea"/>
              <a:buAutoNum type="circleNumDbPlain"/>
            </a:pPr>
            <a:r>
              <a:rPr lang="ja-JP" altLang="en-US" sz="1400" kern="0" dirty="0">
                <a:solidFill>
                  <a:srgbClr val="FF0000"/>
                </a:solidFill>
                <a:latin typeface="Meiryo UI" panose="020B0604030504040204" pitchFamily="50" charset="-128"/>
                <a:ea typeface="Meiryo UI"/>
              </a:rPr>
              <a:t> 「ログイン」ボタンをクリックします。</a:t>
            </a:r>
            <a:endParaRPr lang="en-US" altLang="ja-JP" sz="1400" kern="0" dirty="0">
              <a:solidFill>
                <a:srgbClr val="FF0000"/>
              </a:solidFill>
              <a:latin typeface="Meiryo UI" panose="020B0604030504040204" pitchFamily="50" charset="-128"/>
              <a:ea typeface="Meiryo UI"/>
            </a:endParaRPr>
          </a:p>
          <a:p>
            <a:pPr marL="342900" indent="-342900" defTabSz="844083">
              <a:buFont typeface="+mj-ea"/>
              <a:buAutoNum type="circleNumDbPlain"/>
            </a:pPr>
            <a:r>
              <a:rPr lang="ja-JP" altLang="en-US" sz="1400" kern="0" dirty="0">
                <a:solidFill>
                  <a:srgbClr val="FF0000"/>
                </a:solidFill>
                <a:latin typeface="Meiryo UI" panose="020B0604030504040204" pitchFamily="50" charset="-128"/>
                <a:ea typeface="Meiryo UI"/>
              </a:rPr>
              <a:t>ログイン画面が表示されます。</a:t>
            </a:r>
          </a:p>
        </p:txBody>
      </p:sp>
      <p:sp>
        <p:nvSpPr>
          <p:cNvPr id="11" name="テキスト ボックス 10"/>
          <p:cNvSpPr txBox="1"/>
          <p:nvPr/>
        </p:nvSpPr>
        <p:spPr bwMode="auto">
          <a:xfrm>
            <a:off x="179512" y="2624572"/>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2" name="テキスト ボックス 11"/>
          <p:cNvSpPr txBox="1"/>
          <p:nvPr/>
        </p:nvSpPr>
        <p:spPr bwMode="auto">
          <a:xfrm>
            <a:off x="2771800" y="3710103"/>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26" name="テキスト ボックス 25">
            <a:extLst>
              <a:ext uri="{FF2B5EF4-FFF2-40B4-BE49-F238E27FC236}">
                <a16:creationId xmlns:a16="http://schemas.microsoft.com/office/drawing/2014/main" id="{575DFEE0-37B0-4CBC-BDEE-0D748EC456B2}"/>
              </a:ext>
            </a:extLst>
          </p:cNvPr>
          <p:cNvSpPr txBox="1"/>
          <p:nvPr/>
        </p:nvSpPr>
        <p:spPr>
          <a:xfrm>
            <a:off x="1115616" y="6101947"/>
            <a:ext cx="732934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実習中、画面遷移で同様のウインドウが表示されたときは、アクセス認証のユーザ名とパスワードを再度入力してください。</a:t>
            </a:r>
          </a:p>
        </p:txBody>
      </p:sp>
      <p:pic>
        <p:nvPicPr>
          <p:cNvPr id="22" name="グラフィックス 21" descr="警告">
            <a:extLst>
              <a:ext uri="{FF2B5EF4-FFF2-40B4-BE49-F238E27FC236}">
                <a16:creationId xmlns:a16="http://schemas.microsoft.com/office/drawing/2014/main" id="{B65DAFCF-0A2B-414D-854B-EEE09C1F46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388" y="6101947"/>
            <a:ext cx="504000" cy="504000"/>
          </a:xfrm>
          <a:prstGeom prst="rect">
            <a:avLst/>
          </a:prstGeom>
        </p:spPr>
      </p:pic>
      <p:pic>
        <p:nvPicPr>
          <p:cNvPr id="15" name="図 14">
            <a:extLst>
              <a:ext uri="{FF2B5EF4-FFF2-40B4-BE49-F238E27FC236}">
                <a16:creationId xmlns:a16="http://schemas.microsoft.com/office/drawing/2014/main" id="{E2A58FF9-E329-4D21-9B50-6A5FD3FCF143}"/>
              </a:ext>
            </a:extLst>
          </p:cNvPr>
          <p:cNvPicPr>
            <a:picLocks noChangeAspect="1"/>
          </p:cNvPicPr>
          <p:nvPr/>
        </p:nvPicPr>
        <p:blipFill>
          <a:blip r:embed="rId7"/>
          <a:stretch>
            <a:fillRect/>
          </a:stretch>
        </p:blipFill>
        <p:spPr>
          <a:xfrm>
            <a:off x="4883509" y="3755294"/>
            <a:ext cx="3860216" cy="1977962"/>
          </a:xfrm>
          <a:prstGeom prst="rect">
            <a:avLst/>
          </a:prstGeom>
          <a:ln>
            <a:solidFill>
              <a:schemeClr val="bg1">
                <a:lumMod val="50000"/>
              </a:schemeClr>
            </a:solidFill>
          </a:ln>
        </p:spPr>
      </p:pic>
      <p:sp>
        <p:nvSpPr>
          <p:cNvPr id="18" name="テキスト ボックス 17">
            <a:extLst>
              <a:ext uri="{FF2B5EF4-FFF2-40B4-BE49-F238E27FC236}">
                <a16:creationId xmlns:a16="http://schemas.microsoft.com/office/drawing/2014/main" id="{1F98F6A3-DC8E-42D1-9855-7FCC88C016E0}"/>
              </a:ext>
            </a:extLst>
          </p:cNvPr>
          <p:cNvSpPr txBox="1"/>
          <p:nvPr/>
        </p:nvSpPr>
        <p:spPr bwMode="auto">
          <a:xfrm>
            <a:off x="4708770" y="3356908"/>
            <a:ext cx="4164602" cy="272510"/>
          </a:xfrm>
          <a:prstGeom prst="rect">
            <a:avLst/>
          </a:prstGeom>
          <a:noFill/>
          <a:ln w="9525" algn="ctr">
            <a:noFill/>
            <a:miter lim="800000"/>
            <a:headEnd/>
            <a:tailEnd/>
          </a:ln>
          <a:effectLst/>
        </p:spPr>
        <p:txBody>
          <a:bodyPr wrap="none" lIns="0" tIns="0" rIns="0" bIns="0" rtlCol="0">
            <a:spAutoFit/>
          </a:bodyPr>
          <a:lstStyle/>
          <a:p>
            <a:pPr marL="342900" indent="-342900" algn="ctr">
              <a:lnSpc>
                <a:spcPct val="120000"/>
              </a:lnSpc>
              <a:spcBef>
                <a:spcPts val="369"/>
              </a:spcBef>
              <a:buFont typeface="+mj-ea"/>
              <a:buAutoNum type="circleNumDbPlain" startAt="3"/>
            </a:pPr>
            <a:r>
              <a:rPr kumimoji="1" lang="ja-JP" altLang="en-US" sz="166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ログイン画面が表示されます。（次ページへ）</a:t>
            </a:r>
          </a:p>
        </p:txBody>
      </p:sp>
      <p:sp>
        <p:nvSpPr>
          <p:cNvPr id="19" name="右矢印 9">
            <a:extLst>
              <a:ext uri="{FF2B5EF4-FFF2-40B4-BE49-F238E27FC236}">
                <a16:creationId xmlns:a16="http://schemas.microsoft.com/office/drawing/2014/main" id="{3EC7AB34-A165-40D2-916C-5D61985320F8}"/>
              </a:ext>
            </a:extLst>
          </p:cNvPr>
          <p:cNvSpPr/>
          <p:nvPr/>
        </p:nvSpPr>
        <p:spPr>
          <a:xfrm rot="2092172">
            <a:off x="4116125" y="3834831"/>
            <a:ext cx="886908" cy="176491"/>
          </a:xfrm>
          <a:prstGeom prs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Tree>
    <p:extLst>
      <p:ext uri="{BB962C8B-B14F-4D97-AF65-F5344CB8AC3E}">
        <p14:creationId xmlns:p14="http://schemas.microsoft.com/office/powerpoint/2010/main" val="259320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F17AF-906F-48BF-BCCB-59D686DD2691}"/>
              </a:ext>
            </a:extLst>
          </p:cNvPr>
          <p:cNvSpPr>
            <a:spLocks noGrp="1"/>
          </p:cNvSpPr>
          <p:nvPr>
            <p:ph type="title"/>
          </p:nvPr>
        </p:nvSpPr>
        <p:spPr/>
        <p:txBody>
          <a:bodyPr/>
          <a:lstStyle/>
          <a:p>
            <a:r>
              <a:rPr kumimoji="1" lang="ja-JP" altLang="en-US" dirty="0"/>
              <a:t>実習（データ登録編）を</a:t>
            </a:r>
            <a:r>
              <a:rPr lang="ja-JP" altLang="en-US" dirty="0"/>
              <a:t>はじめる</a:t>
            </a:r>
            <a:r>
              <a:rPr kumimoji="1" lang="ja-JP" altLang="en-US" dirty="0"/>
              <a:t>にあたって①</a:t>
            </a:r>
          </a:p>
        </p:txBody>
      </p:sp>
      <p:sp>
        <p:nvSpPr>
          <p:cNvPr id="3" name="スライド番号プレースホルダー 2">
            <a:extLst>
              <a:ext uri="{FF2B5EF4-FFF2-40B4-BE49-F238E27FC236}">
                <a16:creationId xmlns:a16="http://schemas.microsoft.com/office/drawing/2014/main" id="{88D1FD3A-A77E-4F7B-88EC-C3C8580E55AD}"/>
              </a:ext>
            </a:extLst>
          </p:cNvPr>
          <p:cNvSpPr>
            <a:spLocks noGrp="1"/>
          </p:cNvSpPr>
          <p:nvPr>
            <p:ph type="sldNum" sz="quarter" idx="12"/>
          </p:nvPr>
        </p:nvSpPr>
        <p:spPr/>
        <p:txBody>
          <a:bodyPr/>
          <a:lstStyle/>
          <a:p>
            <a:fld id="{EEDB8509-CC2C-4EC7-9C2E-996B98B58898}" type="slidenum">
              <a:rPr kumimoji="1" lang="ja-JP" altLang="en-US" smtClean="0"/>
              <a:pPr/>
              <a:t>2</a:t>
            </a:fld>
            <a:endParaRPr kumimoji="1" lang="ja-JP" altLang="en-US"/>
          </a:p>
        </p:txBody>
      </p:sp>
      <p:sp>
        <p:nvSpPr>
          <p:cNvPr id="12" name="テキスト プレースホルダー 11">
            <a:extLst>
              <a:ext uri="{FF2B5EF4-FFF2-40B4-BE49-F238E27FC236}">
                <a16:creationId xmlns:a16="http://schemas.microsoft.com/office/drawing/2014/main" id="{4716CE0A-835C-4CA2-A3C9-5740D3715FE5}"/>
              </a:ext>
            </a:extLst>
          </p:cNvPr>
          <p:cNvSpPr>
            <a:spLocks noGrp="1"/>
          </p:cNvSpPr>
          <p:nvPr>
            <p:ph type="body" sz="quarter" idx="13"/>
          </p:nvPr>
        </p:nvSpPr>
        <p:spPr/>
        <p:txBody>
          <a:bodyPr/>
          <a:lstStyle/>
          <a:p>
            <a:endParaRPr lang="ja-JP" altLang="en-US"/>
          </a:p>
        </p:txBody>
      </p:sp>
      <p:sp>
        <p:nvSpPr>
          <p:cNvPr id="13" name="テキスト プレースホルダー 12">
            <a:extLst>
              <a:ext uri="{FF2B5EF4-FFF2-40B4-BE49-F238E27FC236}">
                <a16:creationId xmlns:a16="http://schemas.microsoft.com/office/drawing/2014/main" id="{6F74ABF5-52D4-402F-B9EE-94A8843FE032}"/>
              </a:ext>
            </a:extLst>
          </p:cNvPr>
          <p:cNvSpPr>
            <a:spLocks noGrp="1"/>
          </p:cNvSpPr>
          <p:nvPr>
            <p:ph type="body" sz="quarter" idx="14"/>
          </p:nvPr>
        </p:nvSpPr>
        <p:spPr>
          <a:xfrm>
            <a:off x="207963" y="884239"/>
            <a:ext cx="8728075" cy="424732"/>
          </a:xfrm>
        </p:spPr>
        <p:txBody>
          <a:bodyPr/>
          <a:lstStyle/>
          <a:p>
            <a:r>
              <a:rPr lang="ja-JP" altLang="en-US" dirty="0"/>
              <a:t>この実習（データ登録編）に取り組むにあたっての準備について説明します。</a:t>
            </a:r>
            <a:endParaRPr lang="en-US" altLang="ja-JP" dirty="0"/>
          </a:p>
        </p:txBody>
      </p:sp>
      <p:sp>
        <p:nvSpPr>
          <p:cNvPr id="14" name="テキスト プレースホルダー 13">
            <a:extLst>
              <a:ext uri="{FF2B5EF4-FFF2-40B4-BE49-F238E27FC236}">
                <a16:creationId xmlns:a16="http://schemas.microsoft.com/office/drawing/2014/main" id="{F2172BCB-4F08-469C-87E5-B58CCAF3CE61}"/>
              </a:ext>
            </a:extLst>
          </p:cNvPr>
          <p:cNvSpPr>
            <a:spLocks noGrp="1"/>
          </p:cNvSpPr>
          <p:nvPr>
            <p:ph type="body" sz="quarter" idx="15"/>
          </p:nvPr>
        </p:nvSpPr>
        <p:spPr>
          <a:xfrm>
            <a:off x="207963" y="1551487"/>
            <a:ext cx="8756650" cy="4680669"/>
          </a:xfrm>
          <a:solidFill>
            <a:schemeClr val="bg1"/>
          </a:solidFill>
        </p:spPr>
        <p:txBody>
          <a:bodyPr>
            <a:normAutofit/>
          </a:bodyPr>
          <a:lstStyle/>
          <a:p>
            <a:pPr marL="342900" indent="-342900">
              <a:lnSpc>
                <a:spcPct val="150000"/>
              </a:lnSpc>
              <a:buFont typeface="+mj-lt"/>
              <a:buAutoNum type="arabicPeriod"/>
            </a:pPr>
            <a:r>
              <a:rPr lang="ja-JP" altLang="en-US" dirty="0"/>
              <a:t>実習（データ加工編）で作成した避難所の</a:t>
            </a:r>
            <a:r>
              <a:rPr lang="en-US" altLang="ja-JP" dirty="0"/>
              <a:t>CSV</a:t>
            </a:r>
            <a:r>
              <a:rPr lang="ja-JP" altLang="en-US" dirty="0"/>
              <a:t>ファイルを用いて、データカタログサイトへの登録・公開の流れを学習します。</a:t>
            </a:r>
            <a:endParaRPr lang="en-US" altLang="ja-JP" dirty="0"/>
          </a:p>
          <a:p>
            <a:pPr marL="342900" indent="-342900">
              <a:lnSpc>
                <a:spcPct val="150000"/>
              </a:lnSpc>
              <a:buFont typeface="+mj-lt"/>
              <a:buAutoNum type="arabicPeriod"/>
            </a:pPr>
            <a:r>
              <a:rPr lang="ja-JP" altLang="en-US" dirty="0"/>
              <a:t>インターネットに接続したパソコンが必要です。推奨ブラウザは、</a:t>
            </a:r>
            <a:r>
              <a:rPr lang="en-US" altLang="ja-JP" dirty="0"/>
              <a:t>Google</a:t>
            </a:r>
            <a:r>
              <a:rPr lang="ja-JP" altLang="en-US" dirty="0"/>
              <a:t> </a:t>
            </a:r>
            <a:r>
              <a:rPr lang="en-US" altLang="ja-JP" dirty="0"/>
              <a:t>Chrome</a:t>
            </a:r>
            <a:r>
              <a:rPr lang="ja-JP" altLang="en-US" dirty="0"/>
              <a:t> です。</a:t>
            </a:r>
            <a:endParaRPr lang="en-US" altLang="ja-JP" dirty="0"/>
          </a:p>
          <a:p>
            <a:pPr marL="342900" indent="-342900">
              <a:lnSpc>
                <a:spcPct val="150000"/>
              </a:lnSpc>
              <a:buFont typeface="+mj-lt"/>
              <a:buAutoNum type="arabicPeriod"/>
            </a:pPr>
            <a:r>
              <a:rPr lang="ja-JP" altLang="en-US" dirty="0"/>
              <a:t>ファイルのアップロードなどの操作を行いますので、一部、タブレット端末などでは学習が完遂できないことがありますのでご注意ください。</a:t>
            </a:r>
            <a:endParaRPr lang="en-US" altLang="ja-JP" dirty="0"/>
          </a:p>
          <a:p>
            <a:pPr marL="342900" indent="-342900">
              <a:lnSpc>
                <a:spcPct val="150000"/>
              </a:lnSpc>
              <a:buFont typeface="+mj-lt"/>
              <a:buAutoNum type="arabicPeriod"/>
            </a:pPr>
            <a:r>
              <a:rPr lang="ja-JP" altLang="en-US" dirty="0"/>
              <a:t>実習用データカタログサイトは、オープンデータ研修用のデモサイトです。一般への公開は想定しておりません。受講者の学習にのみご利用ください。</a:t>
            </a:r>
            <a:endParaRPr lang="en-US" altLang="ja-JP" dirty="0"/>
          </a:p>
          <a:p>
            <a:pPr marL="342900" indent="-342900">
              <a:lnSpc>
                <a:spcPct val="150000"/>
              </a:lnSpc>
              <a:buFont typeface="+mj-lt"/>
              <a:buAutoNum type="arabicPeriod"/>
            </a:pPr>
            <a:r>
              <a:rPr lang="ja-JP" altLang="en-US" dirty="0"/>
              <a:t>この教材では、</a:t>
            </a:r>
            <a:r>
              <a:rPr lang="en-US" altLang="ja-JP" dirty="0"/>
              <a:t>Microsoft</a:t>
            </a:r>
            <a:r>
              <a:rPr lang="ja-JP" altLang="en-US" dirty="0"/>
              <a:t> </a:t>
            </a:r>
            <a:r>
              <a:rPr lang="en-US" altLang="ja-JP" dirty="0"/>
              <a:t>Windows10</a:t>
            </a:r>
            <a:r>
              <a:rPr lang="ja-JP" altLang="en-US" dirty="0"/>
              <a:t>の</a:t>
            </a:r>
            <a:r>
              <a:rPr lang="en-US" altLang="ja-JP" dirty="0"/>
              <a:t>Google</a:t>
            </a:r>
            <a:r>
              <a:rPr lang="ja-JP" altLang="en-US" dirty="0"/>
              <a:t> </a:t>
            </a:r>
            <a:r>
              <a:rPr lang="en-US" altLang="ja-JP" dirty="0"/>
              <a:t>Chrome</a:t>
            </a:r>
            <a:r>
              <a:rPr lang="ja-JP" altLang="en-US" dirty="0"/>
              <a:t> による画面表示で説明を行っています。ご自身の環境にあわせて読み替えてください。なお、本教材に記載されている会社名、商品名は、各社の商標または登録商標です。システム名、製品名などには必ずしも商標表示（</a:t>
            </a:r>
            <a:r>
              <a:rPr lang="en-US" altLang="ja-JP" dirty="0"/>
              <a:t>TM,®</a:t>
            </a:r>
            <a:r>
              <a:rPr lang="ja-JP" altLang="en-US" dirty="0"/>
              <a:t>）を付記していません。</a:t>
            </a:r>
            <a:endParaRPr lang="en-US" altLang="ja-JP" dirty="0"/>
          </a:p>
        </p:txBody>
      </p:sp>
    </p:spTree>
    <p:extLst>
      <p:ext uri="{BB962C8B-B14F-4D97-AF65-F5344CB8AC3E}">
        <p14:creationId xmlns:p14="http://schemas.microsoft.com/office/powerpoint/2010/main" val="161874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813C091-DDFF-430E-A919-3E0D06471C78}"/>
              </a:ext>
            </a:extLst>
          </p:cNvPr>
          <p:cNvPicPr>
            <a:picLocks noChangeAspect="1"/>
          </p:cNvPicPr>
          <p:nvPr/>
        </p:nvPicPr>
        <p:blipFill rotWithShape="1">
          <a:blip r:embed="rId3"/>
          <a:srcRect l="60637" t="8207" r="2117" b="75698"/>
          <a:stretch/>
        </p:blipFill>
        <p:spPr>
          <a:xfrm>
            <a:off x="353399" y="4869831"/>
            <a:ext cx="4364822" cy="1022046"/>
          </a:xfrm>
          <a:prstGeom prst="rect">
            <a:avLst/>
          </a:prstGeom>
        </p:spPr>
      </p:pic>
      <p:pic>
        <p:nvPicPr>
          <p:cNvPr id="4" name="図 3"/>
          <p:cNvPicPr>
            <a:picLocks noChangeAspect="1"/>
          </p:cNvPicPr>
          <p:nvPr/>
        </p:nvPicPr>
        <p:blipFill>
          <a:blip r:embed="rId4"/>
          <a:stretch>
            <a:fillRect/>
          </a:stretch>
        </p:blipFill>
        <p:spPr>
          <a:xfrm>
            <a:off x="395536" y="1700808"/>
            <a:ext cx="4816708" cy="2468065"/>
          </a:xfrm>
          <a:prstGeom prst="rect">
            <a:avLst/>
          </a:prstGeom>
          <a:ln>
            <a:solidFill>
              <a:schemeClr val="bg1">
                <a:lumMod val="50000"/>
              </a:schemeClr>
            </a:solidFill>
          </a:ln>
        </p:spPr>
      </p:pic>
      <p:pic>
        <p:nvPicPr>
          <p:cNvPr id="15" name="図 14">
            <a:extLst>
              <a:ext uri="{FF2B5EF4-FFF2-40B4-BE49-F238E27FC236}">
                <a16:creationId xmlns:a16="http://schemas.microsoft.com/office/drawing/2014/main" id="{1F7784FC-524F-4ABD-A7BD-AE688CBA2626}"/>
              </a:ext>
            </a:extLst>
          </p:cNvPr>
          <p:cNvPicPr>
            <a:picLocks noChangeAspect="1"/>
          </p:cNvPicPr>
          <p:nvPr/>
        </p:nvPicPr>
        <p:blipFill>
          <a:blip r:embed="rId5"/>
          <a:stretch>
            <a:fillRect/>
          </a:stretch>
        </p:blipFill>
        <p:spPr>
          <a:xfrm>
            <a:off x="5263314" y="4130223"/>
            <a:ext cx="3730616" cy="2465316"/>
          </a:xfrm>
          <a:prstGeom prst="rect">
            <a:avLst/>
          </a:prstGeom>
        </p:spPr>
      </p:pic>
      <p:sp>
        <p:nvSpPr>
          <p:cNvPr id="23" name="タイトル 22">
            <a:extLst>
              <a:ext uri="{FF2B5EF4-FFF2-40B4-BE49-F238E27FC236}">
                <a16:creationId xmlns:a16="http://schemas.microsoft.com/office/drawing/2014/main" id="{FB398876-9E13-416B-8512-3E4A4CAF87B0}"/>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a:t>
            </a:r>
            <a:r>
              <a:rPr lang="ja-JP" altLang="en-US" dirty="0">
                <a:latin typeface="Meiryo UI" panose="020B0604030504040204" pitchFamily="50" charset="-128"/>
                <a:ea typeface="Meiryo UI" panose="020B0604030504040204" pitchFamily="50" charset="-128"/>
                <a:cs typeface="Meiryo UI" panose="020B0604030504040204" pitchFamily="50" charset="-128"/>
              </a:rPr>
              <a:t> ログイン</a:t>
            </a:r>
            <a:endParaRPr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20</a:t>
            </a:fld>
            <a:endParaRPr lang="ja-JP" altLang="en-US" dirty="0"/>
          </a:p>
        </p:txBody>
      </p:sp>
      <p:sp>
        <p:nvSpPr>
          <p:cNvPr id="7" name="テキスト プレースホルダー 6">
            <a:extLst>
              <a:ext uri="{FF2B5EF4-FFF2-40B4-BE49-F238E27FC236}">
                <a16:creationId xmlns:a16="http://schemas.microsoft.com/office/drawing/2014/main" id="{C25C460B-71B0-4AE2-B4F3-51083B08AB10}"/>
              </a:ext>
            </a:extLst>
          </p:cNvPr>
          <p:cNvSpPr>
            <a:spLocks noGrp="1"/>
          </p:cNvSpPr>
          <p:nvPr>
            <p:ph type="body" sz="quarter" idx="13"/>
          </p:nvPr>
        </p:nvSpPr>
        <p:spPr/>
        <p:txBody>
          <a:bodyPr/>
          <a:lstStyle/>
          <a:p>
            <a:r>
              <a:rPr lang="en-US" altLang="ja-JP" dirty="0"/>
              <a:t>2.</a:t>
            </a:r>
            <a:r>
              <a:rPr lang="ja-JP" altLang="en-US" dirty="0"/>
              <a:t>オープンデータの公開</a:t>
            </a:r>
          </a:p>
        </p:txBody>
      </p:sp>
      <p:sp>
        <p:nvSpPr>
          <p:cNvPr id="24" name="テキスト プレースホルダー 23">
            <a:extLst>
              <a:ext uri="{FF2B5EF4-FFF2-40B4-BE49-F238E27FC236}">
                <a16:creationId xmlns:a16="http://schemas.microsoft.com/office/drawing/2014/main" id="{A3DEF869-95DD-4F16-B3BF-435E2BE112AC}"/>
              </a:ext>
            </a:extLst>
          </p:cNvPr>
          <p:cNvSpPr>
            <a:spLocks noGrp="1"/>
          </p:cNvSpPr>
          <p:nvPr>
            <p:ph type="body" sz="quarter" idx="14"/>
          </p:nvPr>
        </p:nvSpPr>
        <p:spPr>
          <a:xfrm>
            <a:off x="207963" y="884239"/>
            <a:ext cx="8728075" cy="424540"/>
          </a:xfrm>
        </p:spPr>
        <p:txBody>
          <a:bodyPr/>
          <a:lstStyle/>
          <a:p>
            <a:r>
              <a:rPr lang="ja-JP" altLang="en-US" dirty="0"/>
              <a:t>実習用データカタログサイトにログインします。　</a:t>
            </a:r>
          </a:p>
        </p:txBody>
      </p:sp>
      <p:sp>
        <p:nvSpPr>
          <p:cNvPr id="6" name="テキスト ボックス 5"/>
          <p:cNvSpPr txBox="1"/>
          <p:nvPr/>
        </p:nvSpPr>
        <p:spPr bwMode="auto">
          <a:xfrm>
            <a:off x="554326" y="1333839"/>
            <a:ext cx="6753977" cy="272510"/>
          </a:xfrm>
          <a:prstGeom prst="rect">
            <a:avLst/>
          </a:prstGeom>
          <a:noFill/>
          <a:ln w="9525" algn="ctr">
            <a:noFill/>
            <a:miter lim="800000"/>
            <a:headEnd/>
            <a:tailEnd/>
          </a:ln>
          <a:effectLst/>
        </p:spPr>
        <p:txBody>
          <a:bodyPr wrap="square" lIns="0" tIns="0" rIns="0" bIns="0" rtlCol="0">
            <a:spAutoFit/>
          </a:bodyPr>
          <a:lstStyle/>
          <a:p>
            <a:pPr>
              <a:lnSpc>
                <a:spcPct val="120000"/>
              </a:lnSpc>
              <a:spcBef>
                <a:spcPts val="369"/>
              </a:spcBef>
            </a:pP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ログイン画面が表示されたら、ユーザ名とパスワードでログインしてください。</a:t>
            </a:r>
          </a:p>
        </p:txBody>
      </p:sp>
      <p:sp>
        <p:nvSpPr>
          <p:cNvPr id="8" name="正方形/長方形 7"/>
          <p:cNvSpPr/>
          <p:nvPr/>
        </p:nvSpPr>
        <p:spPr>
          <a:xfrm>
            <a:off x="1919930" y="2936499"/>
            <a:ext cx="2151049" cy="606298"/>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9" name="正方形/長方形 8"/>
          <p:cNvSpPr/>
          <p:nvPr/>
        </p:nvSpPr>
        <p:spPr>
          <a:xfrm>
            <a:off x="4573404" y="3846927"/>
            <a:ext cx="465231" cy="232615"/>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0" name="角丸四角形吹き出し 9"/>
          <p:cNvSpPr/>
          <p:nvPr/>
        </p:nvSpPr>
        <p:spPr>
          <a:xfrm>
            <a:off x="4592418" y="2520043"/>
            <a:ext cx="4373714" cy="1148844"/>
          </a:xfrm>
          <a:prstGeom prst="wedgeRoundRectCallout">
            <a:avLst>
              <a:gd name="adj1" fmla="val -61296"/>
              <a:gd name="adj2" fmla="val 33557"/>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0" bIns="66462" rtlCol="0" anchor="ctr"/>
          <a:lstStyle/>
          <a:p>
            <a:pPr marL="342900" indent="-342900" defTabSz="844083">
              <a:lnSpc>
                <a:spcPct val="150000"/>
              </a:lnSpc>
              <a:buFont typeface="+mj-ea"/>
              <a:buAutoNum type="circleNumDbPlain"/>
            </a:pPr>
            <a:r>
              <a:rPr lang="en-US" altLang="ja-JP" sz="1400" kern="0" dirty="0">
                <a:solidFill>
                  <a:srgbClr val="FF0000"/>
                </a:solidFill>
                <a:latin typeface="Meiryo UI" panose="020B0604030504040204" pitchFamily="50" charset="-128"/>
                <a:ea typeface="Meiryo UI"/>
              </a:rPr>
              <a:t>2.2</a:t>
            </a:r>
            <a:r>
              <a:rPr lang="ja-JP" altLang="en-US" sz="1400" kern="0" dirty="0">
                <a:solidFill>
                  <a:srgbClr val="FF0000"/>
                </a:solidFill>
                <a:latin typeface="Meiryo UI" panose="020B0604030504040204" pitchFamily="50" charset="-128"/>
                <a:ea typeface="Meiryo UI"/>
              </a:rPr>
              <a:t>の②で確認したユーザ名、パスワードを入力します。</a:t>
            </a:r>
            <a:endParaRPr lang="en-US" altLang="ja-JP" sz="1400" kern="0" dirty="0">
              <a:solidFill>
                <a:srgbClr val="FF0000"/>
              </a:solidFill>
              <a:latin typeface="Meiryo UI" panose="020B0604030504040204" pitchFamily="50" charset="-128"/>
              <a:ea typeface="Meiryo UI"/>
            </a:endParaRPr>
          </a:p>
          <a:p>
            <a:pPr marL="342900" indent="-342900" defTabSz="844083">
              <a:lnSpc>
                <a:spcPct val="150000"/>
              </a:lnSpc>
              <a:buFont typeface="+mj-ea"/>
              <a:buAutoNum type="circleNumDbPlain"/>
            </a:pPr>
            <a:r>
              <a:rPr lang="ja-JP" altLang="en-US" sz="1400" kern="0" dirty="0">
                <a:solidFill>
                  <a:srgbClr val="FF0000"/>
                </a:solidFill>
                <a:latin typeface="Meiryo UI" panose="020B0604030504040204" pitchFamily="50" charset="-128"/>
                <a:ea typeface="Meiryo UI"/>
              </a:rPr>
              <a:t> 「ログイン」ボタンをクリックします。</a:t>
            </a:r>
            <a:endParaRPr lang="en-US" altLang="ja-JP" sz="1400" kern="0" dirty="0">
              <a:solidFill>
                <a:srgbClr val="FF0000"/>
              </a:solidFill>
              <a:latin typeface="Meiryo UI" panose="020B0604030504040204" pitchFamily="50" charset="-128"/>
              <a:ea typeface="Meiryo UI"/>
            </a:endParaRPr>
          </a:p>
          <a:p>
            <a:pPr marL="342900" indent="-342900" defTabSz="844083">
              <a:lnSpc>
                <a:spcPct val="150000"/>
              </a:lnSpc>
              <a:buFont typeface="+mj-ea"/>
              <a:buAutoNum type="circleNumDbPlain"/>
            </a:pPr>
            <a:r>
              <a:rPr lang="ja-JP" altLang="en-US" sz="1400" kern="0" dirty="0">
                <a:solidFill>
                  <a:srgbClr val="FF0000"/>
                </a:solidFill>
                <a:latin typeface="Meiryo UI" panose="020B0604030504040204" pitchFamily="50" charset="-128"/>
                <a:ea typeface="Meiryo UI"/>
              </a:rPr>
              <a:t> 画面上部に黒い帯が表示されればログインは完了です。</a:t>
            </a:r>
          </a:p>
        </p:txBody>
      </p:sp>
      <p:sp>
        <p:nvSpPr>
          <p:cNvPr id="11" name="テキスト ボックス 10"/>
          <p:cNvSpPr txBox="1"/>
          <p:nvPr/>
        </p:nvSpPr>
        <p:spPr bwMode="auto">
          <a:xfrm>
            <a:off x="1623575" y="3103455"/>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2" name="テキスト ボックス 11"/>
          <p:cNvSpPr txBox="1"/>
          <p:nvPr/>
        </p:nvSpPr>
        <p:spPr bwMode="auto">
          <a:xfrm>
            <a:off x="4288936" y="3818692"/>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19" name="曲折矢印 18"/>
          <p:cNvSpPr/>
          <p:nvPr/>
        </p:nvSpPr>
        <p:spPr>
          <a:xfrm rot="10800000" flipH="1">
            <a:off x="4680845" y="4303080"/>
            <a:ext cx="582469" cy="660640"/>
          </a:xfrm>
          <a:prstGeom prst="bentArrow">
            <a:avLst/>
          </a:prstGeom>
          <a:solidFill>
            <a:schemeClr val="bg1"/>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21" name="テキスト ボックス 20"/>
          <p:cNvSpPr txBox="1"/>
          <p:nvPr/>
        </p:nvSpPr>
        <p:spPr bwMode="auto">
          <a:xfrm>
            <a:off x="5515410" y="3789040"/>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③</a:t>
            </a:r>
          </a:p>
        </p:txBody>
      </p:sp>
      <p:sp>
        <p:nvSpPr>
          <p:cNvPr id="20" name="正方形/長方形 19"/>
          <p:cNvSpPr/>
          <p:nvPr/>
        </p:nvSpPr>
        <p:spPr>
          <a:xfrm>
            <a:off x="5227652" y="4077072"/>
            <a:ext cx="3823291" cy="272510"/>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2" name="テキスト ボックス 1">
            <a:extLst>
              <a:ext uri="{FF2B5EF4-FFF2-40B4-BE49-F238E27FC236}">
                <a16:creationId xmlns:a16="http://schemas.microsoft.com/office/drawing/2014/main" id="{A65D75DC-223A-4868-8E89-DBBE4954FA74}"/>
              </a:ext>
            </a:extLst>
          </p:cNvPr>
          <p:cNvSpPr txBox="1"/>
          <p:nvPr/>
        </p:nvSpPr>
        <p:spPr>
          <a:xfrm>
            <a:off x="830457" y="5243805"/>
            <a:ext cx="3754658"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どのページにいるのが分からなくなったときは、</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黒い帯のダッシュボードアイコンをクリック</a:t>
            </a:r>
            <a:r>
              <a:rPr kumimoji="1" lang="ja-JP" altLang="en-US" sz="1400" dirty="0">
                <a:latin typeface="Meiryo UI" panose="020B0604030504040204" pitchFamily="50" charset="-128"/>
                <a:ea typeface="Meiryo UI" panose="020B0604030504040204" pitchFamily="50" charset="-128"/>
              </a:rPr>
              <a:t>することで、右のログイン後の初期画面に戻ります。</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黒い帯が表示されないときは、</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メニュー「データセット」をクリックしてしてください。</a:t>
            </a:r>
          </a:p>
        </p:txBody>
      </p:sp>
      <p:sp>
        <p:nvSpPr>
          <p:cNvPr id="28" name="正方形/長方形 27">
            <a:extLst>
              <a:ext uri="{FF2B5EF4-FFF2-40B4-BE49-F238E27FC236}">
                <a16:creationId xmlns:a16="http://schemas.microsoft.com/office/drawing/2014/main" id="{3650C8A6-9BCF-45A4-B615-423FC88652A9}"/>
              </a:ext>
            </a:extLst>
          </p:cNvPr>
          <p:cNvSpPr/>
          <p:nvPr/>
        </p:nvSpPr>
        <p:spPr>
          <a:xfrm>
            <a:off x="3146591" y="4797152"/>
            <a:ext cx="345289" cy="370249"/>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pic>
        <p:nvPicPr>
          <p:cNvPr id="29" name="グラフィックス 28" descr="バッジ: チェックマーク 1">
            <a:extLst>
              <a:ext uri="{FF2B5EF4-FFF2-40B4-BE49-F238E27FC236}">
                <a16:creationId xmlns:a16="http://schemas.microsoft.com/office/drawing/2014/main" id="{CE662461-73D3-46F1-910C-D09D8F112B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0418" y="5359495"/>
            <a:ext cx="504000" cy="504000"/>
          </a:xfrm>
          <a:prstGeom prst="rect">
            <a:avLst/>
          </a:prstGeom>
        </p:spPr>
      </p:pic>
      <p:sp>
        <p:nvSpPr>
          <p:cNvPr id="22" name="正方形/長方形 21">
            <a:extLst>
              <a:ext uri="{FF2B5EF4-FFF2-40B4-BE49-F238E27FC236}">
                <a16:creationId xmlns:a16="http://schemas.microsoft.com/office/drawing/2014/main" id="{B04E523B-9ABA-47C2-8FD1-B66A7A7284F4}"/>
              </a:ext>
            </a:extLst>
          </p:cNvPr>
          <p:cNvSpPr/>
          <p:nvPr/>
        </p:nvSpPr>
        <p:spPr>
          <a:xfrm>
            <a:off x="5489567" y="5367463"/>
            <a:ext cx="594601" cy="272510"/>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cxnSp>
        <p:nvCxnSpPr>
          <p:cNvPr id="16" name="直線矢印コネクタ 15">
            <a:extLst>
              <a:ext uri="{FF2B5EF4-FFF2-40B4-BE49-F238E27FC236}">
                <a16:creationId xmlns:a16="http://schemas.microsoft.com/office/drawing/2014/main" id="{CC3116AB-0DDC-4860-B01B-3B5E2EE93820}"/>
              </a:ext>
            </a:extLst>
          </p:cNvPr>
          <p:cNvCxnSpPr>
            <a:cxnSpLocks/>
          </p:cNvCxnSpPr>
          <p:nvPr/>
        </p:nvCxnSpPr>
        <p:spPr>
          <a:xfrm flipV="1">
            <a:off x="4185552" y="5639973"/>
            <a:ext cx="1250544" cy="818655"/>
          </a:xfrm>
          <a:prstGeom prst="straightConnector1">
            <a:avLst/>
          </a:prstGeom>
          <a:ln w="190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54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E205EFF-8036-4F11-9F41-EC7279264BF2}"/>
              </a:ext>
            </a:extLst>
          </p:cNvPr>
          <p:cNvPicPr>
            <a:picLocks noChangeAspect="1"/>
          </p:cNvPicPr>
          <p:nvPr/>
        </p:nvPicPr>
        <p:blipFill>
          <a:blip r:embed="rId3"/>
          <a:stretch>
            <a:fillRect/>
          </a:stretch>
        </p:blipFill>
        <p:spPr>
          <a:xfrm>
            <a:off x="3985429" y="3337250"/>
            <a:ext cx="4928874" cy="2712507"/>
          </a:xfrm>
          <a:prstGeom prst="rect">
            <a:avLst/>
          </a:prstGeom>
          <a:ln>
            <a:solidFill>
              <a:schemeClr val="bg1">
                <a:lumMod val="50000"/>
              </a:schemeClr>
            </a:solidFill>
          </a:ln>
        </p:spPr>
      </p:pic>
      <p:pic>
        <p:nvPicPr>
          <p:cNvPr id="2" name="図 1">
            <a:extLst>
              <a:ext uri="{FF2B5EF4-FFF2-40B4-BE49-F238E27FC236}">
                <a16:creationId xmlns:a16="http://schemas.microsoft.com/office/drawing/2014/main" id="{AF1505FC-CB34-47F5-804D-BF22643AA5A0}"/>
              </a:ext>
            </a:extLst>
          </p:cNvPr>
          <p:cNvPicPr>
            <a:picLocks noChangeAspect="1"/>
          </p:cNvPicPr>
          <p:nvPr/>
        </p:nvPicPr>
        <p:blipFill>
          <a:blip r:embed="rId4"/>
          <a:stretch>
            <a:fillRect/>
          </a:stretch>
        </p:blipFill>
        <p:spPr>
          <a:xfrm>
            <a:off x="467544" y="3353451"/>
            <a:ext cx="2580623" cy="2696306"/>
          </a:xfrm>
          <a:prstGeom prst="rect">
            <a:avLst/>
          </a:prstGeom>
          <a:ln>
            <a:solidFill>
              <a:schemeClr val="bg1">
                <a:lumMod val="50000"/>
              </a:schemeClr>
            </a:solidFill>
          </a:ln>
        </p:spPr>
      </p:pic>
      <p:sp>
        <p:nvSpPr>
          <p:cNvPr id="9" name="タイトル 8">
            <a:extLst>
              <a:ext uri="{FF2B5EF4-FFF2-40B4-BE49-F238E27FC236}">
                <a16:creationId xmlns:a16="http://schemas.microsoft.com/office/drawing/2014/main" id="{1A26B340-5658-4052-9910-1D85A8C7FE62}"/>
              </a:ext>
            </a:extLst>
          </p:cNvPr>
          <p:cNvSpPr>
            <a:spLocks noGrp="1"/>
          </p:cNvSpPr>
          <p:nvPr>
            <p:ph type="title"/>
          </p:nvPr>
        </p:nvSpPr>
        <p:spPr/>
        <p:txBody>
          <a:bodyPr>
            <a:norm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2.5</a:t>
            </a:r>
            <a:r>
              <a:rPr lang="ja-JP" altLang="en-US" dirty="0">
                <a:latin typeface="Meiryo UI" panose="020B0604030504040204" pitchFamily="50" charset="-128"/>
                <a:ea typeface="Meiryo UI" panose="020B0604030504040204" pitchFamily="50" charset="-128"/>
                <a:cs typeface="Meiryo UI" panose="020B0604030504040204" pitchFamily="50" charset="-128"/>
              </a:rPr>
              <a:t> データセットの作成</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21</a:t>
            </a:fld>
            <a:endParaRPr lang="ja-JP" altLang="en-US" dirty="0"/>
          </a:p>
        </p:txBody>
      </p:sp>
      <p:sp>
        <p:nvSpPr>
          <p:cNvPr id="10" name="テキスト プレースホルダー 9">
            <a:extLst>
              <a:ext uri="{FF2B5EF4-FFF2-40B4-BE49-F238E27FC236}">
                <a16:creationId xmlns:a16="http://schemas.microsoft.com/office/drawing/2014/main" id="{EAD4E65F-68C8-4846-A844-9CE61CFC8C02}"/>
              </a:ext>
            </a:extLst>
          </p:cNvPr>
          <p:cNvSpPr>
            <a:spLocks noGrp="1"/>
          </p:cNvSpPr>
          <p:nvPr>
            <p:ph type="body" sz="quarter" idx="13"/>
          </p:nvPr>
        </p:nvSpPr>
        <p:spPr/>
        <p:txBody>
          <a:bodyPr/>
          <a:lstStyle/>
          <a:p>
            <a:r>
              <a:rPr kumimoji="1" lang="en-US" altLang="ja-JP" dirty="0"/>
              <a:t>2.</a:t>
            </a:r>
            <a:r>
              <a:rPr kumimoji="1" lang="ja-JP" altLang="en-US" dirty="0"/>
              <a:t>オープンデータの公開</a:t>
            </a:r>
          </a:p>
        </p:txBody>
      </p:sp>
      <p:sp>
        <p:nvSpPr>
          <p:cNvPr id="11" name="テキスト プレースホルダー 10">
            <a:extLst>
              <a:ext uri="{FF2B5EF4-FFF2-40B4-BE49-F238E27FC236}">
                <a16:creationId xmlns:a16="http://schemas.microsoft.com/office/drawing/2014/main" id="{B947162F-95D7-4D16-91E7-E1A7AD59C973}"/>
              </a:ext>
            </a:extLst>
          </p:cNvPr>
          <p:cNvSpPr>
            <a:spLocks noGrp="1"/>
          </p:cNvSpPr>
          <p:nvPr>
            <p:ph type="body" sz="quarter" idx="14"/>
          </p:nvPr>
        </p:nvSpPr>
        <p:spPr>
          <a:xfrm>
            <a:off x="207963" y="884239"/>
            <a:ext cx="8728075" cy="418606"/>
          </a:xfrm>
        </p:spPr>
        <p:txBody>
          <a:bodyPr/>
          <a:lstStyle/>
          <a:p>
            <a:r>
              <a:rPr lang="ja-JP" altLang="en-US" dirty="0"/>
              <a:t> データセットの作成画面への遷移します。</a:t>
            </a:r>
          </a:p>
          <a:p>
            <a:endParaRPr kumimoji="1" lang="ja-JP" altLang="en-US" dirty="0"/>
          </a:p>
        </p:txBody>
      </p:sp>
      <p:pic>
        <p:nvPicPr>
          <p:cNvPr id="22" name="図 21" descr="管理 - default - ユーザ - CKAN - Firefox Developer Edition"/>
          <p:cNvPicPr/>
          <p:nvPr/>
        </p:nvPicPr>
        <p:blipFill rotWithShape="1">
          <a:blip r:embed="rId5" cstate="print">
            <a:extLst>
              <a:ext uri="{28A0092B-C50C-407E-A947-70E740481C1C}">
                <a14:useLocalDpi xmlns:a14="http://schemas.microsoft.com/office/drawing/2010/main" val="0"/>
              </a:ext>
            </a:extLst>
          </a:blip>
          <a:srcRect/>
          <a:stretch/>
        </p:blipFill>
        <p:spPr>
          <a:xfrm>
            <a:off x="1178335" y="1412777"/>
            <a:ext cx="6418001" cy="1796468"/>
          </a:xfrm>
          <a:prstGeom prst="rect">
            <a:avLst/>
          </a:prstGeom>
          <a:ln>
            <a:solidFill>
              <a:schemeClr val="bg1">
                <a:lumMod val="50000"/>
              </a:schemeClr>
            </a:solidFill>
          </a:ln>
        </p:spPr>
      </p:pic>
      <p:sp>
        <p:nvSpPr>
          <p:cNvPr id="24" name="正方形/長方形 23"/>
          <p:cNvSpPr/>
          <p:nvPr/>
        </p:nvSpPr>
        <p:spPr>
          <a:xfrm>
            <a:off x="3648792" y="2437604"/>
            <a:ext cx="673941" cy="309372"/>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25" name="正方形/長方形 24"/>
          <p:cNvSpPr/>
          <p:nvPr/>
        </p:nvSpPr>
        <p:spPr>
          <a:xfrm>
            <a:off x="479964" y="4705402"/>
            <a:ext cx="1364058" cy="1387894"/>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26" name="角丸四角形吹き出し 25"/>
          <p:cNvSpPr/>
          <p:nvPr/>
        </p:nvSpPr>
        <p:spPr>
          <a:xfrm>
            <a:off x="5148064" y="1902754"/>
            <a:ext cx="2705342" cy="441930"/>
          </a:xfrm>
          <a:prstGeom prst="wedgeRoundRectCallout">
            <a:avLst>
              <a:gd name="adj1" fmla="val -85672"/>
              <a:gd name="adj2" fmla="val 82851"/>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marL="342900" indent="-342900" defTabSz="844083">
              <a:buFont typeface="+mj-ea"/>
              <a:buAutoNum type="circleNumDbPlain"/>
            </a:pPr>
            <a:r>
              <a:rPr lang="ja-JP" altLang="en-US" sz="1400" kern="0" dirty="0">
                <a:solidFill>
                  <a:srgbClr val="FF0000"/>
                </a:solidFill>
                <a:latin typeface="Meiryo UI" panose="020B0604030504040204" pitchFamily="50" charset="-128"/>
                <a:ea typeface="Meiryo UI"/>
              </a:rPr>
              <a:t>「私の組織」をクリックします。</a:t>
            </a:r>
          </a:p>
        </p:txBody>
      </p:sp>
      <p:sp>
        <p:nvSpPr>
          <p:cNvPr id="27" name="角丸四角形吹き出し 26"/>
          <p:cNvSpPr/>
          <p:nvPr/>
        </p:nvSpPr>
        <p:spPr>
          <a:xfrm>
            <a:off x="1973677" y="5309198"/>
            <a:ext cx="1816156" cy="740559"/>
          </a:xfrm>
          <a:prstGeom prst="wedgeRoundRectCallout">
            <a:avLst>
              <a:gd name="adj1" fmla="val -59226"/>
              <a:gd name="adj2" fmla="val -30883"/>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defTabSz="844083"/>
            <a:r>
              <a:rPr lang="ja-JP" altLang="en-US" sz="1400" kern="0" dirty="0">
                <a:solidFill>
                  <a:srgbClr val="FF0000"/>
                </a:solidFill>
                <a:latin typeface="Meiryo UI" panose="020B0604030504040204" pitchFamily="50" charset="-128"/>
                <a:ea typeface="Meiryo UI"/>
              </a:rPr>
              <a:t>南北県</a:t>
            </a:r>
            <a:r>
              <a:rPr lang="en-US" altLang="ja-JP" sz="1400" kern="0" dirty="0">
                <a:solidFill>
                  <a:srgbClr val="FF0000"/>
                </a:solidFill>
                <a:latin typeface="Meiryo UI" panose="020B0604030504040204" pitchFamily="50" charset="-128"/>
                <a:ea typeface="Meiryo UI"/>
              </a:rPr>
              <a:t>xx</a:t>
            </a:r>
            <a:r>
              <a:rPr lang="ja-JP" altLang="en-US" sz="1400" kern="0" dirty="0">
                <a:solidFill>
                  <a:srgbClr val="FF0000"/>
                </a:solidFill>
                <a:latin typeface="Meiryo UI" panose="020B0604030504040204" pitchFamily="50" charset="-128"/>
                <a:ea typeface="Meiryo UI"/>
              </a:rPr>
              <a:t>のアイコンをクリックします。</a:t>
            </a:r>
          </a:p>
        </p:txBody>
      </p:sp>
      <p:sp>
        <p:nvSpPr>
          <p:cNvPr id="30" name="正方形/長方形 29"/>
          <p:cNvSpPr/>
          <p:nvPr/>
        </p:nvSpPr>
        <p:spPr>
          <a:xfrm>
            <a:off x="5298378" y="4274281"/>
            <a:ext cx="936104" cy="288673"/>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31" name="角丸四角形吹き出し 30"/>
          <p:cNvSpPr/>
          <p:nvPr/>
        </p:nvSpPr>
        <p:spPr>
          <a:xfrm>
            <a:off x="6318910" y="4867587"/>
            <a:ext cx="2209321" cy="458545"/>
          </a:xfrm>
          <a:prstGeom prst="wedgeRoundRectCallout">
            <a:avLst>
              <a:gd name="adj1" fmla="val -57860"/>
              <a:gd name="adj2" fmla="val -145742"/>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marL="342900" indent="-342900" defTabSz="844083">
              <a:buFont typeface="+mj-ea"/>
              <a:buAutoNum type="circleNumDbPlain" startAt="3"/>
            </a:pPr>
            <a:r>
              <a:rPr lang="ja-JP" altLang="en-US" sz="1400" kern="0" dirty="0">
                <a:solidFill>
                  <a:srgbClr val="FF0000"/>
                </a:solidFill>
                <a:latin typeface="Meiryo UI" panose="020B0604030504040204" pitchFamily="50" charset="-128"/>
                <a:ea typeface="Meiryo UI"/>
              </a:rPr>
              <a:t>「データセットを追加」をクリックします。</a:t>
            </a:r>
          </a:p>
        </p:txBody>
      </p:sp>
      <p:sp>
        <p:nvSpPr>
          <p:cNvPr id="15" name="右矢印 9">
            <a:extLst>
              <a:ext uri="{FF2B5EF4-FFF2-40B4-BE49-F238E27FC236}">
                <a16:creationId xmlns:a16="http://schemas.microsoft.com/office/drawing/2014/main" id="{74219420-FB15-4F87-ADA5-0C93D321FEFD}"/>
              </a:ext>
            </a:extLst>
          </p:cNvPr>
          <p:cNvSpPr/>
          <p:nvPr/>
        </p:nvSpPr>
        <p:spPr>
          <a:xfrm rot="7602133">
            <a:off x="2927409" y="3228965"/>
            <a:ext cx="1004195" cy="176491"/>
          </a:xfrm>
          <a:prstGeom prs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pic>
        <p:nvPicPr>
          <p:cNvPr id="7" name="図 6">
            <a:extLst>
              <a:ext uri="{FF2B5EF4-FFF2-40B4-BE49-F238E27FC236}">
                <a16:creationId xmlns:a16="http://schemas.microsoft.com/office/drawing/2014/main" id="{6D40BA65-C157-49AD-8199-CF84BE97CAE7}"/>
              </a:ext>
            </a:extLst>
          </p:cNvPr>
          <p:cNvPicPr>
            <a:picLocks noChangeAspect="1"/>
          </p:cNvPicPr>
          <p:nvPr/>
        </p:nvPicPr>
        <p:blipFill>
          <a:blip r:embed="rId6"/>
          <a:stretch>
            <a:fillRect/>
          </a:stretch>
        </p:blipFill>
        <p:spPr>
          <a:xfrm>
            <a:off x="580277" y="4833962"/>
            <a:ext cx="1172904" cy="1168511"/>
          </a:xfrm>
          <a:prstGeom prst="rect">
            <a:avLst/>
          </a:prstGeom>
        </p:spPr>
      </p:pic>
      <p:sp>
        <p:nvSpPr>
          <p:cNvPr id="16" name="右矢印 9">
            <a:extLst>
              <a:ext uri="{FF2B5EF4-FFF2-40B4-BE49-F238E27FC236}">
                <a16:creationId xmlns:a16="http://schemas.microsoft.com/office/drawing/2014/main" id="{18E30ED5-A870-48A1-985B-0EFBCF7104BC}"/>
              </a:ext>
            </a:extLst>
          </p:cNvPr>
          <p:cNvSpPr/>
          <p:nvPr/>
        </p:nvSpPr>
        <p:spPr>
          <a:xfrm>
            <a:off x="3136949" y="4592838"/>
            <a:ext cx="886908" cy="176491"/>
          </a:xfrm>
          <a:prstGeom prs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9" name="テキスト ボックス 18">
            <a:extLst>
              <a:ext uri="{FF2B5EF4-FFF2-40B4-BE49-F238E27FC236}">
                <a16:creationId xmlns:a16="http://schemas.microsoft.com/office/drawing/2014/main" id="{9D3A5DFD-499A-4E4F-B132-38C5490670CC}"/>
              </a:ext>
            </a:extLst>
          </p:cNvPr>
          <p:cNvSpPr txBox="1"/>
          <p:nvPr/>
        </p:nvSpPr>
        <p:spPr>
          <a:xfrm>
            <a:off x="1115616" y="6217567"/>
            <a:ext cx="732934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南北県</a:t>
            </a:r>
            <a:r>
              <a:rPr kumimoji="1" lang="en-US" altLang="ja-JP" sz="1400" dirty="0">
                <a:solidFill>
                  <a:srgbClr val="FF0000"/>
                </a:solidFill>
                <a:latin typeface="Meiryo UI" panose="020B0604030504040204" pitchFamily="50" charset="-128"/>
                <a:ea typeface="Meiryo UI" panose="020B0604030504040204" pitchFamily="50" charset="-128"/>
              </a:rPr>
              <a:t>xx</a:t>
            </a:r>
            <a:r>
              <a:rPr kumimoji="1" lang="ja-JP" altLang="en-US" sz="1400" dirty="0">
                <a:latin typeface="Meiryo UI" panose="020B0604030504040204" pitchFamily="50" charset="-128"/>
                <a:ea typeface="Meiryo UI" panose="020B0604030504040204" pitchFamily="50" charset="-128"/>
              </a:rPr>
              <a:t>の「</a:t>
            </a:r>
            <a:r>
              <a:rPr kumimoji="1" lang="en-US" altLang="ja-JP" sz="1400" dirty="0">
                <a:solidFill>
                  <a:srgbClr val="FF0000"/>
                </a:solidFill>
                <a:latin typeface="Meiryo UI" panose="020B0604030504040204" pitchFamily="50" charset="-128"/>
                <a:ea typeface="Meiryo UI" panose="020B0604030504040204" pitchFamily="50" charset="-128"/>
              </a:rPr>
              <a:t>xx</a:t>
            </a:r>
            <a:r>
              <a:rPr kumimoji="1" lang="ja-JP" altLang="en-US" sz="1400" dirty="0">
                <a:latin typeface="Meiryo UI" panose="020B0604030504040204" pitchFamily="50" charset="-128"/>
                <a:ea typeface="Meiryo UI" panose="020B0604030504040204" pitchFamily="50" charset="-128"/>
              </a:rPr>
              <a:t>」は</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桁の数字です。本テキストでは適宜読み替えてください。</a:t>
            </a:r>
          </a:p>
        </p:txBody>
      </p:sp>
      <p:pic>
        <p:nvPicPr>
          <p:cNvPr id="20" name="グラフィックス 19" descr="警告">
            <a:extLst>
              <a:ext uri="{FF2B5EF4-FFF2-40B4-BE49-F238E27FC236}">
                <a16:creationId xmlns:a16="http://schemas.microsoft.com/office/drawing/2014/main" id="{A341CFD9-4D54-4620-83B1-AF66B11D62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388" y="6101947"/>
            <a:ext cx="504000" cy="504000"/>
          </a:xfrm>
          <a:prstGeom prst="rect">
            <a:avLst/>
          </a:prstGeom>
        </p:spPr>
      </p:pic>
    </p:spTree>
    <p:extLst>
      <p:ext uri="{BB962C8B-B14F-4D97-AF65-F5344CB8AC3E}">
        <p14:creationId xmlns:p14="http://schemas.microsoft.com/office/powerpoint/2010/main" val="230685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F48ABF1F-E1D6-415B-9352-179944B1BA15}"/>
              </a:ext>
            </a:extLst>
          </p:cNvPr>
          <p:cNvPicPr>
            <a:picLocks noChangeAspect="1"/>
          </p:cNvPicPr>
          <p:nvPr/>
        </p:nvPicPr>
        <p:blipFill rotWithShape="1">
          <a:blip r:embed="rId3"/>
          <a:srcRect l="38748" t="10234" r="29836" b="17046"/>
          <a:stretch/>
        </p:blipFill>
        <p:spPr>
          <a:xfrm>
            <a:off x="207963" y="1433353"/>
            <a:ext cx="3643957" cy="5275159"/>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AEAEBCDB-2A1A-4547-902F-7E0DC6952F74}"/>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2.6 </a:t>
            </a:r>
            <a:r>
              <a:rPr lang="ja-JP" altLang="en-US" dirty="0">
                <a:latin typeface="Meiryo UI" panose="020B0604030504040204" pitchFamily="50" charset="-128"/>
                <a:ea typeface="Meiryo UI" panose="020B0604030504040204" pitchFamily="50" charset="-128"/>
                <a:cs typeface="Meiryo UI" panose="020B0604030504040204" pitchFamily="50" charset="-128"/>
              </a:rPr>
              <a:t>メタデータの説明①</a:t>
            </a:r>
            <a:endParaRPr kumimoji="1" lang="ja-JP" altLang="en-US" dirty="0"/>
          </a:p>
        </p:txBody>
      </p:sp>
      <p:sp>
        <p:nvSpPr>
          <p:cNvPr id="4" name="スライド番号プレースホルダー 3">
            <a:extLst>
              <a:ext uri="{FF2B5EF4-FFF2-40B4-BE49-F238E27FC236}">
                <a16:creationId xmlns:a16="http://schemas.microsoft.com/office/drawing/2014/main" id="{4A4D961B-41B4-4E36-ABF5-0A22D5AD23FD}"/>
              </a:ext>
            </a:extLst>
          </p:cNvPr>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5" name="テキスト プレースホルダー 4">
            <a:extLst>
              <a:ext uri="{FF2B5EF4-FFF2-40B4-BE49-F238E27FC236}">
                <a16:creationId xmlns:a16="http://schemas.microsoft.com/office/drawing/2014/main" id="{A3FA1FBC-A259-4698-B04E-8A6F471EDD15}"/>
              </a:ext>
            </a:extLst>
          </p:cNvPr>
          <p:cNvSpPr>
            <a:spLocks noGrp="1"/>
          </p:cNvSpPr>
          <p:nvPr>
            <p:ph type="body" sz="quarter" idx="13"/>
          </p:nvPr>
        </p:nvSpPr>
        <p:spPr/>
        <p:txBody>
          <a:bodyPr/>
          <a:lstStyle/>
          <a:p>
            <a:r>
              <a:rPr lang="en-US" altLang="ja-JP" dirty="0"/>
              <a:t>2.</a:t>
            </a:r>
            <a:r>
              <a:rPr lang="ja-JP" altLang="en-US" dirty="0"/>
              <a:t>オープンデータの公開</a:t>
            </a:r>
          </a:p>
          <a:p>
            <a:endParaRPr kumimoji="1" lang="ja-JP" altLang="en-US" dirty="0"/>
          </a:p>
        </p:txBody>
      </p:sp>
      <p:sp>
        <p:nvSpPr>
          <p:cNvPr id="6" name="テキスト プレースホルダー 5">
            <a:extLst>
              <a:ext uri="{FF2B5EF4-FFF2-40B4-BE49-F238E27FC236}">
                <a16:creationId xmlns:a16="http://schemas.microsoft.com/office/drawing/2014/main" id="{BF1CBA39-C70C-408A-B0F3-CC613BD7460D}"/>
              </a:ext>
            </a:extLst>
          </p:cNvPr>
          <p:cNvSpPr>
            <a:spLocks noGrp="1"/>
          </p:cNvSpPr>
          <p:nvPr>
            <p:ph type="body" sz="quarter" idx="14"/>
          </p:nvPr>
        </p:nvSpPr>
        <p:spPr>
          <a:xfrm>
            <a:off x="207963" y="884238"/>
            <a:ext cx="3715965" cy="457783"/>
          </a:xfrm>
        </p:spPr>
        <p:txBody>
          <a:bodyPr/>
          <a:lstStyle/>
          <a:p>
            <a:r>
              <a:rPr lang="ja-JP" altLang="en-US" dirty="0"/>
              <a:t> メタデータについて説明します。</a:t>
            </a:r>
          </a:p>
        </p:txBody>
      </p:sp>
      <p:sp>
        <p:nvSpPr>
          <p:cNvPr id="9" name="正方形/長方形 8">
            <a:extLst>
              <a:ext uri="{FF2B5EF4-FFF2-40B4-BE49-F238E27FC236}">
                <a16:creationId xmlns:a16="http://schemas.microsoft.com/office/drawing/2014/main" id="{2D48DD60-1E6C-4F73-9D8C-5B427DCAEB17}"/>
              </a:ext>
            </a:extLst>
          </p:cNvPr>
          <p:cNvSpPr/>
          <p:nvPr/>
        </p:nvSpPr>
        <p:spPr>
          <a:xfrm>
            <a:off x="4325815" y="986754"/>
            <a:ext cx="4689231" cy="958518"/>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タイトル</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タイトルはトップページや検索結果一覧に表示される文字列です。</a:t>
            </a:r>
          </a:p>
          <a:p>
            <a:pPr marL="99695" defTabSz="844083"/>
            <a:r>
              <a:rPr lang="ja-JP" altLang="en-US" sz="1292" kern="0" dirty="0">
                <a:solidFill>
                  <a:schemeClr val="tx1"/>
                </a:solidFill>
                <a:latin typeface="Meiryo UI" panose="020B0604030504040204" pitchFamily="50" charset="-128"/>
                <a:ea typeface="Meiryo UI"/>
              </a:rPr>
              <a:t>データセットの内容を表す、わかりやすい文字列を設定してください。</a:t>
            </a:r>
          </a:p>
          <a:p>
            <a:pPr marL="99695" defTabSz="844083"/>
            <a:r>
              <a:rPr lang="ja-JP" altLang="en-US" sz="1292" kern="0" dirty="0">
                <a:solidFill>
                  <a:schemeClr val="tx1"/>
                </a:solidFill>
                <a:latin typeface="Meiryo UI" panose="020B0604030504040204" pitchFamily="50" charset="-128"/>
                <a:ea typeface="Meiryo UI"/>
              </a:rPr>
              <a:t>日本語（全角文字）で入力しても大丈夫です。</a:t>
            </a:r>
          </a:p>
        </p:txBody>
      </p:sp>
      <p:cxnSp>
        <p:nvCxnSpPr>
          <p:cNvPr id="10" name="直線矢印コネクタ 9">
            <a:extLst>
              <a:ext uri="{FF2B5EF4-FFF2-40B4-BE49-F238E27FC236}">
                <a16:creationId xmlns:a16="http://schemas.microsoft.com/office/drawing/2014/main" id="{DC455175-8906-4877-BB16-01724CE0FF2C}"/>
              </a:ext>
            </a:extLst>
          </p:cNvPr>
          <p:cNvCxnSpPr>
            <a:cxnSpLocks/>
          </p:cNvCxnSpPr>
          <p:nvPr/>
        </p:nvCxnSpPr>
        <p:spPr>
          <a:xfrm flipH="1">
            <a:off x="3631983" y="1770577"/>
            <a:ext cx="676351" cy="105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EBED202E-F95E-4ACB-A8FD-6CC28EA34917}"/>
              </a:ext>
            </a:extLst>
          </p:cNvPr>
          <p:cNvSpPr/>
          <p:nvPr/>
        </p:nvSpPr>
        <p:spPr>
          <a:xfrm>
            <a:off x="4325815" y="2024676"/>
            <a:ext cx="4689231" cy="762155"/>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【URL】</a:t>
            </a:r>
          </a:p>
          <a:p>
            <a:pPr marL="99695" defTabSz="844083"/>
            <a:r>
              <a:rPr lang="en-US" altLang="ja-JP" sz="1292" kern="0" dirty="0">
                <a:solidFill>
                  <a:schemeClr val="tx1"/>
                </a:solidFill>
                <a:latin typeface="Meiryo UI" panose="020B0604030504040204" pitchFamily="50" charset="-128"/>
                <a:ea typeface="Meiryo UI"/>
              </a:rPr>
              <a:t>URL</a:t>
            </a:r>
            <a:r>
              <a:rPr lang="ja-JP" altLang="en-US" sz="1292" kern="0" dirty="0">
                <a:solidFill>
                  <a:schemeClr val="tx1"/>
                </a:solidFill>
                <a:latin typeface="Meiryo UI" panose="020B0604030504040204" pitchFamily="50" charset="-128"/>
                <a:ea typeface="Meiryo UI"/>
              </a:rPr>
              <a:t>は半角英数で自由に記載してください。同じものは使用できませんので過去に利用したものと重複しないようにしてください。</a:t>
            </a:r>
          </a:p>
        </p:txBody>
      </p:sp>
      <p:cxnSp>
        <p:nvCxnSpPr>
          <p:cNvPr id="12" name="直線矢印コネクタ 11">
            <a:extLst>
              <a:ext uri="{FF2B5EF4-FFF2-40B4-BE49-F238E27FC236}">
                <a16:creationId xmlns:a16="http://schemas.microsoft.com/office/drawing/2014/main" id="{ECED00C8-EBD8-468A-9460-11F6526A20A9}"/>
              </a:ext>
            </a:extLst>
          </p:cNvPr>
          <p:cNvCxnSpPr>
            <a:cxnSpLocks/>
            <a:stCxn id="11" idx="1"/>
          </p:cNvCxnSpPr>
          <p:nvPr/>
        </p:nvCxnSpPr>
        <p:spPr>
          <a:xfrm flipH="1" flipV="1">
            <a:off x="2483769" y="2204864"/>
            <a:ext cx="1842046" cy="2008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8B1FC9ED-08AF-4585-B63D-4E64A75ECB9E}"/>
              </a:ext>
            </a:extLst>
          </p:cNvPr>
          <p:cNvSpPr/>
          <p:nvPr/>
        </p:nvSpPr>
        <p:spPr>
          <a:xfrm>
            <a:off x="4325815" y="2856046"/>
            <a:ext cx="4689231" cy="1088422"/>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説明</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説明は全文検索の対象となります。なるべくきちんとした説明を記載してください。表示レイアウトの関係上</a:t>
            </a:r>
            <a:r>
              <a:rPr lang="en-US" altLang="ja-JP" sz="1292" kern="0" dirty="0">
                <a:solidFill>
                  <a:schemeClr val="tx1"/>
                </a:solidFill>
                <a:latin typeface="Meiryo UI" panose="020B0604030504040204" pitchFamily="50" charset="-128"/>
                <a:ea typeface="Meiryo UI"/>
              </a:rPr>
              <a:t>200</a:t>
            </a:r>
            <a:r>
              <a:rPr lang="ja-JP" altLang="en-US" sz="1292" kern="0" dirty="0">
                <a:solidFill>
                  <a:schemeClr val="tx1"/>
                </a:solidFill>
                <a:latin typeface="Meiryo UI" panose="020B0604030504040204" pitchFamily="50" charset="-128"/>
                <a:ea typeface="Meiryo UI"/>
              </a:rPr>
              <a:t>字くらいを上限に記載してください。</a:t>
            </a:r>
            <a:r>
              <a:rPr lang="en-US" altLang="ja-JP" sz="1292" kern="0" dirty="0">
                <a:solidFill>
                  <a:schemeClr val="tx1"/>
                </a:solidFill>
                <a:latin typeface="Meiryo UI" panose="020B0604030504040204" pitchFamily="50" charset="-128"/>
                <a:ea typeface="Meiryo UI"/>
              </a:rPr>
              <a:t>200</a:t>
            </a:r>
            <a:r>
              <a:rPr lang="ja-JP" altLang="en-US" sz="1292" kern="0" dirty="0">
                <a:solidFill>
                  <a:schemeClr val="tx1"/>
                </a:solidFill>
                <a:latin typeface="Meiryo UI" panose="020B0604030504040204" pitchFamily="50" charset="-128"/>
                <a:ea typeface="Meiryo UI"/>
              </a:rPr>
              <a:t>字をオーバーしてもエラーにはなりません。</a:t>
            </a:r>
          </a:p>
        </p:txBody>
      </p:sp>
      <p:cxnSp>
        <p:nvCxnSpPr>
          <p:cNvPr id="14" name="直線矢印コネクタ 13">
            <a:extLst>
              <a:ext uri="{FF2B5EF4-FFF2-40B4-BE49-F238E27FC236}">
                <a16:creationId xmlns:a16="http://schemas.microsoft.com/office/drawing/2014/main" id="{A0EF97DB-EBCC-4607-ACC5-F5A9E864C44B}"/>
              </a:ext>
            </a:extLst>
          </p:cNvPr>
          <p:cNvCxnSpPr>
            <a:cxnSpLocks/>
          </p:cNvCxnSpPr>
          <p:nvPr/>
        </p:nvCxnSpPr>
        <p:spPr>
          <a:xfrm flipH="1" flipV="1">
            <a:off x="3635896" y="2782609"/>
            <a:ext cx="676351" cy="130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73A36DB7-76B3-484C-9007-52CAAF9BB42B}"/>
              </a:ext>
            </a:extLst>
          </p:cNvPr>
          <p:cNvSpPr/>
          <p:nvPr/>
        </p:nvSpPr>
        <p:spPr>
          <a:xfrm>
            <a:off x="4325815" y="4020341"/>
            <a:ext cx="4689231" cy="957046"/>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タグ</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タグはキーワード検索や、表示の分類のために利用します。タグは複数登録できますが、</a:t>
            </a:r>
            <a:r>
              <a:rPr lang="ja-JP" altLang="en-US" sz="1292" b="1" u="sng" kern="0" dirty="0">
                <a:solidFill>
                  <a:srgbClr val="FF0000"/>
                </a:solidFill>
                <a:latin typeface="Meiryo UI" panose="020B0604030504040204" pitchFamily="50" charset="-128"/>
                <a:ea typeface="Meiryo UI"/>
              </a:rPr>
              <a:t>今回のように位置情報</a:t>
            </a:r>
            <a:r>
              <a:rPr lang="en-US" altLang="ja-JP" sz="1292" b="1" u="sng" kern="0" dirty="0">
                <a:solidFill>
                  <a:srgbClr val="FF0000"/>
                </a:solidFill>
                <a:latin typeface="Meiryo UI" panose="020B0604030504040204" pitchFamily="50" charset="-128"/>
                <a:ea typeface="Meiryo UI"/>
              </a:rPr>
              <a:t>(</a:t>
            </a:r>
            <a:r>
              <a:rPr lang="ja-JP" altLang="en-US" sz="1292" b="1" u="sng" kern="0" dirty="0">
                <a:solidFill>
                  <a:srgbClr val="FF0000"/>
                </a:solidFill>
                <a:latin typeface="Meiryo UI" panose="020B0604030504040204" pitchFamily="50" charset="-128"/>
                <a:ea typeface="Meiryo UI"/>
              </a:rPr>
              <a:t>緯度・経度</a:t>
            </a:r>
            <a:r>
              <a:rPr lang="en-US" altLang="ja-JP" sz="1292" b="1" u="sng" kern="0" dirty="0">
                <a:solidFill>
                  <a:srgbClr val="FF0000"/>
                </a:solidFill>
                <a:latin typeface="Meiryo UI" panose="020B0604030504040204" pitchFamily="50" charset="-128"/>
                <a:ea typeface="Meiryo UI"/>
              </a:rPr>
              <a:t>)</a:t>
            </a:r>
            <a:r>
              <a:rPr lang="ja-JP" altLang="en-US" sz="1292" b="1" u="sng" kern="0" dirty="0">
                <a:solidFill>
                  <a:srgbClr val="FF0000"/>
                </a:solidFill>
                <a:latin typeface="Meiryo UI" panose="020B0604030504040204" pitchFamily="50" charset="-128"/>
                <a:ea typeface="Meiryo UI"/>
              </a:rPr>
              <a:t>を含むデータの場合、必ずタグに「位置情報」を追加してください。</a:t>
            </a:r>
          </a:p>
        </p:txBody>
      </p:sp>
      <p:sp>
        <p:nvSpPr>
          <p:cNvPr id="16" name="正方形/長方形 15">
            <a:extLst>
              <a:ext uri="{FF2B5EF4-FFF2-40B4-BE49-F238E27FC236}">
                <a16:creationId xmlns:a16="http://schemas.microsoft.com/office/drawing/2014/main" id="{F3131EE3-0279-4F30-A242-B4266E34F26B}"/>
              </a:ext>
            </a:extLst>
          </p:cNvPr>
          <p:cNvSpPr/>
          <p:nvPr/>
        </p:nvSpPr>
        <p:spPr>
          <a:xfrm>
            <a:off x="4325815" y="5053259"/>
            <a:ext cx="4689231" cy="564923"/>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ライセンス</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ライセンスは利用規約に合わせて選択してください。</a:t>
            </a:r>
          </a:p>
        </p:txBody>
      </p:sp>
      <p:sp>
        <p:nvSpPr>
          <p:cNvPr id="17" name="正方形/長方形 16">
            <a:extLst>
              <a:ext uri="{FF2B5EF4-FFF2-40B4-BE49-F238E27FC236}">
                <a16:creationId xmlns:a16="http://schemas.microsoft.com/office/drawing/2014/main" id="{65EB26E3-043F-4B8E-88A5-76977256C082}"/>
              </a:ext>
            </a:extLst>
          </p:cNvPr>
          <p:cNvSpPr/>
          <p:nvPr/>
        </p:nvSpPr>
        <p:spPr>
          <a:xfrm>
            <a:off x="4325815" y="5694053"/>
            <a:ext cx="4689231" cy="760985"/>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公開・非公開</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公開する場合はパブリックを選択します。</a:t>
            </a:r>
          </a:p>
          <a:p>
            <a:pPr marL="99695" defTabSz="844083"/>
            <a:r>
              <a:rPr lang="ja-JP" altLang="en-US" sz="1292" kern="0" dirty="0">
                <a:solidFill>
                  <a:schemeClr val="tx1"/>
                </a:solidFill>
                <a:latin typeface="Meiryo UI" panose="020B0604030504040204" pitchFamily="50" charset="-128"/>
                <a:ea typeface="Meiryo UI"/>
              </a:rPr>
              <a:t>公開せずに登録のみ行う場合はプライベートを選択してください。</a:t>
            </a:r>
          </a:p>
        </p:txBody>
      </p:sp>
      <p:cxnSp>
        <p:nvCxnSpPr>
          <p:cNvPr id="18" name="直線矢印コネクタ 17">
            <a:extLst>
              <a:ext uri="{FF2B5EF4-FFF2-40B4-BE49-F238E27FC236}">
                <a16:creationId xmlns:a16="http://schemas.microsoft.com/office/drawing/2014/main" id="{9A0C8883-4948-41AE-94EE-E8FD60B919B9}"/>
              </a:ext>
            </a:extLst>
          </p:cNvPr>
          <p:cNvCxnSpPr>
            <a:cxnSpLocks/>
            <a:stCxn id="15" idx="1"/>
          </p:cNvCxnSpPr>
          <p:nvPr/>
        </p:nvCxnSpPr>
        <p:spPr>
          <a:xfrm flipH="1" flipV="1">
            <a:off x="3635896" y="3370968"/>
            <a:ext cx="689919" cy="1127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680A5A8A-0B60-4D23-B6C0-A2636E4A612D}"/>
              </a:ext>
            </a:extLst>
          </p:cNvPr>
          <p:cNvCxnSpPr>
            <a:cxnSpLocks/>
            <a:stCxn id="16" idx="1"/>
          </p:cNvCxnSpPr>
          <p:nvPr/>
        </p:nvCxnSpPr>
        <p:spPr>
          <a:xfrm flipH="1" flipV="1">
            <a:off x="2195736" y="3645024"/>
            <a:ext cx="2130079" cy="1690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81481E60-8984-4901-88C6-804B6984BA52}"/>
              </a:ext>
            </a:extLst>
          </p:cNvPr>
          <p:cNvCxnSpPr>
            <a:cxnSpLocks/>
            <a:stCxn id="17" idx="1"/>
          </p:cNvCxnSpPr>
          <p:nvPr/>
        </p:nvCxnSpPr>
        <p:spPr>
          <a:xfrm flipH="1" flipV="1">
            <a:off x="2195736" y="4149080"/>
            <a:ext cx="2130079" cy="1925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103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F68E3A1-F6F4-472D-9B49-5BF58D046C0A}"/>
              </a:ext>
            </a:extLst>
          </p:cNvPr>
          <p:cNvPicPr>
            <a:picLocks noChangeAspect="1"/>
          </p:cNvPicPr>
          <p:nvPr/>
        </p:nvPicPr>
        <p:blipFill rotWithShape="1">
          <a:blip r:embed="rId3"/>
          <a:srcRect l="38748" t="10234" r="29836" b="17046"/>
          <a:stretch/>
        </p:blipFill>
        <p:spPr>
          <a:xfrm>
            <a:off x="207963" y="1433353"/>
            <a:ext cx="3643957" cy="5275159"/>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A9BC9A18-FF2B-46FB-8136-7C3673F90DE3}"/>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 メタデータの説明②</a:t>
            </a:r>
            <a:endParaRPr kumimoji="1" lang="ja-JP" altLang="en-US" dirty="0"/>
          </a:p>
        </p:txBody>
      </p:sp>
      <p:sp>
        <p:nvSpPr>
          <p:cNvPr id="4" name="スライド番号プレースホルダー 3">
            <a:extLst>
              <a:ext uri="{FF2B5EF4-FFF2-40B4-BE49-F238E27FC236}">
                <a16:creationId xmlns:a16="http://schemas.microsoft.com/office/drawing/2014/main" id="{B9F67E39-F87B-4708-97B1-DDD360A0FA25}"/>
              </a:ext>
            </a:extLst>
          </p:cNvPr>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5" name="テキスト プレースホルダー 4">
            <a:extLst>
              <a:ext uri="{FF2B5EF4-FFF2-40B4-BE49-F238E27FC236}">
                <a16:creationId xmlns:a16="http://schemas.microsoft.com/office/drawing/2014/main" id="{D0C673A3-1DE9-42C5-B7B8-EBD3E72BA38F}"/>
              </a:ext>
            </a:extLst>
          </p:cNvPr>
          <p:cNvSpPr>
            <a:spLocks noGrp="1"/>
          </p:cNvSpPr>
          <p:nvPr>
            <p:ph type="body" sz="quarter" idx="13"/>
          </p:nvPr>
        </p:nvSpPr>
        <p:spPr/>
        <p:txBody>
          <a:bodyPr/>
          <a:lstStyle/>
          <a:p>
            <a:r>
              <a:rPr lang="en-US" altLang="ja-JP" dirty="0"/>
              <a:t>2.</a:t>
            </a:r>
            <a:r>
              <a:rPr lang="ja-JP" altLang="en-US" dirty="0"/>
              <a:t>オープンデータの公開</a:t>
            </a:r>
          </a:p>
          <a:p>
            <a:endParaRPr kumimoji="1" lang="ja-JP" altLang="en-US" dirty="0"/>
          </a:p>
        </p:txBody>
      </p:sp>
      <p:sp>
        <p:nvSpPr>
          <p:cNvPr id="6" name="テキスト プレースホルダー 5">
            <a:extLst>
              <a:ext uri="{FF2B5EF4-FFF2-40B4-BE49-F238E27FC236}">
                <a16:creationId xmlns:a16="http://schemas.microsoft.com/office/drawing/2014/main" id="{9D84EB48-6514-4664-9474-753B1C24ADBD}"/>
              </a:ext>
            </a:extLst>
          </p:cNvPr>
          <p:cNvSpPr>
            <a:spLocks noGrp="1"/>
          </p:cNvSpPr>
          <p:nvPr>
            <p:ph type="body" sz="quarter" idx="14"/>
          </p:nvPr>
        </p:nvSpPr>
        <p:spPr>
          <a:xfrm>
            <a:off x="207963" y="884239"/>
            <a:ext cx="3643957" cy="424732"/>
          </a:xfrm>
        </p:spPr>
        <p:txBody>
          <a:bodyPr/>
          <a:lstStyle/>
          <a:p>
            <a:r>
              <a:rPr lang="ja-JP" altLang="en-US" dirty="0"/>
              <a:t>メタデータについて説明します。</a:t>
            </a:r>
          </a:p>
        </p:txBody>
      </p:sp>
      <p:sp>
        <p:nvSpPr>
          <p:cNvPr id="9" name="正方形/長方形 8">
            <a:extLst>
              <a:ext uri="{FF2B5EF4-FFF2-40B4-BE49-F238E27FC236}">
                <a16:creationId xmlns:a16="http://schemas.microsoft.com/office/drawing/2014/main" id="{D55BC07E-40A1-404E-8C74-E670778D4631}"/>
              </a:ext>
            </a:extLst>
          </p:cNvPr>
          <p:cNvSpPr/>
          <p:nvPr/>
        </p:nvSpPr>
        <p:spPr>
          <a:xfrm>
            <a:off x="4325815" y="887866"/>
            <a:ext cx="4689231" cy="697846"/>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公開ウェブページ</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登録するデータセットに関連する</a:t>
            </a:r>
            <a:r>
              <a:rPr lang="en-US" altLang="ja-JP" sz="1292" kern="0" dirty="0">
                <a:solidFill>
                  <a:schemeClr val="tx1"/>
                </a:solidFill>
                <a:latin typeface="Meiryo UI" panose="020B0604030504040204" pitchFamily="50" charset="-128"/>
                <a:ea typeface="Meiryo UI"/>
              </a:rPr>
              <a:t>Web</a:t>
            </a:r>
            <a:r>
              <a:rPr lang="ja-JP" altLang="en-US" sz="1292" kern="0" dirty="0">
                <a:solidFill>
                  <a:schemeClr val="tx1"/>
                </a:solidFill>
                <a:latin typeface="Meiryo UI" panose="020B0604030504040204" pitchFamily="50" charset="-128"/>
                <a:ea typeface="Meiryo UI"/>
              </a:rPr>
              <a:t>ページがある場合は</a:t>
            </a:r>
            <a:r>
              <a:rPr lang="en-US" altLang="ja-JP" sz="1292" kern="0" dirty="0">
                <a:solidFill>
                  <a:schemeClr val="tx1"/>
                </a:solidFill>
                <a:latin typeface="Meiryo UI" panose="020B0604030504040204" pitchFamily="50" charset="-128"/>
                <a:ea typeface="Meiryo UI"/>
              </a:rPr>
              <a:t>URL</a:t>
            </a:r>
            <a:r>
              <a:rPr lang="ja-JP" altLang="en-US" sz="1292" kern="0" dirty="0">
                <a:solidFill>
                  <a:schemeClr val="tx1"/>
                </a:solidFill>
                <a:latin typeface="Meiryo UI" panose="020B0604030504040204" pitchFamily="50" charset="-128"/>
                <a:ea typeface="Meiryo UI"/>
              </a:rPr>
              <a:t>を入力してください。</a:t>
            </a:r>
          </a:p>
        </p:txBody>
      </p:sp>
      <p:sp>
        <p:nvSpPr>
          <p:cNvPr id="10" name="正方形/長方形 9">
            <a:extLst>
              <a:ext uri="{FF2B5EF4-FFF2-40B4-BE49-F238E27FC236}">
                <a16:creationId xmlns:a16="http://schemas.microsoft.com/office/drawing/2014/main" id="{AACD3F55-783F-4C61-9A10-5B231391CBD8}"/>
              </a:ext>
            </a:extLst>
          </p:cNvPr>
          <p:cNvSpPr/>
          <p:nvPr/>
        </p:nvSpPr>
        <p:spPr>
          <a:xfrm>
            <a:off x="4325815" y="1644991"/>
            <a:ext cx="4689231" cy="1129846"/>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作成者</a:t>
            </a:r>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連絡先</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作成者、連絡先は同じでも異なっても構いません。</a:t>
            </a:r>
            <a:endParaRPr lang="en-US" altLang="ja-JP" sz="1292" kern="0" dirty="0">
              <a:solidFill>
                <a:schemeClr val="tx1"/>
              </a:solidFill>
              <a:latin typeface="Meiryo UI" panose="020B0604030504040204" pitchFamily="50" charset="-128"/>
              <a:ea typeface="Meiryo UI"/>
            </a:endParaRPr>
          </a:p>
          <a:p>
            <a:pPr marL="99695" defTabSz="844083"/>
            <a:r>
              <a:rPr lang="ja-JP" altLang="en-US" sz="1292" kern="0" dirty="0">
                <a:solidFill>
                  <a:schemeClr val="tx1"/>
                </a:solidFill>
                <a:latin typeface="Meiryo UI" panose="020B0604030504040204" pitchFamily="50" charset="-128"/>
                <a:ea typeface="Meiryo UI"/>
              </a:rPr>
              <a:t>どちらも情報政策課、作成者は原課、連絡先は情報政策課など各地方公共団体の運用に合わせてご記入ください。公開したくない場合はブランクで構いません。</a:t>
            </a:r>
          </a:p>
        </p:txBody>
      </p:sp>
      <p:sp>
        <p:nvSpPr>
          <p:cNvPr id="11" name="正方形/長方形 10">
            <a:extLst>
              <a:ext uri="{FF2B5EF4-FFF2-40B4-BE49-F238E27FC236}">
                <a16:creationId xmlns:a16="http://schemas.microsoft.com/office/drawing/2014/main" id="{8424E8A6-41BD-4C57-A2BD-C89B538CA3BD}"/>
              </a:ext>
            </a:extLst>
          </p:cNvPr>
          <p:cNvSpPr/>
          <p:nvPr/>
        </p:nvSpPr>
        <p:spPr>
          <a:xfrm>
            <a:off x="4325815" y="2834117"/>
            <a:ext cx="4689231" cy="1761231"/>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更新頻度</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更新頻度には以下の項⽬を参考に⼊⼒してください。</a:t>
            </a:r>
          </a:p>
          <a:p>
            <a:pPr marL="99695" defTabSz="844083"/>
            <a:r>
              <a:rPr lang="ja-JP" altLang="en-US" sz="1015" kern="0" dirty="0">
                <a:solidFill>
                  <a:schemeClr val="tx1"/>
                </a:solidFill>
                <a:latin typeface="Meiryo UI" panose="020B0604030504040204" pitchFamily="50" charset="-128"/>
                <a:ea typeface="Meiryo UI"/>
              </a:rPr>
              <a:t>　・リアルタイム</a:t>
            </a:r>
          </a:p>
          <a:p>
            <a:pPr marL="99695" defTabSz="844083"/>
            <a:r>
              <a:rPr lang="ja-JP" altLang="en-US" sz="1015" kern="0" dirty="0">
                <a:solidFill>
                  <a:schemeClr val="tx1"/>
                </a:solidFill>
                <a:latin typeface="Meiryo UI" panose="020B0604030504040204" pitchFamily="50" charset="-128"/>
                <a:ea typeface="Meiryo UI"/>
              </a:rPr>
              <a:t>　・毎週</a:t>
            </a:r>
          </a:p>
          <a:p>
            <a:pPr marL="99695" defTabSz="844083"/>
            <a:r>
              <a:rPr lang="ja-JP" altLang="en-US" sz="1015" kern="0" dirty="0">
                <a:solidFill>
                  <a:schemeClr val="tx1"/>
                </a:solidFill>
                <a:latin typeface="Meiryo UI" panose="020B0604030504040204" pitchFamily="50" charset="-128"/>
                <a:ea typeface="Meiryo UI"/>
              </a:rPr>
              <a:t>　・隔週</a:t>
            </a:r>
          </a:p>
          <a:p>
            <a:pPr marL="99695" defTabSz="844083"/>
            <a:r>
              <a:rPr lang="ja-JP" altLang="en-US" sz="1015" kern="0" dirty="0">
                <a:solidFill>
                  <a:schemeClr val="tx1"/>
                </a:solidFill>
                <a:latin typeface="Meiryo UI" panose="020B0604030504040204" pitchFamily="50" charset="-128"/>
                <a:ea typeface="Meiryo UI"/>
              </a:rPr>
              <a:t>　・</a:t>
            </a:r>
            <a:r>
              <a:rPr lang="en-US" altLang="ja-JP" sz="1015" kern="0" dirty="0">
                <a:solidFill>
                  <a:schemeClr val="tx1"/>
                </a:solidFill>
                <a:latin typeface="Meiryo UI" panose="020B0604030504040204" pitchFamily="50" charset="-128"/>
                <a:ea typeface="Meiryo UI"/>
              </a:rPr>
              <a:t>1</a:t>
            </a:r>
            <a:r>
              <a:rPr lang="ja-JP" altLang="en-US" sz="1015" kern="0" dirty="0">
                <a:solidFill>
                  <a:schemeClr val="tx1"/>
                </a:solidFill>
                <a:latin typeface="Meiryo UI" panose="020B0604030504040204" pitchFamily="50" charset="-128"/>
                <a:ea typeface="Meiryo UI"/>
              </a:rPr>
              <a:t>ヶ⽉</a:t>
            </a:r>
          </a:p>
          <a:p>
            <a:pPr marL="99695" defTabSz="844083"/>
            <a:r>
              <a:rPr lang="ja-JP" altLang="en-US" sz="1015" kern="0" dirty="0">
                <a:solidFill>
                  <a:schemeClr val="tx1"/>
                </a:solidFill>
                <a:latin typeface="Meiryo UI" panose="020B0604030504040204" pitchFamily="50" charset="-128"/>
                <a:ea typeface="Meiryo UI"/>
              </a:rPr>
              <a:t>　・</a:t>
            </a:r>
            <a:r>
              <a:rPr lang="en-US" altLang="ja-JP" sz="1015" kern="0" dirty="0">
                <a:solidFill>
                  <a:schemeClr val="tx1"/>
                </a:solidFill>
                <a:latin typeface="Meiryo UI" panose="020B0604030504040204" pitchFamily="50" charset="-128"/>
                <a:ea typeface="Meiryo UI"/>
              </a:rPr>
              <a:t>1</a:t>
            </a:r>
            <a:r>
              <a:rPr lang="ja-JP" altLang="en-US" sz="1015" kern="0" dirty="0">
                <a:solidFill>
                  <a:schemeClr val="tx1"/>
                </a:solidFill>
                <a:latin typeface="Meiryo UI" panose="020B0604030504040204" pitchFamily="50" charset="-128"/>
                <a:ea typeface="Meiryo UI"/>
              </a:rPr>
              <a:t>年</a:t>
            </a:r>
          </a:p>
          <a:p>
            <a:pPr marL="99695" defTabSz="844083"/>
            <a:r>
              <a:rPr lang="ja-JP" altLang="en-US" sz="1015" kern="0" dirty="0">
                <a:solidFill>
                  <a:schemeClr val="tx1"/>
                </a:solidFill>
                <a:latin typeface="Meiryo UI" panose="020B0604030504040204" pitchFamily="50" charset="-128"/>
                <a:ea typeface="Meiryo UI"/>
              </a:rPr>
              <a:t>　・</a:t>
            </a:r>
            <a:r>
              <a:rPr lang="en-US" altLang="ja-JP" sz="1015" kern="0" dirty="0">
                <a:solidFill>
                  <a:schemeClr val="tx1"/>
                </a:solidFill>
                <a:latin typeface="Meiryo UI" panose="020B0604030504040204" pitchFamily="50" charset="-128"/>
                <a:ea typeface="Meiryo UI"/>
              </a:rPr>
              <a:t>12⽉1⽇</a:t>
            </a:r>
            <a:r>
              <a:rPr lang="ja-JP" altLang="en-US" sz="1015" kern="0" dirty="0">
                <a:solidFill>
                  <a:schemeClr val="tx1"/>
                </a:solidFill>
                <a:latin typeface="Meiryo UI" panose="020B0604030504040204" pitchFamily="50" charset="-128"/>
                <a:ea typeface="Meiryo UI"/>
              </a:rPr>
              <a:t>（更新⽇が決まっている場合）</a:t>
            </a:r>
          </a:p>
          <a:p>
            <a:pPr marL="99695" defTabSz="844083"/>
            <a:r>
              <a:rPr lang="ja-JP" altLang="en-US" sz="1015" kern="0" dirty="0">
                <a:solidFill>
                  <a:schemeClr val="tx1"/>
                </a:solidFill>
                <a:latin typeface="Meiryo UI" panose="020B0604030504040204" pitchFamily="50" charset="-128"/>
                <a:ea typeface="Meiryo UI"/>
              </a:rPr>
              <a:t>　・不定期</a:t>
            </a:r>
          </a:p>
          <a:p>
            <a:pPr marL="99695" defTabSz="844083"/>
            <a:r>
              <a:rPr lang="ja-JP" altLang="en-US" sz="1015" kern="0" dirty="0">
                <a:solidFill>
                  <a:schemeClr val="tx1"/>
                </a:solidFill>
                <a:latin typeface="Meiryo UI" panose="020B0604030504040204" pitchFamily="50" charset="-128"/>
                <a:ea typeface="Meiryo UI"/>
              </a:rPr>
              <a:t>　・更新しない</a:t>
            </a:r>
          </a:p>
        </p:txBody>
      </p:sp>
      <p:sp>
        <p:nvSpPr>
          <p:cNvPr id="12" name="正方形/長方形 11">
            <a:extLst>
              <a:ext uri="{FF2B5EF4-FFF2-40B4-BE49-F238E27FC236}">
                <a16:creationId xmlns:a16="http://schemas.microsoft.com/office/drawing/2014/main" id="{4866DEE7-4549-4161-92D0-530556F26B8C}"/>
              </a:ext>
            </a:extLst>
          </p:cNvPr>
          <p:cNvSpPr/>
          <p:nvPr/>
        </p:nvSpPr>
        <p:spPr>
          <a:xfrm>
            <a:off x="4325815" y="5781354"/>
            <a:ext cx="4689231" cy="697846"/>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コピーライト</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コピーライトには地方公共団体が著作権を持っていないデータセットを登録する場合にご利用ください。ここには著作権者を記載します。</a:t>
            </a:r>
          </a:p>
        </p:txBody>
      </p:sp>
      <p:sp>
        <p:nvSpPr>
          <p:cNvPr id="13" name="正方形/長方形 12">
            <a:extLst>
              <a:ext uri="{FF2B5EF4-FFF2-40B4-BE49-F238E27FC236}">
                <a16:creationId xmlns:a16="http://schemas.microsoft.com/office/drawing/2014/main" id="{A4B5753C-DE2C-4F34-8AE3-1D529E2DB86A}"/>
              </a:ext>
            </a:extLst>
          </p:cNvPr>
          <p:cNvSpPr/>
          <p:nvPr/>
        </p:nvSpPr>
        <p:spPr>
          <a:xfrm>
            <a:off x="4325815" y="4654627"/>
            <a:ext cx="4689231" cy="1067446"/>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6462" tIns="33231" rIns="66462" bIns="33231" numCol="1" spcCol="0" rtlCol="0" fromWordArt="0" anchor="ctr" anchorCtr="0" forceAA="0" compatLnSpc="1">
            <a:prstTxWarp prst="textNoShape">
              <a:avLst/>
            </a:prstTxWarp>
            <a:noAutofit/>
          </a:bodyPr>
          <a:lstStyle/>
          <a:p>
            <a:pPr defTabSz="844083"/>
            <a:r>
              <a:rPr lang="en-US" altLang="ja-JP" sz="1477" b="1" u="sng" kern="0" dirty="0">
                <a:solidFill>
                  <a:schemeClr val="tx1"/>
                </a:solidFill>
                <a:latin typeface="Meiryo UI" panose="020B0604030504040204" pitchFamily="50" charset="-128"/>
                <a:ea typeface="Meiryo UI"/>
              </a:rPr>
              <a:t>【</a:t>
            </a:r>
            <a:r>
              <a:rPr lang="ja-JP" altLang="en-US" sz="1477" b="1" u="sng" kern="0" dirty="0">
                <a:solidFill>
                  <a:schemeClr val="tx1"/>
                </a:solidFill>
                <a:latin typeface="Meiryo UI" panose="020B0604030504040204" pitchFamily="50" charset="-128"/>
                <a:ea typeface="Meiryo UI"/>
              </a:rPr>
              <a:t>地域</a:t>
            </a:r>
            <a:r>
              <a:rPr lang="en-US" altLang="ja-JP" sz="1477" b="1" u="sng" kern="0" dirty="0">
                <a:solidFill>
                  <a:schemeClr val="tx1"/>
                </a:solidFill>
                <a:latin typeface="Meiryo UI" panose="020B0604030504040204" pitchFamily="50" charset="-128"/>
                <a:ea typeface="Meiryo UI"/>
              </a:rPr>
              <a:t>】</a:t>
            </a:r>
          </a:p>
          <a:p>
            <a:pPr marL="99695" defTabSz="844083"/>
            <a:r>
              <a:rPr lang="ja-JP" altLang="en-US" sz="1292" kern="0" dirty="0">
                <a:solidFill>
                  <a:schemeClr val="tx1"/>
                </a:solidFill>
                <a:latin typeface="Meiryo UI" panose="020B0604030504040204" pitchFamily="50" charset="-128"/>
                <a:ea typeface="Meiryo UI"/>
              </a:rPr>
              <a:t>基本的にブランクで問題ありません。</a:t>
            </a:r>
            <a:br>
              <a:rPr lang="en-US" altLang="ja-JP" sz="1292" kern="0" dirty="0">
                <a:solidFill>
                  <a:schemeClr val="tx1"/>
                </a:solidFill>
                <a:latin typeface="Meiryo UI" panose="020B0604030504040204" pitchFamily="50" charset="-128"/>
                <a:ea typeface="Meiryo UI"/>
              </a:rPr>
            </a:br>
            <a:r>
              <a:rPr lang="ja-JP" altLang="en-US" sz="1292" kern="0" dirty="0">
                <a:solidFill>
                  <a:schemeClr val="tx1"/>
                </a:solidFill>
                <a:latin typeface="Meiryo UI" panose="020B0604030504040204" pitchFamily="50" charset="-128"/>
                <a:ea typeface="Meiryo UI"/>
              </a:rPr>
              <a:t>地図や対象地域が明確な調査などについて、可能な範囲で、データセットが対象としている都道府県名を設定します。</a:t>
            </a:r>
          </a:p>
        </p:txBody>
      </p:sp>
      <p:cxnSp>
        <p:nvCxnSpPr>
          <p:cNvPr id="14" name="直線矢印コネクタ 13">
            <a:extLst>
              <a:ext uri="{FF2B5EF4-FFF2-40B4-BE49-F238E27FC236}">
                <a16:creationId xmlns:a16="http://schemas.microsoft.com/office/drawing/2014/main" id="{514F033B-1DDC-4401-99E8-810B2DA754DE}"/>
              </a:ext>
            </a:extLst>
          </p:cNvPr>
          <p:cNvCxnSpPr>
            <a:cxnSpLocks/>
            <a:stCxn id="9" idx="1"/>
          </p:cNvCxnSpPr>
          <p:nvPr/>
        </p:nvCxnSpPr>
        <p:spPr>
          <a:xfrm flipH="1">
            <a:off x="2699792" y="1236789"/>
            <a:ext cx="1626023" cy="3141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右中かっこ 14">
            <a:extLst>
              <a:ext uri="{FF2B5EF4-FFF2-40B4-BE49-F238E27FC236}">
                <a16:creationId xmlns:a16="http://schemas.microsoft.com/office/drawing/2014/main" id="{B9EAAF84-7E24-4B1B-94B9-4F581E3A63ED}"/>
              </a:ext>
            </a:extLst>
          </p:cNvPr>
          <p:cNvSpPr/>
          <p:nvPr/>
        </p:nvSpPr>
        <p:spPr>
          <a:xfrm>
            <a:off x="2701999" y="4502212"/>
            <a:ext cx="175846" cy="43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cxnSp>
        <p:nvCxnSpPr>
          <p:cNvPr id="16" name="直線矢印コネクタ 15">
            <a:extLst>
              <a:ext uri="{FF2B5EF4-FFF2-40B4-BE49-F238E27FC236}">
                <a16:creationId xmlns:a16="http://schemas.microsoft.com/office/drawing/2014/main" id="{E39081C8-AE93-4CC7-B7DB-B2CC97696299}"/>
              </a:ext>
            </a:extLst>
          </p:cNvPr>
          <p:cNvCxnSpPr>
            <a:cxnSpLocks/>
            <a:stCxn id="10" idx="1"/>
            <a:endCxn id="15" idx="1"/>
          </p:cNvCxnSpPr>
          <p:nvPr/>
        </p:nvCxnSpPr>
        <p:spPr>
          <a:xfrm flipH="1">
            <a:off x="2877845" y="2209914"/>
            <a:ext cx="1447970" cy="2508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837736A9-98AE-4DF4-9416-6E03832BCADD}"/>
              </a:ext>
            </a:extLst>
          </p:cNvPr>
          <p:cNvCxnSpPr>
            <a:cxnSpLocks/>
          </p:cNvCxnSpPr>
          <p:nvPr/>
        </p:nvCxnSpPr>
        <p:spPr>
          <a:xfrm flipH="1">
            <a:off x="2627784" y="4377830"/>
            <a:ext cx="1698032" cy="77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F02FCE77-AB1B-4789-97B5-98BF16E73CDB}"/>
              </a:ext>
            </a:extLst>
          </p:cNvPr>
          <p:cNvCxnSpPr>
            <a:cxnSpLocks/>
          </p:cNvCxnSpPr>
          <p:nvPr/>
        </p:nvCxnSpPr>
        <p:spPr>
          <a:xfrm flipH="1">
            <a:off x="2627784" y="5229200"/>
            <a:ext cx="1698632" cy="121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DA1CE37B-D531-4E47-BC41-8057A508F147}"/>
              </a:ext>
            </a:extLst>
          </p:cNvPr>
          <p:cNvCxnSpPr>
            <a:cxnSpLocks/>
            <a:stCxn id="12" idx="1"/>
          </p:cNvCxnSpPr>
          <p:nvPr/>
        </p:nvCxnSpPr>
        <p:spPr>
          <a:xfrm flipH="1" flipV="1">
            <a:off x="2627784" y="5619155"/>
            <a:ext cx="1698031" cy="511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99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812FF3D-76EF-4495-9164-129C0D5B44DB}"/>
              </a:ext>
            </a:extLst>
          </p:cNvPr>
          <p:cNvPicPr>
            <a:picLocks noChangeAspect="1"/>
          </p:cNvPicPr>
          <p:nvPr/>
        </p:nvPicPr>
        <p:blipFill>
          <a:blip r:embed="rId3"/>
          <a:stretch>
            <a:fillRect/>
          </a:stretch>
        </p:blipFill>
        <p:spPr>
          <a:xfrm>
            <a:off x="317829" y="1493142"/>
            <a:ext cx="3419316" cy="5109808"/>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163BF04C-6F9D-4ABD-8C63-DBA5D540CED9}"/>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2.7</a:t>
            </a:r>
            <a:r>
              <a:rPr lang="ja-JP" altLang="en-US" dirty="0">
                <a:latin typeface="Meiryo UI" panose="020B0604030504040204" pitchFamily="50" charset="-128"/>
                <a:ea typeface="Meiryo UI" panose="020B0604030504040204" pitchFamily="50" charset="-128"/>
                <a:cs typeface="Meiryo UI" panose="020B0604030504040204" pitchFamily="50" charset="-128"/>
              </a:rPr>
              <a:t> メタデータの登録</a:t>
            </a:r>
            <a:endParaRPr kumimoji="1" lang="ja-JP" altLang="en-US" dirty="0"/>
          </a:p>
        </p:txBody>
      </p:sp>
      <p:sp>
        <p:nvSpPr>
          <p:cNvPr id="4" name="スライド番号プレースホルダー 3">
            <a:extLst>
              <a:ext uri="{FF2B5EF4-FFF2-40B4-BE49-F238E27FC236}">
                <a16:creationId xmlns:a16="http://schemas.microsoft.com/office/drawing/2014/main" id="{71362792-FB0C-4D79-BF0B-63353E21442B}"/>
              </a:ext>
            </a:extLst>
          </p:cNvPr>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a:p>
        </p:txBody>
      </p:sp>
      <p:sp>
        <p:nvSpPr>
          <p:cNvPr id="5" name="テキスト プレースホルダー 4">
            <a:extLst>
              <a:ext uri="{FF2B5EF4-FFF2-40B4-BE49-F238E27FC236}">
                <a16:creationId xmlns:a16="http://schemas.microsoft.com/office/drawing/2014/main" id="{7BD2E329-61BC-4409-A1B7-1C945EDAA2E0}"/>
              </a:ext>
            </a:extLst>
          </p:cNvPr>
          <p:cNvSpPr>
            <a:spLocks noGrp="1"/>
          </p:cNvSpPr>
          <p:nvPr>
            <p:ph type="body" sz="quarter" idx="13"/>
          </p:nvPr>
        </p:nvSpPr>
        <p:spPr/>
        <p:txBody>
          <a:bodyPr/>
          <a:lstStyle/>
          <a:p>
            <a:r>
              <a:rPr lang="en-US" altLang="ja-JP" dirty="0"/>
              <a:t>2.</a:t>
            </a:r>
            <a:r>
              <a:rPr lang="ja-JP" altLang="en-US" dirty="0"/>
              <a:t>オープンデータの公開</a:t>
            </a:r>
          </a:p>
          <a:p>
            <a:endParaRPr kumimoji="1" lang="ja-JP" altLang="en-US" dirty="0"/>
          </a:p>
        </p:txBody>
      </p:sp>
      <p:sp>
        <p:nvSpPr>
          <p:cNvPr id="6" name="テキスト プレースホルダー 5">
            <a:extLst>
              <a:ext uri="{FF2B5EF4-FFF2-40B4-BE49-F238E27FC236}">
                <a16:creationId xmlns:a16="http://schemas.microsoft.com/office/drawing/2014/main" id="{0D84C90E-839E-4E04-9D31-8A8F47B3940C}"/>
              </a:ext>
            </a:extLst>
          </p:cNvPr>
          <p:cNvSpPr>
            <a:spLocks noGrp="1"/>
          </p:cNvSpPr>
          <p:nvPr>
            <p:ph type="body" sz="quarter" idx="14"/>
          </p:nvPr>
        </p:nvSpPr>
        <p:spPr>
          <a:xfrm>
            <a:off x="207963" y="884238"/>
            <a:ext cx="8728075" cy="424733"/>
          </a:xfrm>
        </p:spPr>
        <p:txBody>
          <a:bodyPr/>
          <a:lstStyle/>
          <a:p>
            <a:r>
              <a:rPr lang="ja-JP" altLang="en-US" dirty="0"/>
              <a:t>データセットの作成画面でメタデータを入力します。</a:t>
            </a:r>
          </a:p>
        </p:txBody>
      </p:sp>
      <p:sp>
        <p:nvSpPr>
          <p:cNvPr id="9" name="正方形/長方形 8">
            <a:extLst>
              <a:ext uri="{FF2B5EF4-FFF2-40B4-BE49-F238E27FC236}">
                <a16:creationId xmlns:a16="http://schemas.microsoft.com/office/drawing/2014/main" id="{4CA3E8C4-077F-4CDD-BE85-B42B0496D09B}"/>
              </a:ext>
            </a:extLst>
          </p:cNvPr>
          <p:cNvSpPr/>
          <p:nvPr/>
        </p:nvSpPr>
        <p:spPr>
          <a:xfrm>
            <a:off x="2892318" y="6095338"/>
            <a:ext cx="815586" cy="285990"/>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0" name="角丸四角形吹き出し 17">
            <a:extLst>
              <a:ext uri="{FF2B5EF4-FFF2-40B4-BE49-F238E27FC236}">
                <a16:creationId xmlns:a16="http://schemas.microsoft.com/office/drawing/2014/main" id="{DE0306EB-B13D-4FE8-964C-C4EADC364534}"/>
              </a:ext>
            </a:extLst>
          </p:cNvPr>
          <p:cNvSpPr/>
          <p:nvPr/>
        </p:nvSpPr>
        <p:spPr>
          <a:xfrm>
            <a:off x="4636139" y="5652234"/>
            <a:ext cx="3968309" cy="928086"/>
          </a:xfrm>
          <a:prstGeom prst="wedgeRoundRectCallout">
            <a:avLst>
              <a:gd name="adj1" fmla="val -68700"/>
              <a:gd name="adj2" fmla="val 27322"/>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marL="342900" indent="-342900" defTabSz="844083">
              <a:buFont typeface="+mj-ea"/>
              <a:buAutoNum type="circleNumDbPlain" startAt="7"/>
            </a:pPr>
            <a:r>
              <a:rPr lang="ja-JP" altLang="en-US" sz="1400" kern="0" dirty="0">
                <a:solidFill>
                  <a:srgbClr val="FF0000"/>
                </a:solidFill>
                <a:latin typeface="Meiryo UI" panose="020B0604030504040204" pitchFamily="50" charset="-128"/>
                <a:ea typeface="Meiryo UI"/>
              </a:rPr>
              <a:t>必要事項の入力が完了後、</a:t>
            </a:r>
            <a:br>
              <a:rPr lang="en-US" altLang="ja-JP" sz="1400" kern="0" dirty="0">
                <a:solidFill>
                  <a:srgbClr val="FF0000"/>
                </a:solidFill>
                <a:latin typeface="Meiryo UI" panose="020B0604030504040204" pitchFamily="50" charset="-128"/>
                <a:ea typeface="Meiryo UI"/>
              </a:rPr>
            </a:br>
            <a:r>
              <a:rPr lang="ja-JP" altLang="en-US" sz="1400" kern="0" dirty="0">
                <a:solidFill>
                  <a:srgbClr val="FF0000"/>
                </a:solidFill>
                <a:latin typeface="Meiryo UI" panose="020B0604030504040204" pitchFamily="50" charset="-128"/>
                <a:ea typeface="Meiryo UI"/>
              </a:rPr>
              <a:t> 「</a:t>
            </a:r>
            <a:r>
              <a:rPr lang="en-US" altLang="ja-JP" sz="1400" kern="0" dirty="0">
                <a:solidFill>
                  <a:srgbClr val="FF0000"/>
                </a:solidFill>
                <a:latin typeface="Meiryo UI" panose="020B0604030504040204" pitchFamily="50" charset="-128"/>
                <a:ea typeface="Meiryo UI"/>
              </a:rPr>
              <a:t>Next</a:t>
            </a:r>
            <a:r>
              <a:rPr lang="ja-JP" altLang="en-US" sz="1400" kern="0" dirty="0">
                <a:solidFill>
                  <a:srgbClr val="FF0000"/>
                </a:solidFill>
                <a:latin typeface="Meiryo UI" panose="020B0604030504040204" pitchFamily="50" charset="-128"/>
                <a:ea typeface="Meiryo UI"/>
              </a:rPr>
              <a:t>データの追加」をクリックします。</a:t>
            </a:r>
            <a:br>
              <a:rPr lang="en-US" altLang="ja-JP" sz="1400" kern="0" dirty="0">
                <a:solidFill>
                  <a:srgbClr val="FF0000"/>
                </a:solidFill>
                <a:latin typeface="Meiryo UI" panose="020B0604030504040204" pitchFamily="50" charset="-128"/>
                <a:ea typeface="Meiryo UI"/>
              </a:rPr>
            </a:br>
            <a:r>
              <a:rPr lang="ja-JP" altLang="en-US" sz="1400" kern="0" dirty="0">
                <a:solidFill>
                  <a:srgbClr val="FF0000"/>
                </a:solidFill>
                <a:latin typeface="Meiryo UI" panose="020B0604030504040204" pitchFamily="50" charset="-128"/>
                <a:ea typeface="Meiryo UI"/>
              </a:rPr>
              <a:t>（「ファイルのアップロード」へ画面遷移します。）</a:t>
            </a:r>
          </a:p>
        </p:txBody>
      </p:sp>
      <p:sp>
        <p:nvSpPr>
          <p:cNvPr id="12" name="テキスト ボックス 11">
            <a:extLst>
              <a:ext uri="{FF2B5EF4-FFF2-40B4-BE49-F238E27FC236}">
                <a16:creationId xmlns:a16="http://schemas.microsoft.com/office/drawing/2014/main" id="{4C202E4D-EB50-4EAC-90EE-7BB74EC064F5}"/>
              </a:ext>
            </a:extLst>
          </p:cNvPr>
          <p:cNvSpPr txBox="1"/>
          <p:nvPr/>
        </p:nvSpPr>
        <p:spPr bwMode="auto">
          <a:xfrm>
            <a:off x="395536" y="1737840"/>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3" name="テキスト ボックス 12">
            <a:extLst>
              <a:ext uri="{FF2B5EF4-FFF2-40B4-BE49-F238E27FC236}">
                <a16:creationId xmlns:a16="http://schemas.microsoft.com/office/drawing/2014/main" id="{B9D52685-2E97-4600-A23B-A7DED3B0B9F2}"/>
              </a:ext>
            </a:extLst>
          </p:cNvPr>
          <p:cNvSpPr txBox="1"/>
          <p:nvPr/>
        </p:nvSpPr>
        <p:spPr bwMode="auto">
          <a:xfrm>
            <a:off x="395536" y="2043400"/>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14" name="テキスト ボックス 13">
            <a:extLst>
              <a:ext uri="{FF2B5EF4-FFF2-40B4-BE49-F238E27FC236}">
                <a16:creationId xmlns:a16="http://schemas.microsoft.com/office/drawing/2014/main" id="{E75EC7CC-BC06-462F-AB46-82E05043644B}"/>
              </a:ext>
            </a:extLst>
          </p:cNvPr>
          <p:cNvSpPr txBox="1"/>
          <p:nvPr/>
        </p:nvSpPr>
        <p:spPr bwMode="auto">
          <a:xfrm>
            <a:off x="395536" y="2509380"/>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③</a:t>
            </a:r>
          </a:p>
        </p:txBody>
      </p:sp>
      <p:sp>
        <p:nvSpPr>
          <p:cNvPr id="15" name="テキスト ボックス 14">
            <a:extLst>
              <a:ext uri="{FF2B5EF4-FFF2-40B4-BE49-F238E27FC236}">
                <a16:creationId xmlns:a16="http://schemas.microsoft.com/office/drawing/2014/main" id="{E8278F52-C722-4891-AB78-5DBE08288988}"/>
              </a:ext>
            </a:extLst>
          </p:cNvPr>
          <p:cNvSpPr txBox="1"/>
          <p:nvPr/>
        </p:nvSpPr>
        <p:spPr bwMode="auto">
          <a:xfrm>
            <a:off x="395536" y="3165736"/>
            <a:ext cx="213200" cy="272510"/>
          </a:xfrm>
          <a:prstGeom prst="rect">
            <a:avLst/>
          </a:prstGeom>
          <a:noFill/>
          <a:ln w="9525" algn="ctr">
            <a:noFill/>
            <a:miter lim="800000"/>
            <a:headEnd/>
            <a:tailEnd/>
          </a:ln>
          <a:effectLst/>
        </p:spPr>
        <p:txBody>
          <a:bodyPr wrap="squar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④</a:t>
            </a:r>
          </a:p>
        </p:txBody>
      </p:sp>
      <p:sp>
        <p:nvSpPr>
          <p:cNvPr id="16" name="テキスト ボックス 15">
            <a:extLst>
              <a:ext uri="{FF2B5EF4-FFF2-40B4-BE49-F238E27FC236}">
                <a16:creationId xmlns:a16="http://schemas.microsoft.com/office/drawing/2014/main" id="{CA276F2D-66AF-411D-AEF9-8461C54B80E1}"/>
              </a:ext>
            </a:extLst>
          </p:cNvPr>
          <p:cNvSpPr txBox="1"/>
          <p:nvPr/>
        </p:nvSpPr>
        <p:spPr bwMode="auto">
          <a:xfrm>
            <a:off x="395536" y="4509120"/>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⑤</a:t>
            </a:r>
          </a:p>
        </p:txBody>
      </p:sp>
      <p:sp>
        <p:nvSpPr>
          <p:cNvPr id="17" name="テキスト ボックス 16">
            <a:extLst>
              <a:ext uri="{FF2B5EF4-FFF2-40B4-BE49-F238E27FC236}">
                <a16:creationId xmlns:a16="http://schemas.microsoft.com/office/drawing/2014/main" id="{C9065245-5FDA-416B-B219-CC0BC4AFBCB8}"/>
              </a:ext>
            </a:extLst>
          </p:cNvPr>
          <p:cNvSpPr txBox="1"/>
          <p:nvPr/>
        </p:nvSpPr>
        <p:spPr bwMode="auto">
          <a:xfrm>
            <a:off x="2630608" y="5957446"/>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⑦</a:t>
            </a:r>
          </a:p>
        </p:txBody>
      </p:sp>
      <p:cxnSp>
        <p:nvCxnSpPr>
          <p:cNvPr id="8" name="直線コネクタ 7">
            <a:extLst>
              <a:ext uri="{FF2B5EF4-FFF2-40B4-BE49-F238E27FC236}">
                <a16:creationId xmlns:a16="http://schemas.microsoft.com/office/drawing/2014/main" id="{22995FCF-F2DE-4D2E-9E7F-3909C88D23EF}"/>
              </a:ext>
            </a:extLst>
          </p:cNvPr>
          <p:cNvCxnSpPr/>
          <p:nvPr/>
        </p:nvCxnSpPr>
        <p:spPr>
          <a:xfrm>
            <a:off x="1043608" y="2002489"/>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785B7FA-29B1-4FCE-91D2-8D0BC0C33B02}"/>
              </a:ext>
            </a:extLst>
          </p:cNvPr>
          <p:cNvCxnSpPr>
            <a:cxnSpLocks/>
          </p:cNvCxnSpPr>
          <p:nvPr/>
        </p:nvCxnSpPr>
        <p:spPr>
          <a:xfrm>
            <a:off x="1367241" y="2276872"/>
            <a:ext cx="639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6E715AB-E5FD-428F-A6FA-4AAF37B1D8F9}"/>
              </a:ext>
            </a:extLst>
          </p:cNvPr>
          <p:cNvCxnSpPr>
            <a:cxnSpLocks/>
          </p:cNvCxnSpPr>
          <p:nvPr/>
        </p:nvCxnSpPr>
        <p:spPr>
          <a:xfrm>
            <a:off x="1047417" y="2636912"/>
            <a:ext cx="1220327" cy="87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DD5EBA1-08EA-4022-B1D0-87BABEFE2DEB}"/>
              </a:ext>
            </a:extLst>
          </p:cNvPr>
          <p:cNvCxnSpPr>
            <a:cxnSpLocks/>
          </p:cNvCxnSpPr>
          <p:nvPr/>
        </p:nvCxnSpPr>
        <p:spPr>
          <a:xfrm>
            <a:off x="1052032" y="3429000"/>
            <a:ext cx="639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EBB0029-5BF0-434D-9100-41EB68E209F2}"/>
              </a:ext>
            </a:extLst>
          </p:cNvPr>
          <p:cNvCxnSpPr>
            <a:cxnSpLocks/>
          </p:cNvCxnSpPr>
          <p:nvPr/>
        </p:nvCxnSpPr>
        <p:spPr>
          <a:xfrm>
            <a:off x="1040886" y="5229200"/>
            <a:ext cx="2393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角丸四角形吹き出し 7">
            <a:extLst>
              <a:ext uri="{FF2B5EF4-FFF2-40B4-BE49-F238E27FC236}">
                <a16:creationId xmlns:a16="http://schemas.microsoft.com/office/drawing/2014/main" id="{9BBD84D7-76E4-4B3C-8537-C630FF46D5B4}"/>
              </a:ext>
            </a:extLst>
          </p:cNvPr>
          <p:cNvSpPr/>
          <p:nvPr/>
        </p:nvSpPr>
        <p:spPr>
          <a:xfrm>
            <a:off x="4067944" y="1450338"/>
            <a:ext cx="4835714" cy="4013685"/>
          </a:xfrm>
          <a:prstGeom prst="wedgeRoundRectCallout">
            <a:avLst>
              <a:gd name="adj1" fmla="val -64266"/>
              <a:gd name="adj2" fmla="val -27853"/>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0" bIns="66462" rtlCol="0" anchor="ctr"/>
          <a:lstStyle/>
          <a:p>
            <a:pPr marL="342900" indent="-342900" defTabSz="844083">
              <a:lnSpc>
                <a:spcPct val="150000"/>
              </a:lnSpc>
              <a:buFont typeface="+mj-ea"/>
              <a:buAutoNum type="circleNumDbPlain"/>
            </a:pPr>
            <a:r>
              <a:rPr lang="ja-JP" altLang="en-US" sz="1400" kern="0" dirty="0">
                <a:solidFill>
                  <a:srgbClr val="FF0000"/>
                </a:solidFill>
                <a:latin typeface="Meiryo UI" panose="020B0604030504040204" pitchFamily="50" charset="-128"/>
                <a:ea typeface="Meiryo UI"/>
              </a:rPr>
              <a:t>タイトル：東西市の指定緊急避難場所＋ユーザ名</a:t>
            </a:r>
            <a:br>
              <a:rPr lang="en-US" altLang="ja-JP" sz="1400" kern="0" dirty="0">
                <a:solidFill>
                  <a:srgbClr val="FF0000"/>
                </a:solidFill>
                <a:latin typeface="Meiryo UI" panose="020B0604030504040204" pitchFamily="50" charset="-128"/>
                <a:ea typeface="Meiryo UI"/>
              </a:rPr>
            </a:br>
            <a:r>
              <a:rPr lang="ja-JP" altLang="en-US" sz="1400" kern="0" dirty="0">
                <a:solidFill>
                  <a:srgbClr val="FF0000"/>
                </a:solidFill>
                <a:latin typeface="Meiryo UI" panose="020B0604030504040204" pitchFamily="50" charset="-128"/>
                <a:ea typeface="Meiryo UI"/>
              </a:rPr>
              <a:t>他の受講者のデータと区別するために、</a:t>
            </a:r>
            <a:r>
              <a:rPr lang="ja-JP" altLang="en-US" sz="1400" kern="0" dirty="0">
                <a:solidFill>
                  <a:srgbClr val="FF0000"/>
                </a:solidFill>
                <a:latin typeface="Meiryo UI" panose="020B0604030504040204" pitchFamily="50" charset="-128"/>
              </a:rPr>
              <a:t>末尾にカタログサイトにログインするための</a:t>
            </a:r>
            <a:r>
              <a:rPr lang="ja-JP" altLang="en-US" sz="1400" b="1" kern="0" dirty="0">
                <a:solidFill>
                  <a:srgbClr val="FF0000"/>
                </a:solidFill>
                <a:latin typeface="Meiryo UI" panose="020B0604030504040204" pitchFamily="50" charset="-128"/>
              </a:rPr>
              <a:t>ユーザ名の数字</a:t>
            </a:r>
            <a:r>
              <a:rPr lang="ja-JP" altLang="en-US" sz="1400" kern="0" dirty="0">
                <a:solidFill>
                  <a:srgbClr val="FF0000"/>
                </a:solidFill>
                <a:latin typeface="Meiryo UI" panose="020B0604030504040204" pitchFamily="50" charset="-128"/>
              </a:rPr>
              <a:t>を付けてください。</a:t>
            </a:r>
            <a:br>
              <a:rPr lang="en-US" altLang="ja-JP" sz="1400" kern="0" dirty="0">
                <a:solidFill>
                  <a:srgbClr val="FF0000"/>
                </a:solidFill>
                <a:latin typeface="Meiryo UI" panose="020B0604030504040204" pitchFamily="50" charset="-128"/>
              </a:rPr>
            </a:br>
            <a:r>
              <a:rPr lang="ja-JP" altLang="en-US" sz="1400" kern="0" dirty="0">
                <a:solidFill>
                  <a:srgbClr val="FF0000"/>
                </a:solidFill>
                <a:latin typeface="Meiryo UI" panose="020B0604030504040204" pitchFamily="50" charset="-128"/>
              </a:rPr>
              <a:t>例）東西市の指定緊急避難場所</a:t>
            </a:r>
            <a:r>
              <a:rPr lang="en-US" altLang="ja-JP" sz="1400" kern="0" dirty="0">
                <a:solidFill>
                  <a:srgbClr val="FF0000"/>
                </a:solidFill>
                <a:latin typeface="Meiryo UI" panose="020B0604030504040204" pitchFamily="50" charset="-128"/>
              </a:rPr>
              <a:t>12-123</a:t>
            </a:r>
          </a:p>
          <a:p>
            <a:pPr marL="228600" indent="-228600" defTabSz="844083">
              <a:lnSpc>
                <a:spcPct val="150000"/>
              </a:lnSpc>
              <a:buFont typeface="+mj-ea"/>
              <a:buAutoNum type="circleNumDbPlain"/>
            </a:pPr>
            <a:endParaRPr lang="en-US" altLang="ja-JP" sz="500" kern="0" dirty="0">
              <a:solidFill>
                <a:srgbClr val="FF0000"/>
              </a:solidFill>
              <a:latin typeface="Meiryo UI" panose="020B0604030504040204" pitchFamily="50" charset="-128"/>
              <a:ea typeface="Meiryo UI"/>
            </a:endParaRPr>
          </a:p>
          <a:p>
            <a:pPr marL="342900" indent="-342900" defTabSz="844083">
              <a:lnSpc>
                <a:spcPct val="150000"/>
              </a:lnSpc>
              <a:buFont typeface="+mj-ea"/>
              <a:buAutoNum type="circleNumDbPlain"/>
            </a:pPr>
            <a:r>
              <a:rPr lang="en-US" altLang="ja-JP" sz="1400" kern="0" dirty="0">
                <a:solidFill>
                  <a:srgbClr val="FF0000"/>
                </a:solidFill>
                <a:latin typeface="Meiryo UI" panose="020B0604030504040204" pitchFamily="50" charset="-128"/>
                <a:ea typeface="Meiryo UI"/>
              </a:rPr>
              <a:t>URL</a:t>
            </a:r>
            <a:r>
              <a:rPr lang="ja-JP" altLang="en-US" sz="1400" kern="0" dirty="0">
                <a:solidFill>
                  <a:srgbClr val="FF0000"/>
                </a:solidFill>
                <a:latin typeface="Meiryo UI" panose="020B0604030504040204" pitchFamily="50" charset="-128"/>
                <a:ea typeface="Meiryo UI"/>
              </a:rPr>
              <a:t>：</a:t>
            </a:r>
            <a:r>
              <a:rPr lang="en-US" altLang="ja-JP" sz="1400" kern="0" dirty="0" err="1">
                <a:solidFill>
                  <a:srgbClr val="FF0000"/>
                </a:solidFill>
                <a:latin typeface="Meiryo UI" panose="020B0604030504040204" pitchFamily="50" charset="-128"/>
                <a:ea typeface="Meiryo UI"/>
              </a:rPr>
              <a:t>hinan</a:t>
            </a:r>
            <a:r>
              <a:rPr lang="en-US" altLang="ja-JP" sz="1400" kern="0" dirty="0">
                <a:solidFill>
                  <a:srgbClr val="FF0000"/>
                </a:solidFill>
                <a:latin typeface="Meiryo UI" panose="020B0604030504040204" pitchFamily="50" charset="-128"/>
                <a:ea typeface="Meiryo UI"/>
              </a:rPr>
              <a:t>+</a:t>
            </a:r>
            <a:r>
              <a:rPr lang="ja-JP" altLang="en-US" sz="1400" kern="0" dirty="0">
                <a:solidFill>
                  <a:srgbClr val="FF0000"/>
                </a:solidFill>
                <a:latin typeface="Meiryo UI" panose="020B0604030504040204" pitchFamily="50" charset="-128"/>
                <a:ea typeface="Meiryo UI"/>
              </a:rPr>
              <a:t>ユーザ名の数字</a:t>
            </a:r>
            <a:br>
              <a:rPr lang="en-US" altLang="ja-JP" sz="1400" kern="0" dirty="0">
                <a:solidFill>
                  <a:srgbClr val="FF0000"/>
                </a:solidFill>
                <a:latin typeface="Meiryo UI" panose="020B0604030504040204" pitchFamily="50" charset="-128"/>
                <a:ea typeface="Meiryo UI"/>
              </a:rPr>
            </a:br>
            <a:r>
              <a:rPr lang="ja-JP" altLang="en-US" sz="1400" kern="0" dirty="0">
                <a:solidFill>
                  <a:srgbClr val="FF0000"/>
                </a:solidFill>
                <a:latin typeface="Meiryo UI" panose="020B0604030504040204" pitchFamily="50" charset="-128"/>
                <a:ea typeface="Meiryo UI"/>
              </a:rPr>
              <a:t>例）</a:t>
            </a:r>
            <a:r>
              <a:rPr lang="en-US" altLang="ja-JP" sz="1400" kern="0" dirty="0">
                <a:solidFill>
                  <a:srgbClr val="FF0000"/>
                </a:solidFill>
                <a:latin typeface="Meiryo UI" panose="020B0604030504040204" pitchFamily="50" charset="-128"/>
                <a:ea typeface="Meiryo UI"/>
              </a:rPr>
              <a:t>hinan12-123</a:t>
            </a:r>
          </a:p>
          <a:p>
            <a:pPr marL="342900" indent="-342900" defTabSz="844083">
              <a:lnSpc>
                <a:spcPct val="150000"/>
              </a:lnSpc>
              <a:buFont typeface="+mj-ea"/>
              <a:buAutoNum type="circleNumDbPlain"/>
            </a:pPr>
            <a:r>
              <a:rPr lang="ja-JP" altLang="en-US" sz="1400" kern="0" dirty="0">
                <a:solidFill>
                  <a:srgbClr val="FF0000"/>
                </a:solidFill>
                <a:latin typeface="Meiryo UI" panose="020B0604030504040204" pitchFamily="50" charset="-128"/>
                <a:ea typeface="Meiryo UI"/>
              </a:rPr>
              <a:t>説明：東西市の指定緊急避難場所</a:t>
            </a:r>
            <a:endParaRPr lang="en-US" altLang="ja-JP" sz="1400" kern="0" dirty="0">
              <a:solidFill>
                <a:srgbClr val="FF0000"/>
              </a:solidFill>
              <a:latin typeface="Meiryo UI" panose="020B0604030504040204" pitchFamily="50" charset="-128"/>
              <a:ea typeface="Meiryo UI"/>
            </a:endParaRPr>
          </a:p>
          <a:p>
            <a:pPr marL="342900" indent="-342900" defTabSz="844083">
              <a:lnSpc>
                <a:spcPct val="150000"/>
              </a:lnSpc>
              <a:buFont typeface="+mj-ea"/>
              <a:buAutoNum type="circleNumDbPlain"/>
            </a:pPr>
            <a:r>
              <a:rPr lang="ja-JP" altLang="en-US" sz="1400" kern="0" dirty="0">
                <a:solidFill>
                  <a:srgbClr val="FF0000"/>
                </a:solidFill>
                <a:latin typeface="Meiryo UI" panose="020B0604030504040204" pitchFamily="50" charset="-128"/>
                <a:ea typeface="Meiryo UI"/>
              </a:rPr>
              <a:t>タグ：位置情報 　と入力します。</a:t>
            </a:r>
            <a:endParaRPr lang="en-US" altLang="ja-JP" sz="1400" kern="0" dirty="0">
              <a:solidFill>
                <a:srgbClr val="FF0000"/>
              </a:solidFill>
              <a:latin typeface="Meiryo UI" panose="020B0604030504040204" pitchFamily="50" charset="-128"/>
              <a:ea typeface="Meiryo UI"/>
            </a:endParaRPr>
          </a:p>
          <a:p>
            <a:pPr marL="342900" indent="-342900" defTabSz="844083">
              <a:lnSpc>
                <a:spcPct val="150000"/>
              </a:lnSpc>
              <a:buFont typeface="+mj-ea"/>
              <a:buAutoNum type="circleNumDbPlain"/>
            </a:pPr>
            <a:r>
              <a:rPr lang="ja-JP" altLang="en-US" sz="1400" kern="0" dirty="0">
                <a:solidFill>
                  <a:srgbClr val="FF0000"/>
                </a:solidFill>
                <a:latin typeface="Meiryo UI" panose="020B0604030504040204" pitchFamily="50" charset="-128"/>
                <a:ea typeface="Meiryo UI"/>
              </a:rPr>
              <a:t>作成者：ここでは仮に「市民課」と入力します。</a:t>
            </a:r>
            <a:endParaRPr lang="en-US" altLang="ja-JP" sz="1400" kern="0" dirty="0">
              <a:solidFill>
                <a:srgbClr val="FF0000"/>
              </a:solidFill>
              <a:latin typeface="Meiryo UI" panose="020B0604030504040204" pitchFamily="50" charset="-128"/>
              <a:ea typeface="Meiryo UI"/>
            </a:endParaRPr>
          </a:p>
          <a:p>
            <a:pPr marL="342900" indent="-342900" defTabSz="844083">
              <a:lnSpc>
                <a:spcPct val="150000"/>
              </a:lnSpc>
              <a:buFont typeface="+mj-ea"/>
              <a:buAutoNum type="circleNumDbPlain"/>
            </a:pPr>
            <a:r>
              <a:rPr lang="ja-JP" altLang="en-US" sz="1400" kern="0" dirty="0">
                <a:solidFill>
                  <a:srgbClr val="FF0000"/>
                </a:solidFill>
                <a:latin typeface="Meiryo UI" panose="020B0604030504040204" pitchFamily="50" charset="-128"/>
                <a:ea typeface="Meiryo UI"/>
              </a:rPr>
              <a:t>更新頻度：ここでは暫定で「随時」と入力します。</a:t>
            </a:r>
            <a:endParaRPr lang="en-US" altLang="ja-JP" sz="1400" kern="0" dirty="0">
              <a:solidFill>
                <a:srgbClr val="FF0000"/>
              </a:solidFill>
              <a:latin typeface="Meiryo UI" panose="020B0604030504040204" pitchFamily="50" charset="-128"/>
              <a:ea typeface="Meiryo UI"/>
            </a:endParaRPr>
          </a:p>
        </p:txBody>
      </p:sp>
      <p:cxnSp>
        <p:nvCxnSpPr>
          <p:cNvPr id="25" name="直線コネクタ 24">
            <a:extLst>
              <a:ext uri="{FF2B5EF4-FFF2-40B4-BE49-F238E27FC236}">
                <a16:creationId xmlns:a16="http://schemas.microsoft.com/office/drawing/2014/main" id="{6BCA50F8-F2B0-4E53-85AE-B3CD5D5B5706}"/>
              </a:ext>
            </a:extLst>
          </p:cNvPr>
          <p:cNvCxnSpPr>
            <a:cxnSpLocks/>
          </p:cNvCxnSpPr>
          <p:nvPr/>
        </p:nvCxnSpPr>
        <p:spPr>
          <a:xfrm>
            <a:off x="1053685" y="4725144"/>
            <a:ext cx="639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1CE6652-1B56-4BD2-B05A-A8FC80F169F8}"/>
              </a:ext>
            </a:extLst>
          </p:cNvPr>
          <p:cNvSpPr txBox="1"/>
          <p:nvPr/>
        </p:nvSpPr>
        <p:spPr bwMode="auto">
          <a:xfrm>
            <a:off x="395536" y="5013176"/>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⑥</a:t>
            </a:r>
          </a:p>
        </p:txBody>
      </p:sp>
    </p:spTree>
    <p:extLst>
      <p:ext uri="{BB962C8B-B14F-4D97-AF65-F5344CB8AC3E}">
        <p14:creationId xmlns:p14="http://schemas.microsoft.com/office/powerpoint/2010/main" val="32511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01725DD-96D9-4C87-AB35-176D3A6DE5A0}"/>
              </a:ext>
            </a:extLst>
          </p:cNvPr>
          <p:cNvPicPr>
            <a:picLocks noChangeAspect="1"/>
          </p:cNvPicPr>
          <p:nvPr/>
        </p:nvPicPr>
        <p:blipFill>
          <a:blip r:embed="rId3"/>
          <a:stretch>
            <a:fillRect/>
          </a:stretch>
        </p:blipFill>
        <p:spPr>
          <a:xfrm>
            <a:off x="539818" y="2269364"/>
            <a:ext cx="4885622" cy="3149364"/>
          </a:xfrm>
          <a:prstGeom prst="rect">
            <a:avLst/>
          </a:prstGeom>
          <a:ln>
            <a:solidFill>
              <a:schemeClr val="bg1">
                <a:lumMod val="50000"/>
              </a:schemeClr>
            </a:solidFill>
          </a:ln>
        </p:spPr>
      </p:pic>
      <p:sp>
        <p:nvSpPr>
          <p:cNvPr id="4" name="タイトル 3">
            <a:extLst>
              <a:ext uri="{FF2B5EF4-FFF2-40B4-BE49-F238E27FC236}">
                <a16:creationId xmlns:a16="http://schemas.microsoft.com/office/drawing/2014/main" id="{C82017FE-E27A-47FF-B5C7-52A78CAD5F8F}"/>
              </a:ext>
            </a:extLst>
          </p:cNvPr>
          <p:cNvSpPr>
            <a:spLocks noGrp="1"/>
          </p:cNvSpPr>
          <p:nvPr>
            <p:ph type="title"/>
          </p:nvPr>
        </p:nvSpPr>
        <p:spPr/>
        <p:txBody>
          <a:bodyPr>
            <a:norm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2.8</a:t>
            </a:r>
            <a:r>
              <a:rPr lang="ja-JP" altLang="en-US" dirty="0">
                <a:latin typeface="Meiryo UI" panose="020B0604030504040204" pitchFamily="50" charset="-128"/>
                <a:ea typeface="Meiryo UI" panose="020B0604030504040204" pitchFamily="50" charset="-128"/>
                <a:cs typeface="Meiryo UI" panose="020B0604030504040204" pitchFamily="50" charset="-128"/>
              </a:rPr>
              <a:t> 避難施設データの登録①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25</a:t>
            </a:fld>
            <a:endParaRPr lang="ja-JP" altLang="en-US" dirty="0"/>
          </a:p>
        </p:txBody>
      </p:sp>
      <p:sp>
        <p:nvSpPr>
          <p:cNvPr id="6" name="テキスト プレースホルダー 5">
            <a:extLst>
              <a:ext uri="{FF2B5EF4-FFF2-40B4-BE49-F238E27FC236}">
                <a16:creationId xmlns:a16="http://schemas.microsoft.com/office/drawing/2014/main" id="{C0A32D28-2C4A-4EB8-9EE5-D34A512C5329}"/>
              </a:ext>
            </a:extLst>
          </p:cNvPr>
          <p:cNvSpPr>
            <a:spLocks noGrp="1"/>
          </p:cNvSpPr>
          <p:nvPr>
            <p:ph type="body" sz="quarter" idx="13"/>
          </p:nvPr>
        </p:nvSpPr>
        <p:spPr/>
        <p:txBody>
          <a:bodyPr/>
          <a:lstStyle/>
          <a:p>
            <a:r>
              <a:rPr lang="en-US" altLang="ja-JP" dirty="0"/>
              <a:t>2.</a:t>
            </a:r>
            <a:r>
              <a:rPr lang="ja-JP" altLang="en-US" dirty="0"/>
              <a:t>オープンデータの公開</a:t>
            </a:r>
          </a:p>
          <a:p>
            <a:endParaRPr kumimoji="1" lang="ja-JP" altLang="en-US" dirty="0"/>
          </a:p>
        </p:txBody>
      </p:sp>
      <p:sp>
        <p:nvSpPr>
          <p:cNvPr id="7" name="テキスト プレースホルダー 6">
            <a:extLst>
              <a:ext uri="{FF2B5EF4-FFF2-40B4-BE49-F238E27FC236}">
                <a16:creationId xmlns:a16="http://schemas.microsoft.com/office/drawing/2014/main" id="{0F69A319-AC78-4DDD-97A4-77889932AB6A}"/>
              </a:ext>
            </a:extLst>
          </p:cNvPr>
          <p:cNvSpPr>
            <a:spLocks noGrp="1"/>
          </p:cNvSpPr>
          <p:nvPr>
            <p:ph type="body" sz="quarter" idx="14"/>
          </p:nvPr>
        </p:nvSpPr>
        <p:spPr>
          <a:xfrm>
            <a:off x="207963" y="884239"/>
            <a:ext cx="8728075" cy="435016"/>
          </a:xfrm>
        </p:spPr>
        <p:txBody>
          <a:bodyPr/>
          <a:lstStyle/>
          <a:p>
            <a:r>
              <a:rPr lang="ja-JP" altLang="en-US" dirty="0"/>
              <a:t>ファイル（リソース）のアップロード</a:t>
            </a:r>
          </a:p>
        </p:txBody>
      </p:sp>
      <p:sp>
        <p:nvSpPr>
          <p:cNvPr id="11" name="正方形/長方形 10"/>
          <p:cNvSpPr/>
          <p:nvPr/>
        </p:nvSpPr>
        <p:spPr>
          <a:xfrm>
            <a:off x="1236758" y="3042742"/>
            <a:ext cx="4176464" cy="215600"/>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9" name="正方形/長方形 8"/>
          <p:cNvSpPr/>
          <p:nvPr/>
        </p:nvSpPr>
        <p:spPr>
          <a:xfrm>
            <a:off x="1236757" y="2643696"/>
            <a:ext cx="4127331" cy="295388"/>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2" name="正方形/長方形 11"/>
          <p:cNvSpPr/>
          <p:nvPr/>
        </p:nvSpPr>
        <p:spPr>
          <a:xfrm>
            <a:off x="4788024" y="5081088"/>
            <a:ext cx="576064" cy="272510"/>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3" name="角丸四角形吹き出し 12"/>
          <p:cNvSpPr/>
          <p:nvPr/>
        </p:nvSpPr>
        <p:spPr>
          <a:xfrm>
            <a:off x="5599861" y="2060847"/>
            <a:ext cx="3256615" cy="3229453"/>
          </a:xfrm>
          <a:prstGeom prst="wedgeRoundRectCallout">
            <a:avLst>
              <a:gd name="adj1" fmla="val -60681"/>
              <a:gd name="adj2" fmla="val -21839"/>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marL="342900" indent="-342900" defTabSz="844083">
              <a:spcAft>
                <a:spcPts val="600"/>
              </a:spcAft>
              <a:buFont typeface="+mj-ea"/>
              <a:buAutoNum type="circleNumDbPlain"/>
            </a:pPr>
            <a:r>
              <a:rPr lang="ja-JP" altLang="en-US" sz="1292" kern="0" dirty="0">
                <a:solidFill>
                  <a:srgbClr val="FF0000"/>
                </a:solidFill>
                <a:latin typeface="Meiryo UI" panose="020B0604030504040204" pitchFamily="50" charset="-128"/>
                <a:ea typeface="Meiryo UI"/>
              </a:rPr>
              <a:t>アップロードから、</a:t>
            </a:r>
            <a:r>
              <a:rPr lang="en-US" altLang="ja-JP" sz="1292" kern="0" dirty="0">
                <a:solidFill>
                  <a:srgbClr val="FF0000"/>
                </a:solidFill>
                <a:latin typeface="Meiryo UI" panose="020B0604030504040204" pitchFamily="50" charset="-128"/>
                <a:ea typeface="Meiryo UI"/>
              </a:rPr>
              <a:t>2.1</a:t>
            </a:r>
            <a:r>
              <a:rPr lang="ja-JP" altLang="en-US" sz="1292" kern="0" dirty="0">
                <a:solidFill>
                  <a:srgbClr val="FF0000"/>
                </a:solidFill>
                <a:latin typeface="Meiryo UI" panose="020B0604030504040204" pitchFamily="50" charset="-128"/>
                <a:ea typeface="Meiryo UI"/>
              </a:rPr>
              <a:t>で確認したファイルを選択してアップロードしてください。</a:t>
            </a:r>
            <a:endParaRPr lang="en-US" altLang="ja-JP" sz="1292" kern="0" dirty="0">
              <a:solidFill>
                <a:srgbClr val="FF0000"/>
              </a:solidFill>
              <a:latin typeface="Meiryo UI" panose="020B0604030504040204" pitchFamily="50" charset="-128"/>
              <a:ea typeface="Meiryo UI"/>
            </a:endParaRPr>
          </a:p>
          <a:p>
            <a:pPr marL="342900" indent="-342900" defTabSz="844083">
              <a:spcAft>
                <a:spcPts val="600"/>
              </a:spcAft>
              <a:buFont typeface="+mj-ea"/>
              <a:buAutoNum type="circleNumDbPlain"/>
            </a:pPr>
            <a:r>
              <a:rPr lang="ja-JP" altLang="en-US" sz="1292" kern="0" dirty="0">
                <a:solidFill>
                  <a:srgbClr val="FF0000"/>
                </a:solidFill>
                <a:latin typeface="Meiryo UI" panose="020B0604030504040204" pitchFamily="50" charset="-128"/>
                <a:ea typeface="Meiryo UI"/>
              </a:rPr>
              <a:t>名前にアップロードするファイルのタイトルとして、「東西市の指定緊急避難場所」と入力します。</a:t>
            </a:r>
            <a:endParaRPr lang="en-US" altLang="ja-JP" sz="1292" kern="0" dirty="0">
              <a:solidFill>
                <a:srgbClr val="FF0000"/>
              </a:solidFill>
              <a:latin typeface="Meiryo UI" panose="020B0604030504040204" pitchFamily="50" charset="-128"/>
              <a:ea typeface="Meiryo UI"/>
            </a:endParaRPr>
          </a:p>
          <a:p>
            <a:pPr marL="342900" indent="-342900" defTabSz="844083">
              <a:spcAft>
                <a:spcPts val="600"/>
              </a:spcAft>
              <a:buFont typeface="+mj-ea"/>
              <a:buAutoNum type="circleNumDbPlain"/>
            </a:pPr>
            <a:r>
              <a:rPr lang="ja-JP" altLang="en-US" sz="1292" kern="0" dirty="0">
                <a:solidFill>
                  <a:srgbClr val="FF0000"/>
                </a:solidFill>
                <a:latin typeface="Meiryo UI" panose="020B0604030504040204" pitchFamily="50" charset="-128"/>
                <a:ea typeface="Meiryo UI"/>
              </a:rPr>
              <a:t>説明にファイルの内容として、</a:t>
            </a:r>
            <a:br>
              <a:rPr lang="en-US" altLang="ja-JP" sz="1292" kern="0" dirty="0">
                <a:solidFill>
                  <a:srgbClr val="FF0000"/>
                </a:solidFill>
                <a:latin typeface="Meiryo UI" panose="020B0604030504040204" pitchFamily="50" charset="-128"/>
                <a:ea typeface="Meiryo UI"/>
              </a:rPr>
            </a:br>
            <a:r>
              <a:rPr lang="ja-JP" altLang="en-US" sz="1292" kern="0" dirty="0">
                <a:solidFill>
                  <a:srgbClr val="FF0000"/>
                </a:solidFill>
                <a:latin typeface="Meiryo UI" panose="020B0604030504040204" pitchFamily="50" charset="-128"/>
                <a:ea typeface="Meiryo UI"/>
              </a:rPr>
              <a:t>「東西市の避難施設一覧」と入力します。</a:t>
            </a:r>
            <a:br>
              <a:rPr lang="en-US" altLang="ja-JP" sz="1292" kern="0" dirty="0">
                <a:solidFill>
                  <a:srgbClr val="FF0000"/>
                </a:solidFill>
                <a:latin typeface="Meiryo UI" panose="020B0604030504040204" pitchFamily="50" charset="-128"/>
                <a:ea typeface="Meiryo UI"/>
              </a:rPr>
            </a:br>
            <a:r>
              <a:rPr lang="ja-JP" altLang="en-US" sz="1292" kern="0" dirty="0">
                <a:solidFill>
                  <a:srgbClr val="FF0000"/>
                </a:solidFill>
                <a:latin typeface="Meiryo UI" panose="020B0604030504040204" pitchFamily="50" charset="-128"/>
                <a:ea typeface="Meiryo UI"/>
              </a:rPr>
              <a:t>なお、出典情報を明記する必要がある場合はここに入力してください。</a:t>
            </a:r>
            <a:endParaRPr lang="en-US" altLang="ja-JP" sz="1292" kern="0" dirty="0">
              <a:solidFill>
                <a:srgbClr val="FF0000"/>
              </a:solidFill>
              <a:latin typeface="Meiryo UI" panose="020B0604030504040204" pitchFamily="50" charset="-128"/>
              <a:ea typeface="Meiryo UI"/>
            </a:endParaRPr>
          </a:p>
          <a:p>
            <a:pPr marL="342900" indent="-342900" defTabSz="844083">
              <a:spcAft>
                <a:spcPts val="600"/>
              </a:spcAft>
              <a:buFont typeface="+mj-ea"/>
              <a:buAutoNum type="circleNumDbPlain"/>
            </a:pPr>
            <a:r>
              <a:rPr lang="ja-JP" altLang="en-US" sz="1292" kern="0" dirty="0">
                <a:solidFill>
                  <a:srgbClr val="FF0000"/>
                </a:solidFill>
                <a:latin typeface="Meiryo UI" panose="020B0604030504040204" pitchFamily="50" charset="-128"/>
                <a:ea typeface="Meiryo UI"/>
              </a:rPr>
              <a:t>完了をクリックします。</a:t>
            </a:r>
          </a:p>
        </p:txBody>
      </p:sp>
      <p:sp>
        <p:nvSpPr>
          <p:cNvPr id="21" name="テキスト ボックス 20"/>
          <p:cNvSpPr txBox="1"/>
          <p:nvPr/>
        </p:nvSpPr>
        <p:spPr bwMode="auto">
          <a:xfrm>
            <a:off x="955426" y="2655994"/>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23" name="正方形/長方形 22"/>
          <p:cNvSpPr/>
          <p:nvPr/>
        </p:nvSpPr>
        <p:spPr>
          <a:xfrm>
            <a:off x="1236757" y="3329810"/>
            <a:ext cx="4176464" cy="1010924"/>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24" name="テキスト ボックス 23"/>
          <p:cNvSpPr txBox="1"/>
          <p:nvPr/>
        </p:nvSpPr>
        <p:spPr bwMode="auto">
          <a:xfrm>
            <a:off x="918594" y="2983165"/>
            <a:ext cx="295803" cy="272510"/>
          </a:xfrm>
          <a:prstGeom prst="rect">
            <a:avLst/>
          </a:prstGeom>
          <a:noFill/>
          <a:ln w="9525" algn="ctr">
            <a:noFill/>
            <a:miter lim="800000"/>
            <a:headEnd/>
            <a:tailEnd/>
          </a:ln>
          <a:effectLst/>
        </p:spPr>
        <p:txBody>
          <a:bodyPr wrap="squar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27" name="テキスト ボックス 26"/>
          <p:cNvSpPr txBox="1"/>
          <p:nvPr/>
        </p:nvSpPr>
        <p:spPr bwMode="auto">
          <a:xfrm>
            <a:off x="918594" y="3329810"/>
            <a:ext cx="286864" cy="272510"/>
          </a:xfrm>
          <a:prstGeom prst="rect">
            <a:avLst/>
          </a:prstGeom>
          <a:noFill/>
          <a:ln w="9525" algn="ctr">
            <a:noFill/>
            <a:miter lim="800000"/>
            <a:headEnd/>
            <a:tailEnd/>
          </a:ln>
          <a:effectLst/>
        </p:spPr>
        <p:txBody>
          <a:bodyPr wrap="squar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③</a:t>
            </a:r>
          </a:p>
        </p:txBody>
      </p:sp>
      <p:sp>
        <p:nvSpPr>
          <p:cNvPr id="28" name="テキスト ボックス 27"/>
          <p:cNvSpPr txBox="1"/>
          <p:nvPr/>
        </p:nvSpPr>
        <p:spPr bwMode="auto">
          <a:xfrm>
            <a:off x="4644008" y="4812674"/>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④</a:t>
            </a:r>
          </a:p>
        </p:txBody>
      </p:sp>
      <p:sp>
        <p:nvSpPr>
          <p:cNvPr id="25" name="テキスト ボックス 24">
            <a:extLst>
              <a:ext uri="{FF2B5EF4-FFF2-40B4-BE49-F238E27FC236}">
                <a16:creationId xmlns:a16="http://schemas.microsoft.com/office/drawing/2014/main" id="{B26D5991-D7A0-44FA-B205-F78C2757CE57}"/>
              </a:ext>
            </a:extLst>
          </p:cNvPr>
          <p:cNvSpPr txBox="1"/>
          <p:nvPr/>
        </p:nvSpPr>
        <p:spPr>
          <a:xfrm>
            <a:off x="408289" y="1567699"/>
            <a:ext cx="7360513" cy="584775"/>
          </a:xfrm>
          <a:prstGeom prst="rect">
            <a:avLst/>
          </a:prstGeom>
          <a:noFill/>
        </p:spPr>
        <p:txBody>
          <a:bodyPr wrap="square" rtlCol="0">
            <a:spAutoFit/>
          </a:bodyPr>
          <a:lstStyle/>
          <a:p>
            <a:r>
              <a:rPr kumimoji="1" lang="ja-JP" altLang="en-US" sz="1600" dirty="0">
                <a:latin typeface="+mn-ea"/>
              </a:rPr>
              <a:t>アップロードするファイルの事を</a:t>
            </a:r>
            <a:r>
              <a:rPr kumimoji="1" lang="en-US" altLang="ja-JP" sz="1600" dirty="0">
                <a:latin typeface="+mn-ea"/>
              </a:rPr>
              <a:t>CKAN</a:t>
            </a:r>
            <a:r>
              <a:rPr kumimoji="1" lang="ja-JP" altLang="en-US" sz="1600" dirty="0">
                <a:latin typeface="+mn-ea"/>
              </a:rPr>
              <a:t>ではリソースと呼びます。</a:t>
            </a:r>
            <a:br>
              <a:rPr kumimoji="1" lang="en-US" altLang="ja-JP" sz="1600" dirty="0">
                <a:latin typeface="+mn-ea"/>
              </a:rPr>
            </a:br>
            <a:r>
              <a:rPr kumimoji="1" lang="ja-JP" altLang="en-US" sz="1600" dirty="0">
                <a:latin typeface="+mn-ea"/>
              </a:rPr>
              <a:t>リソースはファイルだけではなく、</a:t>
            </a:r>
            <a:r>
              <a:rPr kumimoji="1" lang="en-US" altLang="ja-JP" sz="1600" dirty="0">
                <a:latin typeface="+mn-ea"/>
              </a:rPr>
              <a:t>URL</a:t>
            </a:r>
            <a:r>
              <a:rPr kumimoji="1" lang="ja-JP" altLang="en-US" sz="1600" dirty="0">
                <a:latin typeface="+mn-ea"/>
              </a:rPr>
              <a:t>リンクの登録も可能です。</a:t>
            </a:r>
          </a:p>
        </p:txBody>
      </p:sp>
      <p:sp>
        <p:nvSpPr>
          <p:cNvPr id="30" name="テキスト ボックス 29">
            <a:extLst>
              <a:ext uri="{FF2B5EF4-FFF2-40B4-BE49-F238E27FC236}">
                <a16:creationId xmlns:a16="http://schemas.microsoft.com/office/drawing/2014/main" id="{2A77F6AA-59A2-40CA-8EF1-011A1294F6AA}"/>
              </a:ext>
            </a:extLst>
          </p:cNvPr>
          <p:cNvSpPr txBox="1"/>
          <p:nvPr/>
        </p:nvSpPr>
        <p:spPr>
          <a:xfrm>
            <a:off x="1111694" y="5589240"/>
            <a:ext cx="5764562" cy="101566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出典情報を明記する場合は、説明欄に入力します。以下に出典情報の例を示します。</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「指定緊急避難場所データ」（国土地理院）（</a:t>
            </a:r>
            <a:r>
              <a:rPr kumimoji="1" lang="en-US" altLang="ja-JP" sz="1200" dirty="0">
                <a:latin typeface="Meiryo UI" panose="020B0604030504040204" pitchFamily="50" charset="-128"/>
                <a:ea typeface="Meiryo UI" panose="020B0604030504040204" pitchFamily="50" charset="-128"/>
              </a:rPr>
              <a:t>https://hinan.gsi.go.jp/hinanjocjp/hinanbasho/koukaidate.html</a:t>
            </a:r>
            <a:r>
              <a:rPr kumimoji="1" lang="ja-JP" altLang="en-US" sz="1200" dirty="0">
                <a:latin typeface="Meiryo UI" panose="020B0604030504040204" pitchFamily="50" charset="-128"/>
                <a:ea typeface="Meiryo UI" panose="020B0604030504040204" pitchFamily="50" charset="-128"/>
              </a:rPr>
              <a:t>）をもとに公益財団法人九州先端科学技術研究所が作成</a:t>
            </a:r>
          </a:p>
        </p:txBody>
      </p:sp>
      <p:pic>
        <p:nvPicPr>
          <p:cNvPr id="32" name="グラフィックス 31" descr="バッジ: チェックマーク 1">
            <a:extLst>
              <a:ext uri="{FF2B5EF4-FFF2-40B4-BE49-F238E27FC236}">
                <a16:creationId xmlns:a16="http://schemas.microsoft.com/office/drawing/2014/main" id="{025F7A3D-F60D-4582-9001-C4CADE0DFF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7694" y="5586573"/>
            <a:ext cx="504000" cy="504000"/>
          </a:xfrm>
          <a:prstGeom prst="rect">
            <a:avLst/>
          </a:prstGeom>
        </p:spPr>
      </p:pic>
    </p:spTree>
    <p:extLst>
      <p:ext uri="{BB962C8B-B14F-4D97-AF65-F5344CB8AC3E}">
        <p14:creationId xmlns:p14="http://schemas.microsoft.com/office/powerpoint/2010/main" val="512047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BBE06DC-774B-4B42-8DEA-886CBF70B343}"/>
              </a:ext>
            </a:extLst>
          </p:cNvPr>
          <p:cNvPicPr>
            <a:picLocks noChangeAspect="1"/>
          </p:cNvPicPr>
          <p:nvPr/>
        </p:nvPicPr>
        <p:blipFill>
          <a:blip r:embed="rId3"/>
          <a:stretch>
            <a:fillRect/>
          </a:stretch>
        </p:blipFill>
        <p:spPr>
          <a:xfrm>
            <a:off x="1679849" y="1430408"/>
            <a:ext cx="5784301" cy="5115002"/>
          </a:xfrm>
          <a:prstGeom prst="rect">
            <a:avLst/>
          </a:prstGeom>
          <a:ln>
            <a:solidFill>
              <a:schemeClr val="bg1">
                <a:lumMod val="50000"/>
              </a:schemeClr>
            </a:solidFill>
          </a:ln>
        </p:spPr>
      </p:pic>
      <p:sp>
        <p:nvSpPr>
          <p:cNvPr id="4" name="タイトル 3">
            <a:extLst>
              <a:ext uri="{FF2B5EF4-FFF2-40B4-BE49-F238E27FC236}">
                <a16:creationId xmlns:a16="http://schemas.microsoft.com/office/drawing/2014/main" id="{F1643672-75F4-4B85-96E4-61968863869B}"/>
              </a:ext>
            </a:extLst>
          </p:cNvPr>
          <p:cNvSpPr>
            <a:spLocks noGrp="1"/>
          </p:cNvSpPr>
          <p:nvPr>
            <p:ph type="title"/>
          </p:nvPr>
        </p:nvSpPr>
        <p:spPr/>
        <p:txBody>
          <a:bodyPr>
            <a:norm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2.8</a:t>
            </a:r>
            <a:r>
              <a:rPr lang="ja-JP" altLang="en-US" dirty="0">
                <a:latin typeface="Meiryo UI" panose="020B0604030504040204" pitchFamily="50" charset="-128"/>
                <a:ea typeface="Meiryo UI" panose="020B0604030504040204" pitchFamily="50" charset="-128"/>
                <a:cs typeface="Meiryo UI" panose="020B0604030504040204" pitchFamily="50" charset="-128"/>
              </a:rPr>
              <a:t> 避難施設データの登録➁</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26</a:t>
            </a:fld>
            <a:endParaRPr lang="ja-JP" altLang="en-US" dirty="0"/>
          </a:p>
        </p:txBody>
      </p:sp>
      <p:sp>
        <p:nvSpPr>
          <p:cNvPr id="6" name="テキスト プレースホルダー 5">
            <a:extLst>
              <a:ext uri="{FF2B5EF4-FFF2-40B4-BE49-F238E27FC236}">
                <a16:creationId xmlns:a16="http://schemas.microsoft.com/office/drawing/2014/main" id="{28AF01B5-5F3D-451A-8EEA-1F06CEFE69C6}"/>
              </a:ext>
            </a:extLst>
          </p:cNvPr>
          <p:cNvSpPr>
            <a:spLocks noGrp="1"/>
          </p:cNvSpPr>
          <p:nvPr>
            <p:ph type="body" sz="quarter" idx="13"/>
          </p:nvPr>
        </p:nvSpPr>
        <p:spPr/>
        <p:txBody>
          <a:bodyPr/>
          <a:lstStyle/>
          <a:p>
            <a:r>
              <a:rPr lang="en-US" altLang="ja-JP" dirty="0"/>
              <a:t>2.</a:t>
            </a:r>
            <a:r>
              <a:rPr lang="ja-JP" altLang="en-US" dirty="0"/>
              <a:t>オープンデータの公開</a:t>
            </a:r>
          </a:p>
          <a:p>
            <a:endParaRPr kumimoji="1" lang="ja-JP" altLang="en-US" dirty="0"/>
          </a:p>
        </p:txBody>
      </p:sp>
      <p:sp>
        <p:nvSpPr>
          <p:cNvPr id="7" name="テキスト プレースホルダー 6">
            <a:extLst>
              <a:ext uri="{FF2B5EF4-FFF2-40B4-BE49-F238E27FC236}">
                <a16:creationId xmlns:a16="http://schemas.microsoft.com/office/drawing/2014/main" id="{E444F936-DBE3-4523-B8E4-8BC8E4BA1A50}"/>
              </a:ext>
            </a:extLst>
          </p:cNvPr>
          <p:cNvSpPr>
            <a:spLocks noGrp="1"/>
          </p:cNvSpPr>
          <p:nvPr>
            <p:ph type="body" sz="quarter" idx="14"/>
          </p:nvPr>
        </p:nvSpPr>
        <p:spPr>
          <a:xfrm>
            <a:off x="207963" y="884238"/>
            <a:ext cx="8728075" cy="424733"/>
          </a:xfrm>
        </p:spPr>
        <p:txBody>
          <a:bodyPr/>
          <a:lstStyle/>
          <a:p>
            <a:r>
              <a:rPr lang="ja-JP" altLang="en-US" dirty="0"/>
              <a:t>登録したデータを確認します。以下のような画面になれば登録は完了です。</a:t>
            </a:r>
            <a:endParaRPr kumimoji="1" lang="ja-JP" altLang="en-US" dirty="0"/>
          </a:p>
        </p:txBody>
      </p:sp>
    </p:spTree>
    <p:extLst>
      <p:ext uri="{BB962C8B-B14F-4D97-AF65-F5344CB8AC3E}">
        <p14:creationId xmlns:p14="http://schemas.microsoft.com/office/powerpoint/2010/main" val="77326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AFEE72E-7172-4F30-99E3-2235C542BE47}"/>
              </a:ext>
            </a:extLst>
          </p:cNvPr>
          <p:cNvPicPr>
            <a:picLocks noChangeAspect="1"/>
          </p:cNvPicPr>
          <p:nvPr/>
        </p:nvPicPr>
        <p:blipFill>
          <a:blip r:embed="rId3"/>
          <a:stretch>
            <a:fillRect/>
          </a:stretch>
        </p:blipFill>
        <p:spPr>
          <a:xfrm>
            <a:off x="1443421" y="2552728"/>
            <a:ext cx="6257158" cy="4238892"/>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9FC00686-92D6-491B-A0D1-48F6064696A9}"/>
              </a:ext>
            </a:extLst>
          </p:cNvPr>
          <p:cNvSpPr>
            <a:spLocks noGrp="1"/>
          </p:cNvSpPr>
          <p:nvPr>
            <p:ph type="title"/>
          </p:nvPr>
        </p:nvSpPr>
        <p:spPr/>
        <p:txBody>
          <a:bodyPr>
            <a:norm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2.9 </a:t>
            </a:r>
            <a:r>
              <a:rPr lang="ja-JP" altLang="en-US" dirty="0">
                <a:latin typeface="Meiryo UI" panose="020B0604030504040204" pitchFamily="50" charset="-128"/>
                <a:ea typeface="Meiryo UI" panose="020B0604030504040204" pitchFamily="50" charset="-128"/>
                <a:cs typeface="Meiryo UI" panose="020B0604030504040204" pitchFamily="50" charset="-128"/>
              </a:rPr>
              <a:t>避難施設データのグループへの登録①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27</a:t>
            </a:fld>
            <a:endParaRPr lang="ja-JP" altLang="en-US" dirty="0"/>
          </a:p>
        </p:txBody>
      </p:sp>
      <p:sp>
        <p:nvSpPr>
          <p:cNvPr id="6" name="テキスト プレースホルダー 5">
            <a:extLst>
              <a:ext uri="{FF2B5EF4-FFF2-40B4-BE49-F238E27FC236}">
                <a16:creationId xmlns:a16="http://schemas.microsoft.com/office/drawing/2014/main" id="{21E79B81-9B09-4503-A61A-C7C285E8DCD5}"/>
              </a:ext>
            </a:extLst>
          </p:cNvPr>
          <p:cNvSpPr>
            <a:spLocks noGrp="1"/>
          </p:cNvSpPr>
          <p:nvPr>
            <p:ph type="body" sz="quarter" idx="13"/>
          </p:nvPr>
        </p:nvSpPr>
        <p:spPr/>
        <p:txBody>
          <a:bodyPr/>
          <a:lstStyle/>
          <a:p>
            <a:r>
              <a:rPr lang="en-US" altLang="ja-JP" dirty="0"/>
              <a:t>2.</a:t>
            </a:r>
            <a:r>
              <a:rPr lang="ja-JP" altLang="en-US" dirty="0"/>
              <a:t>オープンデータの公開</a:t>
            </a:r>
          </a:p>
          <a:p>
            <a:endParaRPr kumimoji="1" lang="ja-JP" altLang="en-US" dirty="0"/>
          </a:p>
        </p:txBody>
      </p:sp>
      <p:sp>
        <p:nvSpPr>
          <p:cNvPr id="7" name="テキスト プレースホルダー 6">
            <a:extLst>
              <a:ext uri="{FF2B5EF4-FFF2-40B4-BE49-F238E27FC236}">
                <a16:creationId xmlns:a16="http://schemas.microsoft.com/office/drawing/2014/main" id="{750E0B83-3DA8-40A9-95C9-850F08685A62}"/>
              </a:ext>
            </a:extLst>
          </p:cNvPr>
          <p:cNvSpPr>
            <a:spLocks noGrp="1"/>
          </p:cNvSpPr>
          <p:nvPr>
            <p:ph type="body" sz="quarter" idx="14"/>
          </p:nvPr>
        </p:nvSpPr>
        <p:spPr>
          <a:xfrm>
            <a:off x="207963" y="884239"/>
            <a:ext cx="8728075" cy="424732"/>
          </a:xfrm>
        </p:spPr>
        <p:txBody>
          <a:bodyPr/>
          <a:lstStyle/>
          <a:p>
            <a:r>
              <a:rPr lang="ja-JP" altLang="en-US" dirty="0">
                <a:latin typeface="+mn-ea"/>
                <a:cs typeface="Meiryo UI" panose="020B0604030504040204" pitchFamily="50" charset="-128"/>
              </a:rPr>
              <a:t>登録したデータセットをグループへ登録します。</a:t>
            </a:r>
            <a:endParaRPr lang="en-US" altLang="ja-JP" dirty="0">
              <a:latin typeface="+mn-ea"/>
              <a:cs typeface="Meiryo UI" panose="020B0604030504040204" pitchFamily="50" charset="-128"/>
            </a:endParaRPr>
          </a:p>
        </p:txBody>
      </p:sp>
      <p:sp>
        <p:nvSpPr>
          <p:cNvPr id="25" name="テキスト ボックス 24"/>
          <p:cNvSpPr txBox="1"/>
          <p:nvPr/>
        </p:nvSpPr>
        <p:spPr bwMode="auto">
          <a:xfrm>
            <a:off x="544287" y="1318116"/>
            <a:ext cx="8142513" cy="1199944"/>
          </a:xfrm>
          <a:prstGeom prst="rect">
            <a:avLst/>
          </a:prstGeom>
          <a:noFill/>
          <a:ln w="9525" algn="ctr">
            <a:noFill/>
            <a:miter lim="800000"/>
            <a:headEnd/>
            <a:tailEnd/>
          </a:ln>
          <a:effectLst/>
        </p:spPr>
        <p:txBody>
          <a:bodyPr wrap="square" lIns="0" tIns="0" rIns="0" bIns="0" rtlCol="0">
            <a:spAutoFit/>
          </a:bodyPr>
          <a:lstStyle/>
          <a:p>
            <a:pPr>
              <a:lnSpc>
                <a:spcPct val="110000"/>
              </a:lnSpc>
              <a:spcBef>
                <a:spcPts val="369"/>
              </a:spcBef>
            </a:pP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登録したデータセットはあらかじめ定義されたグループに登録する必要があります。</a:t>
            </a:r>
            <a:endParaRPr kumimoji="1" lang="en-US" altLang="ja-JP" sz="1662"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ts val="369"/>
              </a:spcBef>
            </a:pP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グループに登録しておくことで、</a:t>
            </a:r>
            <a:r>
              <a:rPr kumimoji="1" lang="ja-JP" altLang="en-US" sz="1662" b="1" u="sng" dirty="0">
                <a:latin typeface="Meiryo UI" panose="020B0604030504040204" pitchFamily="50" charset="-128"/>
                <a:ea typeface="Meiryo UI" panose="020B0604030504040204" pitchFamily="50" charset="-128"/>
                <a:cs typeface="Meiryo UI" panose="020B0604030504040204" pitchFamily="50" charset="-128"/>
              </a:rPr>
              <a:t>同じグループのデータセットのみ表示</a:t>
            </a: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させたり、</a:t>
            </a:r>
            <a:r>
              <a:rPr kumimoji="1" lang="ja-JP" altLang="en-US" sz="1662" b="1" u="sng" dirty="0">
                <a:latin typeface="Meiryo UI" panose="020B0604030504040204" pitchFamily="50" charset="-128"/>
                <a:ea typeface="Meiryo UI" panose="020B0604030504040204" pitchFamily="50" charset="-128"/>
                <a:cs typeface="Meiryo UI" panose="020B0604030504040204" pitchFamily="50" charset="-128"/>
              </a:rPr>
              <a:t>他地方公共団体の同じグループのデータセットの一覧表示</a:t>
            </a: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が可能になります。</a:t>
            </a:r>
          </a:p>
          <a:p>
            <a:pPr>
              <a:lnSpc>
                <a:spcPct val="110000"/>
              </a:lnSpc>
              <a:spcBef>
                <a:spcPts val="369"/>
              </a:spcBef>
            </a:pPr>
            <a:r>
              <a:rPr kumimoji="1" lang="en-US" altLang="ja-JP" sz="1662"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つのデータセットを複数のグループに登録できますが、ここでは</a:t>
            </a:r>
            <a:r>
              <a:rPr kumimoji="1" lang="en-US" altLang="ja-JP" sz="1662"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62" dirty="0">
                <a:latin typeface="Meiryo UI" panose="020B0604030504040204" pitchFamily="50" charset="-128"/>
                <a:ea typeface="Meiryo UI" panose="020B0604030504040204" pitchFamily="50" charset="-128"/>
                <a:cs typeface="Meiryo UI" panose="020B0604030504040204" pitchFamily="50" charset="-128"/>
              </a:rPr>
              <a:t>つのグループに登録します。</a:t>
            </a:r>
          </a:p>
        </p:txBody>
      </p:sp>
      <p:sp>
        <p:nvSpPr>
          <p:cNvPr id="8" name="正方形/長方形 7"/>
          <p:cNvSpPr/>
          <p:nvPr/>
        </p:nvSpPr>
        <p:spPr>
          <a:xfrm flipV="1">
            <a:off x="3995936" y="2708920"/>
            <a:ext cx="665547" cy="270382"/>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9" name="角丸四角形吹き出し 8"/>
          <p:cNvSpPr/>
          <p:nvPr/>
        </p:nvSpPr>
        <p:spPr>
          <a:xfrm>
            <a:off x="5580112" y="3284984"/>
            <a:ext cx="2232248" cy="578908"/>
          </a:xfrm>
          <a:prstGeom prst="wedgeRoundRectCallout">
            <a:avLst>
              <a:gd name="adj1" fmla="val -87844"/>
              <a:gd name="adj2" fmla="val -101076"/>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defTabSz="844083"/>
            <a:r>
              <a:rPr lang="ja-JP" altLang="en-US" sz="1292" kern="0" dirty="0">
                <a:solidFill>
                  <a:srgbClr val="FF0000"/>
                </a:solidFill>
                <a:latin typeface="Meiryo UI" panose="020B0604030504040204" pitchFamily="50" charset="-128"/>
                <a:ea typeface="Meiryo UI"/>
              </a:rPr>
              <a:t>「グループ」タブをクリックします。</a:t>
            </a:r>
          </a:p>
        </p:txBody>
      </p:sp>
    </p:spTree>
    <p:extLst>
      <p:ext uri="{BB962C8B-B14F-4D97-AF65-F5344CB8AC3E}">
        <p14:creationId xmlns:p14="http://schemas.microsoft.com/office/powerpoint/2010/main" val="267869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0CE6A92-142C-4745-8050-7A1353E0B298}"/>
              </a:ext>
            </a:extLst>
          </p:cNvPr>
          <p:cNvPicPr>
            <a:picLocks noChangeAspect="1"/>
          </p:cNvPicPr>
          <p:nvPr/>
        </p:nvPicPr>
        <p:blipFill>
          <a:blip r:embed="rId3"/>
          <a:stretch>
            <a:fillRect/>
          </a:stretch>
        </p:blipFill>
        <p:spPr>
          <a:xfrm>
            <a:off x="251330" y="1465465"/>
            <a:ext cx="7489022" cy="3019767"/>
          </a:xfrm>
          <a:prstGeom prst="rect">
            <a:avLst/>
          </a:prstGeom>
          <a:ln>
            <a:solidFill>
              <a:schemeClr val="bg1">
                <a:lumMod val="50000"/>
              </a:schemeClr>
            </a:solidFill>
          </a:ln>
        </p:spPr>
      </p:pic>
      <p:pic>
        <p:nvPicPr>
          <p:cNvPr id="13" name="図 12">
            <a:extLst>
              <a:ext uri="{FF2B5EF4-FFF2-40B4-BE49-F238E27FC236}">
                <a16:creationId xmlns:a16="http://schemas.microsoft.com/office/drawing/2014/main" id="{B29680EC-7691-4392-BC83-CB44DA9B0D5E}"/>
              </a:ext>
            </a:extLst>
          </p:cNvPr>
          <p:cNvPicPr>
            <a:picLocks noChangeAspect="1"/>
          </p:cNvPicPr>
          <p:nvPr/>
        </p:nvPicPr>
        <p:blipFill>
          <a:blip r:embed="rId4"/>
          <a:stretch>
            <a:fillRect/>
          </a:stretch>
        </p:blipFill>
        <p:spPr>
          <a:xfrm>
            <a:off x="4174165" y="3288140"/>
            <a:ext cx="4761873" cy="2935569"/>
          </a:xfrm>
          <a:prstGeom prst="rect">
            <a:avLst/>
          </a:prstGeom>
          <a:ln>
            <a:solidFill>
              <a:schemeClr val="bg1">
                <a:lumMod val="50000"/>
              </a:schemeClr>
            </a:solidFill>
          </a:ln>
        </p:spPr>
      </p:pic>
      <p:sp>
        <p:nvSpPr>
          <p:cNvPr id="11" name="テキスト プレースホルダー 10">
            <a:extLst>
              <a:ext uri="{FF2B5EF4-FFF2-40B4-BE49-F238E27FC236}">
                <a16:creationId xmlns:a16="http://schemas.microsoft.com/office/drawing/2014/main" id="{0E01F2FD-3819-4BBA-85D0-C2C18D607621}"/>
              </a:ext>
            </a:extLst>
          </p:cNvPr>
          <p:cNvSpPr>
            <a:spLocks noGrp="1"/>
          </p:cNvSpPr>
          <p:nvPr>
            <p:ph type="body" sz="quarter" idx="14"/>
          </p:nvPr>
        </p:nvSpPr>
        <p:spPr>
          <a:xfrm>
            <a:off x="207963" y="884239"/>
            <a:ext cx="8728075" cy="371890"/>
          </a:xfrm>
        </p:spPr>
        <p:txBody>
          <a:bodyPr/>
          <a:lstStyle/>
          <a:p>
            <a:r>
              <a:rPr lang="ja-JP" altLang="en-US" dirty="0"/>
              <a:t>「司法・安全・環境」グループへの追加します。</a:t>
            </a:r>
          </a:p>
        </p:txBody>
      </p:sp>
      <p:sp>
        <p:nvSpPr>
          <p:cNvPr id="8" name="正方形/長方形 7"/>
          <p:cNvSpPr/>
          <p:nvPr/>
        </p:nvSpPr>
        <p:spPr>
          <a:xfrm>
            <a:off x="2195736" y="2558216"/>
            <a:ext cx="1735343" cy="1602844"/>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2" name="正方形/長方形 11"/>
          <p:cNvSpPr/>
          <p:nvPr/>
        </p:nvSpPr>
        <p:spPr>
          <a:xfrm>
            <a:off x="3923928" y="2069756"/>
            <a:ext cx="1152128" cy="279124"/>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9" name="角丸四角形吹き出し 8"/>
          <p:cNvSpPr/>
          <p:nvPr/>
        </p:nvSpPr>
        <p:spPr>
          <a:xfrm>
            <a:off x="5508104" y="1746792"/>
            <a:ext cx="3017301" cy="511210"/>
          </a:xfrm>
          <a:prstGeom prst="wedgeRoundRectCallout">
            <a:avLst>
              <a:gd name="adj1" fmla="val -68244"/>
              <a:gd name="adj2" fmla="val 37009"/>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marL="342900" indent="-342900" defTabSz="844083">
              <a:buFont typeface="+mj-ea"/>
              <a:buAutoNum type="circleNumDbPlain" startAt="2"/>
            </a:pPr>
            <a:r>
              <a:rPr lang="ja-JP" altLang="en-US" sz="1292" kern="0" dirty="0">
                <a:solidFill>
                  <a:srgbClr val="FF0000"/>
                </a:solidFill>
                <a:latin typeface="Meiryo UI" panose="020B0604030504040204" pitchFamily="50" charset="-128"/>
                <a:ea typeface="Meiryo UI"/>
              </a:rPr>
              <a:t>「グループに追加」ボタンをクリックします。</a:t>
            </a:r>
          </a:p>
        </p:txBody>
      </p:sp>
      <p:pic>
        <p:nvPicPr>
          <p:cNvPr id="7" name="図 6"/>
          <p:cNvPicPr>
            <a:picLocks noChangeAspect="1"/>
          </p:cNvPicPr>
          <p:nvPr/>
        </p:nvPicPr>
        <p:blipFill>
          <a:blip r:embed="rId5"/>
          <a:stretch>
            <a:fillRect/>
          </a:stretch>
        </p:blipFill>
        <p:spPr>
          <a:xfrm>
            <a:off x="2484923" y="1542295"/>
            <a:ext cx="545123" cy="254977"/>
          </a:xfrm>
          <a:prstGeom prst="rect">
            <a:avLst/>
          </a:prstGeom>
        </p:spPr>
      </p:pic>
      <p:sp>
        <p:nvSpPr>
          <p:cNvPr id="6" name="タイトル 5">
            <a:extLst>
              <a:ext uri="{FF2B5EF4-FFF2-40B4-BE49-F238E27FC236}">
                <a16:creationId xmlns:a16="http://schemas.microsoft.com/office/drawing/2014/main" id="{0265D4F3-B674-4B7F-8336-74C0AFD9469C}"/>
              </a:ext>
            </a:extLst>
          </p:cNvPr>
          <p:cNvSpPr>
            <a:spLocks noGrp="1"/>
          </p:cNvSpPr>
          <p:nvPr>
            <p:ph type="title"/>
          </p:nvPr>
        </p:nvSpPr>
        <p:spPr/>
        <p:txBody>
          <a:bodyPr>
            <a:norm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2.9 </a:t>
            </a:r>
            <a:r>
              <a:rPr lang="ja-JP" altLang="en-US" dirty="0">
                <a:latin typeface="Meiryo UI" panose="020B0604030504040204" pitchFamily="50" charset="-128"/>
                <a:ea typeface="Meiryo UI" panose="020B0604030504040204" pitchFamily="50" charset="-128"/>
                <a:cs typeface="Meiryo UI" panose="020B0604030504040204" pitchFamily="50" charset="-128"/>
              </a:rPr>
              <a:t>避難施設データのグループへの登録➁</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28</a:t>
            </a:fld>
            <a:endParaRPr lang="ja-JP" altLang="en-US" dirty="0"/>
          </a:p>
        </p:txBody>
      </p:sp>
      <p:sp>
        <p:nvSpPr>
          <p:cNvPr id="10" name="テキスト プレースホルダー 9">
            <a:extLst>
              <a:ext uri="{FF2B5EF4-FFF2-40B4-BE49-F238E27FC236}">
                <a16:creationId xmlns:a16="http://schemas.microsoft.com/office/drawing/2014/main" id="{CB44ED5D-35EB-4C56-B6E0-1F1DDBF43CC6}"/>
              </a:ext>
            </a:extLst>
          </p:cNvPr>
          <p:cNvSpPr>
            <a:spLocks noGrp="1"/>
          </p:cNvSpPr>
          <p:nvPr>
            <p:ph type="body" sz="quarter" idx="13"/>
          </p:nvPr>
        </p:nvSpPr>
        <p:spPr/>
        <p:txBody>
          <a:bodyPr/>
          <a:lstStyle/>
          <a:p>
            <a:r>
              <a:rPr lang="en-US" altLang="ja-JP" dirty="0"/>
              <a:t>2.</a:t>
            </a:r>
            <a:r>
              <a:rPr lang="ja-JP" altLang="en-US" dirty="0"/>
              <a:t>オープンデータの公開</a:t>
            </a:r>
          </a:p>
        </p:txBody>
      </p:sp>
      <p:sp>
        <p:nvSpPr>
          <p:cNvPr id="14" name="角丸四角形吹き出し 13"/>
          <p:cNvSpPr/>
          <p:nvPr/>
        </p:nvSpPr>
        <p:spPr>
          <a:xfrm>
            <a:off x="1817791" y="5935053"/>
            <a:ext cx="2424510" cy="669715"/>
          </a:xfrm>
          <a:prstGeom prst="wedgeRoundRectCallout">
            <a:avLst>
              <a:gd name="adj1" fmla="val 115286"/>
              <a:gd name="adj2" fmla="val -99908"/>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marL="342900" indent="-342900" defTabSz="844083">
              <a:buFont typeface="+mj-ea"/>
              <a:buAutoNum type="circleNumDbPlain" startAt="3"/>
            </a:pPr>
            <a:r>
              <a:rPr lang="ja-JP" altLang="en-US" sz="1292" kern="0" dirty="0">
                <a:solidFill>
                  <a:srgbClr val="FF0000"/>
                </a:solidFill>
                <a:latin typeface="Meiryo UI" panose="020B0604030504040204" pitchFamily="50" charset="-128"/>
                <a:ea typeface="Meiryo UI"/>
              </a:rPr>
              <a:t>登録が完了すると、このような画面となります。</a:t>
            </a:r>
          </a:p>
        </p:txBody>
      </p:sp>
      <p:sp>
        <p:nvSpPr>
          <p:cNvPr id="16" name="角丸四角形吹き出し 8">
            <a:extLst>
              <a:ext uri="{FF2B5EF4-FFF2-40B4-BE49-F238E27FC236}">
                <a16:creationId xmlns:a16="http://schemas.microsoft.com/office/drawing/2014/main" id="{A6B134FB-E28A-431D-89EF-E0DD4EE2C43D}"/>
              </a:ext>
            </a:extLst>
          </p:cNvPr>
          <p:cNvSpPr/>
          <p:nvPr/>
        </p:nvSpPr>
        <p:spPr>
          <a:xfrm>
            <a:off x="683568" y="4694568"/>
            <a:ext cx="3024336" cy="637216"/>
          </a:xfrm>
          <a:prstGeom prst="wedgeRoundRectCallout">
            <a:avLst>
              <a:gd name="adj1" fmla="val 32348"/>
              <a:gd name="adj2" fmla="val -128825"/>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marL="342900" indent="-342900" defTabSz="844083">
              <a:buFont typeface="+mj-ea"/>
              <a:buAutoNum type="circleNumDbPlain"/>
            </a:pPr>
            <a:r>
              <a:rPr lang="ja-JP" altLang="en-US" sz="1292" kern="0" dirty="0">
                <a:solidFill>
                  <a:srgbClr val="FF0000"/>
                </a:solidFill>
                <a:latin typeface="Meiryo UI" panose="020B0604030504040204" pitchFamily="50" charset="-128"/>
                <a:ea typeface="Meiryo UI"/>
              </a:rPr>
              <a:t>プルダウンにて、「司法・安全・環境」のグループを選択します。</a:t>
            </a:r>
          </a:p>
        </p:txBody>
      </p:sp>
      <p:sp>
        <p:nvSpPr>
          <p:cNvPr id="17" name="テキスト ボックス 16">
            <a:extLst>
              <a:ext uri="{FF2B5EF4-FFF2-40B4-BE49-F238E27FC236}">
                <a16:creationId xmlns:a16="http://schemas.microsoft.com/office/drawing/2014/main" id="{669D6055-A49B-411B-A977-D4ADC2E2AFA8}"/>
              </a:ext>
            </a:extLst>
          </p:cNvPr>
          <p:cNvSpPr txBox="1"/>
          <p:nvPr/>
        </p:nvSpPr>
        <p:spPr bwMode="auto">
          <a:xfrm>
            <a:off x="1929381" y="2404091"/>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8" name="テキスト ボックス 17">
            <a:extLst>
              <a:ext uri="{FF2B5EF4-FFF2-40B4-BE49-F238E27FC236}">
                <a16:creationId xmlns:a16="http://schemas.microsoft.com/office/drawing/2014/main" id="{0BEE5E04-8A9B-4E4A-B8BE-00F4C230BC73}"/>
              </a:ext>
            </a:extLst>
          </p:cNvPr>
          <p:cNvSpPr txBox="1"/>
          <p:nvPr/>
        </p:nvSpPr>
        <p:spPr bwMode="auto">
          <a:xfrm>
            <a:off x="6159000" y="4437112"/>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③</a:t>
            </a:r>
          </a:p>
        </p:txBody>
      </p:sp>
      <p:sp>
        <p:nvSpPr>
          <p:cNvPr id="19" name="テキスト ボックス 18">
            <a:extLst>
              <a:ext uri="{FF2B5EF4-FFF2-40B4-BE49-F238E27FC236}">
                <a16:creationId xmlns:a16="http://schemas.microsoft.com/office/drawing/2014/main" id="{B0166B0A-F4FA-4D34-9506-B4DCF7C63189}"/>
              </a:ext>
            </a:extLst>
          </p:cNvPr>
          <p:cNvSpPr txBox="1"/>
          <p:nvPr/>
        </p:nvSpPr>
        <p:spPr bwMode="auto">
          <a:xfrm>
            <a:off x="3640358" y="1902981"/>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p>
        </p:txBody>
      </p:sp>
    </p:spTree>
    <p:extLst>
      <p:ext uri="{BB962C8B-B14F-4D97-AF65-F5344CB8AC3E}">
        <p14:creationId xmlns:p14="http://schemas.microsoft.com/office/powerpoint/2010/main" val="1342650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3FA658A-94CE-4759-A2B4-F908BE010433}"/>
              </a:ext>
            </a:extLst>
          </p:cNvPr>
          <p:cNvPicPr>
            <a:picLocks noChangeAspect="1"/>
          </p:cNvPicPr>
          <p:nvPr/>
        </p:nvPicPr>
        <p:blipFill>
          <a:blip r:embed="rId3"/>
          <a:stretch>
            <a:fillRect/>
          </a:stretch>
        </p:blipFill>
        <p:spPr>
          <a:xfrm>
            <a:off x="4476725" y="2238743"/>
            <a:ext cx="4459311" cy="2402630"/>
          </a:xfrm>
          <a:prstGeom prst="rect">
            <a:avLst/>
          </a:prstGeom>
          <a:ln>
            <a:solidFill>
              <a:schemeClr val="bg1">
                <a:lumMod val="50000"/>
              </a:schemeClr>
            </a:solidFill>
          </a:ln>
        </p:spPr>
      </p:pic>
      <p:pic>
        <p:nvPicPr>
          <p:cNvPr id="12" name="図 11">
            <a:extLst>
              <a:ext uri="{FF2B5EF4-FFF2-40B4-BE49-F238E27FC236}">
                <a16:creationId xmlns:a16="http://schemas.microsoft.com/office/drawing/2014/main" id="{D7A7B181-A644-440B-9D14-38F94A2A42FC}"/>
              </a:ext>
            </a:extLst>
          </p:cNvPr>
          <p:cNvPicPr>
            <a:picLocks noChangeAspect="1"/>
          </p:cNvPicPr>
          <p:nvPr/>
        </p:nvPicPr>
        <p:blipFill>
          <a:blip r:embed="rId4"/>
          <a:stretch>
            <a:fillRect/>
          </a:stretch>
        </p:blipFill>
        <p:spPr>
          <a:xfrm>
            <a:off x="321947" y="4065342"/>
            <a:ext cx="3890013" cy="2644149"/>
          </a:xfrm>
          <a:prstGeom prst="rect">
            <a:avLst/>
          </a:prstGeom>
          <a:ln>
            <a:solidFill>
              <a:schemeClr val="bg1">
                <a:lumMod val="50000"/>
              </a:schemeClr>
            </a:solidFill>
          </a:ln>
        </p:spPr>
      </p:pic>
      <p:pic>
        <p:nvPicPr>
          <p:cNvPr id="7" name="図 6">
            <a:extLst>
              <a:ext uri="{FF2B5EF4-FFF2-40B4-BE49-F238E27FC236}">
                <a16:creationId xmlns:a16="http://schemas.microsoft.com/office/drawing/2014/main" id="{0A34B662-E6AD-4296-87B8-C34638B0E614}"/>
              </a:ext>
            </a:extLst>
          </p:cNvPr>
          <p:cNvPicPr>
            <a:picLocks noChangeAspect="1"/>
          </p:cNvPicPr>
          <p:nvPr/>
        </p:nvPicPr>
        <p:blipFill>
          <a:blip r:embed="rId5"/>
          <a:stretch>
            <a:fillRect/>
          </a:stretch>
        </p:blipFill>
        <p:spPr>
          <a:xfrm>
            <a:off x="311410" y="1977450"/>
            <a:ext cx="2566757" cy="1582338"/>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04C9C8D5-0532-4B03-84CE-D4625C3ED7C2}"/>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2.10</a:t>
            </a:r>
            <a:r>
              <a:rPr lang="ja-JP" altLang="en-US" dirty="0">
                <a:latin typeface="Meiryo UI" panose="020B0604030504040204" pitchFamily="50" charset="-128"/>
                <a:ea typeface="Meiryo UI" panose="020B0604030504040204" pitchFamily="50" charset="-128"/>
                <a:cs typeface="Meiryo UI" panose="020B0604030504040204" pitchFamily="50" charset="-128"/>
              </a:rPr>
              <a:t> 登録したデータの確認</a:t>
            </a:r>
            <a:endParaRPr kumimoji="1" lang="ja-JP" altLang="en-US" dirty="0"/>
          </a:p>
        </p:txBody>
      </p:sp>
      <p:sp>
        <p:nvSpPr>
          <p:cNvPr id="4" name="スライド番号プレースホルダー 3">
            <a:extLst>
              <a:ext uri="{FF2B5EF4-FFF2-40B4-BE49-F238E27FC236}">
                <a16:creationId xmlns:a16="http://schemas.microsoft.com/office/drawing/2014/main" id="{C6FD0724-4813-4313-B12F-FAC20B514E41}"/>
              </a:ext>
            </a:extLst>
          </p:cNvPr>
          <p:cNvSpPr>
            <a:spLocks noGrp="1"/>
          </p:cNvSpPr>
          <p:nvPr>
            <p:ph type="sldNum" sz="quarter" idx="12"/>
          </p:nvPr>
        </p:nvSpPr>
        <p:spPr/>
        <p:txBody>
          <a:bodyPr/>
          <a:lstStyle/>
          <a:p>
            <a:fld id="{EEDB8509-CC2C-4EC7-9C2E-996B98B58898}" type="slidenum">
              <a:rPr kumimoji="1" lang="ja-JP" altLang="en-US" smtClean="0"/>
              <a:pPr/>
              <a:t>29</a:t>
            </a:fld>
            <a:endParaRPr kumimoji="1" lang="ja-JP" altLang="en-US"/>
          </a:p>
        </p:txBody>
      </p:sp>
      <p:sp>
        <p:nvSpPr>
          <p:cNvPr id="5" name="テキスト プレースホルダー 4">
            <a:extLst>
              <a:ext uri="{FF2B5EF4-FFF2-40B4-BE49-F238E27FC236}">
                <a16:creationId xmlns:a16="http://schemas.microsoft.com/office/drawing/2014/main" id="{169229F2-DA71-41A1-B2A4-E35D6F826335}"/>
              </a:ext>
            </a:extLst>
          </p:cNvPr>
          <p:cNvSpPr>
            <a:spLocks noGrp="1"/>
          </p:cNvSpPr>
          <p:nvPr>
            <p:ph type="body" sz="quarter" idx="13"/>
          </p:nvPr>
        </p:nvSpPr>
        <p:spPr/>
        <p:txBody>
          <a:bodyPr/>
          <a:lstStyle/>
          <a:p>
            <a:r>
              <a:rPr lang="en-US" altLang="ja-JP" dirty="0"/>
              <a:t>2.</a:t>
            </a:r>
            <a:r>
              <a:rPr lang="ja-JP" altLang="en-US" dirty="0"/>
              <a:t>オープンデータの公開</a:t>
            </a:r>
          </a:p>
        </p:txBody>
      </p:sp>
      <p:sp>
        <p:nvSpPr>
          <p:cNvPr id="6" name="テキスト プレースホルダー 5">
            <a:extLst>
              <a:ext uri="{FF2B5EF4-FFF2-40B4-BE49-F238E27FC236}">
                <a16:creationId xmlns:a16="http://schemas.microsoft.com/office/drawing/2014/main" id="{1178D6E1-0B90-496D-8F71-A5CE535A0D65}"/>
              </a:ext>
            </a:extLst>
          </p:cNvPr>
          <p:cNvSpPr>
            <a:spLocks noGrp="1"/>
          </p:cNvSpPr>
          <p:nvPr>
            <p:ph type="body" sz="quarter" idx="14"/>
          </p:nvPr>
        </p:nvSpPr>
        <p:spPr>
          <a:xfrm>
            <a:off x="207963" y="884239"/>
            <a:ext cx="8728075" cy="528538"/>
          </a:xfrm>
        </p:spPr>
        <p:txBody>
          <a:bodyPr/>
          <a:lstStyle/>
          <a:p>
            <a:r>
              <a:rPr kumimoji="1" lang="ja-JP" altLang="en-US" dirty="0"/>
              <a:t>登録したファイルがどのように</a:t>
            </a:r>
            <a:r>
              <a:rPr kumimoji="1" lang="en-US" altLang="ja-JP" dirty="0"/>
              <a:t>Web</a:t>
            </a:r>
            <a:r>
              <a:rPr kumimoji="1" lang="ja-JP" altLang="en-US" dirty="0"/>
              <a:t>ブラウザで表示されるか確認します。</a:t>
            </a:r>
          </a:p>
        </p:txBody>
      </p:sp>
      <p:sp>
        <p:nvSpPr>
          <p:cNvPr id="8" name="テキスト ボックス 7">
            <a:extLst>
              <a:ext uri="{FF2B5EF4-FFF2-40B4-BE49-F238E27FC236}">
                <a16:creationId xmlns:a16="http://schemas.microsoft.com/office/drawing/2014/main" id="{C5D08720-2179-42A1-9A4D-F3B7A15493F1}"/>
              </a:ext>
            </a:extLst>
          </p:cNvPr>
          <p:cNvSpPr txBox="1"/>
          <p:nvPr/>
        </p:nvSpPr>
        <p:spPr>
          <a:xfrm>
            <a:off x="179511" y="1436697"/>
            <a:ext cx="3924287" cy="523220"/>
          </a:xfrm>
          <a:prstGeom prst="rect">
            <a:avLst/>
          </a:prstGeom>
          <a:noFill/>
        </p:spPr>
        <p:txBody>
          <a:bodyPr wrap="square" rtlCol="0">
            <a:spAutoFit/>
          </a:bodyPr>
          <a:lstStyle/>
          <a:p>
            <a:pPr marL="342900" indent="-342900">
              <a:buFont typeface="+mj-ea"/>
              <a:buAutoNum type="circleNumDbPlain"/>
            </a:pPr>
            <a:r>
              <a:rPr kumimoji="1" lang="ja-JP" altLang="en-US" sz="1400" dirty="0">
                <a:solidFill>
                  <a:srgbClr val="FF0000"/>
                </a:solidFill>
                <a:latin typeface="Meiryo UI" panose="020B0604030504040204" pitchFamily="50" charset="-128"/>
                <a:ea typeface="Meiryo UI" panose="020B0604030504040204" pitchFamily="50" charset="-128"/>
              </a:rPr>
              <a:t>「データセット」タブをクリックして、一つ前の画面に戻ります。</a:t>
            </a:r>
          </a:p>
        </p:txBody>
      </p:sp>
      <p:sp>
        <p:nvSpPr>
          <p:cNvPr id="9" name="テキスト ボックス 8">
            <a:extLst>
              <a:ext uri="{FF2B5EF4-FFF2-40B4-BE49-F238E27FC236}">
                <a16:creationId xmlns:a16="http://schemas.microsoft.com/office/drawing/2014/main" id="{DB315692-8058-4F05-834B-D4CEC61D6BB2}"/>
              </a:ext>
            </a:extLst>
          </p:cNvPr>
          <p:cNvSpPr txBox="1"/>
          <p:nvPr/>
        </p:nvSpPr>
        <p:spPr>
          <a:xfrm>
            <a:off x="179511" y="3769295"/>
            <a:ext cx="4032448" cy="307777"/>
          </a:xfrm>
          <a:prstGeom prst="rect">
            <a:avLst/>
          </a:prstGeom>
          <a:noFill/>
        </p:spPr>
        <p:txBody>
          <a:bodyPr wrap="square" rtlCol="0">
            <a:spAutoFit/>
          </a:bodyPr>
          <a:lstStyle/>
          <a:p>
            <a:pPr marL="342900" indent="-342900">
              <a:buFont typeface="+mj-ea"/>
              <a:buAutoNum type="circleNumDbPlain" startAt="2"/>
            </a:pPr>
            <a:r>
              <a:rPr kumimoji="1" lang="ja-JP" altLang="en-US" sz="1400" dirty="0">
                <a:solidFill>
                  <a:srgbClr val="FF0000"/>
                </a:solidFill>
                <a:latin typeface="Meiryo UI" panose="020B0604030504040204" pitchFamily="50" charset="-128"/>
                <a:ea typeface="Meiryo UI" panose="020B0604030504040204" pitchFamily="50" charset="-128"/>
              </a:rPr>
              <a:t>登録した</a:t>
            </a:r>
            <a:r>
              <a:rPr kumimoji="1" lang="en-US" altLang="ja-JP" sz="1400" dirty="0">
                <a:solidFill>
                  <a:srgbClr val="FF0000"/>
                </a:solidFill>
                <a:latin typeface="Meiryo UI" panose="020B0604030504040204" pitchFamily="50" charset="-128"/>
                <a:ea typeface="Meiryo UI" panose="020B0604030504040204" pitchFamily="50" charset="-128"/>
              </a:rPr>
              <a:t>CSV</a:t>
            </a:r>
            <a:r>
              <a:rPr kumimoji="1" lang="ja-JP" altLang="en-US" sz="1400" dirty="0">
                <a:solidFill>
                  <a:srgbClr val="FF0000"/>
                </a:solidFill>
                <a:latin typeface="Meiryo UI" panose="020B0604030504040204" pitchFamily="50" charset="-128"/>
                <a:ea typeface="Meiryo UI" panose="020B0604030504040204" pitchFamily="50" charset="-128"/>
              </a:rPr>
              <a:t>のリンクをクリックします。</a:t>
            </a:r>
          </a:p>
        </p:txBody>
      </p:sp>
      <p:sp>
        <p:nvSpPr>
          <p:cNvPr id="10" name="正方形/長方形 9">
            <a:extLst>
              <a:ext uri="{FF2B5EF4-FFF2-40B4-BE49-F238E27FC236}">
                <a16:creationId xmlns:a16="http://schemas.microsoft.com/office/drawing/2014/main" id="{862783EE-531E-4CB3-92A5-0CF4B043832F}"/>
              </a:ext>
            </a:extLst>
          </p:cNvPr>
          <p:cNvSpPr/>
          <p:nvPr/>
        </p:nvSpPr>
        <p:spPr>
          <a:xfrm>
            <a:off x="1238446" y="1995830"/>
            <a:ext cx="669258" cy="272510"/>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4" name="テキスト ボックス 13">
            <a:extLst>
              <a:ext uri="{FF2B5EF4-FFF2-40B4-BE49-F238E27FC236}">
                <a16:creationId xmlns:a16="http://schemas.microsoft.com/office/drawing/2014/main" id="{1AFF8D4D-93C7-4F9A-AEB2-A34531CC6E35}"/>
              </a:ext>
            </a:extLst>
          </p:cNvPr>
          <p:cNvSpPr txBox="1"/>
          <p:nvPr/>
        </p:nvSpPr>
        <p:spPr bwMode="auto">
          <a:xfrm>
            <a:off x="971600" y="2130641"/>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5" name="テキスト ボックス 14">
            <a:extLst>
              <a:ext uri="{FF2B5EF4-FFF2-40B4-BE49-F238E27FC236}">
                <a16:creationId xmlns:a16="http://schemas.microsoft.com/office/drawing/2014/main" id="{29BBB4AC-42F0-4C54-A9E5-442857DE5C6B}"/>
              </a:ext>
            </a:extLst>
          </p:cNvPr>
          <p:cNvSpPr txBox="1"/>
          <p:nvPr/>
        </p:nvSpPr>
        <p:spPr bwMode="auto">
          <a:xfrm>
            <a:off x="4214784" y="3645024"/>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③</a:t>
            </a:r>
          </a:p>
        </p:txBody>
      </p:sp>
      <p:sp>
        <p:nvSpPr>
          <p:cNvPr id="18" name="テキスト ボックス 17">
            <a:extLst>
              <a:ext uri="{FF2B5EF4-FFF2-40B4-BE49-F238E27FC236}">
                <a16:creationId xmlns:a16="http://schemas.microsoft.com/office/drawing/2014/main" id="{9DB8FE22-6488-4467-807F-6210351470E5}"/>
              </a:ext>
            </a:extLst>
          </p:cNvPr>
          <p:cNvSpPr txBox="1"/>
          <p:nvPr/>
        </p:nvSpPr>
        <p:spPr>
          <a:xfrm>
            <a:off x="4343500" y="1677656"/>
            <a:ext cx="4513696" cy="523220"/>
          </a:xfrm>
          <a:prstGeom prst="rect">
            <a:avLst/>
          </a:prstGeom>
          <a:noFill/>
        </p:spPr>
        <p:txBody>
          <a:bodyPr wrap="square" rtlCol="0">
            <a:spAutoFit/>
          </a:bodyPr>
          <a:lstStyle/>
          <a:p>
            <a:pPr marL="342900" indent="-342900">
              <a:buFont typeface="+mj-ea"/>
              <a:buAutoNum type="circleNumDbPlain" startAt="3"/>
            </a:pPr>
            <a:r>
              <a:rPr kumimoji="1" lang="ja-JP" altLang="en-US" sz="1400" dirty="0">
                <a:solidFill>
                  <a:srgbClr val="FF0000"/>
                </a:solidFill>
                <a:latin typeface="Meiryo UI" panose="020B0604030504040204" pitchFamily="50" charset="-128"/>
                <a:ea typeface="Meiryo UI" panose="020B0604030504040204" pitchFamily="50" charset="-128"/>
              </a:rPr>
              <a:t>登録した</a:t>
            </a:r>
            <a:r>
              <a:rPr kumimoji="1" lang="en-US" altLang="ja-JP" sz="1400" dirty="0">
                <a:solidFill>
                  <a:srgbClr val="FF0000"/>
                </a:solidFill>
                <a:latin typeface="Meiryo UI" panose="020B0604030504040204" pitchFamily="50" charset="-128"/>
                <a:ea typeface="Meiryo UI" panose="020B0604030504040204" pitchFamily="50" charset="-128"/>
              </a:rPr>
              <a:t>CSV</a:t>
            </a:r>
            <a:r>
              <a:rPr kumimoji="1" lang="ja-JP" altLang="en-US" sz="1400" dirty="0">
                <a:solidFill>
                  <a:srgbClr val="FF0000"/>
                </a:solidFill>
                <a:latin typeface="Meiryo UI" panose="020B0604030504040204" pitchFamily="50" charset="-128"/>
                <a:ea typeface="Meiryo UI" panose="020B0604030504040204" pitchFamily="50" charset="-128"/>
              </a:rPr>
              <a:t>ファイルの中身の最初の方が、</a:t>
            </a:r>
            <a:r>
              <a:rPr kumimoji="1" lang="en-US" altLang="ja-JP" sz="1400" dirty="0">
                <a:solidFill>
                  <a:srgbClr val="FF0000"/>
                </a:solidFill>
                <a:latin typeface="Meiryo UI" panose="020B0604030504040204" pitchFamily="50" charset="-128"/>
                <a:ea typeface="Meiryo UI" panose="020B0604030504040204" pitchFamily="50" charset="-128"/>
              </a:rPr>
              <a:t>Web</a:t>
            </a:r>
            <a:r>
              <a:rPr kumimoji="1" lang="ja-JP" altLang="en-US" sz="1400" dirty="0">
                <a:solidFill>
                  <a:srgbClr val="FF0000"/>
                </a:solidFill>
                <a:latin typeface="Meiryo UI" panose="020B0604030504040204" pitchFamily="50" charset="-128"/>
                <a:ea typeface="Meiryo UI" panose="020B0604030504040204" pitchFamily="50" charset="-128"/>
              </a:rPr>
              <a:t>ブラウザで表示されます。</a:t>
            </a:r>
          </a:p>
        </p:txBody>
      </p:sp>
      <p:sp>
        <p:nvSpPr>
          <p:cNvPr id="20" name="右矢印 9">
            <a:extLst>
              <a:ext uri="{FF2B5EF4-FFF2-40B4-BE49-F238E27FC236}">
                <a16:creationId xmlns:a16="http://schemas.microsoft.com/office/drawing/2014/main" id="{943F6FBF-74BB-49AB-BDB6-75988EDF41E6}"/>
              </a:ext>
            </a:extLst>
          </p:cNvPr>
          <p:cNvSpPr/>
          <p:nvPr/>
        </p:nvSpPr>
        <p:spPr>
          <a:xfrm rot="5400000">
            <a:off x="2080109" y="3365617"/>
            <a:ext cx="594156" cy="213200"/>
          </a:xfrm>
          <a:prstGeom prs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3" name="正方形/長方形 12">
            <a:extLst>
              <a:ext uri="{FF2B5EF4-FFF2-40B4-BE49-F238E27FC236}">
                <a16:creationId xmlns:a16="http://schemas.microsoft.com/office/drawing/2014/main" id="{CEECAD40-48FB-445E-8729-13C2EF1A6706}"/>
              </a:ext>
            </a:extLst>
          </p:cNvPr>
          <p:cNvSpPr/>
          <p:nvPr/>
        </p:nvSpPr>
        <p:spPr>
          <a:xfrm>
            <a:off x="1230494" y="4806060"/>
            <a:ext cx="1253273" cy="272510"/>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6" name="テキスト ボックス 15">
            <a:extLst>
              <a:ext uri="{FF2B5EF4-FFF2-40B4-BE49-F238E27FC236}">
                <a16:creationId xmlns:a16="http://schemas.microsoft.com/office/drawing/2014/main" id="{800C7ADF-AA5D-46D8-924A-70FDF39AC812}"/>
              </a:ext>
            </a:extLst>
          </p:cNvPr>
          <p:cNvSpPr txBox="1"/>
          <p:nvPr/>
        </p:nvSpPr>
        <p:spPr bwMode="auto">
          <a:xfrm>
            <a:off x="971600" y="4725144"/>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22" name="テキスト ボックス 21">
            <a:extLst>
              <a:ext uri="{FF2B5EF4-FFF2-40B4-BE49-F238E27FC236}">
                <a16:creationId xmlns:a16="http://schemas.microsoft.com/office/drawing/2014/main" id="{AD310AA4-C045-4DC4-9BF8-75CDD76F84AD}"/>
              </a:ext>
            </a:extLst>
          </p:cNvPr>
          <p:cNvSpPr txBox="1"/>
          <p:nvPr/>
        </p:nvSpPr>
        <p:spPr>
          <a:xfrm>
            <a:off x="5097246" y="5887313"/>
            <a:ext cx="3790098"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文字コードの自動判定が上手くいかなかった場合、文字化けすることがあります。その場合は、ファイルの文字コードを見直し、アップロードしなおしてください。</a:t>
            </a:r>
          </a:p>
        </p:txBody>
      </p:sp>
      <p:pic>
        <p:nvPicPr>
          <p:cNvPr id="23" name="グラフィックス 22" descr="警告">
            <a:extLst>
              <a:ext uri="{FF2B5EF4-FFF2-40B4-BE49-F238E27FC236}">
                <a16:creationId xmlns:a16="http://schemas.microsoft.com/office/drawing/2014/main" id="{5D04AA96-053B-48E1-A417-D288697DA1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0" y="5887313"/>
            <a:ext cx="504000" cy="504000"/>
          </a:xfrm>
          <a:prstGeom prst="rect">
            <a:avLst/>
          </a:prstGeom>
        </p:spPr>
      </p:pic>
      <p:sp>
        <p:nvSpPr>
          <p:cNvPr id="24" name="テキスト ボックス 23">
            <a:extLst>
              <a:ext uri="{FF2B5EF4-FFF2-40B4-BE49-F238E27FC236}">
                <a16:creationId xmlns:a16="http://schemas.microsoft.com/office/drawing/2014/main" id="{771E25D1-C319-4331-8DC7-CC16A72438FD}"/>
              </a:ext>
            </a:extLst>
          </p:cNvPr>
          <p:cNvSpPr txBox="1"/>
          <p:nvPr/>
        </p:nvSpPr>
        <p:spPr>
          <a:xfrm>
            <a:off x="5058604" y="5301208"/>
            <a:ext cx="3790098"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ユーザがファイルをダウンロードせずに、</a:t>
            </a:r>
            <a:r>
              <a:rPr kumimoji="1" lang="en-US" altLang="ja-JP" sz="1100" dirty="0">
                <a:latin typeface="Meiryo UI" panose="020B0604030504040204" pitchFamily="50" charset="-128"/>
                <a:ea typeface="Meiryo UI" panose="020B0604030504040204" pitchFamily="50" charset="-128"/>
              </a:rPr>
              <a:t>CSV</a:t>
            </a:r>
            <a:r>
              <a:rPr kumimoji="1" lang="ja-JP" altLang="en-US" sz="1100" dirty="0">
                <a:latin typeface="Meiryo UI" panose="020B0604030504040204" pitchFamily="50" charset="-128"/>
                <a:ea typeface="Meiryo UI" panose="020B0604030504040204" pitchFamily="50" charset="-128"/>
              </a:rPr>
              <a:t>の中身を確認することができます。</a:t>
            </a:r>
            <a:r>
              <a:rPr kumimoji="1" lang="en-US" altLang="ja-JP" sz="1100" dirty="0">
                <a:latin typeface="Meiryo UI" panose="020B0604030504040204" pitchFamily="50" charset="-128"/>
                <a:ea typeface="Meiryo UI" panose="020B0604030504040204" pitchFamily="50" charset="-128"/>
              </a:rPr>
              <a:t>CKAN</a:t>
            </a:r>
            <a:r>
              <a:rPr kumimoji="1" lang="ja-JP" altLang="en-US" sz="1100" dirty="0">
                <a:latin typeface="Meiryo UI" panose="020B0604030504040204" pitchFamily="50" charset="-128"/>
                <a:ea typeface="Meiryo UI" panose="020B0604030504040204" pitchFamily="50" charset="-128"/>
              </a:rPr>
              <a:t>を使うメリットのひとつです。</a:t>
            </a:r>
          </a:p>
        </p:txBody>
      </p:sp>
      <p:pic>
        <p:nvPicPr>
          <p:cNvPr id="25" name="グラフィックス 24" descr="バッジ: チェックマーク 1">
            <a:extLst>
              <a:ext uri="{FF2B5EF4-FFF2-40B4-BE49-F238E27FC236}">
                <a16:creationId xmlns:a16="http://schemas.microsoft.com/office/drawing/2014/main" id="{D8DC5850-B185-4705-8871-B5C609050A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6801" y="5280437"/>
            <a:ext cx="504000" cy="504000"/>
          </a:xfrm>
          <a:prstGeom prst="rect">
            <a:avLst/>
          </a:prstGeom>
        </p:spPr>
      </p:pic>
      <p:sp>
        <p:nvSpPr>
          <p:cNvPr id="21" name="右矢印 9">
            <a:extLst>
              <a:ext uri="{FF2B5EF4-FFF2-40B4-BE49-F238E27FC236}">
                <a16:creationId xmlns:a16="http://schemas.microsoft.com/office/drawing/2014/main" id="{ABDB36F4-DBC8-42E2-919D-04532EA826BB}"/>
              </a:ext>
            </a:extLst>
          </p:cNvPr>
          <p:cNvSpPr/>
          <p:nvPr/>
        </p:nvSpPr>
        <p:spPr>
          <a:xfrm rot="19869181">
            <a:off x="3949540" y="4411394"/>
            <a:ext cx="574216" cy="220942"/>
          </a:xfrm>
          <a:prstGeom prs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Tree>
    <p:extLst>
      <p:ext uri="{BB962C8B-B14F-4D97-AF65-F5344CB8AC3E}">
        <p14:creationId xmlns:p14="http://schemas.microsoft.com/office/powerpoint/2010/main" val="407441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F17AF-906F-48BF-BCCB-59D686DD2691}"/>
              </a:ext>
            </a:extLst>
          </p:cNvPr>
          <p:cNvSpPr>
            <a:spLocks noGrp="1"/>
          </p:cNvSpPr>
          <p:nvPr>
            <p:ph type="title"/>
          </p:nvPr>
        </p:nvSpPr>
        <p:spPr/>
        <p:txBody>
          <a:bodyPr/>
          <a:lstStyle/>
          <a:p>
            <a:r>
              <a:rPr kumimoji="1" lang="ja-JP" altLang="en-US" dirty="0"/>
              <a:t>実習（データ登録編）を</a:t>
            </a:r>
            <a:r>
              <a:rPr lang="ja-JP" altLang="en-US" dirty="0"/>
              <a:t>はじめる</a:t>
            </a:r>
            <a:r>
              <a:rPr kumimoji="1" lang="ja-JP" altLang="en-US" dirty="0"/>
              <a:t>にあたって②</a:t>
            </a:r>
          </a:p>
        </p:txBody>
      </p:sp>
      <p:sp>
        <p:nvSpPr>
          <p:cNvPr id="3" name="スライド番号プレースホルダー 2">
            <a:extLst>
              <a:ext uri="{FF2B5EF4-FFF2-40B4-BE49-F238E27FC236}">
                <a16:creationId xmlns:a16="http://schemas.microsoft.com/office/drawing/2014/main" id="{88D1FD3A-A77E-4F7B-88EC-C3C8580E55AD}"/>
              </a:ext>
            </a:extLst>
          </p:cNvPr>
          <p:cNvSpPr>
            <a:spLocks noGrp="1"/>
          </p:cNvSpPr>
          <p:nvPr>
            <p:ph type="sldNum" sz="quarter" idx="12"/>
          </p:nvPr>
        </p:nvSpPr>
        <p:spPr/>
        <p:txBody>
          <a:bodyPr/>
          <a:lstStyle/>
          <a:p>
            <a:fld id="{EEDB8509-CC2C-4EC7-9C2E-996B98B58898}" type="slidenum">
              <a:rPr kumimoji="1" lang="ja-JP" altLang="en-US" smtClean="0"/>
              <a:pPr/>
              <a:t>3</a:t>
            </a:fld>
            <a:endParaRPr kumimoji="1" lang="ja-JP" altLang="en-US"/>
          </a:p>
        </p:txBody>
      </p:sp>
      <p:sp>
        <p:nvSpPr>
          <p:cNvPr id="12" name="テキスト プレースホルダー 11">
            <a:extLst>
              <a:ext uri="{FF2B5EF4-FFF2-40B4-BE49-F238E27FC236}">
                <a16:creationId xmlns:a16="http://schemas.microsoft.com/office/drawing/2014/main" id="{4716CE0A-835C-4CA2-A3C9-5740D3715FE5}"/>
              </a:ext>
            </a:extLst>
          </p:cNvPr>
          <p:cNvSpPr>
            <a:spLocks noGrp="1"/>
          </p:cNvSpPr>
          <p:nvPr>
            <p:ph type="body" sz="quarter" idx="13"/>
          </p:nvPr>
        </p:nvSpPr>
        <p:spPr/>
        <p:txBody>
          <a:bodyPr/>
          <a:lstStyle/>
          <a:p>
            <a:endParaRPr lang="ja-JP" altLang="en-US"/>
          </a:p>
        </p:txBody>
      </p:sp>
      <p:sp>
        <p:nvSpPr>
          <p:cNvPr id="13" name="テキスト プレースホルダー 12">
            <a:extLst>
              <a:ext uri="{FF2B5EF4-FFF2-40B4-BE49-F238E27FC236}">
                <a16:creationId xmlns:a16="http://schemas.microsoft.com/office/drawing/2014/main" id="{6F74ABF5-52D4-402F-B9EE-94A8843FE032}"/>
              </a:ext>
            </a:extLst>
          </p:cNvPr>
          <p:cNvSpPr>
            <a:spLocks noGrp="1"/>
          </p:cNvSpPr>
          <p:nvPr>
            <p:ph type="body" sz="quarter" idx="14"/>
          </p:nvPr>
        </p:nvSpPr>
        <p:spPr>
          <a:xfrm>
            <a:off x="207963" y="884239"/>
            <a:ext cx="8728075" cy="424732"/>
          </a:xfrm>
        </p:spPr>
        <p:txBody>
          <a:bodyPr/>
          <a:lstStyle/>
          <a:p>
            <a:r>
              <a:rPr lang="ja-JP" altLang="en-US" dirty="0"/>
              <a:t>この実習（データ登録編）に取り組むにあたっての準備について説明します。</a:t>
            </a:r>
            <a:endParaRPr lang="en-US" altLang="ja-JP" dirty="0"/>
          </a:p>
        </p:txBody>
      </p:sp>
      <p:sp>
        <p:nvSpPr>
          <p:cNvPr id="14" name="テキスト プレースホルダー 13">
            <a:extLst>
              <a:ext uri="{FF2B5EF4-FFF2-40B4-BE49-F238E27FC236}">
                <a16:creationId xmlns:a16="http://schemas.microsoft.com/office/drawing/2014/main" id="{F2172BCB-4F08-469C-87E5-B58CCAF3CE61}"/>
              </a:ext>
            </a:extLst>
          </p:cNvPr>
          <p:cNvSpPr>
            <a:spLocks noGrp="1"/>
          </p:cNvSpPr>
          <p:nvPr>
            <p:ph type="body" sz="quarter" idx="15"/>
          </p:nvPr>
        </p:nvSpPr>
        <p:spPr>
          <a:xfrm>
            <a:off x="207963" y="1551487"/>
            <a:ext cx="8756650" cy="4680669"/>
          </a:xfrm>
          <a:solidFill>
            <a:schemeClr val="bg1"/>
          </a:solidFill>
        </p:spPr>
        <p:txBody>
          <a:bodyPr>
            <a:normAutofit/>
          </a:bodyPr>
          <a:lstStyle/>
          <a:p>
            <a:pPr marL="342900" indent="-342900">
              <a:lnSpc>
                <a:spcPct val="150000"/>
              </a:lnSpc>
              <a:buFont typeface="+mj-lt"/>
              <a:buAutoNum type="arabicPeriod" startAt="6"/>
            </a:pPr>
            <a:r>
              <a:rPr lang="ja-JP" altLang="en-US" dirty="0"/>
              <a:t>この教材で用いる記号については次のとおりです。</a:t>
            </a:r>
            <a:endParaRPr lang="en-US" altLang="ja-JP" dirty="0">
              <a:latin typeface="Meiryo UI" panose="020B0604030504040204" pitchFamily="50" charset="-128"/>
              <a:ea typeface="Meiryo UI" panose="020B0604030504040204" pitchFamily="50" charset="-128"/>
            </a:endParaRPr>
          </a:p>
        </p:txBody>
      </p:sp>
      <p:pic>
        <p:nvPicPr>
          <p:cNvPr id="10" name="グラフィックス 9" descr="バッジ: チェックマーク 1">
            <a:extLst>
              <a:ext uri="{FF2B5EF4-FFF2-40B4-BE49-F238E27FC236}">
                <a16:creationId xmlns:a16="http://schemas.microsoft.com/office/drawing/2014/main" id="{A27545AC-AE1C-41F1-B653-EF7A4C9601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3583" y="2434848"/>
            <a:ext cx="504000" cy="504000"/>
          </a:xfrm>
          <a:prstGeom prst="rect">
            <a:avLst/>
          </a:prstGeom>
        </p:spPr>
      </p:pic>
      <p:sp>
        <p:nvSpPr>
          <p:cNvPr id="17" name="テキスト ボックス 16">
            <a:extLst>
              <a:ext uri="{FF2B5EF4-FFF2-40B4-BE49-F238E27FC236}">
                <a16:creationId xmlns:a16="http://schemas.microsoft.com/office/drawing/2014/main" id="{5E7AE091-2CB0-4372-89B8-4FD59AF119B3}"/>
              </a:ext>
            </a:extLst>
          </p:cNvPr>
          <p:cNvSpPr txBox="1"/>
          <p:nvPr/>
        </p:nvSpPr>
        <p:spPr>
          <a:xfrm>
            <a:off x="1844551" y="2502182"/>
            <a:ext cx="6115777"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学習をすすめるにあたってのヒントや参考情報を取り上げています。</a:t>
            </a:r>
            <a:endParaRPr lang="en-US" altLang="ja-JP" dirty="0">
              <a:latin typeface="Meiryo UI" panose="020B0604030504040204" pitchFamily="50" charset="-128"/>
              <a:ea typeface="Meiryo UI" panose="020B0604030504040204" pitchFamily="50" charset="-128"/>
            </a:endParaRPr>
          </a:p>
        </p:txBody>
      </p:sp>
      <p:pic>
        <p:nvPicPr>
          <p:cNvPr id="7" name="グラフィックス 6" descr="警告">
            <a:extLst>
              <a:ext uri="{FF2B5EF4-FFF2-40B4-BE49-F238E27FC236}">
                <a16:creationId xmlns:a16="http://schemas.microsoft.com/office/drawing/2014/main" id="{4EDDC6C2-D4D7-47EE-9F96-C7888A670F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0551" y="3501064"/>
            <a:ext cx="504000" cy="504000"/>
          </a:xfrm>
          <a:prstGeom prst="rect">
            <a:avLst/>
          </a:prstGeom>
        </p:spPr>
      </p:pic>
      <p:sp>
        <p:nvSpPr>
          <p:cNvPr id="18" name="テキスト ボックス 17">
            <a:extLst>
              <a:ext uri="{FF2B5EF4-FFF2-40B4-BE49-F238E27FC236}">
                <a16:creationId xmlns:a16="http://schemas.microsoft.com/office/drawing/2014/main" id="{14F40E2E-5164-477C-AF63-71E6845F357C}"/>
              </a:ext>
            </a:extLst>
          </p:cNvPr>
          <p:cNvSpPr txBox="1"/>
          <p:nvPr/>
        </p:nvSpPr>
        <p:spPr>
          <a:xfrm>
            <a:off x="1844551" y="3568398"/>
            <a:ext cx="4979248"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注意点や間違いやすい点について説明しています。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3978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1C915B95-89FA-468C-A824-F6332557D35C}"/>
              </a:ext>
            </a:extLst>
          </p:cNvPr>
          <p:cNvPicPr>
            <a:picLocks noChangeAspect="1"/>
          </p:cNvPicPr>
          <p:nvPr/>
        </p:nvPicPr>
        <p:blipFill>
          <a:blip r:embed="rId3"/>
          <a:stretch>
            <a:fillRect/>
          </a:stretch>
        </p:blipFill>
        <p:spPr>
          <a:xfrm>
            <a:off x="4926212" y="1994279"/>
            <a:ext cx="3960000" cy="1471051"/>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04C9C8D5-0532-4B03-84CE-D4625C3ED7C2}"/>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2.10</a:t>
            </a:r>
            <a:r>
              <a:rPr lang="ja-JP" altLang="en-US" dirty="0">
                <a:latin typeface="Meiryo UI" panose="020B0604030504040204" pitchFamily="50" charset="-128"/>
                <a:ea typeface="Meiryo UI" panose="020B0604030504040204" pitchFamily="50" charset="-128"/>
                <a:cs typeface="Meiryo UI" panose="020B0604030504040204" pitchFamily="50" charset="-128"/>
              </a:rPr>
              <a:t> 登録したデータの編集</a:t>
            </a:r>
            <a:endParaRPr kumimoji="1" lang="ja-JP" altLang="en-US" dirty="0"/>
          </a:p>
        </p:txBody>
      </p:sp>
      <p:sp>
        <p:nvSpPr>
          <p:cNvPr id="4" name="スライド番号プレースホルダー 3">
            <a:extLst>
              <a:ext uri="{FF2B5EF4-FFF2-40B4-BE49-F238E27FC236}">
                <a16:creationId xmlns:a16="http://schemas.microsoft.com/office/drawing/2014/main" id="{C6FD0724-4813-4313-B12F-FAC20B514E41}"/>
              </a:ext>
            </a:extLst>
          </p:cNvPr>
          <p:cNvSpPr>
            <a:spLocks noGrp="1"/>
          </p:cNvSpPr>
          <p:nvPr>
            <p:ph type="sldNum" sz="quarter" idx="12"/>
          </p:nvPr>
        </p:nvSpPr>
        <p:spPr/>
        <p:txBody>
          <a:bodyPr/>
          <a:lstStyle/>
          <a:p>
            <a:fld id="{EEDB8509-CC2C-4EC7-9C2E-996B98B58898}" type="slidenum">
              <a:rPr kumimoji="1" lang="ja-JP" altLang="en-US" smtClean="0"/>
              <a:pPr/>
              <a:t>30</a:t>
            </a:fld>
            <a:endParaRPr kumimoji="1" lang="ja-JP" altLang="en-US"/>
          </a:p>
        </p:txBody>
      </p:sp>
      <p:sp>
        <p:nvSpPr>
          <p:cNvPr id="5" name="テキスト プレースホルダー 4">
            <a:extLst>
              <a:ext uri="{FF2B5EF4-FFF2-40B4-BE49-F238E27FC236}">
                <a16:creationId xmlns:a16="http://schemas.microsoft.com/office/drawing/2014/main" id="{169229F2-DA71-41A1-B2A4-E35D6F826335}"/>
              </a:ext>
            </a:extLst>
          </p:cNvPr>
          <p:cNvSpPr>
            <a:spLocks noGrp="1"/>
          </p:cNvSpPr>
          <p:nvPr>
            <p:ph type="body" sz="quarter" idx="13"/>
          </p:nvPr>
        </p:nvSpPr>
        <p:spPr/>
        <p:txBody>
          <a:bodyPr/>
          <a:lstStyle/>
          <a:p>
            <a:r>
              <a:rPr lang="en-US" altLang="ja-JP" dirty="0"/>
              <a:t>2.</a:t>
            </a:r>
            <a:r>
              <a:rPr lang="ja-JP" altLang="en-US" dirty="0"/>
              <a:t>オープンデータの公開</a:t>
            </a:r>
          </a:p>
        </p:txBody>
      </p:sp>
      <p:sp>
        <p:nvSpPr>
          <p:cNvPr id="6" name="テキスト プレースホルダー 5">
            <a:extLst>
              <a:ext uri="{FF2B5EF4-FFF2-40B4-BE49-F238E27FC236}">
                <a16:creationId xmlns:a16="http://schemas.microsoft.com/office/drawing/2014/main" id="{1178D6E1-0B90-496D-8F71-A5CE535A0D65}"/>
              </a:ext>
            </a:extLst>
          </p:cNvPr>
          <p:cNvSpPr>
            <a:spLocks noGrp="1"/>
          </p:cNvSpPr>
          <p:nvPr>
            <p:ph type="body" sz="quarter" idx="14"/>
          </p:nvPr>
        </p:nvSpPr>
        <p:spPr>
          <a:xfrm>
            <a:off x="207963" y="884239"/>
            <a:ext cx="8728075" cy="441948"/>
          </a:xfrm>
        </p:spPr>
        <p:txBody>
          <a:bodyPr/>
          <a:lstStyle/>
          <a:p>
            <a:r>
              <a:rPr lang="ja-JP" altLang="en-US" dirty="0"/>
              <a:t>登録したメタデータ</a:t>
            </a:r>
            <a:r>
              <a:rPr kumimoji="1" lang="ja-JP" altLang="en-US" dirty="0"/>
              <a:t>やリソースを編集するには、「管理」ボタンから行います。</a:t>
            </a:r>
          </a:p>
        </p:txBody>
      </p:sp>
      <p:sp>
        <p:nvSpPr>
          <p:cNvPr id="8" name="テキスト ボックス 7">
            <a:extLst>
              <a:ext uri="{FF2B5EF4-FFF2-40B4-BE49-F238E27FC236}">
                <a16:creationId xmlns:a16="http://schemas.microsoft.com/office/drawing/2014/main" id="{C5D08720-2179-42A1-9A4D-F3B7A15493F1}"/>
              </a:ext>
            </a:extLst>
          </p:cNvPr>
          <p:cNvSpPr txBox="1"/>
          <p:nvPr/>
        </p:nvSpPr>
        <p:spPr>
          <a:xfrm>
            <a:off x="179511" y="1436697"/>
            <a:ext cx="3924287" cy="523220"/>
          </a:xfrm>
          <a:prstGeom prst="rect">
            <a:avLst/>
          </a:prstGeom>
          <a:noFill/>
        </p:spPr>
        <p:txBody>
          <a:bodyPr wrap="square" rtlCol="0">
            <a:spAutoFit/>
          </a:bodyPr>
          <a:lstStyle/>
          <a:p>
            <a:pPr marL="342900" indent="-342900">
              <a:buFont typeface="+mj-ea"/>
              <a:buAutoNum type="circleNumDbPlain"/>
            </a:pPr>
            <a:r>
              <a:rPr kumimoji="1" lang="ja-JP" altLang="en-US" sz="1400" dirty="0">
                <a:solidFill>
                  <a:srgbClr val="FF0000"/>
                </a:solidFill>
                <a:latin typeface="Meiryo UI" panose="020B0604030504040204" pitchFamily="50" charset="-128"/>
                <a:ea typeface="Meiryo UI" panose="020B0604030504040204" pitchFamily="50" charset="-128"/>
              </a:rPr>
              <a:t>「データセット」のメタデータ編集するには、</a:t>
            </a:r>
            <a:br>
              <a:rPr kumimoji="1" lang="en-US" altLang="ja-JP" sz="1400" dirty="0">
                <a:solidFill>
                  <a:srgbClr val="FF0000"/>
                </a:solidFill>
                <a:latin typeface="Meiryo UI" panose="020B0604030504040204" pitchFamily="50" charset="-128"/>
                <a:ea typeface="Meiryo UI" panose="020B0604030504040204" pitchFamily="50" charset="-128"/>
              </a:rPr>
            </a:br>
            <a:r>
              <a:rPr kumimoji="1" lang="ja-JP" altLang="en-US" sz="1400" dirty="0">
                <a:solidFill>
                  <a:srgbClr val="FF0000"/>
                </a:solidFill>
                <a:latin typeface="Meiryo UI" panose="020B0604030504040204" pitchFamily="50" charset="-128"/>
                <a:ea typeface="Meiryo UI" panose="020B0604030504040204" pitchFamily="50" charset="-128"/>
              </a:rPr>
              <a:t>右上の「管理」ボタンをクリックします。</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DB8FE22-6488-4467-807F-6210351470E5}"/>
              </a:ext>
            </a:extLst>
          </p:cNvPr>
          <p:cNvSpPr txBox="1"/>
          <p:nvPr/>
        </p:nvSpPr>
        <p:spPr>
          <a:xfrm>
            <a:off x="4630304" y="1433873"/>
            <a:ext cx="4406192" cy="523220"/>
          </a:xfrm>
          <a:prstGeom prst="rect">
            <a:avLst/>
          </a:prstGeom>
          <a:noFill/>
        </p:spPr>
        <p:txBody>
          <a:bodyPr wrap="square" rtlCol="0">
            <a:spAutoFit/>
          </a:bodyPr>
          <a:lstStyle/>
          <a:p>
            <a:pPr marL="342900" indent="-342900">
              <a:buFont typeface="+mj-ea"/>
              <a:buAutoNum type="circleNumDbPlain"/>
            </a:pPr>
            <a:r>
              <a:rPr kumimoji="1" lang="ja-JP" altLang="en-US" sz="1400" dirty="0">
                <a:solidFill>
                  <a:srgbClr val="FF0000"/>
                </a:solidFill>
                <a:latin typeface="Meiryo UI" panose="020B0604030504040204" pitchFamily="50" charset="-128"/>
                <a:ea typeface="Meiryo UI" panose="020B0604030504040204" pitchFamily="50" charset="-128"/>
              </a:rPr>
              <a:t>リソースを編集（ファイルをアプロードし直す等）するには、「管理」ボタンをクリックします。</a:t>
            </a:r>
          </a:p>
        </p:txBody>
      </p:sp>
      <p:pic>
        <p:nvPicPr>
          <p:cNvPr id="3" name="図 2">
            <a:extLst>
              <a:ext uri="{FF2B5EF4-FFF2-40B4-BE49-F238E27FC236}">
                <a16:creationId xmlns:a16="http://schemas.microsoft.com/office/drawing/2014/main" id="{73D5EBD2-EB0E-4886-AB4E-58A23B71D518}"/>
              </a:ext>
            </a:extLst>
          </p:cNvPr>
          <p:cNvPicPr>
            <a:picLocks noChangeAspect="1"/>
          </p:cNvPicPr>
          <p:nvPr/>
        </p:nvPicPr>
        <p:blipFill>
          <a:blip r:embed="rId4"/>
          <a:stretch>
            <a:fillRect/>
          </a:stretch>
        </p:blipFill>
        <p:spPr>
          <a:xfrm>
            <a:off x="4926212" y="4221088"/>
            <a:ext cx="3960000" cy="1988440"/>
          </a:xfrm>
          <a:prstGeom prst="rect">
            <a:avLst/>
          </a:prstGeom>
          <a:ln>
            <a:solidFill>
              <a:schemeClr val="bg1">
                <a:lumMod val="50000"/>
              </a:schemeClr>
            </a:solidFill>
          </a:ln>
        </p:spPr>
      </p:pic>
      <p:pic>
        <p:nvPicPr>
          <p:cNvPr id="11" name="図 10">
            <a:extLst>
              <a:ext uri="{FF2B5EF4-FFF2-40B4-BE49-F238E27FC236}">
                <a16:creationId xmlns:a16="http://schemas.microsoft.com/office/drawing/2014/main" id="{800CCD84-E22C-4D17-87C9-A99E922101AE}"/>
              </a:ext>
            </a:extLst>
          </p:cNvPr>
          <p:cNvPicPr>
            <a:picLocks noChangeAspect="1"/>
          </p:cNvPicPr>
          <p:nvPr/>
        </p:nvPicPr>
        <p:blipFill>
          <a:blip r:embed="rId5"/>
          <a:stretch>
            <a:fillRect/>
          </a:stretch>
        </p:blipFill>
        <p:spPr>
          <a:xfrm>
            <a:off x="263649" y="1988840"/>
            <a:ext cx="3960000" cy="1581975"/>
          </a:xfrm>
          <a:prstGeom prst="rect">
            <a:avLst/>
          </a:prstGeom>
          <a:ln>
            <a:solidFill>
              <a:schemeClr val="bg1">
                <a:lumMod val="50000"/>
              </a:schemeClr>
            </a:solidFill>
          </a:ln>
        </p:spPr>
      </p:pic>
      <p:pic>
        <p:nvPicPr>
          <p:cNvPr id="19" name="図 18">
            <a:extLst>
              <a:ext uri="{FF2B5EF4-FFF2-40B4-BE49-F238E27FC236}">
                <a16:creationId xmlns:a16="http://schemas.microsoft.com/office/drawing/2014/main" id="{131642DA-0CBF-468C-BFB5-F936062B31D7}"/>
              </a:ext>
            </a:extLst>
          </p:cNvPr>
          <p:cNvPicPr>
            <a:picLocks noChangeAspect="1"/>
          </p:cNvPicPr>
          <p:nvPr/>
        </p:nvPicPr>
        <p:blipFill>
          <a:blip r:embed="rId6"/>
          <a:stretch>
            <a:fillRect/>
          </a:stretch>
        </p:blipFill>
        <p:spPr>
          <a:xfrm>
            <a:off x="256656" y="4221088"/>
            <a:ext cx="3960000" cy="1718807"/>
          </a:xfrm>
          <a:prstGeom prst="rect">
            <a:avLst/>
          </a:prstGeom>
          <a:ln>
            <a:solidFill>
              <a:schemeClr val="bg1">
                <a:lumMod val="50000"/>
              </a:schemeClr>
            </a:solidFill>
          </a:ln>
        </p:spPr>
      </p:pic>
      <p:sp>
        <p:nvSpPr>
          <p:cNvPr id="26" name="テキスト ボックス 25">
            <a:extLst>
              <a:ext uri="{FF2B5EF4-FFF2-40B4-BE49-F238E27FC236}">
                <a16:creationId xmlns:a16="http://schemas.microsoft.com/office/drawing/2014/main" id="{8D729F37-8157-43FA-BC31-B7D8E5C9E20C}"/>
              </a:ext>
            </a:extLst>
          </p:cNvPr>
          <p:cNvSpPr txBox="1"/>
          <p:nvPr/>
        </p:nvSpPr>
        <p:spPr>
          <a:xfrm>
            <a:off x="179510" y="3631000"/>
            <a:ext cx="3924287" cy="523220"/>
          </a:xfrm>
          <a:prstGeom prst="rect">
            <a:avLst/>
          </a:prstGeom>
          <a:noFill/>
        </p:spPr>
        <p:txBody>
          <a:bodyPr wrap="square" rtlCol="0">
            <a:spAutoFit/>
          </a:bodyPr>
          <a:lstStyle/>
          <a:p>
            <a:pPr marL="342900" indent="-342900">
              <a:buFont typeface="+mj-ea"/>
              <a:buAutoNum type="circleNumDbPlain" startAt="2"/>
            </a:pPr>
            <a:r>
              <a:rPr kumimoji="1" lang="ja-JP" altLang="en-US" sz="1400" dirty="0">
                <a:solidFill>
                  <a:srgbClr val="FF0000"/>
                </a:solidFill>
                <a:latin typeface="Meiryo UI" panose="020B0604030504040204" pitchFamily="50" charset="-128"/>
                <a:ea typeface="Meiryo UI" panose="020B0604030504040204" pitchFamily="50" charset="-128"/>
              </a:rPr>
              <a:t>メタデータの編集画面になります。編集後は右下の「データセットの更新」をクリックしてください。</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94BD9586-0A83-4C10-8B2D-0237645FD598}"/>
              </a:ext>
            </a:extLst>
          </p:cNvPr>
          <p:cNvPicPr>
            <a:picLocks noChangeAspect="1"/>
          </p:cNvPicPr>
          <p:nvPr/>
        </p:nvPicPr>
        <p:blipFill>
          <a:blip r:embed="rId7"/>
          <a:stretch>
            <a:fillRect/>
          </a:stretch>
        </p:blipFill>
        <p:spPr>
          <a:xfrm>
            <a:off x="256656" y="5828298"/>
            <a:ext cx="3960000" cy="617274"/>
          </a:xfrm>
          <a:prstGeom prst="rect">
            <a:avLst/>
          </a:prstGeom>
          <a:ln>
            <a:solidFill>
              <a:schemeClr val="bg1">
                <a:lumMod val="50000"/>
              </a:schemeClr>
            </a:solidFill>
          </a:ln>
        </p:spPr>
      </p:pic>
      <p:sp>
        <p:nvSpPr>
          <p:cNvPr id="28" name="フローチャート: せん孔テープ 27">
            <a:extLst>
              <a:ext uri="{FF2B5EF4-FFF2-40B4-BE49-F238E27FC236}">
                <a16:creationId xmlns:a16="http://schemas.microsoft.com/office/drawing/2014/main" id="{3CD396FC-0380-42D0-8A31-3AE573CAC237}"/>
              </a:ext>
            </a:extLst>
          </p:cNvPr>
          <p:cNvSpPr/>
          <p:nvPr/>
        </p:nvSpPr>
        <p:spPr>
          <a:xfrm>
            <a:off x="256656" y="5700376"/>
            <a:ext cx="3960000" cy="262156"/>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62783EE-531E-4CB3-92A5-0CF4B043832F}"/>
              </a:ext>
            </a:extLst>
          </p:cNvPr>
          <p:cNvSpPr/>
          <p:nvPr/>
        </p:nvSpPr>
        <p:spPr>
          <a:xfrm>
            <a:off x="3707903" y="2015177"/>
            <a:ext cx="515745" cy="264177"/>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29" name="正方形/長方形 28">
            <a:extLst>
              <a:ext uri="{FF2B5EF4-FFF2-40B4-BE49-F238E27FC236}">
                <a16:creationId xmlns:a16="http://schemas.microsoft.com/office/drawing/2014/main" id="{396735EB-D3C8-4FF4-A026-8D63011D899F}"/>
              </a:ext>
            </a:extLst>
          </p:cNvPr>
          <p:cNvSpPr/>
          <p:nvPr/>
        </p:nvSpPr>
        <p:spPr>
          <a:xfrm>
            <a:off x="3442836" y="5983255"/>
            <a:ext cx="697116" cy="220597"/>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30" name="正方形/長方形 29">
            <a:extLst>
              <a:ext uri="{FF2B5EF4-FFF2-40B4-BE49-F238E27FC236}">
                <a16:creationId xmlns:a16="http://schemas.microsoft.com/office/drawing/2014/main" id="{C380B99D-1DD0-4763-9496-30269F0C6E67}"/>
              </a:ext>
            </a:extLst>
          </p:cNvPr>
          <p:cNvSpPr/>
          <p:nvPr/>
        </p:nvSpPr>
        <p:spPr>
          <a:xfrm>
            <a:off x="7229668" y="1963189"/>
            <a:ext cx="515745" cy="264177"/>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32" name="正方形/長方形 31">
            <a:extLst>
              <a:ext uri="{FF2B5EF4-FFF2-40B4-BE49-F238E27FC236}">
                <a16:creationId xmlns:a16="http://schemas.microsoft.com/office/drawing/2014/main" id="{9AAC3F5E-0634-49B5-8583-ACEB73688E1D}"/>
              </a:ext>
            </a:extLst>
          </p:cNvPr>
          <p:cNvSpPr/>
          <p:nvPr/>
        </p:nvSpPr>
        <p:spPr>
          <a:xfrm>
            <a:off x="8149290" y="5983276"/>
            <a:ext cx="697116" cy="220597"/>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33" name="テキスト ボックス 32">
            <a:extLst>
              <a:ext uri="{FF2B5EF4-FFF2-40B4-BE49-F238E27FC236}">
                <a16:creationId xmlns:a16="http://schemas.microsoft.com/office/drawing/2014/main" id="{4277A7E7-BFE1-4A8E-B3E8-E6737E1DCF6D}"/>
              </a:ext>
            </a:extLst>
          </p:cNvPr>
          <p:cNvSpPr txBox="1"/>
          <p:nvPr/>
        </p:nvSpPr>
        <p:spPr>
          <a:xfrm>
            <a:off x="4630304" y="3573016"/>
            <a:ext cx="4406192" cy="523220"/>
          </a:xfrm>
          <a:prstGeom prst="rect">
            <a:avLst/>
          </a:prstGeom>
          <a:noFill/>
        </p:spPr>
        <p:txBody>
          <a:bodyPr wrap="square" rtlCol="0">
            <a:spAutoFit/>
          </a:bodyPr>
          <a:lstStyle/>
          <a:p>
            <a:pPr marL="342900" indent="-342900">
              <a:buFont typeface="+mj-ea"/>
              <a:buAutoNum type="circleNumDbPlain" startAt="2"/>
            </a:pPr>
            <a:r>
              <a:rPr kumimoji="1" lang="ja-JP" altLang="en-US" sz="1400" dirty="0">
                <a:solidFill>
                  <a:srgbClr val="FF0000"/>
                </a:solidFill>
                <a:latin typeface="Meiryo UI" panose="020B0604030504040204" pitchFamily="50" charset="-128"/>
                <a:ea typeface="Meiryo UI" panose="020B0604030504040204" pitchFamily="50" charset="-128"/>
              </a:rPr>
              <a:t>リソースの編集画面になります。編集後はに右下の「データセットの更新」をクリックしてください。</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cxnSp>
        <p:nvCxnSpPr>
          <p:cNvPr id="35" name="直線コネクタ 34">
            <a:extLst>
              <a:ext uri="{FF2B5EF4-FFF2-40B4-BE49-F238E27FC236}">
                <a16:creationId xmlns:a16="http://schemas.microsoft.com/office/drawing/2014/main" id="{E593C1BB-A3D3-4377-97C1-30C481D85064}"/>
              </a:ext>
            </a:extLst>
          </p:cNvPr>
          <p:cNvCxnSpPr/>
          <p:nvPr/>
        </p:nvCxnSpPr>
        <p:spPr>
          <a:xfrm>
            <a:off x="4572000" y="1556792"/>
            <a:ext cx="0" cy="5040560"/>
          </a:xfrm>
          <a:prstGeom prst="line">
            <a:avLst/>
          </a:prstGeom>
          <a:ln w="12700">
            <a:solidFill>
              <a:srgbClr val="CCC1DA"/>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FFDCAA58-DA6F-400F-A1B4-70C6EA2A31A2}"/>
              </a:ext>
            </a:extLst>
          </p:cNvPr>
          <p:cNvSpPr/>
          <p:nvPr/>
        </p:nvSpPr>
        <p:spPr>
          <a:xfrm>
            <a:off x="8604448" y="4529771"/>
            <a:ext cx="241958" cy="220597"/>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37" name="角丸四角形吹き出し 13">
            <a:extLst>
              <a:ext uri="{FF2B5EF4-FFF2-40B4-BE49-F238E27FC236}">
                <a16:creationId xmlns:a16="http://schemas.microsoft.com/office/drawing/2014/main" id="{49940C79-0FE4-4C99-9305-282F15DF09DB}"/>
              </a:ext>
            </a:extLst>
          </p:cNvPr>
          <p:cNvSpPr/>
          <p:nvPr/>
        </p:nvSpPr>
        <p:spPr>
          <a:xfrm>
            <a:off x="5040203" y="5080491"/>
            <a:ext cx="1692037" cy="669715"/>
          </a:xfrm>
          <a:prstGeom prst="wedgeRoundRectCallout">
            <a:avLst>
              <a:gd name="adj1" fmla="val 165433"/>
              <a:gd name="adj2" fmla="val -103321"/>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defTabSz="844083"/>
            <a:r>
              <a:rPr lang="ja-JP" altLang="en-US" sz="1292" kern="0" dirty="0">
                <a:solidFill>
                  <a:srgbClr val="FF0000"/>
                </a:solidFill>
                <a:latin typeface="Meiryo UI" panose="020B0604030504040204" pitchFamily="50" charset="-128"/>
                <a:ea typeface="Meiryo UI"/>
              </a:rPr>
              <a:t>ファイルをアップロードし直すには、「</a:t>
            </a:r>
            <a:r>
              <a:rPr lang="en-US" altLang="ja-JP" sz="1292" kern="0" dirty="0">
                <a:solidFill>
                  <a:srgbClr val="FF0000"/>
                </a:solidFill>
                <a:latin typeface="Meiryo UI" panose="020B0604030504040204" pitchFamily="50" charset="-128"/>
                <a:ea typeface="Meiryo UI"/>
              </a:rPr>
              <a:t>x</a:t>
            </a:r>
            <a:r>
              <a:rPr lang="ja-JP" altLang="en-US" sz="1292" kern="0" dirty="0">
                <a:solidFill>
                  <a:srgbClr val="FF0000"/>
                </a:solidFill>
                <a:latin typeface="Meiryo UI" panose="020B0604030504040204" pitchFamily="50" charset="-128"/>
                <a:ea typeface="Meiryo UI"/>
              </a:rPr>
              <a:t>」をクリックしてください。</a:t>
            </a:r>
          </a:p>
        </p:txBody>
      </p:sp>
    </p:spTree>
    <p:extLst>
      <p:ext uri="{BB962C8B-B14F-4D97-AF65-F5344CB8AC3E}">
        <p14:creationId xmlns:p14="http://schemas.microsoft.com/office/powerpoint/2010/main" val="330678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C9C8D5-0532-4B03-84CE-D4625C3ED7C2}"/>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2.11</a:t>
            </a:r>
            <a:r>
              <a:rPr lang="ja-JP" altLang="en-US" dirty="0">
                <a:latin typeface="Meiryo UI" panose="020B0604030504040204" pitchFamily="50" charset="-128"/>
                <a:ea typeface="Meiryo UI" panose="020B0604030504040204" pitchFamily="50" charset="-128"/>
                <a:cs typeface="Meiryo UI" panose="020B0604030504040204" pitchFamily="50" charset="-128"/>
              </a:rPr>
              <a:t> グループの考え方（参考）</a:t>
            </a:r>
            <a:endParaRPr kumimoji="1" lang="ja-JP" altLang="en-US" dirty="0"/>
          </a:p>
        </p:txBody>
      </p:sp>
      <p:sp>
        <p:nvSpPr>
          <p:cNvPr id="4" name="スライド番号プレースホルダー 3">
            <a:extLst>
              <a:ext uri="{FF2B5EF4-FFF2-40B4-BE49-F238E27FC236}">
                <a16:creationId xmlns:a16="http://schemas.microsoft.com/office/drawing/2014/main" id="{C6FD0724-4813-4313-B12F-FAC20B514E41}"/>
              </a:ext>
            </a:extLst>
          </p:cNvPr>
          <p:cNvSpPr>
            <a:spLocks noGrp="1"/>
          </p:cNvSpPr>
          <p:nvPr>
            <p:ph type="sldNum" sz="quarter" idx="12"/>
          </p:nvPr>
        </p:nvSpPr>
        <p:spPr/>
        <p:txBody>
          <a:bodyPr/>
          <a:lstStyle/>
          <a:p>
            <a:fld id="{EEDB8509-CC2C-4EC7-9C2E-996B98B58898}" type="slidenum">
              <a:rPr kumimoji="1" lang="ja-JP" altLang="en-US" smtClean="0"/>
              <a:pPr/>
              <a:t>31</a:t>
            </a:fld>
            <a:endParaRPr kumimoji="1" lang="ja-JP" altLang="en-US"/>
          </a:p>
        </p:txBody>
      </p:sp>
      <p:sp>
        <p:nvSpPr>
          <p:cNvPr id="5" name="テキスト プレースホルダー 4">
            <a:extLst>
              <a:ext uri="{FF2B5EF4-FFF2-40B4-BE49-F238E27FC236}">
                <a16:creationId xmlns:a16="http://schemas.microsoft.com/office/drawing/2014/main" id="{169229F2-DA71-41A1-B2A4-E35D6F826335}"/>
              </a:ext>
            </a:extLst>
          </p:cNvPr>
          <p:cNvSpPr>
            <a:spLocks noGrp="1"/>
          </p:cNvSpPr>
          <p:nvPr>
            <p:ph type="body" sz="quarter" idx="13"/>
          </p:nvPr>
        </p:nvSpPr>
        <p:spPr/>
        <p:txBody>
          <a:bodyPr/>
          <a:lstStyle/>
          <a:p>
            <a:r>
              <a:rPr lang="en-US" altLang="ja-JP" dirty="0"/>
              <a:t>2.</a:t>
            </a:r>
            <a:r>
              <a:rPr lang="ja-JP" altLang="en-US" dirty="0"/>
              <a:t>オープンデータの公開</a:t>
            </a:r>
          </a:p>
        </p:txBody>
      </p:sp>
      <p:sp>
        <p:nvSpPr>
          <p:cNvPr id="6" name="テキスト プレースホルダー 5">
            <a:extLst>
              <a:ext uri="{FF2B5EF4-FFF2-40B4-BE49-F238E27FC236}">
                <a16:creationId xmlns:a16="http://schemas.microsoft.com/office/drawing/2014/main" id="{1178D6E1-0B90-496D-8F71-A5CE535A0D65}"/>
              </a:ext>
            </a:extLst>
          </p:cNvPr>
          <p:cNvSpPr>
            <a:spLocks noGrp="1"/>
          </p:cNvSpPr>
          <p:nvPr>
            <p:ph type="body" sz="quarter" idx="14"/>
          </p:nvPr>
        </p:nvSpPr>
        <p:spPr>
          <a:xfrm>
            <a:off x="207963" y="884239"/>
            <a:ext cx="8728075" cy="528538"/>
          </a:xfrm>
        </p:spPr>
        <p:txBody>
          <a:bodyPr/>
          <a:lstStyle/>
          <a:p>
            <a:r>
              <a:rPr lang="ja-JP" altLang="en-US" dirty="0"/>
              <a:t>実習用カタログサイト</a:t>
            </a:r>
            <a:r>
              <a:rPr kumimoji="1" lang="ja-JP" altLang="en-US" dirty="0"/>
              <a:t>では、</a:t>
            </a:r>
            <a:r>
              <a:rPr kumimoji="1" lang="en-US" altLang="ja-JP" dirty="0"/>
              <a:t>21</a:t>
            </a:r>
            <a:r>
              <a:rPr lang="ja-JP" altLang="en-US" dirty="0"/>
              <a:t>分野で</a:t>
            </a:r>
            <a:r>
              <a:rPr kumimoji="1" lang="ja-JP" altLang="en-US" dirty="0"/>
              <a:t>グループを整理しています。</a:t>
            </a:r>
          </a:p>
        </p:txBody>
      </p:sp>
      <p:sp>
        <p:nvSpPr>
          <p:cNvPr id="7" name="テキスト ボックス 6">
            <a:extLst>
              <a:ext uri="{FF2B5EF4-FFF2-40B4-BE49-F238E27FC236}">
                <a16:creationId xmlns:a16="http://schemas.microsoft.com/office/drawing/2014/main" id="{D5D46461-DD35-4AAF-B4BB-E8E4D776B956}"/>
              </a:ext>
            </a:extLst>
          </p:cNvPr>
          <p:cNvSpPr txBox="1"/>
          <p:nvPr/>
        </p:nvSpPr>
        <p:spPr>
          <a:xfrm>
            <a:off x="683568" y="1882304"/>
            <a:ext cx="2109873" cy="3970318"/>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200" dirty="0"/>
              <a:t>国土・気象</a:t>
            </a:r>
          </a:p>
          <a:p>
            <a:pPr marL="285750" indent="-285750">
              <a:buFont typeface="Arial" panose="020B0604020202020204" pitchFamily="34" charset="0"/>
              <a:buChar char="•"/>
            </a:pPr>
            <a:r>
              <a:rPr kumimoji="1" lang="ja-JP" altLang="en-US" sz="1200" dirty="0"/>
              <a:t>人口・世帯</a:t>
            </a:r>
          </a:p>
          <a:p>
            <a:pPr marL="285750" indent="-285750">
              <a:buFont typeface="Arial" panose="020B0604020202020204" pitchFamily="34" charset="0"/>
              <a:buChar char="•"/>
            </a:pPr>
            <a:r>
              <a:rPr kumimoji="1" lang="ja-JP" altLang="en-US" sz="1200" dirty="0"/>
              <a:t>労働・賃金</a:t>
            </a:r>
          </a:p>
          <a:p>
            <a:pPr marL="285750" indent="-285750">
              <a:buFont typeface="Arial" panose="020B0604020202020204" pitchFamily="34" charset="0"/>
              <a:buChar char="•"/>
            </a:pPr>
            <a:r>
              <a:rPr kumimoji="1" lang="ja-JP" altLang="en-US" sz="1200" dirty="0"/>
              <a:t>農林水産業</a:t>
            </a:r>
          </a:p>
          <a:p>
            <a:pPr marL="285750" indent="-285750">
              <a:buFont typeface="Arial" panose="020B0604020202020204" pitchFamily="34" charset="0"/>
              <a:buChar char="•"/>
            </a:pPr>
            <a:r>
              <a:rPr kumimoji="1" lang="ja-JP" altLang="en-US" sz="1200" dirty="0"/>
              <a:t>鉱工業</a:t>
            </a:r>
          </a:p>
          <a:p>
            <a:pPr marL="285750" indent="-285750">
              <a:buFont typeface="Arial" panose="020B0604020202020204" pitchFamily="34" charset="0"/>
              <a:buChar char="•"/>
            </a:pPr>
            <a:r>
              <a:rPr kumimoji="1" lang="ja-JP" altLang="en-US" sz="1200" dirty="0"/>
              <a:t>商業・サービス業</a:t>
            </a:r>
          </a:p>
          <a:p>
            <a:pPr marL="285750" indent="-285750">
              <a:buFont typeface="Arial" panose="020B0604020202020204" pitchFamily="34" charset="0"/>
              <a:buChar char="•"/>
            </a:pPr>
            <a:r>
              <a:rPr kumimoji="1" lang="ja-JP" altLang="en-US" sz="1200" dirty="0"/>
              <a:t>企業・家計・経済</a:t>
            </a:r>
          </a:p>
          <a:p>
            <a:pPr marL="285750" indent="-285750">
              <a:buFont typeface="Arial" panose="020B0604020202020204" pitchFamily="34" charset="0"/>
              <a:buChar char="•"/>
            </a:pPr>
            <a:r>
              <a:rPr kumimoji="1" lang="ja-JP" altLang="en-US" sz="1200" dirty="0"/>
              <a:t>住宅・土地・建設</a:t>
            </a:r>
          </a:p>
          <a:p>
            <a:pPr marL="285750" indent="-285750">
              <a:buFont typeface="Arial" panose="020B0604020202020204" pitchFamily="34" charset="0"/>
              <a:buChar char="•"/>
            </a:pPr>
            <a:r>
              <a:rPr kumimoji="1" lang="ja-JP" altLang="en-US" sz="1200" dirty="0"/>
              <a:t>エネルギー・水</a:t>
            </a:r>
          </a:p>
          <a:p>
            <a:pPr marL="285750" indent="-285750">
              <a:buFont typeface="Arial" panose="020B0604020202020204" pitchFamily="34" charset="0"/>
              <a:buChar char="•"/>
            </a:pPr>
            <a:r>
              <a:rPr kumimoji="1" lang="ja-JP" altLang="en-US" sz="1200" dirty="0"/>
              <a:t>運輸・観光</a:t>
            </a:r>
          </a:p>
          <a:p>
            <a:pPr marL="285750" indent="-285750">
              <a:buFont typeface="Arial" panose="020B0604020202020204" pitchFamily="34" charset="0"/>
              <a:buChar char="•"/>
            </a:pPr>
            <a:r>
              <a:rPr kumimoji="1" lang="ja-JP" altLang="en-US" sz="1200" dirty="0"/>
              <a:t>情報通信・科学技術</a:t>
            </a:r>
          </a:p>
          <a:p>
            <a:pPr marL="285750" indent="-285750">
              <a:buFont typeface="Arial" panose="020B0604020202020204" pitchFamily="34" charset="0"/>
              <a:buChar char="•"/>
            </a:pPr>
            <a:r>
              <a:rPr kumimoji="1" lang="ja-JP" altLang="en-US" sz="1200" dirty="0"/>
              <a:t>教育・文化・スポーツ・生活</a:t>
            </a:r>
          </a:p>
          <a:p>
            <a:pPr marL="285750" indent="-285750">
              <a:buFont typeface="Arial" panose="020B0604020202020204" pitchFamily="34" charset="0"/>
              <a:buChar char="•"/>
            </a:pPr>
            <a:r>
              <a:rPr kumimoji="1" lang="ja-JP" altLang="en-US" sz="1200" dirty="0"/>
              <a:t>行財政</a:t>
            </a:r>
          </a:p>
          <a:p>
            <a:pPr marL="285750" indent="-285750">
              <a:buFont typeface="Arial" panose="020B0604020202020204" pitchFamily="34" charset="0"/>
              <a:buChar char="•"/>
            </a:pPr>
            <a:r>
              <a:rPr kumimoji="1" lang="ja-JP" altLang="en-US" sz="1200" dirty="0"/>
              <a:t>司法・安全・環境</a:t>
            </a:r>
          </a:p>
          <a:p>
            <a:pPr marL="285750" indent="-285750">
              <a:buFont typeface="Arial" panose="020B0604020202020204" pitchFamily="34" charset="0"/>
              <a:buChar char="•"/>
            </a:pPr>
            <a:r>
              <a:rPr kumimoji="1" lang="ja-JP" altLang="en-US" sz="1200" dirty="0"/>
              <a:t>社会保障・衛生</a:t>
            </a:r>
          </a:p>
          <a:p>
            <a:pPr marL="285750" indent="-285750">
              <a:buFont typeface="Arial" panose="020B0604020202020204" pitchFamily="34" charset="0"/>
              <a:buChar char="•"/>
            </a:pPr>
            <a:r>
              <a:rPr kumimoji="1" lang="ja-JP" altLang="en-US" sz="1200" dirty="0"/>
              <a:t>国際</a:t>
            </a:r>
            <a:endParaRPr kumimoji="1" lang="en-US" altLang="ja-JP" sz="1200" dirty="0"/>
          </a:p>
          <a:p>
            <a:pPr marL="285750" indent="-285750">
              <a:buFont typeface="Arial" panose="020B0604020202020204" pitchFamily="34" charset="0"/>
              <a:buChar char="•"/>
            </a:pPr>
            <a:r>
              <a:rPr kumimoji="1" lang="ja-JP" altLang="en-US" sz="1200" dirty="0">
                <a:solidFill>
                  <a:srgbClr val="FF0000"/>
                </a:solidFill>
              </a:rPr>
              <a:t>健康・福祉</a:t>
            </a:r>
            <a:endParaRPr kumimoji="1" lang="en-US" altLang="ja-JP" sz="1200" dirty="0">
              <a:solidFill>
                <a:srgbClr val="FF0000"/>
              </a:solidFill>
            </a:endParaRPr>
          </a:p>
          <a:p>
            <a:pPr marL="285750" indent="-285750">
              <a:buFont typeface="Arial" panose="020B0604020202020204" pitchFamily="34" charset="0"/>
              <a:buChar char="•"/>
            </a:pPr>
            <a:r>
              <a:rPr kumimoji="1" lang="ja-JP" altLang="en-US" sz="1200" dirty="0">
                <a:solidFill>
                  <a:srgbClr val="FF0000"/>
                </a:solidFill>
              </a:rPr>
              <a:t>地域コミュニティ</a:t>
            </a:r>
            <a:endParaRPr kumimoji="1" lang="en-US" altLang="ja-JP" sz="1200" dirty="0">
              <a:solidFill>
                <a:srgbClr val="FF0000"/>
              </a:solidFill>
            </a:endParaRPr>
          </a:p>
          <a:p>
            <a:pPr marL="285750" indent="-285750">
              <a:buFont typeface="Arial" panose="020B0604020202020204" pitchFamily="34" charset="0"/>
              <a:buChar char="•"/>
            </a:pPr>
            <a:r>
              <a:rPr kumimoji="1" lang="ja-JP" altLang="en-US" sz="1200" dirty="0">
                <a:solidFill>
                  <a:srgbClr val="FF0000"/>
                </a:solidFill>
              </a:rPr>
              <a:t>子育て</a:t>
            </a:r>
            <a:endParaRPr kumimoji="1" lang="en-US" altLang="ja-JP" sz="1200" dirty="0">
              <a:solidFill>
                <a:srgbClr val="FF0000"/>
              </a:solidFill>
            </a:endParaRPr>
          </a:p>
          <a:p>
            <a:pPr marL="285750" indent="-285750">
              <a:buFont typeface="Arial" panose="020B0604020202020204" pitchFamily="34" charset="0"/>
              <a:buChar char="•"/>
            </a:pPr>
            <a:r>
              <a:rPr kumimoji="1" lang="ja-JP" altLang="en-US" sz="1200" dirty="0">
                <a:solidFill>
                  <a:srgbClr val="FF0000"/>
                </a:solidFill>
              </a:rPr>
              <a:t>くらしの情報</a:t>
            </a:r>
          </a:p>
          <a:p>
            <a:pPr marL="285750" indent="-285750">
              <a:buFont typeface="Arial" panose="020B0604020202020204" pitchFamily="34" charset="0"/>
              <a:buChar char="•"/>
            </a:pPr>
            <a:r>
              <a:rPr kumimoji="1" lang="ja-JP" altLang="en-US" sz="1200" dirty="0"/>
              <a:t>その他</a:t>
            </a:r>
          </a:p>
        </p:txBody>
      </p:sp>
      <p:sp>
        <p:nvSpPr>
          <p:cNvPr id="12" name="テキスト ボックス 11">
            <a:extLst>
              <a:ext uri="{FF2B5EF4-FFF2-40B4-BE49-F238E27FC236}">
                <a16:creationId xmlns:a16="http://schemas.microsoft.com/office/drawing/2014/main" id="{FD757BE0-BC17-4C74-B12F-140F414AC881}"/>
              </a:ext>
            </a:extLst>
          </p:cNvPr>
          <p:cNvSpPr txBox="1"/>
          <p:nvPr/>
        </p:nvSpPr>
        <p:spPr>
          <a:xfrm>
            <a:off x="611560" y="1490658"/>
            <a:ext cx="3417923" cy="338554"/>
          </a:xfrm>
          <a:prstGeom prst="rect">
            <a:avLst/>
          </a:prstGeom>
          <a:noFill/>
        </p:spPr>
        <p:txBody>
          <a:bodyPr wrap="none" rtlCol="0">
            <a:spAutoFit/>
          </a:bodyPr>
          <a:lstStyle/>
          <a:p>
            <a:r>
              <a:rPr kumimoji="1" lang="ja-JP" altLang="en-US" sz="1600" dirty="0"/>
              <a:t>実習用データカタログサイト（</a:t>
            </a:r>
            <a:r>
              <a:rPr kumimoji="1" lang="en-US" altLang="ja-JP" sz="1600" dirty="0"/>
              <a:t>21</a:t>
            </a:r>
            <a:r>
              <a:rPr kumimoji="1" lang="ja-JP" altLang="en-US" sz="1600" dirty="0"/>
              <a:t>分野）</a:t>
            </a:r>
          </a:p>
        </p:txBody>
      </p:sp>
      <p:sp>
        <p:nvSpPr>
          <p:cNvPr id="14" name="テキスト ボックス 13">
            <a:extLst>
              <a:ext uri="{FF2B5EF4-FFF2-40B4-BE49-F238E27FC236}">
                <a16:creationId xmlns:a16="http://schemas.microsoft.com/office/drawing/2014/main" id="{8719511A-9CD5-41D9-A46D-0C7655A8C8EA}"/>
              </a:ext>
            </a:extLst>
          </p:cNvPr>
          <p:cNvSpPr txBox="1"/>
          <p:nvPr/>
        </p:nvSpPr>
        <p:spPr>
          <a:xfrm>
            <a:off x="995256" y="5949280"/>
            <a:ext cx="7249152"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データカタログサイトにおけるグループの考え方は様々あります。</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実習用データカタログサイトでは、</a:t>
            </a:r>
            <a:r>
              <a:rPr kumimoji="1" lang="en-US" altLang="ja-JP" sz="1200" dirty="0">
                <a:latin typeface="Meiryo UI" panose="020B0604030504040204" pitchFamily="50" charset="-128"/>
                <a:ea typeface="Meiryo UI" panose="020B0604030504040204" pitchFamily="50" charset="-128"/>
              </a:rPr>
              <a:t>e-Stat</a:t>
            </a:r>
            <a:r>
              <a:rPr kumimoji="1" lang="ja-JP" altLang="en-US" sz="1200" dirty="0">
                <a:latin typeface="Meiryo UI" panose="020B0604030504040204" pitchFamily="50" charset="-128"/>
                <a:ea typeface="Meiryo UI" panose="020B0604030504040204" pitchFamily="50" charset="-128"/>
              </a:rPr>
              <a:t> 政府統計の総合窓口（</a:t>
            </a:r>
            <a:r>
              <a:rPr lang="en-US" altLang="ja-JP" sz="1200" dirty="0">
                <a:hlinkClick r:id="rId3"/>
              </a:rPr>
              <a:t>https://www.e-stat.go.jp/</a:t>
            </a:r>
            <a:r>
              <a:rPr kumimoji="1" lang="ja-JP" altLang="en-US" sz="1200" dirty="0">
                <a:latin typeface="Meiryo UI" panose="020B0604030504040204" pitchFamily="50" charset="-128"/>
                <a:ea typeface="Meiryo UI" panose="020B0604030504040204" pitchFamily="50" charset="-128"/>
              </a:rPr>
              <a:t>）の</a:t>
            </a:r>
            <a:br>
              <a:rPr kumimoji="1" lang="en-US" altLang="ja-JP" sz="1200" dirty="0">
                <a:latin typeface="Meiryo UI" panose="020B0604030504040204" pitchFamily="50" charset="-128"/>
                <a:ea typeface="Meiryo UI" panose="020B0604030504040204" pitchFamily="50" charset="-128"/>
              </a:rPr>
            </a:br>
            <a:r>
              <a:rPr kumimoji="1" lang="en-US" altLang="ja-JP" sz="1200" b="1" dirty="0">
                <a:latin typeface="Meiryo UI" panose="020B0604030504040204" pitchFamily="50" charset="-128"/>
                <a:ea typeface="Meiryo UI" panose="020B0604030504040204" pitchFamily="50" charset="-128"/>
              </a:rPr>
              <a:t>17</a:t>
            </a:r>
            <a:r>
              <a:rPr kumimoji="1" lang="ja-JP" altLang="en-US" sz="1200" b="1" dirty="0">
                <a:latin typeface="Meiryo UI" panose="020B0604030504040204" pitchFamily="50" charset="-128"/>
                <a:ea typeface="Meiryo UI" panose="020B0604030504040204" pitchFamily="50" charset="-128"/>
              </a:rPr>
              <a:t>の統計分野</a:t>
            </a:r>
            <a:r>
              <a:rPr kumimoji="1" lang="ja-JP" altLang="en-US" sz="1200" dirty="0">
                <a:latin typeface="Meiryo UI" panose="020B0604030504040204" pitchFamily="50" charset="-128"/>
                <a:ea typeface="Meiryo UI" panose="020B0604030504040204" pitchFamily="50" charset="-128"/>
              </a:rPr>
              <a:t>が参考にされています。 </a:t>
            </a:r>
          </a:p>
        </p:txBody>
      </p:sp>
      <p:pic>
        <p:nvPicPr>
          <p:cNvPr id="15" name="グラフィックス 14" descr="バッジ: チェックマーク 1">
            <a:extLst>
              <a:ext uri="{FF2B5EF4-FFF2-40B4-BE49-F238E27FC236}">
                <a16:creationId xmlns:a16="http://schemas.microsoft.com/office/drawing/2014/main" id="{266BD565-CD53-4F63-A07F-13D5064C5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256" y="5984676"/>
            <a:ext cx="504000" cy="504000"/>
          </a:xfrm>
          <a:prstGeom prst="rect">
            <a:avLst/>
          </a:prstGeom>
        </p:spPr>
      </p:pic>
      <p:sp>
        <p:nvSpPr>
          <p:cNvPr id="3" name="テキスト ボックス 2">
            <a:extLst>
              <a:ext uri="{FF2B5EF4-FFF2-40B4-BE49-F238E27FC236}">
                <a16:creationId xmlns:a16="http://schemas.microsoft.com/office/drawing/2014/main" id="{FBB94F90-F16E-4CC6-A6D7-C1735BFDE02D}"/>
              </a:ext>
            </a:extLst>
          </p:cNvPr>
          <p:cNvSpPr txBox="1"/>
          <p:nvPr/>
        </p:nvSpPr>
        <p:spPr>
          <a:xfrm>
            <a:off x="4716016" y="1882304"/>
            <a:ext cx="2109873" cy="3231654"/>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200" dirty="0"/>
              <a:t>国土・気象</a:t>
            </a:r>
          </a:p>
          <a:p>
            <a:pPr marL="285750" indent="-285750">
              <a:buFont typeface="Arial" panose="020B0604020202020204" pitchFamily="34" charset="0"/>
              <a:buChar char="•"/>
            </a:pPr>
            <a:r>
              <a:rPr kumimoji="1" lang="ja-JP" altLang="en-US" sz="1200" dirty="0"/>
              <a:t>人口・世帯</a:t>
            </a:r>
          </a:p>
          <a:p>
            <a:pPr marL="285750" indent="-285750">
              <a:buFont typeface="Arial" panose="020B0604020202020204" pitchFamily="34" charset="0"/>
              <a:buChar char="•"/>
            </a:pPr>
            <a:r>
              <a:rPr kumimoji="1" lang="ja-JP" altLang="en-US" sz="1200" dirty="0"/>
              <a:t>労働・賃金</a:t>
            </a:r>
          </a:p>
          <a:p>
            <a:pPr marL="285750" indent="-285750">
              <a:buFont typeface="Arial" panose="020B0604020202020204" pitchFamily="34" charset="0"/>
              <a:buChar char="•"/>
            </a:pPr>
            <a:r>
              <a:rPr kumimoji="1" lang="ja-JP" altLang="en-US" sz="1200" dirty="0"/>
              <a:t>農林水産業</a:t>
            </a:r>
          </a:p>
          <a:p>
            <a:pPr marL="285750" indent="-285750">
              <a:buFont typeface="Arial" panose="020B0604020202020204" pitchFamily="34" charset="0"/>
              <a:buChar char="•"/>
            </a:pPr>
            <a:r>
              <a:rPr kumimoji="1" lang="ja-JP" altLang="en-US" sz="1200" dirty="0"/>
              <a:t>鉱工業</a:t>
            </a:r>
          </a:p>
          <a:p>
            <a:pPr marL="285750" indent="-285750">
              <a:buFont typeface="Arial" panose="020B0604020202020204" pitchFamily="34" charset="0"/>
              <a:buChar char="•"/>
            </a:pPr>
            <a:r>
              <a:rPr kumimoji="1" lang="ja-JP" altLang="en-US" sz="1200" dirty="0"/>
              <a:t>商業・サービス業</a:t>
            </a:r>
          </a:p>
          <a:p>
            <a:pPr marL="285750" indent="-285750">
              <a:buFont typeface="Arial" panose="020B0604020202020204" pitchFamily="34" charset="0"/>
              <a:buChar char="•"/>
            </a:pPr>
            <a:r>
              <a:rPr kumimoji="1" lang="ja-JP" altLang="en-US" sz="1200" dirty="0"/>
              <a:t>企業・家計・経済</a:t>
            </a:r>
          </a:p>
          <a:p>
            <a:pPr marL="285750" indent="-285750">
              <a:buFont typeface="Arial" panose="020B0604020202020204" pitchFamily="34" charset="0"/>
              <a:buChar char="•"/>
            </a:pPr>
            <a:r>
              <a:rPr kumimoji="1" lang="ja-JP" altLang="en-US" sz="1200" dirty="0"/>
              <a:t>住宅・土地・建設</a:t>
            </a:r>
          </a:p>
          <a:p>
            <a:pPr marL="285750" indent="-285750">
              <a:buFont typeface="Arial" panose="020B0604020202020204" pitchFamily="34" charset="0"/>
              <a:buChar char="•"/>
            </a:pPr>
            <a:r>
              <a:rPr kumimoji="1" lang="ja-JP" altLang="en-US" sz="1200" dirty="0"/>
              <a:t>エネルギー・水</a:t>
            </a:r>
          </a:p>
          <a:p>
            <a:pPr marL="285750" indent="-285750">
              <a:buFont typeface="Arial" panose="020B0604020202020204" pitchFamily="34" charset="0"/>
              <a:buChar char="•"/>
            </a:pPr>
            <a:r>
              <a:rPr kumimoji="1" lang="ja-JP" altLang="en-US" sz="1200" dirty="0"/>
              <a:t>運輸・観光</a:t>
            </a:r>
          </a:p>
          <a:p>
            <a:pPr marL="285750" indent="-285750">
              <a:buFont typeface="Arial" panose="020B0604020202020204" pitchFamily="34" charset="0"/>
              <a:buChar char="•"/>
            </a:pPr>
            <a:r>
              <a:rPr kumimoji="1" lang="ja-JP" altLang="en-US" sz="1200" dirty="0"/>
              <a:t>情報通信・科学技術</a:t>
            </a:r>
          </a:p>
          <a:p>
            <a:pPr marL="285750" indent="-285750">
              <a:buFont typeface="Arial" panose="020B0604020202020204" pitchFamily="34" charset="0"/>
              <a:buChar char="•"/>
            </a:pPr>
            <a:r>
              <a:rPr kumimoji="1" lang="ja-JP" altLang="en-US" sz="1200" dirty="0"/>
              <a:t>教育・文化・スポーツ・生活</a:t>
            </a:r>
          </a:p>
          <a:p>
            <a:pPr marL="285750" indent="-285750">
              <a:buFont typeface="Arial" panose="020B0604020202020204" pitchFamily="34" charset="0"/>
              <a:buChar char="•"/>
            </a:pPr>
            <a:r>
              <a:rPr kumimoji="1" lang="ja-JP" altLang="en-US" sz="1200" dirty="0"/>
              <a:t>行財政</a:t>
            </a:r>
          </a:p>
          <a:p>
            <a:pPr marL="285750" indent="-285750">
              <a:buFont typeface="Arial" panose="020B0604020202020204" pitchFamily="34" charset="0"/>
              <a:buChar char="•"/>
            </a:pPr>
            <a:r>
              <a:rPr kumimoji="1" lang="ja-JP" altLang="en-US" sz="1200" dirty="0"/>
              <a:t>司法・安全・環境</a:t>
            </a:r>
          </a:p>
          <a:p>
            <a:pPr marL="285750" indent="-285750">
              <a:buFont typeface="Arial" panose="020B0604020202020204" pitchFamily="34" charset="0"/>
              <a:buChar char="•"/>
            </a:pPr>
            <a:r>
              <a:rPr kumimoji="1" lang="ja-JP" altLang="en-US" sz="1200" dirty="0"/>
              <a:t>社会保障・衛生</a:t>
            </a:r>
          </a:p>
          <a:p>
            <a:pPr marL="285750" indent="-285750">
              <a:buFont typeface="Arial" panose="020B0604020202020204" pitchFamily="34" charset="0"/>
              <a:buChar char="•"/>
            </a:pPr>
            <a:r>
              <a:rPr kumimoji="1" lang="ja-JP" altLang="en-US" sz="1200" dirty="0"/>
              <a:t>国際</a:t>
            </a:r>
            <a:endParaRPr kumimoji="1" lang="ja-JP" altLang="en-US" sz="1200" dirty="0">
              <a:solidFill>
                <a:srgbClr val="FF0000"/>
              </a:solidFill>
            </a:endParaRPr>
          </a:p>
          <a:p>
            <a:pPr marL="285750" indent="-285750">
              <a:buFont typeface="Arial" panose="020B0604020202020204" pitchFamily="34" charset="0"/>
              <a:buChar char="•"/>
            </a:pPr>
            <a:r>
              <a:rPr kumimoji="1" lang="ja-JP" altLang="en-US" sz="1200" dirty="0"/>
              <a:t>その他</a:t>
            </a:r>
          </a:p>
        </p:txBody>
      </p:sp>
      <p:sp>
        <p:nvSpPr>
          <p:cNvPr id="8" name="テキスト ボックス 7">
            <a:extLst>
              <a:ext uri="{FF2B5EF4-FFF2-40B4-BE49-F238E27FC236}">
                <a16:creationId xmlns:a16="http://schemas.microsoft.com/office/drawing/2014/main" id="{B9AC81B3-9E81-4368-BB6D-2AAB9C305872}"/>
              </a:ext>
            </a:extLst>
          </p:cNvPr>
          <p:cNvSpPr txBox="1"/>
          <p:nvPr/>
        </p:nvSpPr>
        <p:spPr>
          <a:xfrm>
            <a:off x="4619832" y="1487652"/>
            <a:ext cx="3756156" cy="338554"/>
          </a:xfrm>
          <a:prstGeom prst="rect">
            <a:avLst/>
          </a:prstGeom>
          <a:noFill/>
        </p:spPr>
        <p:txBody>
          <a:bodyPr wrap="none" rtlCol="0">
            <a:spAutoFit/>
          </a:bodyPr>
          <a:lstStyle/>
          <a:p>
            <a:r>
              <a:rPr kumimoji="1" lang="en-US" altLang="ja-JP" sz="1600" dirty="0"/>
              <a:t>e-Stat </a:t>
            </a:r>
            <a:r>
              <a:rPr kumimoji="1" lang="ja-JP" altLang="en-US" sz="1600" dirty="0"/>
              <a:t>政府統計の総合窓口（</a:t>
            </a:r>
            <a:r>
              <a:rPr kumimoji="1" lang="en-US" altLang="ja-JP" sz="1600" dirty="0"/>
              <a:t>17</a:t>
            </a:r>
            <a:r>
              <a:rPr kumimoji="1" lang="ja-JP" altLang="en-US" sz="1600" dirty="0"/>
              <a:t>分野）</a:t>
            </a:r>
          </a:p>
        </p:txBody>
      </p:sp>
    </p:spTree>
    <p:extLst>
      <p:ext uri="{BB962C8B-B14F-4D97-AF65-F5344CB8AC3E}">
        <p14:creationId xmlns:p14="http://schemas.microsoft.com/office/powerpoint/2010/main" val="72414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C9C8D5-0532-4B03-84CE-D4625C3ED7C2}"/>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2.12</a:t>
            </a:r>
            <a:r>
              <a:rPr lang="ja-JP" altLang="en-US" dirty="0">
                <a:latin typeface="Meiryo UI" panose="020B0604030504040204" pitchFamily="50" charset="-128"/>
                <a:ea typeface="Meiryo UI" panose="020B0604030504040204" pitchFamily="50" charset="-128"/>
                <a:cs typeface="Meiryo UI" panose="020B0604030504040204" pitchFamily="50" charset="-128"/>
              </a:rPr>
              <a:t> ログアウト</a:t>
            </a:r>
            <a:endParaRPr kumimoji="1" lang="ja-JP" altLang="en-US" dirty="0"/>
          </a:p>
        </p:txBody>
      </p:sp>
      <p:sp>
        <p:nvSpPr>
          <p:cNvPr id="4" name="スライド番号プレースホルダー 3">
            <a:extLst>
              <a:ext uri="{FF2B5EF4-FFF2-40B4-BE49-F238E27FC236}">
                <a16:creationId xmlns:a16="http://schemas.microsoft.com/office/drawing/2014/main" id="{C6FD0724-4813-4313-B12F-FAC20B514E41}"/>
              </a:ext>
            </a:extLst>
          </p:cNvPr>
          <p:cNvSpPr>
            <a:spLocks noGrp="1"/>
          </p:cNvSpPr>
          <p:nvPr>
            <p:ph type="sldNum" sz="quarter" idx="12"/>
          </p:nvPr>
        </p:nvSpPr>
        <p:spPr/>
        <p:txBody>
          <a:bodyPr/>
          <a:lstStyle/>
          <a:p>
            <a:fld id="{EEDB8509-CC2C-4EC7-9C2E-996B98B58898}" type="slidenum">
              <a:rPr kumimoji="1" lang="ja-JP" altLang="en-US" smtClean="0"/>
              <a:pPr/>
              <a:t>32</a:t>
            </a:fld>
            <a:endParaRPr kumimoji="1" lang="ja-JP" altLang="en-US"/>
          </a:p>
        </p:txBody>
      </p:sp>
      <p:sp>
        <p:nvSpPr>
          <p:cNvPr id="5" name="テキスト プレースホルダー 4">
            <a:extLst>
              <a:ext uri="{FF2B5EF4-FFF2-40B4-BE49-F238E27FC236}">
                <a16:creationId xmlns:a16="http://schemas.microsoft.com/office/drawing/2014/main" id="{169229F2-DA71-41A1-B2A4-E35D6F826335}"/>
              </a:ext>
            </a:extLst>
          </p:cNvPr>
          <p:cNvSpPr>
            <a:spLocks noGrp="1"/>
          </p:cNvSpPr>
          <p:nvPr>
            <p:ph type="body" sz="quarter" idx="13"/>
          </p:nvPr>
        </p:nvSpPr>
        <p:spPr/>
        <p:txBody>
          <a:bodyPr/>
          <a:lstStyle/>
          <a:p>
            <a:r>
              <a:rPr lang="en-US" altLang="ja-JP" dirty="0"/>
              <a:t>2.</a:t>
            </a:r>
            <a:r>
              <a:rPr lang="ja-JP" altLang="en-US" dirty="0"/>
              <a:t>オープンデータの公開</a:t>
            </a:r>
          </a:p>
        </p:txBody>
      </p:sp>
      <p:sp>
        <p:nvSpPr>
          <p:cNvPr id="6" name="テキスト プレースホルダー 5">
            <a:extLst>
              <a:ext uri="{FF2B5EF4-FFF2-40B4-BE49-F238E27FC236}">
                <a16:creationId xmlns:a16="http://schemas.microsoft.com/office/drawing/2014/main" id="{1178D6E1-0B90-496D-8F71-A5CE535A0D65}"/>
              </a:ext>
            </a:extLst>
          </p:cNvPr>
          <p:cNvSpPr>
            <a:spLocks noGrp="1"/>
          </p:cNvSpPr>
          <p:nvPr>
            <p:ph type="body" sz="quarter" idx="14"/>
          </p:nvPr>
        </p:nvSpPr>
        <p:spPr>
          <a:xfrm>
            <a:off x="207963" y="884239"/>
            <a:ext cx="8728075" cy="528538"/>
          </a:xfrm>
        </p:spPr>
        <p:txBody>
          <a:bodyPr/>
          <a:lstStyle/>
          <a:p>
            <a:r>
              <a:rPr lang="ja-JP" altLang="en-US" dirty="0"/>
              <a:t>実習用データカタログサイトからログアウトしてください。</a:t>
            </a:r>
            <a:endParaRPr kumimoji="1" lang="ja-JP" altLang="en-US" dirty="0"/>
          </a:p>
        </p:txBody>
      </p:sp>
      <p:pic>
        <p:nvPicPr>
          <p:cNvPr id="8" name="図 7">
            <a:extLst>
              <a:ext uri="{FF2B5EF4-FFF2-40B4-BE49-F238E27FC236}">
                <a16:creationId xmlns:a16="http://schemas.microsoft.com/office/drawing/2014/main" id="{B4575A31-38C9-43BE-8221-2EB866D12C73}"/>
              </a:ext>
            </a:extLst>
          </p:cNvPr>
          <p:cNvPicPr>
            <a:picLocks noChangeAspect="1"/>
          </p:cNvPicPr>
          <p:nvPr/>
        </p:nvPicPr>
        <p:blipFill>
          <a:blip r:embed="rId3"/>
          <a:stretch>
            <a:fillRect/>
          </a:stretch>
        </p:blipFill>
        <p:spPr>
          <a:xfrm>
            <a:off x="643619" y="1870456"/>
            <a:ext cx="5263515" cy="2083118"/>
          </a:xfrm>
          <a:prstGeom prst="rect">
            <a:avLst/>
          </a:prstGeom>
          <a:ln>
            <a:solidFill>
              <a:schemeClr val="bg1">
                <a:lumMod val="50000"/>
              </a:schemeClr>
            </a:solidFill>
          </a:ln>
        </p:spPr>
      </p:pic>
      <p:pic>
        <p:nvPicPr>
          <p:cNvPr id="9" name="図 8">
            <a:extLst>
              <a:ext uri="{FF2B5EF4-FFF2-40B4-BE49-F238E27FC236}">
                <a16:creationId xmlns:a16="http://schemas.microsoft.com/office/drawing/2014/main" id="{7C170606-4348-4B69-B50D-983D4D2278DA}"/>
              </a:ext>
            </a:extLst>
          </p:cNvPr>
          <p:cNvPicPr>
            <a:picLocks noChangeAspect="1"/>
          </p:cNvPicPr>
          <p:nvPr/>
        </p:nvPicPr>
        <p:blipFill>
          <a:blip r:embed="rId4"/>
          <a:stretch>
            <a:fillRect/>
          </a:stretch>
        </p:blipFill>
        <p:spPr>
          <a:xfrm>
            <a:off x="4365215" y="2371347"/>
            <a:ext cx="3505200" cy="571500"/>
          </a:xfrm>
          <a:prstGeom prst="rect">
            <a:avLst/>
          </a:prstGeom>
        </p:spPr>
      </p:pic>
      <p:sp>
        <p:nvSpPr>
          <p:cNvPr id="13" name="テキスト ボックス 12">
            <a:extLst>
              <a:ext uri="{FF2B5EF4-FFF2-40B4-BE49-F238E27FC236}">
                <a16:creationId xmlns:a16="http://schemas.microsoft.com/office/drawing/2014/main" id="{B16E674E-D82A-4D00-832D-1F62ECA12777}"/>
              </a:ext>
            </a:extLst>
          </p:cNvPr>
          <p:cNvSpPr txBox="1"/>
          <p:nvPr/>
        </p:nvSpPr>
        <p:spPr>
          <a:xfrm>
            <a:off x="556343" y="1517144"/>
            <a:ext cx="6120681" cy="307777"/>
          </a:xfrm>
          <a:prstGeom prst="rect">
            <a:avLst/>
          </a:prstGeom>
          <a:noFill/>
        </p:spPr>
        <p:txBody>
          <a:bodyPr wrap="square" rtlCol="0">
            <a:spAutoFit/>
          </a:bodyPr>
          <a:lstStyle/>
          <a:p>
            <a:pPr marL="342900" indent="-342900">
              <a:buFont typeface="+mj-ea"/>
              <a:buAutoNum type="circleNumDbPlain"/>
            </a:pPr>
            <a:r>
              <a:rPr kumimoji="1" lang="ja-JP" altLang="en-US" sz="1400" dirty="0">
                <a:solidFill>
                  <a:srgbClr val="FF0000"/>
                </a:solidFill>
                <a:latin typeface="Meiryo UI" panose="020B0604030504040204" pitchFamily="50" charset="-128"/>
                <a:ea typeface="Meiryo UI" panose="020B0604030504040204" pitchFamily="50" charset="-128"/>
              </a:rPr>
              <a:t>画面上部の黒い帯の右端にあるログアウトボタンをクリックします。</a:t>
            </a:r>
          </a:p>
        </p:txBody>
      </p:sp>
      <p:sp>
        <p:nvSpPr>
          <p:cNvPr id="16" name="テキスト ボックス 15">
            <a:extLst>
              <a:ext uri="{FF2B5EF4-FFF2-40B4-BE49-F238E27FC236}">
                <a16:creationId xmlns:a16="http://schemas.microsoft.com/office/drawing/2014/main" id="{CDF43C58-09C2-4F31-8162-4E281A074051}"/>
              </a:ext>
            </a:extLst>
          </p:cNvPr>
          <p:cNvSpPr txBox="1"/>
          <p:nvPr/>
        </p:nvSpPr>
        <p:spPr>
          <a:xfrm>
            <a:off x="2666284" y="4470595"/>
            <a:ext cx="5002059" cy="307777"/>
          </a:xfrm>
          <a:prstGeom prst="rect">
            <a:avLst/>
          </a:prstGeom>
          <a:noFill/>
        </p:spPr>
        <p:txBody>
          <a:bodyPr wrap="square" rtlCol="0">
            <a:spAutoFit/>
          </a:bodyPr>
          <a:lstStyle/>
          <a:p>
            <a:pPr marL="342900" indent="-342900">
              <a:buFont typeface="+mj-ea"/>
              <a:buAutoNum type="circleNumDbPlain" startAt="2"/>
            </a:pPr>
            <a:r>
              <a:rPr kumimoji="1" lang="ja-JP" altLang="en-US" sz="1400" dirty="0">
                <a:solidFill>
                  <a:srgbClr val="FF0000"/>
                </a:solidFill>
                <a:latin typeface="Meiryo UI" panose="020B0604030504040204" pitchFamily="50" charset="-128"/>
                <a:ea typeface="Meiryo UI" panose="020B0604030504040204" pitchFamily="50" charset="-128"/>
              </a:rPr>
              <a:t>画面が切り替わり、「ログアウトしました」と表示されます。</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F38355FB-E4DD-4F2E-9797-8D04666A5AFD}"/>
              </a:ext>
            </a:extLst>
          </p:cNvPr>
          <p:cNvSpPr/>
          <p:nvPr/>
        </p:nvSpPr>
        <p:spPr>
          <a:xfrm>
            <a:off x="7181081" y="2323575"/>
            <a:ext cx="576064" cy="465792"/>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9" name="テキスト ボックス 18">
            <a:extLst>
              <a:ext uri="{FF2B5EF4-FFF2-40B4-BE49-F238E27FC236}">
                <a16:creationId xmlns:a16="http://schemas.microsoft.com/office/drawing/2014/main" id="{DCA76FC8-0972-47A5-B793-C56A8F4C684A}"/>
              </a:ext>
            </a:extLst>
          </p:cNvPr>
          <p:cNvSpPr txBox="1"/>
          <p:nvPr/>
        </p:nvSpPr>
        <p:spPr bwMode="auto">
          <a:xfrm>
            <a:off x="7362513" y="2814933"/>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cxnSp>
        <p:nvCxnSpPr>
          <p:cNvPr id="11" name="直線コネクタ 10">
            <a:extLst>
              <a:ext uri="{FF2B5EF4-FFF2-40B4-BE49-F238E27FC236}">
                <a16:creationId xmlns:a16="http://schemas.microsoft.com/office/drawing/2014/main" id="{8876718B-94FA-46A6-9313-384688682099}"/>
              </a:ext>
            </a:extLst>
          </p:cNvPr>
          <p:cNvCxnSpPr>
            <a:cxnSpLocks/>
          </p:cNvCxnSpPr>
          <p:nvPr/>
        </p:nvCxnSpPr>
        <p:spPr>
          <a:xfrm>
            <a:off x="4365215" y="1870456"/>
            <a:ext cx="0" cy="50089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D1654FE-1179-46D1-ADFF-5D92AAC0AF3E}"/>
              </a:ext>
            </a:extLst>
          </p:cNvPr>
          <p:cNvCxnSpPr>
            <a:cxnSpLocks/>
          </p:cNvCxnSpPr>
          <p:nvPr/>
        </p:nvCxnSpPr>
        <p:spPr>
          <a:xfrm>
            <a:off x="5918829" y="1905555"/>
            <a:ext cx="1951586" cy="46579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3" name="右矢印 9">
            <a:extLst>
              <a:ext uri="{FF2B5EF4-FFF2-40B4-BE49-F238E27FC236}">
                <a16:creationId xmlns:a16="http://schemas.microsoft.com/office/drawing/2014/main" id="{13725353-D70C-4147-B766-EC4F7D12F552}"/>
              </a:ext>
            </a:extLst>
          </p:cNvPr>
          <p:cNvSpPr/>
          <p:nvPr/>
        </p:nvSpPr>
        <p:spPr>
          <a:xfrm rot="5400000">
            <a:off x="5060227" y="3939036"/>
            <a:ext cx="574216" cy="220942"/>
          </a:xfrm>
          <a:prstGeom prs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pic>
        <p:nvPicPr>
          <p:cNvPr id="24" name="図 23">
            <a:extLst>
              <a:ext uri="{FF2B5EF4-FFF2-40B4-BE49-F238E27FC236}">
                <a16:creationId xmlns:a16="http://schemas.microsoft.com/office/drawing/2014/main" id="{7778AD64-64B3-4572-99DD-0AB61515839A}"/>
              </a:ext>
            </a:extLst>
          </p:cNvPr>
          <p:cNvPicPr>
            <a:picLocks noChangeAspect="1"/>
          </p:cNvPicPr>
          <p:nvPr/>
        </p:nvPicPr>
        <p:blipFill>
          <a:blip r:embed="rId5"/>
          <a:stretch>
            <a:fillRect/>
          </a:stretch>
        </p:blipFill>
        <p:spPr>
          <a:xfrm>
            <a:off x="2666285" y="4773126"/>
            <a:ext cx="5362099" cy="1680210"/>
          </a:xfrm>
          <a:prstGeom prst="rect">
            <a:avLst/>
          </a:prstGeom>
          <a:ln>
            <a:solidFill>
              <a:schemeClr val="bg1">
                <a:lumMod val="50000"/>
              </a:schemeClr>
            </a:solidFill>
          </a:ln>
        </p:spPr>
      </p:pic>
    </p:spTree>
    <p:extLst>
      <p:ext uri="{BB962C8B-B14F-4D97-AF65-F5344CB8AC3E}">
        <p14:creationId xmlns:p14="http://schemas.microsoft.com/office/powerpoint/2010/main" val="3442857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3B536646-953B-4475-8227-5D39DB4486AD}"/>
              </a:ext>
            </a:extLst>
          </p:cNvPr>
          <p:cNvSpPr txBox="1">
            <a:spLocks noChangeArrowheads="1"/>
          </p:cNvSpPr>
          <p:nvPr/>
        </p:nvSpPr>
        <p:spPr bwMode="gray">
          <a:xfrm>
            <a:off x="601058" y="3068960"/>
            <a:ext cx="2969083" cy="1544846"/>
          </a:xfrm>
          <a:prstGeom prst="rect">
            <a:avLst/>
          </a:prstGeom>
          <a:noFill/>
          <a:ln w="9525">
            <a:noFill/>
            <a:miter lim="800000"/>
            <a:headEnd/>
            <a:tailEnd/>
          </a:ln>
          <a:effectLst/>
        </p:spPr>
        <p:txBody>
          <a:bodyPr wrap="none">
            <a:spAutoFit/>
          </a:bodyPr>
          <a:lstStyle/>
          <a:p>
            <a:pPr marL="457200" indent="-457200">
              <a:lnSpc>
                <a:spcPct val="150000"/>
              </a:lnSpc>
              <a:buFont typeface="+mj-lt"/>
              <a:buAutoNum type="arabicPeriod"/>
            </a:pPr>
            <a:r>
              <a:rPr lang="ja-JP" altLang="en-US" sz="2200" dirty="0">
                <a:solidFill>
                  <a:schemeClr val="bg1">
                    <a:lumMod val="75000"/>
                  </a:schemeClr>
                </a:solidFill>
                <a:latin typeface="+mj-ea"/>
                <a:ea typeface="+mj-ea"/>
              </a:rPr>
              <a:t>はじめに</a:t>
            </a:r>
            <a:endParaRPr lang="en-US" altLang="ja-JP" sz="2200" dirty="0">
              <a:solidFill>
                <a:schemeClr val="bg1">
                  <a:lumMod val="75000"/>
                </a:schemeClr>
              </a:solidFill>
              <a:latin typeface="+mj-ea"/>
              <a:ea typeface="+mj-ea"/>
            </a:endParaRPr>
          </a:p>
          <a:p>
            <a:pPr marL="457200" indent="-457200">
              <a:lnSpc>
                <a:spcPct val="150000"/>
              </a:lnSpc>
              <a:buFont typeface="+mj-lt"/>
              <a:buAutoNum type="arabicPeriod"/>
            </a:pPr>
            <a:r>
              <a:rPr lang="ja-JP" altLang="en-US" sz="2200" dirty="0">
                <a:solidFill>
                  <a:schemeClr val="bg1">
                    <a:lumMod val="75000"/>
                  </a:schemeClr>
                </a:solidFill>
                <a:latin typeface="+mj-ea"/>
                <a:ea typeface="+mj-ea"/>
              </a:rPr>
              <a:t>オープンデータの公開</a:t>
            </a:r>
            <a:endParaRPr lang="en-US" altLang="ja-JP" sz="2200" dirty="0">
              <a:solidFill>
                <a:schemeClr val="bg1">
                  <a:lumMod val="75000"/>
                </a:schemeClr>
              </a:solidFill>
              <a:latin typeface="+mj-ea"/>
              <a:ea typeface="+mj-ea"/>
            </a:endParaRPr>
          </a:p>
          <a:p>
            <a:pPr marL="457200" indent="-457200">
              <a:lnSpc>
                <a:spcPct val="150000"/>
              </a:lnSpc>
              <a:buFont typeface="+mj-lt"/>
              <a:buAutoNum type="arabicPeriod"/>
            </a:pPr>
            <a:r>
              <a:rPr lang="ja-JP" altLang="en-US" sz="2200" dirty="0">
                <a:latin typeface="+mj-ea"/>
                <a:ea typeface="+mj-ea"/>
              </a:rPr>
              <a:t>アンケートのお願い</a:t>
            </a:r>
          </a:p>
        </p:txBody>
      </p:sp>
    </p:spTree>
    <p:extLst>
      <p:ext uri="{BB962C8B-B14F-4D97-AF65-F5344CB8AC3E}">
        <p14:creationId xmlns:p14="http://schemas.microsoft.com/office/powerpoint/2010/main" val="2377183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B5FB7371-2930-45B5-9468-2B75DDF1EB9C}"/>
              </a:ext>
            </a:extLst>
          </p:cNvPr>
          <p:cNvPicPr>
            <a:picLocks noChangeAspect="1"/>
          </p:cNvPicPr>
          <p:nvPr/>
        </p:nvPicPr>
        <p:blipFill>
          <a:blip r:embed="rId3"/>
          <a:stretch>
            <a:fillRect/>
          </a:stretch>
        </p:blipFill>
        <p:spPr>
          <a:xfrm>
            <a:off x="4941254" y="4946688"/>
            <a:ext cx="3882643" cy="1527065"/>
          </a:xfrm>
          <a:prstGeom prst="rect">
            <a:avLst/>
          </a:prstGeom>
          <a:ln>
            <a:solidFill>
              <a:schemeClr val="bg1">
                <a:lumMod val="50000"/>
              </a:schemeClr>
            </a:solidFill>
          </a:ln>
        </p:spPr>
      </p:pic>
      <p:pic>
        <p:nvPicPr>
          <p:cNvPr id="7" name="図 6">
            <a:extLst>
              <a:ext uri="{FF2B5EF4-FFF2-40B4-BE49-F238E27FC236}">
                <a16:creationId xmlns:a16="http://schemas.microsoft.com/office/drawing/2014/main" id="{B38DECE1-2630-4DA6-B3D8-91DE34AADA18}"/>
              </a:ext>
            </a:extLst>
          </p:cNvPr>
          <p:cNvPicPr>
            <a:picLocks noChangeAspect="1"/>
          </p:cNvPicPr>
          <p:nvPr/>
        </p:nvPicPr>
        <p:blipFill>
          <a:blip r:embed="rId4"/>
          <a:stretch>
            <a:fillRect/>
          </a:stretch>
        </p:blipFill>
        <p:spPr>
          <a:xfrm>
            <a:off x="539552" y="3789040"/>
            <a:ext cx="3326899" cy="2813325"/>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04C9C8D5-0532-4B03-84CE-D4625C3ED7C2}"/>
              </a:ext>
            </a:extLst>
          </p:cNvPr>
          <p:cNvSpPr>
            <a:spLocks noGrp="1"/>
          </p:cNvSpPr>
          <p:nvPr>
            <p:ph type="title"/>
          </p:nvPr>
        </p:nvSpPr>
        <p:spPr/>
        <p:txBody>
          <a:bodyPr/>
          <a:lstStyle/>
          <a:p>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 アンケートのお願い</a:t>
            </a:r>
            <a:endParaRPr kumimoji="1" lang="ja-JP" altLang="en-US" dirty="0"/>
          </a:p>
        </p:txBody>
      </p:sp>
      <p:sp>
        <p:nvSpPr>
          <p:cNvPr id="4" name="スライド番号プレースホルダー 3">
            <a:extLst>
              <a:ext uri="{FF2B5EF4-FFF2-40B4-BE49-F238E27FC236}">
                <a16:creationId xmlns:a16="http://schemas.microsoft.com/office/drawing/2014/main" id="{C6FD0724-4813-4313-B12F-FAC20B514E41}"/>
              </a:ext>
            </a:extLst>
          </p:cNvPr>
          <p:cNvSpPr>
            <a:spLocks noGrp="1"/>
          </p:cNvSpPr>
          <p:nvPr>
            <p:ph type="sldNum" sz="quarter" idx="12"/>
          </p:nvPr>
        </p:nvSpPr>
        <p:spPr/>
        <p:txBody>
          <a:bodyPr/>
          <a:lstStyle/>
          <a:p>
            <a:fld id="{EEDB8509-CC2C-4EC7-9C2E-996B98B58898}" type="slidenum">
              <a:rPr kumimoji="1" lang="ja-JP" altLang="en-US" smtClean="0"/>
              <a:pPr/>
              <a:t>34</a:t>
            </a:fld>
            <a:endParaRPr kumimoji="1" lang="ja-JP" altLang="en-US"/>
          </a:p>
        </p:txBody>
      </p:sp>
      <p:sp>
        <p:nvSpPr>
          <p:cNvPr id="5" name="テキスト プレースホルダー 4">
            <a:extLst>
              <a:ext uri="{FF2B5EF4-FFF2-40B4-BE49-F238E27FC236}">
                <a16:creationId xmlns:a16="http://schemas.microsoft.com/office/drawing/2014/main" id="{169229F2-DA71-41A1-B2A4-E35D6F826335}"/>
              </a:ext>
            </a:extLst>
          </p:cNvPr>
          <p:cNvSpPr>
            <a:spLocks noGrp="1"/>
          </p:cNvSpPr>
          <p:nvPr>
            <p:ph type="body" sz="quarter" idx="13"/>
          </p:nvPr>
        </p:nvSpPr>
        <p:spPr/>
        <p:txBody>
          <a:bodyPr/>
          <a:lstStyle/>
          <a:p>
            <a:r>
              <a:rPr lang="en-US" altLang="ja-JP" dirty="0"/>
              <a:t>3.</a:t>
            </a:r>
            <a:r>
              <a:rPr lang="ja-JP" altLang="en-US" dirty="0"/>
              <a:t>アンケートのお願い</a:t>
            </a:r>
          </a:p>
        </p:txBody>
      </p:sp>
      <p:sp>
        <p:nvSpPr>
          <p:cNvPr id="6" name="テキスト プレースホルダー 5">
            <a:extLst>
              <a:ext uri="{FF2B5EF4-FFF2-40B4-BE49-F238E27FC236}">
                <a16:creationId xmlns:a16="http://schemas.microsoft.com/office/drawing/2014/main" id="{1178D6E1-0B90-496D-8F71-A5CE535A0D65}"/>
              </a:ext>
            </a:extLst>
          </p:cNvPr>
          <p:cNvSpPr>
            <a:spLocks noGrp="1"/>
          </p:cNvSpPr>
          <p:nvPr>
            <p:ph type="body" sz="quarter" idx="14"/>
          </p:nvPr>
        </p:nvSpPr>
        <p:spPr>
          <a:xfrm>
            <a:off x="207963" y="884239"/>
            <a:ext cx="8728075" cy="627492"/>
          </a:xfrm>
        </p:spPr>
        <p:txBody>
          <a:bodyPr>
            <a:normAutofit/>
          </a:bodyPr>
          <a:lstStyle/>
          <a:p>
            <a:r>
              <a:rPr kumimoji="1" lang="ja-JP" altLang="en-US" sz="1800" dirty="0"/>
              <a:t>実習アンケートにご協力ください。</a:t>
            </a:r>
            <a:br>
              <a:rPr kumimoji="1" lang="en-US" altLang="ja-JP" sz="1800" dirty="0"/>
            </a:br>
            <a:r>
              <a:rPr kumimoji="1" lang="ja-JP" altLang="en-US" sz="1800" dirty="0"/>
              <a:t>実習用データカタログサイトのログインに使用したユーザ名等を準備してください。</a:t>
            </a:r>
          </a:p>
        </p:txBody>
      </p:sp>
      <p:sp>
        <p:nvSpPr>
          <p:cNvPr id="13" name="テキスト ボックス 12">
            <a:extLst>
              <a:ext uri="{FF2B5EF4-FFF2-40B4-BE49-F238E27FC236}">
                <a16:creationId xmlns:a16="http://schemas.microsoft.com/office/drawing/2014/main" id="{B16E674E-D82A-4D00-832D-1F62ECA12777}"/>
              </a:ext>
            </a:extLst>
          </p:cNvPr>
          <p:cNvSpPr txBox="1"/>
          <p:nvPr/>
        </p:nvSpPr>
        <p:spPr>
          <a:xfrm>
            <a:off x="204203" y="1529512"/>
            <a:ext cx="6120681" cy="523220"/>
          </a:xfrm>
          <a:prstGeom prst="rect">
            <a:avLst/>
          </a:prstGeom>
          <a:noFill/>
        </p:spPr>
        <p:txBody>
          <a:bodyPr wrap="square" rtlCol="0">
            <a:spAutoFit/>
          </a:bodyPr>
          <a:lstStyle/>
          <a:p>
            <a:pPr marL="342900" indent="-342900">
              <a:buFont typeface="+mj-ea"/>
              <a:buAutoNum type="circleNumDbPlain"/>
            </a:pPr>
            <a:r>
              <a:rPr kumimoji="1" lang="en-US" altLang="ja-JP" sz="1400" dirty="0">
                <a:solidFill>
                  <a:srgbClr val="FF0000"/>
                </a:solidFill>
                <a:latin typeface="Meiryo UI" panose="020B0604030504040204" pitchFamily="50" charset="-128"/>
                <a:ea typeface="Meiryo UI" panose="020B0604030504040204" pitchFamily="50" charset="-128"/>
              </a:rPr>
              <a:t>2</a:t>
            </a:r>
            <a:r>
              <a:rPr kumimoji="1" lang="ja-JP" altLang="en-US" sz="1400" dirty="0">
                <a:solidFill>
                  <a:srgbClr val="FF0000"/>
                </a:solidFill>
                <a:latin typeface="Meiryo UI" panose="020B0604030504040204" pitchFamily="50" charset="-128"/>
                <a:ea typeface="Meiryo UI" panose="020B0604030504040204" pitchFamily="50" charset="-128"/>
              </a:rPr>
              <a:t>次元バーコードか次の</a:t>
            </a:r>
            <a:r>
              <a:rPr kumimoji="1" lang="en-US" altLang="ja-JP" sz="1400" dirty="0">
                <a:solidFill>
                  <a:srgbClr val="FF0000"/>
                </a:solidFill>
                <a:latin typeface="Meiryo UI" panose="020B0604030504040204" pitchFamily="50" charset="-128"/>
                <a:ea typeface="Meiryo UI" panose="020B0604030504040204" pitchFamily="50" charset="-128"/>
              </a:rPr>
              <a:t>URL</a:t>
            </a:r>
            <a:r>
              <a:rPr kumimoji="1" lang="ja-JP" altLang="en-US" sz="1400" dirty="0">
                <a:solidFill>
                  <a:srgbClr val="FF0000"/>
                </a:solidFill>
                <a:latin typeface="Meiryo UI" panose="020B0604030504040204" pitchFamily="50" charset="-128"/>
                <a:ea typeface="Meiryo UI" panose="020B0604030504040204" pitchFamily="50" charset="-128"/>
              </a:rPr>
              <a:t>にアクセスしてください。</a:t>
            </a:r>
            <a:br>
              <a:rPr kumimoji="1" lang="en-US" altLang="ja-JP" sz="1400" dirty="0">
                <a:solidFill>
                  <a:srgbClr val="FF0000"/>
                </a:solidFill>
                <a:latin typeface="Meiryo UI" panose="020B0604030504040204" pitchFamily="50" charset="-128"/>
                <a:ea typeface="Meiryo UI" panose="020B0604030504040204" pitchFamily="50" charset="-128"/>
              </a:rPr>
            </a:br>
            <a:r>
              <a:rPr lang="en-US" altLang="ja-JP" sz="1400" dirty="0">
                <a:hlinkClick r:id="rId5"/>
              </a:rPr>
              <a:t>https://odc.bodik.jp/questionnaire1/</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DF43C58-09C2-4F31-8162-4E281A074051}"/>
              </a:ext>
            </a:extLst>
          </p:cNvPr>
          <p:cNvSpPr txBox="1"/>
          <p:nvPr/>
        </p:nvSpPr>
        <p:spPr>
          <a:xfrm>
            <a:off x="4572001" y="1547739"/>
            <a:ext cx="4364038" cy="738664"/>
          </a:xfrm>
          <a:prstGeom prst="rect">
            <a:avLst/>
          </a:prstGeom>
          <a:noFill/>
        </p:spPr>
        <p:txBody>
          <a:bodyPr wrap="square" rtlCol="0">
            <a:spAutoFit/>
          </a:bodyPr>
          <a:lstStyle/>
          <a:p>
            <a:pPr marL="342900" indent="-342900">
              <a:buFont typeface="+mj-ea"/>
              <a:buAutoNum type="circleNumDbPlain" startAt="2"/>
            </a:pPr>
            <a:r>
              <a:rPr kumimoji="1" lang="ja-JP" altLang="en-US" sz="1400" dirty="0">
                <a:solidFill>
                  <a:srgbClr val="FF0000"/>
                </a:solidFill>
                <a:latin typeface="Meiryo UI" panose="020B0604030504040204" pitchFamily="50" charset="-128"/>
                <a:ea typeface="Meiryo UI" panose="020B0604030504040204" pitchFamily="50" charset="-128"/>
              </a:rPr>
              <a:t>画面が切り替わります。</a:t>
            </a:r>
            <a:br>
              <a:rPr kumimoji="1" lang="en-US" altLang="ja-JP" sz="1400" dirty="0">
                <a:solidFill>
                  <a:srgbClr val="FF0000"/>
                </a:solidFill>
                <a:latin typeface="Meiryo UI" panose="020B0604030504040204" pitchFamily="50" charset="-128"/>
                <a:ea typeface="Meiryo UI" panose="020B0604030504040204" pitchFamily="50" charset="-128"/>
              </a:rPr>
            </a:br>
            <a:r>
              <a:rPr kumimoji="1" lang="ja-JP" altLang="en-US" sz="1400" dirty="0">
                <a:solidFill>
                  <a:srgbClr val="FF0000"/>
                </a:solidFill>
                <a:latin typeface="Meiryo UI" panose="020B0604030504040204" pitchFamily="50" charset="-128"/>
                <a:ea typeface="Meiryo UI" panose="020B0604030504040204" pitchFamily="50" charset="-128"/>
              </a:rPr>
              <a:t>入力後、「回答」ボタンをクリックしてください。</a:t>
            </a:r>
            <a:br>
              <a:rPr kumimoji="1" lang="en-US" altLang="ja-JP" sz="1400" dirty="0">
                <a:solidFill>
                  <a:srgbClr val="FF0000"/>
                </a:solidFill>
                <a:latin typeface="Meiryo UI" panose="020B0604030504040204" pitchFamily="50" charset="-128"/>
                <a:ea typeface="Meiryo UI" panose="020B0604030504040204" pitchFamily="50" charset="-128"/>
              </a:rPr>
            </a:br>
            <a:r>
              <a:rPr kumimoji="1" lang="ja-JP" altLang="en-US" sz="1400" dirty="0">
                <a:solidFill>
                  <a:srgbClr val="FF0000"/>
                </a:solidFill>
                <a:latin typeface="Meiryo UI" panose="020B0604030504040204" pitchFamily="50" charset="-128"/>
                <a:ea typeface="Meiryo UI" panose="020B0604030504040204" pitchFamily="50" charset="-128"/>
              </a:rPr>
              <a:t>回答後はログアウトして終了です。ありがとうございました。</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F38355FB-E4DD-4F2E-9797-8D04666A5AFD}"/>
              </a:ext>
            </a:extLst>
          </p:cNvPr>
          <p:cNvSpPr/>
          <p:nvPr/>
        </p:nvSpPr>
        <p:spPr>
          <a:xfrm>
            <a:off x="7181081" y="2534187"/>
            <a:ext cx="576064" cy="465792"/>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19" name="テキスト ボックス 18">
            <a:extLst>
              <a:ext uri="{FF2B5EF4-FFF2-40B4-BE49-F238E27FC236}">
                <a16:creationId xmlns:a16="http://schemas.microsoft.com/office/drawing/2014/main" id="{DCA76FC8-0972-47A5-B793-C56A8F4C684A}"/>
              </a:ext>
            </a:extLst>
          </p:cNvPr>
          <p:cNvSpPr txBox="1"/>
          <p:nvPr/>
        </p:nvSpPr>
        <p:spPr bwMode="auto">
          <a:xfrm>
            <a:off x="7362513" y="3025545"/>
            <a:ext cx="213200" cy="272510"/>
          </a:xfrm>
          <a:prstGeom prst="rect">
            <a:avLst/>
          </a:prstGeom>
          <a:noFill/>
          <a:ln w="9525" algn="ctr">
            <a:noFill/>
            <a:miter lim="800000"/>
            <a:headEnd/>
            <a:tailEnd/>
          </a:ln>
          <a:effectLst/>
        </p:spPr>
        <p:txBody>
          <a:bodyPr wrap="none" lIns="0" tIns="0" rIns="0" bIns="0" rtlCol="0">
            <a:spAutoFit/>
          </a:bodyPr>
          <a:lstStyle/>
          <a:p>
            <a:pPr algn="ctr">
              <a:lnSpc>
                <a:spcPct val="120000"/>
              </a:lnSpc>
              <a:spcBef>
                <a:spcPts val="369"/>
              </a:spcBef>
            </a:pPr>
            <a:r>
              <a:rPr kumimoji="1" lang="ja-JP" altLang="en-US" sz="166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p>
        </p:txBody>
      </p:sp>
      <p:pic>
        <p:nvPicPr>
          <p:cNvPr id="12" name="図 11">
            <a:extLst>
              <a:ext uri="{FF2B5EF4-FFF2-40B4-BE49-F238E27FC236}">
                <a16:creationId xmlns:a16="http://schemas.microsoft.com/office/drawing/2014/main" id="{C3240F5E-39F7-41BB-B31A-641BEBE34D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3075" y="2074112"/>
            <a:ext cx="1656184" cy="1656184"/>
          </a:xfrm>
          <a:prstGeom prst="rect">
            <a:avLst/>
          </a:prstGeom>
        </p:spPr>
      </p:pic>
      <p:sp>
        <p:nvSpPr>
          <p:cNvPr id="26" name="正方形/長方形 25">
            <a:extLst>
              <a:ext uri="{FF2B5EF4-FFF2-40B4-BE49-F238E27FC236}">
                <a16:creationId xmlns:a16="http://schemas.microsoft.com/office/drawing/2014/main" id="{2A9A5C6E-6E79-40E8-99D7-AF5D3B77061C}"/>
              </a:ext>
            </a:extLst>
          </p:cNvPr>
          <p:cNvSpPr/>
          <p:nvPr/>
        </p:nvSpPr>
        <p:spPr>
          <a:xfrm>
            <a:off x="7452320" y="6184374"/>
            <a:ext cx="1394086" cy="340970"/>
          </a:xfrm>
          <a:prstGeom prst="rect">
            <a:avLst/>
          </a:prstGeom>
          <a:noFill/>
          <a:ln w="25400">
            <a:solidFill>
              <a:srgbClr val="FF0000"/>
            </a:solidFill>
          </a:ln>
          <a:effectLst/>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844083"/>
            <a:endParaRPr lang="ja-JP" altLang="en-US" sz="1477" kern="0" dirty="0">
              <a:solidFill>
                <a:schemeClr val="bg1"/>
              </a:solidFill>
              <a:latin typeface="Meiryo UI" panose="020B0604030504040204" pitchFamily="50" charset="-128"/>
              <a:ea typeface="Meiryo UI"/>
            </a:endParaRPr>
          </a:p>
        </p:txBody>
      </p:sp>
      <p:sp>
        <p:nvSpPr>
          <p:cNvPr id="27" name="角丸四角形吹き出し 26">
            <a:extLst>
              <a:ext uri="{FF2B5EF4-FFF2-40B4-BE49-F238E27FC236}">
                <a16:creationId xmlns:a16="http://schemas.microsoft.com/office/drawing/2014/main" id="{C1CA7B4D-61C9-4C04-94A4-26FB6BA57100}"/>
              </a:ext>
            </a:extLst>
          </p:cNvPr>
          <p:cNvSpPr/>
          <p:nvPr/>
        </p:nvSpPr>
        <p:spPr>
          <a:xfrm>
            <a:off x="2411760" y="5340711"/>
            <a:ext cx="2290244" cy="1225646"/>
          </a:xfrm>
          <a:prstGeom prst="wedgeRoundRectCallout">
            <a:avLst>
              <a:gd name="adj1" fmla="val -61555"/>
              <a:gd name="adj2" fmla="val -20936"/>
              <a:gd name="adj3" fmla="val 16667"/>
            </a:avLst>
          </a:prstGeom>
          <a:solidFill>
            <a:schemeClr val="bg1"/>
          </a:solidFill>
          <a:ln w="9525">
            <a:solidFill>
              <a:srgbClr val="FF0000"/>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66462" tIns="66462" rIns="66462" bIns="66462" rtlCol="0" anchor="ctr"/>
          <a:lstStyle/>
          <a:p>
            <a:pPr defTabSz="844083"/>
            <a:r>
              <a:rPr lang="ja-JP" altLang="en-US" sz="1400" kern="0" dirty="0">
                <a:solidFill>
                  <a:srgbClr val="FF0000"/>
                </a:solidFill>
                <a:latin typeface="Meiryo UI" panose="020B0604030504040204" pitchFamily="50" charset="-128"/>
                <a:ea typeface="Meiryo UI"/>
              </a:rPr>
              <a:t>実習用データカタログサイトのログインに使用したユーザ名とパスワードを使ってログインします。</a:t>
            </a:r>
          </a:p>
        </p:txBody>
      </p:sp>
      <p:pic>
        <p:nvPicPr>
          <p:cNvPr id="22" name="図 21">
            <a:extLst>
              <a:ext uri="{FF2B5EF4-FFF2-40B4-BE49-F238E27FC236}">
                <a16:creationId xmlns:a16="http://schemas.microsoft.com/office/drawing/2014/main" id="{9186813F-3D70-4213-9518-85D76142AB03}"/>
              </a:ext>
            </a:extLst>
          </p:cNvPr>
          <p:cNvPicPr>
            <a:picLocks noChangeAspect="1"/>
          </p:cNvPicPr>
          <p:nvPr/>
        </p:nvPicPr>
        <p:blipFill>
          <a:blip r:embed="rId7"/>
          <a:stretch>
            <a:fillRect/>
          </a:stretch>
        </p:blipFill>
        <p:spPr>
          <a:xfrm>
            <a:off x="4941254" y="2311791"/>
            <a:ext cx="3882643" cy="2940412"/>
          </a:xfrm>
          <a:prstGeom prst="rect">
            <a:avLst/>
          </a:prstGeom>
          <a:ln>
            <a:solidFill>
              <a:schemeClr val="bg1">
                <a:lumMod val="50000"/>
              </a:schemeClr>
            </a:solidFill>
          </a:ln>
        </p:spPr>
      </p:pic>
      <p:sp>
        <p:nvSpPr>
          <p:cNvPr id="25" name="フローチャート: せん孔テープ 24">
            <a:extLst>
              <a:ext uri="{FF2B5EF4-FFF2-40B4-BE49-F238E27FC236}">
                <a16:creationId xmlns:a16="http://schemas.microsoft.com/office/drawing/2014/main" id="{92977C02-517A-4983-8CA5-5EDF64CF4FC5}"/>
              </a:ext>
            </a:extLst>
          </p:cNvPr>
          <p:cNvSpPr/>
          <p:nvPr/>
        </p:nvSpPr>
        <p:spPr>
          <a:xfrm>
            <a:off x="4941254" y="5087548"/>
            <a:ext cx="3882643" cy="272510"/>
          </a:xfrm>
          <a:prstGeom prst="flowChartPunchedTap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9652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11"/>
          <p:cNvSpPr>
            <a:spLocks noChangeArrowheads="1"/>
          </p:cNvSpPr>
          <p:nvPr/>
        </p:nvSpPr>
        <p:spPr bwMode="gray">
          <a:xfrm>
            <a:off x="251520" y="2771636"/>
            <a:ext cx="864000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 name="テキスト ボックス 6"/>
          <p:cNvSpPr txBox="1"/>
          <p:nvPr/>
        </p:nvSpPr>
        <p:spPr>
          <a:xfrm>
            <a:off x="899592" y="3212976"/>
            <a:ext cx="5328592" cy="400110"/>
          </a:xfrm>
          <a:prstGeom prst="rect">
            <a:avLst/>
          </a:prstGeom>
          <a:noFill/>
        </p:spPr>
        <p:txBody>
          <a:bodyPr wrap="square" rtlCol="0">
            <a:spAutoFit/>
          </a:bodyPr>
          <a:lstStyle/>
          <a:p>
            <a:r>
              <a:rPr kumimoji="1" lang="ja-JP" altLang="en-US" sz="2000" dirty="0"/>
              <a:t>実習（データ登録編）</a:t>
            </a:r>
          </a:p>
        </p:txBody>
      </p:sp>
      <p:sp>
        <p:nvSpPr>
          <p:cNvPr id="8" name="Text Box 35"/>
          <p:cNvSpPr txBox="1">
            <a:spLocks noChangeArrowheads="1"/>
          </p:cNvSpPr>
          <p:nvPr/>
        </p:nvSpPr>
        <p:spPr bwMode="gray">
          <a:xfrm>
            <a:off x="561975" y="2153703"/>
            <a:ext cx="995785" cy="553998"/>
          </a:xfrm>
          <a:prstGeom prst="rect">
            <a:avLst/>
          </a:prstGeom>
          <a:noFill/>
          <a:ln w="9525">
            <a:noFill/>
            <a:miter lim="800000"/>
            <a:headEnd/>
            <a:tailEnd/>
          </a:ln>
          <a:effectLst/>
        </p:spPr>
        <p:txBody>
          <a:bodyPr wrap="none">
            <a:spAutoFit/>
          </a:bodyPr>
          <a:lstStyle/>
          <a:p>
            <a:pPr>
              <a:lnSpc>
                <a:spcPct val="100000"/>
              </a:lnSpc>
            </a:pPr>
            <a:r>
              <a:rPr lang="en-US" altLang="ja-JP" sz="3000" dirty="0">
                <a:solidFill>
                  <a:schemeClr val="tx1"/>
                </a:solidFill>
                <a:latin typeface="+mj-lt"/>
                <a:ea typeface="Arial Unicode MS" pitchFamily="50" charset="-128"/>
                <a:cs typeface="Arial Unicode MS" pitchFamily="50" charset="-128"/>
              </a:rPr>
              <a:t>END</a:t>
            </a:r>
          </a:p>
        </p:txBody>
      </p:sp>
    </p:spTree>
    <p:extLst>
      <p:ext uri="{BB962C8B-B14F-4D97-AF65-F5344CB8AC3E}">
        <p14:creationId xmlns:p14="http://schemas.microsoft.com/office/powerpoint/2010/main" val="382276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F17AF-906F-48BF-BCCB-59D686DD2691}"/>
              </a:ext>
            </a:extLst>
          </p:cNvPr>
          <p:cNvSpPr>
            <a:spLocks noGrp="1"/>
          </p:cNvSpPr>
          <p:nvPr>
            <p:ph type="title"/>
          </p:nvPr>
        </p:nvSpPr>
        <p:spPr/>
        <p:txBody>
          <a:bodyPr/>
          <a:lstStyle/>
          <a:p>
            <a:r>
              <a:rPr kumimoji="1" lang="ja-JP" altLang="en-US" dirty="0"/>
              <a:t>実習（データ登録編）を</a:t>
            </a:r>
            <a:r>
              <a:rPr lang="ja-JP" altLang="en-US" dirty="0"/>
              <a:t>はじめる</a:t>
            </a:r>
            <a:r>
              <a:rPr kumimoji="1" lang="ja-JP" altLang="en-US" dirty="0"/>
              <a:t>にあたって③</a:t>
            </a:r>
          </a:p>
        </p:txBody>
      </p:sp>
      <p:sp>
        <p:nvSpPr>
          <p:cNvPr id="3" name="スライド番号プレースホルダー 2">
            <a:extLst>
              <a:ext uri="{FF2B5EF4-FFF2-40B4-BE49-F238E27FC236}">
                <a16:creationId xmlns:a16="http://schemas.microsoft.com/office/drawing/2014/main" id="{88D1FD3A-A77E-4F7B-88EC-C3C8580E55AD}"/>
              </a:ext>
            </a:extLst>
          </p:cNvPr>
          <p:cNvSpPr>
            <a:spLocks noGrp="1"/>
          </p:cNvSpPr>
          <p:nvPr>
            <p:ph type="sldNum" sz="quarter" idx="12"/>
          </p:nvPr>
        </p:nvSpPr>
        <p:spPr/>
        <p:txBody>
          <a:bodyPr/>
          <a:lstStyle/>
          <a:p>
            <a:fld id="{EEDB8509-CC2C-4EC7-9C2E-996B98B58898}" type="slidenum">
              <a:rPr kumimoji="1" lang="ja-JP" altLang="en-US" smtClean="0"/>
              <a:pPr/>
              <a:t>4</a:t>
            </a:fld>
            <a:endParaRPr kumimoji="1" lang="ja-JP" altLang="en-US"/>
          </a:p>
        </p:txBody>
      </p:sp>
      <p:sp>
        <p:nvSpPr>
          <p:cNvPr id="12" name="テキスト プレースホルダー 11">
            <a:extLst>
              <a:ext uri="{FF2B5EF4-FFF2-40B4-BE49-F238E27FC236}">
                <a16:creationId xmlns:a16="http://schemas.microsoft.com/office/drawing/2014/main" id="{4716CE0A-835C-4CA2-A3C9-5740D3715FE5}"/>
              </a:ext>
            </a:extLst>
          </p:cNvPr>
          <p:cNvSpPr>
            <a:spLocks noGrp="1"/>
          </p:cNvSpPr>
          <p:nvPr>
            <p:ph type="body" sz="quarter" idx="13"/>
          </p:nvPr>
        </p:nvSpPr>
        <p:spPr/>
        <p:txBody>
          <a:bodyPr/>
          <a:lstStyle/>
          <a:p>
            <a:endParaRPr lang="ja-JP" altLang="en-US"/>
          </a:p>
        </p:txBody>
      </p:sp>
      <p:sp>
        <p:nvSpPr>
          <p:cNvPr id="13" name="テキスト プレースホルダー 12">
            <a:extLst>
              <a:ext uri="{FF2B5EF4-FFF2-40B4-BE49-F238E27FC236}">
                <a16:creationId xmlns:a16="http://schemas.microsoft.com/office/drawing/2014/main" id="{6F74ABF5-52D4-402F-B9EE-94A8843FE032}"/>
              </a:ext>
            </a:extLst>
          </p:cNvPr>
          <p:cNvSpPr>
            <a:spLocks noGrp="1"/>
          </p:cNvSpPr>
          <p:nvPr>
            <p:ph type="body" sz="quarter" idx="14"/>
          </p:nvPr>
        </p:nvSpPr>
        <p:spPr>
          <a:xfrm>
            <a:off x="207963" y="884239"/>
            <a:ext cx="8728075" cy="424732"/>
          </a:xfrm>
        </p:spPr>
        <p:txBody>
          <a:bodyPr/>
          <a:lstStyle/>
          <a:p>
            <a:r>
              <a:rPr lang="ja-JP" altLang="en-US" dirty="0"/>
              <a:t>実習のストーリー</a:t>
            </a:r>
            <a:endParaRPr lang="en-US" altLang="ja-JP" dirty="0"/>
          </a:p>
        </p:txBody>
      </p:sp>
      <p:sp>
        <p:nvSpPr>
          <p:cNvPr id="14" name="テキスト プレースホルダー 13">
            <a:extLst>
              <a:ext uri="{FF2B5EF4-FFF2-40B4-BE49-F238E27FC236}">
                <a16:creationId xmlns:a16="http://schemas.microsoft.com/office/drawing/2014/main" id="{F2172BCB-4F08-469C-87E5-B58CCAF3CE61}"/>
              </a:ext>
            </a:extLst>
          </p:cNvPr>
          <p:cNvSpPr>
            <a:spLocks noGrp="1"/>
          </p:cNvSpPr>
          <p:nvPr>
            <p:ph type="body" sz="quarter" idx="15"/>
          </p:nvPr>
        </p:nvSpPr>
        <p:spPr>
          <a:xfrm>
            <a:off x="993378" y="1576823"/>
            <a:ext cx="7157243" cy="4680669"/>
          </a:xfrm>
          <a:solidFill>
            <a:schemeClr val="bg1"/>
          </a:solidFill>
        </p:spPr>
        <p:txBody>
          <a:bodyPr>
            <a:normAutofit/>
          </a:bodyPr>
          <a:lstStyle/>
          <a:p>
            <a:pPr>
              <a:lnSpc>
                <a:spcPct val="150000"/>
              </a:lnSpc>
            </a:pPr>
            <a:r>
              <a:rPr lang="ja-JP" altLang="en-US" dirty="0">
                <a:latin typeface="Meiryo UI" panose="020B0604030504040204" pitchFamily="50" charset="-128"/>
                <a:ea typeface="Meiryo UI" panose="020B0604030504040204" pitchFamily="50" charset="-128"/>
              </a:rPr>
              <a:t>この実習（データ登録編）は、南北県東西市の職員であると仮定して取り組んでください。</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実習（データ加工編）で作成した東西市の指定緊急避難場所の</a:t>
            </a:r>
            <a:r>
              <a:rPr lang="en-US" altLang="ja-JP" dirty="0">
                <a:latin typeface="Meiryo UI" panose="020B0604030504040204" pitchFamily="50" charset="-128"/>
                <a:ea typeface="Meiryo UI" panose="020B0604030504040204" pitchFamily="50" charset="-128"/>
              </a:rPr>
              <a:t>CSV</a:t>
            </a:r>
            <a:r>
              <a:rPr lang="ja-JP" altLang="en-US" dirty="0">
                <a:latin typeface="Meiryo UI" panose="020B0604030504040204" pitchFamily="50" charset="-128"/>
                <a:ea typeface="Meiryo UI" panose="020B0604030504040204" pitchFamily="50" charset="-128"/>
              </a:rPr>
              <a:t>ファイルを、実習用データカタログサイトを使って、登録・公開する手順を学びます。</a:t>
            </a:r>
            <a:endParaRPr lang="en-US" altLang="ja-JP" dirty="0">
              <a:latin typeface="Meiryo UI" panose="020B0604030504040204" pitchFamily="50" charset="-128"/>
              <a:ea typeface="Meiryo UI" panose="020B0604030504040204" pitchFamily="50" charset="-128"/>
            </a:endParaRPr>
          </a:p>
          <a:p>
            <a:pPr>
              <a:lnSpc>
                <a:spcPct val="150000"/>
              </a:lnSpc>
            </a:pP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章「はじめに」では、データカタログサイトについての基礎知識について学習します。</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章「オープンデータの公開」では、避難施設を例に、オープンデータを登録・公開する手順を学習します。</a:t>
            </a:r>
          </a:p>
          <a:p>
            <a:pPr>
              <a:lnSpc>
                <a:spcPct val="150000"/>
              </a:lnSpc>
            </a:pPr>
            <a:endParaRPr lang="ja-JP" altLang="en-US" dirty="0"/>
          </a:p>
          <a:p>
            <a:pPr>
              <a:lnSpc>
                <a:spcPct val="150000"/>
              </a:lnSpc>
            </a:pPr>
            <a:r>
              <a:rPr lang="ja-JP" altLang="en-US" dirty="0">
                <a:latin typeface="Meiryo UI" panose="020B0604030504040204" pitchFamily="50" charset="-128"/>
                <a:ea typeface="Meiryo UI" panose="020B0604030504040204" pitchFamily="50" charset="-128"/>
              </a:rPr>
              <a:t>それでは実習（データ登録編）をはじめましょう。</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137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2969083" cy="1544846"/>
          </a:xfrm>
          <a:prstGeom prst="rect">
            <a:avLst/>
          </a:prstGeom>
          <a:noFill/>
          <a:ln w="9525">
            <a:noFill/>
            <a:miter lim="800000"/>
            <a:headEnd/>
            <a:tailEnd/>
          </a:ln>
          <a:effectLst/>
        </p:spPr>
        <p:txBody>
          <a:bodyPr wrap="none">
            <a:spAutoFit/>
          </a:bodyPr>
          <a:lstStyle/>
          <a:p>
            <a:pPr marL="457200" indent="-457200">
              <a:lnSpc>
                <a:spcPct val="150000"/>
              </a:lnSpc>
              <a:buFont typeface="+mj-lt"/>
              <a:buAutoNum type="arabicPeriod"/>
            </a:pPr>
            <a:r>
              <a:rPr lang="ja-JP" altLang="en-US" sz="2200" dirty="0">
                <a:solidFill>
                  <a:schemeClr val="tx1"/>
                </a:solidFill>
                <a:latin typeface="+mj-ea"/>
                <a:ea typeface="+mj-ea"/>
              </a:rPr>
              <a:t>はじめに</a:t>
            </a:r>
            <a:endParaRPr lang="en-US" altLang="ja-JP" sz="2200" dirty="0">
              <a:solidFill>
                <a:schemeClr val="tx1"/>
              </a:solidFill>
              <a:latin typeface="+mj-ea"/>
              <a:ea typeface="+mj-ea"/>
            </a:endParaRPr>
          </a:p>
          <a:p>
            <a:pPr marL="457200" indent="-457200">
              <a:lnSpc>
                <a:spcPct val="150000"/>
              </a:lnSpc>
              <a:buFont typeface="+mj-lt"/>
              <a:buAutoNum type="arabicPeriod"/>
            </a:pPr>
            <a:r>
              <a:rPr lang="ja-JP" altLang="en-US" sz="2200" dirty="0">
                <a:solidFill>
                  <a:schemeClr val="tx1"/>
                </a:solidFill>
                <a:latin typeface="+mj-ea"/>
                <a:ea typeface="+mj-ea"/>
              </a:rPr>
              <a:t>オープンデータの公開</a:t>
            </a:r>
            <a:endParaRPr lang="en-US" altLang="ja-JP" sz="2200" dirty="0">
              <a:solidFill>
                <a:schemeClr val="tx1"/>
              </a:solidFill>
              <a:latin typeface="+mj-ea"/>
              <a:ea typeface="+mj-ea"/>
            </a:endParaRPr>
          </a:p>
          <a:p>
            <a:pPr marL="457200" indent="-457200">
              <a:lnSpc>
                <a:spcPct val="150000"/>
              </a:lnSpc>
              <a:buFont typeface="+mj-lt"/>
              <a:buAutoNum type="arabicPeriod"/>
            </a:pPr>
            <a:r>
              <a:rPr lang="ja-JP" altLang="en-US" sz="2200" dirty="0">
                <a:latin typeface="+mj-ea"/>
                <a:ea typeface="+mj-ea"/>
              </a:rPr>
              <a:t>アンケートのお願い</a:t>
            </a:r>
            <a:endParaRPr lang="ja-JP" altLang="en-US" sz="2200" dirty="0">
              <a:solidFill>
                <a:schemeClr val="tx1"/>
              </a:solidFill>
              <a:latin typeface="+mj-ea"/>
              <a:ea typeface="+mj-ea"/>
            </a:endParaRPr>
          </a:p>
        </p:txBody>
      </p:sp>
    </p:spTree>
    <p:extLst>
      <p:ext uri="{BB962C8B-B14F-4D97-AF65-F5344CB8AC3E}">
        <p14:creationId xmlns:p14="http://schemas.microsoft.com/office/powerpoint/2010/main" val="65672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E2CD1829-CBFD-4ED3-A980-05E9DC8F4C59}"/>
              </a:ext>
            </a:extLst>
          </p:cNvPr>
          <p:cNvSpPr txBox="1">
            <a:spLocks noChangeArrowheads="1"/>
          </p:cNvSpPr>
          <p:nvPr/>
        </p:nvSpPr>
        <p:spPr bwMode="gray">
          <a:xfrm>
            <a:off x="601058" y="3068960"/>
            <a:ext cx="2969083" cy="1544846"/>
          </a:xfrm>
          <a:prstGeom prst="rect">
            <a:avLst/>
          </a:prstGeom>
          <a:noFill/>
          <a:ln w="9525">
            <a:noFill/>
            <a:miter lim="800000"/>
            <a:headEnd/>
            <a:tailEnd/>
          </a:ln>
          <a:effectLst/>
        </p:spPr>
        <p:txBody>
          <a:bodyPr wrap="none">
            <a:spAutoFit/>
          </a:bodyPr>
          <a:lstStyle/>
          <a:p>
            <a:pPr marL="457200" indent="-457200">
              <a:lnSpc>
                <a:spcPct val="150000"/>
              </a:lnSpc>
              <a:buFont typeface="+mj-lt"/>
              <a:buAutoNum type="arabicPeriod"/>
            </a:pPr>
            <a:r>
              <a:rPr lang="ja-JP" altLang="en-US" sz="2200" dirty="0">
                <a:solidFill>
                  <a:schemeClr val="tx1"/>
                </a:solidFill>
                <a:latin typeface="+mj-ea"/>
                <a:ea typeface="+mj-ea"/>
              </a:rPr>
              <a:t>はじめに</a:t>
            </a:r>
            <a:endParaRPr lang="en-US" altLang="ja-JP" sz="2200" dirty="0">
              <a:solidFill>
                <a:schemeClr val="tx1"/>
              </a:solidFill>
              <a:latin typeface="+mj-ea"/>
              <a:ea typeface="+mj-ea"/>
            </a:endParaRPr>
          </a:p>
          <a:p>
            <a:pPr marL="457200" indent="-457200">
              <a:lnSpc>
                <a:spcPct val="150000"/>
              </a:lnSpc>
              <a:buFont typeface="+mj-lt"/>
              <a:buAutoNum type="arabicPeriod"/>
            </a:pPr>
            <a:r>
              <a:rPr lang="ja-JP" altLang="en-US" sz="2200" dirty="0">
                <a:solidFill>
                  <a:schemeClr val="bg1">
                    <a:lumMod val="75000"/>
                  </a:schemeClr>
                </a:solidFill>
                <a:latin typeface="+mj-ea"/>
                <a:ea typeface="+mj-ea"/>
              </a:rPr>
              <a:t>オープンデータの公開</a:t>
            </a:r>
            <a:endParaRPr lang="en-US" altLang="ja-JP" sz="2200" dirty="0">
              <a:solidFill>
                <a:schemeClr val="bg1">
                  <a:lumMod val="75000"/>
                </a:schemeClr>
              </a:solidFill>
              <a:latin typeface="+mj-ea"/>
              <a:ea typeface="+mj-ea"/>
            </a:endParaRPr>
          </a:p>
          <a:p>
            <a:pPr marL="457200" indent="-457200">
              <a:lnSpc>
                <a:spcPct val="150000"/>
              </a:lnSpc>
              <a:buFont typeface="+mj-lt"/>
              <a:buAutoNum type="arabicPeriod"/>
            </a:pPr>
            <a:r>
              <a:rPr lang="ja-JP" altLang="en-US" sz="2200" dirty="0">
                <a:solidFill>
                  <a:schemeClr val="bg1">
                    <a:lumMod val="75000"/>
                  </a:schemeClr>
                </a:solidFill>
                <a:latin typeface="+mj-ea"/>
                <a:ea typeface="+mj-ea"/>
              </a:rPr>
              <a:t>アンケートのお願い</a:t>
            </a:r>
          </a:p>
        </p:txBody>
      </p:sp>
    </p:spTree>
    <p:extLst>
      <p:ext uri="{BB962C8B-B14F-4D97-AF65-F5344CB8AC3E}">
        <p14:creationId xmlns:p14="http://schemas.microsoft.com/office/powerpoint/2010/main" val="368931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22">
            <a:extLst>
              <a:ext uri="{FF2B5EF4-FFF2-40B4-BE49-F238E27FC236}">
                <a16:creationId xmlns:a16="http://schemas.microsoft.com/office/drawing/2014/main" id="{68BD467F-3989-450A-8D60-52D3E62E5CC4}"/>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 はじめに　概要</a:t>
            </a:r>
            <a:endParaRPr lang="ja-JP" altLang="en-US" dirty="0"/>
          </a:p>
        </p:txBody>
      </p:sp>
      <p:sp>
        <p:nvSpPr>
          <p:cNvPr id="3" name="コンテンツ プレースホルダー 2">
            <a:extLst>
              <a:ext uri="{FF2B5EF4-FFF2-40B4-BE49-F238E27FC236}">
                <a16:creationId xmlns:a16="http://schemas.microsoft.com/office/drawing/2014/main" id="{839A18C1-39F0-4548-9A7A-9AEABD8B8962}"/>
              </a:ext>
            </a:extLst>
          </p:cNvPr>
          <p:cNvSpPr>
            <a:spLocks noGrp="1"/>
          </p:cNvSpPr>
          <p:nvPr>
            <p:ph type="body" sz="quarter" idx="13"/>
          </p:nvPr>
        </p:nvSpPr>
        <p:spPr/>
        <p:txBody>
          <a:bodyPr>
            <a:normAutofit fontScale="62500" lnSpcReduction="20000"/>
          </a:bodyPr>
          <a:lstStyle/>
          <a:p>
            <a:r>
              <a:rPr lang="en-US" altLang="ja-JP" sz="1800" dirty="0"/>
              <a:t>1.</a:t>
            </a:r>
            <a:r>
              <a:rPr lang="ja-JP" altLang="en-US" sz="1800" dirty="0"/>
              <a:t>はじめに</a:t>
            </a:r>
          </a:p>
        </p:txBody>
      </p:sp>
      <p:sp>
        <p:nvSpPr>
          <p:cNvPr id="11" name="テキスト プレースホルダー 10">
            <a:extLst>
              <a:ext uri="{FF2B5EF4-FFF2-40B4-BE49-F238E27FC236}">
                <a16:creationId xmlns:a16="http://schemas.microsoft.com/office/drawing/2014/main" id="{0696D849-288C-433D-A343-1384C8BF84E1}"/>
              </a:ext>
            </a:extLst>
          </p:cNvPr>
          <p:cNvSpPr>
            <a:spLocks noGrp="1"/>
          </p:cNvSpPr>
          <p:nvPr>
            <p:ph type="body" sz="quarter" idx="14"/>
          </p:nvPr>
        </p:nvSpPr>
        <p:spPr>
          <a:xfrm>
            <a:off x="207963" y="884239"/>
            <a:ext cx="8728075" cy="424732"/>
          </a:xfrm>
        </p:spPr>
        <p:txBody>
          <a:bodyPr/>
          <a:lstStyle/>
          <a:p>
            <a:r>
              <a:rPr lang="ja-JP" altLang="en-US" dirty="0"/>
              <a:t>実習用データカタログサイトで利用する環境について説明します。</a:t>
            </a:r>
            <a:endParaRPr kumimoji="1" lang="ja-JP" altLang="en-US" dirty="0"/>
          </a:p>
        </p:txBody>
      </p:sp>
      <p:sp>
        <p:nvSpPr>
          <p:cNvPr id="2" name="テキスト プレースホルダー 1">
            <a:extLst>
              <a:ext uri="{FF2B5EF4-FFF2-40B4-BE49-F238E27FC236}">
                <a16:creationId xmlns:a16="http://schemas.microsoft.com/office/drawing/2014/main" id="{2C929287-CD5D-4E10-9F37-5A8DFFFEBB7D}"/>
              </a:ext>
            </a:extLst>
          </p:cNvPr>
          <p:cNvSpPr>
            <a:spLocks noGrp="1"/>
          </p:cNvSpPr>
          <p:nvPr>
            <p:ph type="body" sz="quarter" idx="15"/>
          </p:nvPr>
        </p:nvSpPr>
        <p:spPr>
          <a:xfrm>
            <a:off x="207963" y="1412776"/>
            <a:ext cx="8756650" cy="5163526"/>
          </a:xfrm>
          <a:noFill/>
        </p:spPr>
        <p:txBody>
          <a:bodyPr>
            <a:normAutofit/>
          </a:bodyPr>
          <a:lstStyle/>
          <a:p>
            <a:pPr marL="285750" indent="-285750">
              <a:lnSpc>
                <a:spcPct val="110000"/>
              </a:lnSpc>
              <a:spcBef>
                <a:spcPts val="1200"/>
              </a:spcBef>
              <a:buFont typeface="Arial" panose="020B0604020202020204" pitchFamily="34" charset="0"/>
              <a:buChar char="•"/>
            </a:pPr>
            <a:r>
              <a:rPr lang="ja-JP" altLang="en-US" dirty="0"/>
              <a:t>はじめに、今回の実習（データ登録編）で利用する環境について説明します。</a:t>
            </a:r>
          </a:p>
          <a:p>
            <a:pPr marL="285750" indent="-285750">
              <a:lnSpc>
                <a:spcPct val="110000"/>
              </a:lnSpc>
              <a:spcBef>
                <a:spcPts val="1200"/>
              </a:spcBef>
              <a:buFont typeface="Arial" panose="020B0604020202020204" pitchFamily="34" charset="0"/>
              <a:buChar char="•"/>
            </a:pPr>
            <a:r>
              <a:rPr lang="en-US" altLang="ja-JP" dirty="0"/>
              <a:t>CKAN</a:t>
            </a:r>
            <a:r>
              <a:rPr lang="ja-JP" altLang="en-US" dirty="0"/>
              <a:t>は、オープンデータカタログサイトの中では最も多く使われているソフトウェアです。</a:t>
            </a:r>
          </a:p>
          <a:p>
            <a:pPr marL="285750" indent="-285750">
              <a:lnSpc>
                <a:spcPct val="110000"/>
              </a:lnSpc>
              <a:spcBef>
                <a:spcPts val="1200"/>
              </a:spcBef>
              <a:buFont typeface="Arial" panose="020B0604020202020204" pitchFamily="34" charset="0"/>
              <a:buChar char="•"/>
            </a:pPr>
            <a:endParaRPr lang="en-US" altLang="ja-JP" dirty="0"/>
          </a:p>
          <a:p>
            <a:pPr marL="457200" lvl="1" indent="0">
              <a:lnSpc>
                <a:spcPct val="120000"/>
              </a:lnSpc>
              <a:buNone/>
            </a:pPr>
            <a:r>
              <a:rPr lang="en-US" altLang="ja-JP" sz="1400" dirty="0"/>
              <a:t>1.1	CKAN</a:t>
            </a:r>
            <a:r>
              <a:rPr lang="ja-JP" altLang="en-US" sz="1400" dirty="0"/>
              <a:t>概要</a:t>
            </a:r>
            <a:endParaRPr lang="en-US" altLang="ja-JP" sz="1400" dirty="0"/>
          </a:p>
          <a:p>
            <a:pPr marL="457200" lvl="1" indent="0">
              <a:lnSpc>
                <a:spcPct val="120000"/>
              </a:lnSpc>
              <a:buNone/>
            </a:pPr>
            <a:r>
              <a:rPr lang="en-US" altLang="ja-JP" sz="1400" dirty="0"/>
              <a:t>1.2	</a:t>
            </a:r>
            <a:r>
              <a:rPr lang="ja-JP" altLang="en-US" sz="1400" dirty="0"/>
              <a:t>データセットとリソース</a:t>
            </a:r>
            <a:endParaRPr lang="en-US" altLang="ja-JP" sz="1400" dirty="0"/>
          </a:p>
          <a:p>
            <a:pPr marL="457200" lvl="1" indent="0">
              <a:lnSpc>
                <a:spcPct val="120000"/>
              </a:lnSpc>
              <a:buNone/>
            </a:pPr>
            <a:r>
              <a:rPr lang="en-US" altLang="ja-JP" sz="1400" dirty="0"/>
              <a:t>1.3	</a:t>
            </a:r>
            <a:r>
              <a:rPr lang="ja-JP" altLang="en-US" sz="1400" dirty="0"/>
              <a:t>メタデータ</a:t>
            </a:r>
            <a:endParaRPr lang="en-US" altLang="ja-JP" sz="1400" dirty="0"/>
          </a:p>
          <a:p>
            <a:pPr marL="457200" lvl="1" indent="0">
              <a:lnSpc>
                <a:spcPct val="120000"/>
              </a:lnSpc>
              <a:buNone/>
            </a:pPr>
            <a:r>
              <a:rPr lang="en-US" altLang="ja-JP" sz="1400" dirty="0"/>
              <a:t>1.4	CKAN</a:t>
            </a:r>
            <a:r>
              <a:rPr lang="ja-JP" altLang="en-US" sz="1400" dirty="0"/>
              <a:t>の要素</a:t>
            </a:r>
            <a:endParaRPr lang="en-US" altLang="ja-JP" sz="1400" dirty="0"/>
          </a:p>
          <a:p>
            <a:pPr marL="457200" lvl="1" indent="0">
              <a:lnSpc>
                <a:spcPct val="120000"/>
              </a:lnSpc>
              <a:buNone/>
            </a:pPr>
            <a:r>
              <a:rPr lang="en-US" altLang="ja-JP" sz="1400" dirty="0"/>
              <a:t>1.5	</a:t>
            </a:r>
            <a:r>
              <a:rPr lang="ja-JP" altLang="en-US" sz="1400" dirty="0"/>
              <a:t>オープンデータカタログサイト（</a:t>
            </a:r>
            <a:r>
              <a:rPr lang="en-US" altLang="ja-JP" sz="1400" dirty="0"/>
              <a:t>CKAN</a:t>
            </a:r>
            <a:r>
              <a:rPr lang="ja-JP" altLang="en-US" sz="1400" dirty="0"/>
              <a:t>）を利用するメリット</a:t>
            </a:r>
            <a:endParaRPr lang="en-US" altLang="ja-JP" sz="1400" dirty="0"/>
          </a:p>
        </p:txBody>
      </p:sp>
    </p:spTree>
    <p:extLst>
      <p:ext uri="{BB962C8B-B14F-4D97-AF65-F5344CB8AC3E}">
        <p14:creationId xmlns:p14="http://schemas.microsoft.com/office/powerpoint/2010/main" val="42453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AC2BB-6A86-460C-B5CF-45D54B3882F5}"/>
              </a:ext>
            </a:extLst>
          </p:cNvPr>
          <p:cNvSpPr>
            <a:spLocks noGrp="1"/>
          </p:cNvSpPr>
          <p:nvPr>
            <p:ph type="title"/>
          </p:nvPr>
        </p:nvSpPr>
        <p:spPr/>
        <p:txBody>
          <a:bodyPr/>
          <a:lstStyle/>
          <a:p>
            <a:r>
              <a:rPr kumimoji="1" lang="en-US" altLang="ja-JP" dirty="0"/>
              <a:t>1.1 CKAN</a:t>
            </a:r>
            <a:r>
              <a:rPr kumimoji="1" lang="ja-JP" altLang="en-US" dirty="0"/>
              <a:t>概要</a:t>
            </a:r>
          </a:p>
        </p:txBody>
      </p:sp>
      <p:sp>
        <p:nvSpPr>
          <p:cNvPr id="4" name="スライド番号プレースホルダー 3">
            <a:extLst>
              <a:ext uri="{FF2B5EF4-FFF2-40B4-BE49-F238E27FC236}">
                <a16:creationId xmlns:a16="http://schemas.microsoft.com/office/drawing/2014/main" id="{D003C513-DAD5-45AA-9C91-2B3E47DC7B9B}"/>
              </a:ext>
            </a:extLst>
          </p:cNvPr>
          <p:cNvSpPr>
            <a:spLocks noGrp="1"/>
          </p:cNvSpPr>
          <p:nvPr>
            <p:ph type="sldNum" sz="quarter" idx="12"/>
          </p:nvPr>
        </p:nvSpPr>
        <p:spPr/>
        <p:txBody>
          <a:bodyPr/>
          <a:lstStyle/>
          <a:p>
            <a:fld id="{EEDB8509-CC2C-4EC7-9C2E-996B98B58898}" type="slidenum">
              <a:rPr kumimoji="1" lang="ja-JP" altLang="en-US" smtClean="0"/>
              <a:pPr/>
              <a:t>8</a:t>
            </a:fld>
            <a:endParaRPr kumimoji="1" lang="ja-JP" altLang="en-US"/>
          </a:p>
        </p:txBody>
      </p:sp>
      <p:sp>
        <p:nvSpPr>
          <p:cNvPr id="5" name="テキスト プレースホルダー 4">
            <a:extLst>
              <a:ext uri="{FF2B5EF4-FFF2-40B4-BE49-F238E27FC236}">
                <a16:creationId xmlns:a16="http://schemas.microsoft.com/office/drawing/2014/main" id="{3C15B9A0-F252-405F-84E5-023DB8633245}"/>
              </a:ext>
            </a:extLst>
          </p:cNvPr>
          <p:cNvSpPr>
            <a:spLocks noGrp="1"/>
          </p:cNvSpPr>
          <p:nvPr>
            <p:ph type="body" sz="quarter" idx="13"/>
          </p:nvPr>
        </p:nvSpPr>
        <p:spPr/>
        <p:txBody>
          <a:bodyPr/>
          <a:lstStyle/>
          <a:p>
            <a:r>
              <a:rPr kumimoji="1" lang="en-US" altLang="ja-JP" dirty="0"/>
              <a:t>1.</a:t>
            </a:r>
            <a:r>
              <a:rPr kumimoji="1" lang="ja-JP" altLang="en-US" dirty="0"/>
              <a:t>はじめに</a:t>
            </a:r>
          </a:p>
        </p:txBody>
      </p:sp>
      <p:sp>
        <p:nvSpPr>
          <p:cNvPr id="6" name="テキスト プレースホルダー 5">
            <a:extLst>
              <a:ext uri="{FF2B5EF4-FFF2-40B4-BE49-F238E27FC236}">
                <a16:creationId xmlns:a16="http://schemas.microsoft.com/office/drawing/2014/main" id="{73323ECD-9FB6-4ED3-9995-0C02586979D8}"/>
              </a:ext>
            </a:extLst>
          </p:cNvPr>
          <p:cNvSpPr>
            <a:spLocks noGrp="1"/>
          </p:cNvSpPr>
          <p:nvPr>
            <p:ph type="body" sz="quarter" idx="14"/>
          </p:nvPr>
        </p:nvSpPr>
        <p:spPr>
          <a:xfrm>
            <a:off x="207963" y="884238"/>
            <a:ext cx="8728075" cy="1608658"/>
          </a:xfrm>
        </p:spPr>
        <p:txBody>
          <a:bodyPr>
            <a:normAutofit/>
          </a:bodyPr>
          <a:lstStyle/>
          <a:p>
            <a:r>
              <a:rPr lang="en-US" altLang="ja-JP" dirty="0">
                <a:latin typeface="+mn-ea"/>
              </a:rPr>
              <a:t>CKAN</a:t>
            </a:r>
            <a:r>
              <a:rPr lang="ja-JP" altLang="en-US" dirty="0">
                <a:latin typeface="+mn-ea"/>
              </a:rPr>
              <a:t>とは、イギリスに本部を置く</a:t>
            </a:r>
            <a:r>
              <a:rPr lang="en-US" altLang="ja-JP" dirty="0">
                <a:latin typeface="+mn-ea"/>
              </a:rPr>
              <a:t>Open Knowledge</a:t>
            </a:r>
            <a:r>
              <a:rPr lang="ja-JP" altLang="en-US" dirty="0">
                <a:latin typeface="+mn-ea"/>
              </a:rPr>
              <a:t>が開発した、データカタログサイトを構築するためのフルオープンソースのソフトウェアで、オープンデータサイトの構築ではデファクトスタンダードになりつつあります。</a:t>
            </a:r>
            <a:endParaRPr lang="en-US" altLang="ja-JP" dirty="0">
              <a:latin typeface="+mn-ea"/>
            </a:endParaRPr>
          </a:p>
          <a:p>
            <a:r>
              <a:rPr kumimoji="1" lang="ja-JP" altLang="en-US" dirty="0">
                <a:latin typeface="+mn-ea"/>
              </a:rPr>
              <a:t>アメリカ連邦政府のオープンデータサイトである、</a:t>
            </a:r>
            <a:r>
              <a:rPr kumimoji="1" lang="en-US" altLang="ja-JP" dirty="0">
                <a:latin typeface="+mn-ea"/>
              </a:rPr>
              <a:t>DATA.GOV</a:t>
            </a:r>
            <a:r>
              <a:rPr kumimoji="1" lang="ja-JP" altLang="en-US" dirty="0">
                <a:latin typeface="+mn-ea"/>
              </a:rPr>
              <a:t>や、</a:t>
            </a:r>
            <a:r>
              <a:rPr kumimoji="1" lang="en-US" altLang="ja-JP" dirty="0">
                <a:latin typeface="+mn-ea"/>
              </a:rPr>
              <a:t>EU</a:t>
            </a:r>
            <a:r>
              <a:rPr kumimoji="1" lang="ja-JP" altLang="en-US" dirty="0">
                <a:latin typeface="+mn-ea"/>
              </a:rPr>
              <a:t>のオープンデータポータル、日本政府の</a:t>
            </a:r>
            <a:r>
              <a:rPr kumimoji="1" lang="en-US" altLang="ja-JP" dirty="0">
                <a:latin typeface="+mn-ea"/>
              </a:rPr>
              <a:t>DATA.GO.JP</a:t>
            </a:r>
            <a:r>
              <a:rPr kumimoji="1" lang="ja-JP" altLang="en-US" dirty="0">
                <a:latin typeface="+mn-ea"/>
              </a:rPr>
              <a:t>など、多くのサイトで利用されています。</a:t>
            </a:r>
            <a:endParaRPr kumimoji="1" lang="en-US" altLang="ja-JP" dirty="0">
              <a:latin typeface="+mn-ea"/>
            </a:endParaRPr>
          </a:p>
          <a:p>
            <a:endParaRPr kumimoji="1" lang="ja-JP" altLang="en-US" dirty="0">
              <a:latin typeface="+mn-ea"/>
            </a:endParaRPr>
          </a:p>
        </p:txBody>
      </p:sp>
      <p:pic>
        <p:nvPicPr>
          <p:cNvPr id="1026" name="Picture 2" descr="ckan">
            <a:extLst>
              <a:ext uri="{FF2B5EF4-FFF2-40B4-BE49-F238E27FC236}">
                <a16:creationId xmlns:a16="http://schemas.microsoft.com/office/drawing/2014/main" id="{F08BC742-E107-4931-91B6-535EAC462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367" y="3768242"/>
            <a:ext cx="1296144" cy="43937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7">
            <a:extLst>
              <a:ext uri="{FF2B5EF4-FFF2-40B4-BE49-F238E27FC236}">
                <a16:creationId xmlns:a16="http://schemas.microsoft.com/office/drawing/2014/main" id="{01C57E73-17B5-4FC9-8055-225F3716A9D2}"/>
              </a:ext>
            </a:extLst>
          </p:cNvPr>
          <p:cNvSpPr>
            <a:spLocks noGrp="1"/>
          </p:cNvSpPr>
          <p:nvPr>
            <p:ph type="body" sz="quarter" idx="15"/>
          </p:nvPr>
        </p:nvSpPr>
        <p:spPr>
          <a:xfrm>
            <a:off x="193675" y="5445224"/>
            <a:ext cx="8756650" cy="439371"/>
          </a:xfrm>
        </p:spPr>
        <p:txBody>
          <a:bodyPr>
            <a:normAutofit/>
          </a:bodyPr>
          <a:lstStyle/>
          <a:p>
            <a:pPr>
              <a:lnSpc>
                <a:spcPct val="150000"/>
              </a:lnSpc>
            </a:pPr>
            <a:r>
              <a:rPr lang="ja-JP" altLang="en-US" dirty="0"/>
              <a:t>地方自治体のオープンデータカタログサイトでも、多くの自治体が</a:t>
            </a:r>
            <a:r>
              <a:rPr lang="en-US" altLang="ja-JP" dirty="0"/>
              <a:t>CKAN</a:t>
            </a:r>
            <a:r>
              <a:rPr lang="ja-JP" altLang="en-US" dirty="0"/>
              <a:t>を採用しています。</a:t>
            </a:r>
          </a:p>
        </p:txBody>
      </p:sp>
      <p:sp>
        <p:nvSpPr>
          <p:cNvPr id="3" name="正方形/長方形 2">
            <a:extLst>
              <a:ext uri="{FF2B5EF4-FFF2-40B4-BE49-F238E27FC236}">
                <a16:creationId xmlns:a16="http://schemas.microsoft.com/office/drawing/2014/main" id="{454A57F1-81FB-4DD3-85E4-D093E96E1BFB}"/>
              </a:ext>
            </a:extLst>
          </p:cNvPr>
          <p:cNvSpPr/>
          <p:nvPr/>
        </p:nvSpPr>
        <p:spPr>
          <a:xfrm>
            <a:off x="584210" y="4773052"/>
            <a:ext cx="2127505" cy="600164"/>
          </a:xfrm>
          <a:prstGeom prst="rect">
            <a:avLst/>
          </a:prstGeom>
        </p:spPr>
        <p:txBody>
          <a:bodyPr wrap="none">
            <a:spAutoFit/>
          </a:bodyPr>
          <a:lstStyle/>
          <a:p>
            <a:r>
              <a:rPr lang="en-US" altLang="ja-JP" sz="1100" dirty="0"/>
              <a:t>DATA.GOV (2020/08/26)</a:t>
            </a:r>
          </a:p>
          <a:p>
            <a:r>
              <a:rPr lang="en-US" altLang="ja-JP" sz="1100" dirty="0">
                <a:hlinkClick r:id="rId4"/>
              </a:rPr>
              <a:t>URL:</a:t>
            </a:r>
            <a:r>
              <a:rPr lang="ja-JP" altLang="en-US" sz="1100" dirty="0">
                <a:hlinkClick r:id="rId4"/>
              </a:rPr>
              <a:t>https://www.data.gov/</a:t>
            </a:r>
            <a:endParaRPr lang="en-US" altLang="ja-JP" sz="1100" dirty="0"/>
          </a:p>
          <a:p>
            <a:endParaRPr lang="ja-JP" altLang="en-US" sz="1100" dirty="0"/>
          </a:p>
        </p:txBody>
      </p:sp>
      <p:sp>
        <p:nvSpPr>
          <p:cNvPr id="9" name="正方形/長方形 8">
            <a:extLst>
              <a:ext uri="{FF2B5EF4-FFF2-40B4-BE49-F238E27FC236}">
                <a16:creationId xmlns:a16="http://schemas.microsoft.com/office/drawing/2014/main" id="{361F7C1E-E0F1-4359-85D3-5F00205C44FD}"/>
              </a:ext>
            </a:extLst>
          </p:cNvPr>
          <p:cNvSpPr/>
          <p:nvPr/>
        </p:nvSpPr>
        <p:spPr>
          <a:xfrm>
            <a:off x="3026544" y="4773052"/>
            <a:ext cx="3090911" cy="600164"/>
          </a:xfrm>
          <a:prstGeom prst="rect">
            <a:avLst/>
          </a:prstGeom>
        </p:spPr>
        <p:txBody>
          <a:bodyPr wrap="none">
            <a:spAutoFit/>
          </a:bodyPr>
          <a:lstStyle/>
          <a:p>
            <a:r>
              <a:rPr lang="en-US" altLang="ja-JP" sz="1100" dirty="0"/>
              <a:t>European Data Portal (2020/08/26)</a:t>
            </a:r>
          </a:p>
          <a:p>
            <a:r>
              <a:rPr lang="en-US" altLang="ja-JP" sz="1100" dirty="0">
                <a:hlinkClick r:id="rId5"/>
              </a:rPr>
              <a:t>URL:</a:t>
            </a:r>
            <a:r>
              <a:rPr lang="ja-JP" altLang="en-US" sz="1100" dirty="0">
                <a:hlinkClick r:id="rId5"/>
              </a:rPr>
              <a:t>https://www.europeandataportal.eu/</a:t>
            </a:r>
            <a:endParaRPr lang="en-US" altLang="ja-JP" sz="1100" dirty="0"/>
          </a:p>
          <a:p>
            <a:endParaRPr lang="ja-JP" altLang="en-US" sz="1100" dirty="0"/>
          </a:p>
        </p:txBody>
      </p:sp>
      <p:sp>
        <p:nvSpPr>
          <p:cNvPr id="10" name="正方形/長方形 9">
            <a:extLst>
              <a:ext uri="{FF2B5EF4-FFF2-40B4-BE49-F238E27FC236}">
                <a16:creationId xmlns:a16="http://schemas.microsoft.com/office/drawing/2014/main" id="{A97A2FFD-9276-4705-85E0-82E054297E22}"/>
              </a:ext>
            </a:extLst>
          </p:cNvPr>
          <p:cNvSpPr/>
          <p:nvPr/>
        </p:nvSpPr>
        <p:spPr>
          <a:xfrm>
            <a:off x="6380990" y="4773052"/>
            <a:ext cx="2230098" cy="600164"/>
          </a:xfrm>
          <a:prstGeom prst="rect">
            <a:avLst/>
          </a:prstGeom>
        </p:spPr>
        <p:txBody>
          <a:bodyPr wrap="none">
            <a:spAutoFit/>
          </a:bodyPr>
          <a:lstStyle/>
          <a:p>
            <a:r>
              <a:rPr lang="en-US" altLang="ja-JP" sz="1100" dirty="0"/>
              <a:t>DATA.GO.JP (2020/08/26)</a:t>
            </a:r>
          </a:p>
          <a:p>
            <a:r>
              <a:rPr lang="en-US" altLang="ja-JP" sz="1100" dirty="0">
                <a:hlinkClick r:id="rId6"/>
              </a:rPr>
              <a:t>URL:</a:t>
            </a:r>
            <a:r>
              <a:rPr lang="ja-JP" altLang="en-US" sz="1100" dirty="0">
                <a:hlinkClick r:id="rId6"/>
              </a:rPr>
              <a:t>http</a:t>
            </a:r>
            <a:r>
              <a:rPr lang="en-US" altLang="ja-JP" sz="1100" dirty="0">
                <a:hlinkClick r:id="rId6"/>
              </a:rPr>
              <a:t>s</a:t>
            </a:r>
            <a:r>
              <a:rPr lang="ja-JP" altLang="en-US" sz="1100" dirty="0">
                <a:hlinkClick r:id="rId6"/>
              </a:rPr>
              <a:t>://www.data.go.jp/</a:t>
            </a:r>
            <a:endParaRPr lang="en-US" altLang="ja-JP" sz="1100" dirty="0"/>
          </a:p>
          <a:p>
            <a:endParaRPr lang="ja-JP" altLang="en-US" sz="1100" dirty="0"/>
          </a:p>
        </p:txBody>
      </p:sp>
      <p:sp>
        <p:nvSpPr>
          <p:cNvPr id="14" name="テキスト ボックス 13">
            <a:extLst>
              <a:ext uri="{FF2B5EF4-FFF2-40B4-BE49-F238E27FC236}">
                <a16:creationId xmlns:a16="http://schemas.microsoft.com/office/drawing/2014/main" id="{AE1D26AC-6F67-45B9-A395-30E4AD174C55}"/>
              </a:ext>
            </a:extLst>
          </p:cNvPr>
          <p:cNvSpPr txBox="1"/>
          <p:nvPr/>
        </p:nvSpPr>
        <p:spPr>
          <a:xfrm>
            <a:off x="979499" y="6021288"/>
            <a:ext cx="7696957" cy="523220"/>
          </a:xfrm>
          <a:prstGeom prst="rect">
            <a:avLst/>
          </a:prstGeom>
          <a:noFill/>
        </p:spPr>
        <p:txBody>
          <a:bodyPr wrap="square" rtlCol="0">
            <a:spAutoFit/>
          </a:bodyPr>
          <a:lstStyle/>
          <a:p>
            <a:r>
              <a:rPr kumimoji="1" lang="ja-JP" altLang="en-US" sz="1400" dirty="0"/>
              <a:t>本実習では、</a:t>
            </a:r>
            <a:r>
              <a:rPr kumimoji="1" lang="en-US" altLang="ja-JP" sz="1400" dirty="0"/>
              <a:t>CKAN</a:t>
            </a:r>
            <a:r>
              <a:rPr kumimoji="1" lang="ja-JP" altLang="en-US" sz="1400" dirty="0"/>
              <a:t>をベースに開発された、内閣官房</a:t>
            </a:r>
            <a:r>
              <a:rPr kumimoji="1" lang="en-US" altLang="ja-JP" sz="1400" dirty="0"/>
              <a:t>IT</a:t>
            </a:r>
            <a:r>
              <a:rPr kumimoji="1" lang="ja-JP" altLang="en-US" sz="1400" dirty="0"/>
              <a:t>総合戦略室の「地方公共団体向けオープンデータパッケージ」を利用します。</a:t>
            </a:r>
            <a:r>
              <a:rPr kumimoji="1" lang="en-US" altLang="ja-JP" sz="1400" dirty="0"/>
              <a:t>CKAN</a:t>
            </a:r>
            <a:r>
              <a:rPr kumimoji="1" lang="ja-JP" altLang="en-US" sz="1400" dirty="0"/>
              <a:t>以外にもオープンデータカタログサイトが各種あります。</a:t>
            </a:r>
          </a:p>
        </p:txBody>
      </p:sp>
      <p:pic>
        <p:nvPicPr>
          <p:cNvPr id="16" name="グラフィックス 15" descr="バッジ: チェックマーク 1">
            <a:extLst>
              <a:ext uri="{FF2B5EF4-FFF2-40B4-BE49-F238E27FC236}">
                <a16:creationId xmlns:a16="http://schemas.microsoft.com/office/drawing/2014/main" id="{37AC03D3-B271-4899-987A-72AE87B79C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9900" y="6040508"/>
            <a:ext cx="504000" cy="504000"/>
          </a:xfrm>
          <a:prstGeom prst="rect">
            <a:avLst/>
          </a:prstGeom>
        </p:spPr>
      </p:pic>
      <p:pic>
        <p:nvPicPr>
          <p:cNvPr id="7" name="図 6">
            <a:extLst>
              <a:ext uri="{FF2B5EF4-FFF2-40B4-BE49-F238E27FC236}">
                <a16:creationId xmlns:a16="http://schemas.microsoft.com/office/drawing/2014/main" id="{99C58F34-2964-4593-B32E-C7411B096A1F}"/>
              </a:ext>
            </a:extLst>
          </p:cNvPr>
          <p:cNvPicPr>
            <a:picLocks noChangeAspect="1"/>
          </p:cNvPicPr>
          <p:nvPr/>
        </p:nvPicPr>
        <p:blipFill>
          <a:blip r:embed="rId9"/>
          <a:stretch>
            <a:fillRect/>
          </a:stretch>
        </p:blipFill>
        <p:spPr>
          <a:xfrm>
            <a:off x="6200037" y="2675857"/>
            <a:ext cx="2736000" cy="2053067"/>
          </a:xfrm>
          <a:prstGeom prst="rect">
            <a:avLst/>
          </a:prstGeom>
          <a:ln>
            <a:solidFill>
              <a:schemeClr val="bg1">
                <a:lumMod val="50000"/>
              </a:schemeClr>
            </a:solidFill>
          </a:ln>
        </p:spPr>
      </p:pic>
      <p:pic>
        <p:nvPicPr>
          <p:cNvPr id="15" name="図 14">
            <a:extLst>
              <a:ext uri="{FF2B5EF4-FFF2-40B4-BE49-F238E27FC236}">
                <a16:creationId xmlns:a16="http://schemas.microsoft.com/office/drawing/2014/main" id="{1A1A7A54-5A00-428C-B5B4-F633A96368AC}"/>
              </a:ext>
            </a:extLst>
          </p:cNvPr>
          <p:cNvPicPr>
            <a:picLocks noChangeAspect="1"/>
          </p:cNvPicPr>
          <p:nvPr/>
        </p:nvPicPr>
        <p:blipFill>
          <a:blip r:embed="rId10"/>
          <a:stretch>
            <a:fillRect/>
          </a:stretch>
        </p:blipFill>
        <p:spPr>
          <a:xfrm>
            <a:off x="3204000" y="2675857"/>
            <a:ext cx="2736000" cy="2053068"/>
          </a:xfrm>
          <a:prstGeom prst="rect">
            <a:avLst/>
          </a:prstGeom>
          <a:ln>
            <a:solidFill>
              <a:schemeClr val="bg1">
                <a:lumMod val="50000"/>
              </a:schemeClr>
            </a:solidFill>
          </a:ln>
        </p:spPr>
      </p:pic>
      <p:pic>
        <p:nvPicPr>
          <p:cNvPr id="17" name="図 16">
            <a:extLst>
              <a:ext uri="{FF2B5EF4-FFF2-40B4-BE49-F238E27FC236}">
                <a16:creationId xmlns:a16="http://schemas.microsoft.com/office/drawing/2014/main" id="{4F8BE5F6-4DF4-4E66-B161-6D245C0A08D7}"/>
              </a:ext>
            </a:extLst>
          </p:cNvPr>
          <p:cNvPicPr>
            <a:picLocks noChangeAspect="1"/>
          </p:cNvPicPr>
          <p:nvPr/>
        </p:nvPicPr>
        <p:blipFill>
          <a:blip r:embed="rId11"/>
          <a:stretch>
            <a:fillRect/>
          </a:stretch>
        </p:blipFill>
        <p:spPr>
          <a:xfrm>
            <a:off x="207963" y="2675857"/>
            <a:ext cx="2736000" cy="2053067"/>
          </a:xfrm>
          <a:prstGeom prst="rect">
            <a:avLst/>
          </a:prstGeom>
          <a:ln>
            <a:solidFill>
              <a:schemeClr val="bg1">
                <a:lumMod val="50000"/>
              </a:schemeClr>
            </a:solidFill>
          </a:ln>
        </p:spPr>
      </p:pic>
    </p:spTree>
    <p:extLst>
      <p:ext uri="{BB962C8B-B14F-4D97-AF65-F5344CB8AC3E}">
        <p14:creationId xmlns:p14="http://schemas.microsoft.com/office/powerpoint/2010/main" val="64434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5C85E-A8B0-4996-ACFC-F2AA9E4A0F4F}"/>
              </a:ext>
            </a:extLst>
          </p:cNvPr>
          <p:cNvSpPr>
            <a:spLocks noGrp="1"/>
          </p:cNvSpPr>
          <p:nvPr>
            <p:ph type="title"/>
          </p:nvPr>
        </p:nvSpPr>
        <p:spPr/>
        <p:txBody>
          <a:bodyPr/>
          <a:lstStyle/>
          <a:p>
            <a:r>
              <a:rPr kumimoji="1" lang="en-US" altLang="ja-JP" dirty="0"/>
              <a:t>1.2 </a:t>
            </a:r>
            <a:r>
              <a:rPr kumimoji="1" lang="ja-JP" altLang="en-US" dirty="0"/>
              <a:t>データセットとリソース</a:t>
            </a:r>
          </a:p>
        </p:txBody>
      </p:sp>
      <p:sp>
        <p:nvSpPr>
          <p:cNvPr id="4" name="スライド番号プレースホルダー 3">
            <a:extLst>
              <a:ext uri="{FF2B5EF4-FFF2-40B4-BE49-F238E27FC236}">
                <a16:creationId xmlns:a16="http://schemas.microsoft.com/office/drawing/2014/main" id="{778DABE0-A6D3-4AEA-9004-DC5A0CB070C2}"/>
              </a:ext>
            </a:extLst>
          </p:cNvPr>
          <p:cNvSpPr>
            <a:spLocks noGrp="1"/>
          </p:cNvSpPr>
          <p:nvPr>
            <p:ph type="sldNum" sz="quarter" idx="12"/>
          </p:nvPr>
        </p:nvSpPr>
        <p:spPr/>
        <p:txBody>
          <a:bodyPr/>
          <a:lstStyle/>
          <a:p>
            <a:fld id="{EEDB8509-CC2C-4EC7-9C2E-996B98B58898}" type="slidenum">
              <a:rPr kumimoji="1" lang="ja-JP" altLang="en-US" smtClean="0"/>
              <a:pPr/>
              <a:t>9</a:t>
            </a:fld>
            <a:endParaRPr kumimoji="1" lang="ja-JP" altLang="en-US"/>
          </a:p>
        </p:txBody>
      </p:sp>
      <p:sp>
        <p:nvSpPr>
          <p:cNvPr id="5" name="テキスト プレースホルダー 4">
            <a:extLst>
              <a:ext uri="{FF2B5EF4-FFF2-40B4-BE49-F238E27FC236}">
                <a16:creationId xmlns:a16="http://schemas.microsoft.com/office/drawing/2014/main" id="{11BDB85D-5867-462C-AE32-EBEF4824867D}"/>
              </a:ext>
            </a:extLst>
          </p:cNvPr>
          <p:cNvSpPr>
            <a:spLocks noGrp="1"/>
          </p:cNvSpPr>
          <p:nvPr>
            <p:ph type="body" sz="quarter" idx="13"/>
          </p:nvPr>
        </p:nvSpPr>
        <p:spPr/>
        <p:txBody>
          <a:bodyPr/>
          <a:lstStyle/>
          <a:p>
            <a:r>
              <a:rPr kumimoji="1" lang="en-US" altLang="ja-JP" dirty="0"/>
              <a:t>1. </a:t>
            </a:r>
            <a:r>
              <a:rPr kumimoji="1" lang="ja-JP" altLang="en-US" dirty="0"/>
              <a:t>はじめに</a:t>
            </a:r>
          </a:p>
        </p:txBody>
      </p:sp>
      <p:sp>
        <p:nvSpPr>
          <p:cNvPr id="6" name="テキスト プレースホルダー 5">
            <a:extLst>
              <a:ext uri="{FF2B5EF4-FFF2-40B4-BE49-F238E27FC236}">
                <a16:creationId xmlns:a16="http://schemas.microsoft.com/office/drawing/2014/main" id="{E5554763-6084-4A42-A81F-1D522BCF9CAB}"/>
              </a:ext>
            </a:extLst>
          </p:cNvPr>
          <p:cNvSpPr>
            <a:spLocks noGrp="1"/>
          </p:cNvSpPr>
          <p:nvPr>
            <p:ph type="body" sz="quarter" idx="14"/>
          </p:nvPr>
        </p:nvSpPr>
        <p:spPr>
          <a:xfrm>
            <a:off x="207963" y="884239"/>
            <a:ext cx="8728075" cy="424732"/>
          </a:xfrm>
        </p:spPr>
        <p:txBody>
          <a:bodyPr/>
          <a:lstStyle/>
          <a:p>
            <a:r>
              <a:rPr kumimoji="1" lang="en-US" altLang="ja-JP" dirty="0"/>
              <a:t>CKAN</a:t>
            </a:r>
            <a:r>
              <a:rPr kumimoji="1" lang="ja-JP" altLang="en-US" dirty="0"/>
              <a:t>では、「データセット」と「リソース」という言葉が出てきますので確認しておきます。</a:t>
            </a:r>
          </a:p>
        </p:txBody>
      </p:sp>
      <p:sp>
        <p:nvSpPr>
          <p:cNvPr id="7" name="テキスト プレースホルダー 6">
            <a:extLst>
              <a:ext uri="{FF2B5EF4-FFF2-40B4-BE49-F238E27FC236}">
                <a16:creationId xmlns:a16="http://schemas.microsoft.com/office/drawing/2014/main" id="{6F354834-56EC-48FC-9324-2D4868ECDF68}"/>
              </a:ext>
            </a:extLst>
          </p:cNvPr>
          <p:cNvSpPr>
            <a:spLocks noGrp="1"/>
          </p:cNvSpPr>
          <p:nvPr>
            <p:ph type="body" sz="quarter" idx="15"/>
          </p:nvPr>
        </p:nvSpPr>
        <p:spPr>
          <a:xfrm>
            <a:off x="207963" y="1486781"/>
            <a:ext cx="4220021" cy="2827281"/>
          </a:xfrm>
        </p:spPr>
        <p:txBody>
          <a:bodyPr>
            <a:normAutofit/>
          </a:bodyPr>
          <a:lstStyle/>
          <a:p>
            <a:pPr marL="285750" indent="-285750">
              <a:buFont typeface="Wingdings" panose="05000000000000000000" pitchFamily="2" charset="2"/>
              <a:buChar char="l"/>
            </a:pPr>
            <a:r>
              <a:rPr kumimoji="1" lang="ja-JP" altLang="en-US" sz="1800" dirty="0"/>
              <a:t>データセット</a:t>
            </a:r>
            <a:endParaRPr kumimoji="1" lang="en-US" altLang="ja-JP" sz="1800" dirty="0"/>
          </a:p>
          <a:p>
            <a:r>
              <a:rPr lang="ja-JP" altLang="en-US" b="1" dirty="0"/>
              <a:t>データセットは入れ物</a:t>
            </a:r>
            <a:endParaRPr lang="en-US" altLang="ja-JP" b="1" dirty="0"/>
          </a:p>
          <a:p>
            <a:r>
              <a:rPr lang="ja-JP" altLang="en-US" dirty="0"/>
              <a:t>　データセットとはファイルを入れておくフォルダのようなもので、データの入れ物になります。データセットに入れるものをリソースと言います。</a:t>
            </a:r>
          </a:p>
          <a:p>
            <a:r>
              <a:rPr lang="ja-JP" altLang="en-US" dirty="0"/>
              <a:t>　データセットには複数のリソースを追加する事ができます。またデータセットはユニークな</a:t>
            </a:r>
            <a:r>
              <a:rPr lang="en-US" altLang="ja-JP" dirty="0"/>
              <a:t>URL</a:t>
            </a:r>
            <a:r>
              <a:rPr lang="ja-JP" altLang="en-US" dirty="0"/>
              <a:t>を１つ持ちます。そのため、登録時の</a:t>
            </a:r>
            <a:r>
              <a:rPr lang="en-US" altLang="ja-JP" dirty="0"/>
              <a:t>URL</a:t>
            </a:r>
            <a:r>
              <a:rPr lang="ja-JP" altLang="en-US" dirty="0"/>
              <a:t>名は重複してはいけません。</a:t>
            </a:r>
          </a:p>
        </p:txBody>
      </p:sp>
      <p:sp>
        <p:nvSpPr>
          <p:cNvPr id="8" name="テキスト プレースホルダー 6">
            <a:extLst>
              <a:ext uri="{FF2B5EF4-FFF2-40B4-BE49-F238E27FC236}">
                <a16:creationId xmlns:a16="http://schemas.microsoft.com/office/drawing/2014/main" id="{C4BC1C7D-9116-4EDE-9DA4-469D516FE789}"/>
              </a:ext>
            </a:extLst>
          </p:cNvPr>
          <p:cNvSpPr txBox="1">
            <a:spLocks/>
          </p:cNvSpPr>
          <p:nvPr/>
        </p:nvSpPr>
        <p:spPr>
          <a:xfrm>
            <a:off x="4699059" y="1475582"/>
            <a:ext cx="4220021" cy="4329682"/>
          </a:xfrm>
          <a:prstGeom prst="rect">
            <a:avLst/>
          </a:prstGeom>
          <a:solidFill>
            <a:srgbClr val="DDD9C3"/>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indent="-285750">
              <a:buFont typeface="Wingdings" panose="05000000000000000000" pitchFamily="2" charset="2"/>
              <a:buChar char="l"/>
            </a:pPr>
            <a:r>
              <a:rPr lang="ja-JP" altLang="en-US" sz="1800" dirty="0"/>
              <a:t>リソース</a:t>
            </a:r>
            <a:endParaRPr lang="en-US" altLang="ja-JP" sz="1800" dirty="0"/>
          </a:p>
          <a:p>
            <a:r>
              <a:rPr lang="ja-JP" altLang="en-US" sz="1800" b="1" dirty="0"/>
              <a:t>リソースはファイルか</a:t>
            </a:r>
            <a:r>
              <a:rPr lang="en-US" altLang="ja-JP" sz="1800" b="1" dirty="0"/>
              <a:t>URL</a:t>
            </a:r>
          </a:p>
          <a:p>
            <a:r>
              <a:rPr lang="ja-JP" altLang="en-US" sz="1800" dirty="0"/>
              <a:t>データセットに登録できるリソースは</a:t>
            </a:r>
            <a:br>
              <a:rPr lang="en-US" altLang="ja-JP" sz="1800" dirty="0"/>
            </a:br>
            <a:r>
              <a:rPr lang="ja-JP" altLang="en-US" sz="1800" b="1" dirty="0"/>
              <a:t>「ファイル」</a:t>
            </a:r>
            <a:r>
              <a:rPr lang="ja-JP" altLang="en-US" sz="1800" dirty="0"/>
              <a:t>または</a:t>
            </a:r>
            <a:r>
              <a:rPr lang="ja-JP" altLang="en-US" sz="1800" b="1" dirty="0"/>
              <a:t>「</a:t>
            </a:r>
            <a:r>
              <a:rPr lang="en-US" altLang="ja-JP" sz="1800" b="1" dirty="0"/>
              <a:t>URL</a:t>
            </a:r>
            <a:r>
              <a:rPr lang="ja-JP" altLang="en-US" sz="1800" b="1" dirty="0"/>
              <a:t>」</a:t>
            </a:r>
            <a:r>
              <a:rPr lang="ja-JP" altLang="en-US" sz="1800" dirty="0"/>
              <a:t>です。</a:t>
            </a:r>
            <a:endParaRPr lang="en-US" altLang="ja-JP" sz="1800" dirty="0"/>
          </a:p>
          <a:p>
            <a:r>
              <a:rPr lang="ja-JP" altLang="en-US" sz="1800" dirty="0"/>
              <a:t>ファイルはどんなフォーマットのものでも</a:t>
            </a:r>
            <a:br>
              <a:rPr lang="en-US" altLang="ja-JP" sz="1800" dirty="0"/>
            </a:br>
            <a:r>
              <a:rPr lang="ja-JP" altLang="en-US" sz="1800" dirty="0"/>
              <a:t>登録はできますが、</a:t>
            </a:r>
            <a:r>
              <a:rPr lang="en-US" altLang="ja-JP" sz="1800" dirty="0"/>
              <a:t>CKAN</a:t>
            </a:r>
            <a:r>
              <a:rPr lang="ja-JP" altLang="en-US" sz="1800" dirty="0"/>
              <a:t>のビューが</a:t>
            </a:r>
            <a:br>
              <a:rPr lang="en-US" altLang="ja-JP" sz="1800" dirty="0"/>
            </a:br>
            <a:r>
              <a:rPr lang="ja-JP" altLang="en-US" sz="1800" dirty="0"/>
              <a:t>対応していない場合は、ブラウザ内では表示できません。（ユーザーがダウンロードして利用する事は可能です）</a:t>
            </a:r>
            <a:endParaRPr lang="en-US" altLang="ja-JP" sz="1800" dirty="0"/>
          </a:p>
          <a:p>
            <a:r>
              <a:rPr lang="en-US" altLang="ja-JP" sz="1800" dirty="0"/>
              <a:t>URL</a:t>
            </a:r>
            <a:r>
              <a:rPr lang="ja-JP" altLang="en-US" sz="1800" dirty="0"/>
              <a:t>は、別の場所にあるファイルの</a:t>
            </a:r>
            <a:r>
              <a:rPr lang="en-US" altLang="ja-JP" sz="1800" dirty="0"/>
              <a:t>URL</a:t>
            </a:r>
            <a:r>
              <a:rPr lang="ja-JP" altLang="en-US" sz="1800" dirty="0"/>
              <a:t>や、ホームページそのものをオープンデータにする場合などに、</a:t>
            </a:r>
            <a:r>
              <a:rPr lang="en-US" altLang="ja-JP" sz="1800" dirty="0"/>
              <a:t>URL</a:t>
            </a:r>
            <a:r>
              <a:rPr lang="ja-JP" altLang="en-US" sz="1800" dirty="0"/>
              <a:t>として登録します。</a:t>
            </a:r>
            <a:endParaRPr lang="en-US" altLang="ja-JP" sz="1800" dirty="0"/>
          </a:p>
        </p:txBody>
      </p:sp>
      <p:grpSp>
        <p:nvGrpSpPr>
          <p:cNvPr id="9" name="グループ化 8">
            <a:extLst>
              <a:ext uri="{FF2B5EF4-FFF2-40B4-BE49-F238E27FC236}">
                <a16:creationId xmlns:a16="http://schemas.microsoft.com/office/drawing/2014/main" id="{A89377DC-1F3E-4D86-B865-90BE77908F9D}"/>
              </a:ext>
            </a:extLst>
          </p:cNvPr>
          <p:cNvGrpSpPr/>
          <p:nvPr/>
        </p:nvGrpSpPr>
        <p:grpSpPr>
          <a:xfrm>
            <a:off x="1043608" y="4581128"/>
            <a:ext cx="2424677" cy="1484642"/>
            <a:chOff x="6864798" y="2378924"/>
            <a:chExt cx="2801872" cy="1715601"/>
          </a:xfrm>
        </p:grpSpPr>
        <p:pic>
          <p:nvPicPr>
            <p:cNvPr id="10" name="図 9" descr="E:\Google ドライブ\BODIK\BODIK ODCS\Manual\office_supplies170.jpg">
              <a:extLst>
                <a:ext uri="{FF2B5EF4-FFF2-40B4-BE49-F238E27FC236}">
                  <a16:creationId xmlns:a16="http://schemas.microsoft.com/office/drawing/2014/main" id="{577FC664-594A-41F3-8A80-7BE24246B4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64798" y="2479150"/>
              <a:ext cx="1389380" cy="1389380"/>
            </a:xfrm>
            <a:prstGeom prst="rect">
              <a:avLst/>
            </a:prstGeom>
            <a:noFill/>
            <a:ln>
              <a:noFill/>
            </a:ln>
          </p:spPr>
        </p:pic>
        <p:pic>
          <p:nvPicPr>
            <p:cNvPr id="11" name="図 10" descr="E:\Google ドライブ\BODIK\BODIK ODCS\Manual\office_supplies172.jpg">
              <a:extLst>
                <a:ext uri="{FF2B5EF4-FFF2-40B4-BE49-F238E27FC236}">
                  <a16:creationId xmlns:a16="http://schemas.microsoft.com/office/drawing/2014/main" id="{65AF1DE5-5948-4C4F-AC17-345A61B29C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54785" y="2626896"/>
              <a:ext cx="1111885" cy="1111885"/>
            </a:xfrm>
            <a:prstGeom prst="rect">
              <a:avLst/>
            </a:prstGeom>
            <a:noFill/>
            <a:ln>
              <a:noFill/>
            </a:ln>
          </p:spPr>
        </p:pic>
        <p:sp>
          <p:nvSpPr>
            <p:cNvPr id="12" name="矢印: U ターン 11">
              <a:extLst>
                <a:ext uri="{FF2B5EF4-FFF2-40B4-BE49-F238E27FC236}">
                  <a16:creationId xmlns:a16="http://schemas.microsoft.com/office/drawing/2014/main" id="{D315019D-7273-4FE4-92CA-45E10D29726F}"/>
                </a:ext>
              </a:extLst>
            </p:cNvPr>
            <p:cNvSpPr/>
            <p:nvPr/>
          </p:nvSpPr>
          <p:spPr>
            <a:xfrm flipH="1">
              <a:off x="7559488" y="2378924"/>
              <a:ext cx="1601894" cy="247972"/>
            </a:xfrm>
            <a:prstGeom prst="uturn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5D496219-71DB-497C-BADB-E77A49BBDF26}"/>
                </a:ext>
              </a:extLst>
            </p:cNvPr>
            <p:cNvSpPr txBox="1"/>
            <p:nvPr/>
          </p:nvSpPr>
          <p:spPr>
            <a:xfrm>
              <a:off x="6940208" y="3720239"/>
              <a:ext cx="1128466" cy="355656"/>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データセット</a:t>
              </a:r>
            </a:p>
          </p:txBody>
        </p:sp>
        <p:sp>
          <p:nvSpPr>
            <p:cNvPr id="14" name="テキスト ボックス 13">
              <a:extLst>
                <a:ext uri="{FF2B5EF4-FFF2-40B4-BE49-F238E27FC236}">
                  <a16:creationId xmlns:a16="http://schemas.microsoft.com/office/drawing/2014/main" id="{2B8C1827-CDE8-4E34-94E2-35BFE1E287E5}"/>
                </a:ext>
              </a:extLst>
            </p:cNvPr>
            <p:cNvSpPr txBox="1"/>
            <p:nvPr/>
          </p:nvSpPr>
          <p:spPr>
            <a:xfrm>
              <a:off x="8624705" y="3738869"/>
              <a:ext cx="819120" cy="355656"/>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リソース</a:t>
              </a:r>
            </a:p>
          </p:txBody>
        </p:sp>
      </p:grpSp>
      <p:sp>
        <p:nvSpPr>
          <p:cNvPr id="3" name="正方形/長方形 2">
            <a:extLst>
              <a:ext uri="{FF2B5EF4-FFF2-40B4-BE49-F238E27FC236}">
                <a16:creationId xmlns:a16="http://schemas.microsoft.com/office/drawing/2014/main" id="{027197AA-B80A-4FEE-B439-F2D58C0B2D60}"/>
              </a:ext>
            </a:extLst>
          </p:cNvPr>
          <p:cNvSpPr/>
          <p:nvPr/>
        </p:nvSpPr>
        <p:spPr>
          <a:xfrm>
            <a:off x="790327" y="6097815"/>
            <a:ext cx="3744416" cy="523220"/>
          </a:xfrm>
          <a:prstGeom prst="rect">
            <a:avLst/>
          </a:prstGeom>
        </p:spPr>
        <p:txBody>
          <a:bodyPr wrap="square">
            <a:spAutoFit/>
          </a:bodyPr>
          <a:lstStyle/>
          <a:p>
            <a:r>
              <a:rPr lang="ja-JP" altLang="en-US" sz="1400" dirty="0"/>
              <a:t>イメージとしては、紙のデータがあった場合、整理していれるファイリングケースがデータセットになります。</a:t>
            </a:r>
          </a:p>
        </p:txBody>
      </p:sp>
      <p:pic>
        <p:nvPicPr>
          <p:cNvPr id="15" name="グラフィックス 14" descr="バッジ: チェックマーク 1">
            <a:extLst>
              <a:ext uri="{FF2B5EF4-FFF2-40B4-BE49-F238E27FC236}">
                <a16:creationId xmlns:a16="http://schemas.microsoft.com/office/drawing/2014/main" id="{93AB53CF-E149-4FC7-A46D-06F8618FB5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327" y="6107425"/>
            <a:ext cx="504000" cy="504000"/>
          </a:xfrm>
          <a:prstGeom prst="rect">
            <a:avLst/>
          </a:prstGeom>
        </p:spPr>
      </p:pic>
    </p:spTree>
    <p:extLst>
      <p:ext uri="{BB962C8B-B14F-4D97-AF65-F5344CB8AC3E}">
        <p14:creationId xmlns:p14="http://schemas.microsoft.com/office/powerpoint/2010/main" val="1324728168"/>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4096</Words>
  <Application>Microsoft Office PowerPoint</Application>
  <PresentationFormat>画面に合わせる (4:3)</PresentationFormat>
  <Paragraphs>432</Paragraphs>
  <Slides>35</Slides>
  <Notes>34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35</vt:i4>
      </vt:variant>
    </vt:vector>
  </HeadingPairs>
  <TitlesOfParts>
    <vt:vector size="39" baseType="lpstr">
      <vt:lpstr>Meiryo UI</vt:lpstr>
      <vt:lpstr>Arial</vt:lpstr>
      <vt:lpstr>Wingdings</vt:lpstr>
      <vt:lpstr>Office テーマ</vt:lpstr>
      <vt:lpstr>実習（データ登録編）</vt:lpstr>
      <vt:lpstr>実習（データ登録編）をはじめるにあたって①</vt:lpstr>
      <vt:lpstr>実習（データ登録編）をはじめるにあたって②</vt:lpstr>
      <vt:lpstr>実習（データ登録編）をはじめるにあたって③</vt:lpstr>
      <vt:lpstr>PowerPoint プレゼンテーション</vt:lpstr>
      <vt:lpstr>PowerPoint プレゼンテーション</vt:lpstr>
      <vt:lpstr>1.0 はじめに　概要</vt:lpstr>
      <vt:lpstr>1.1 CKAN概要</vt:lpstr>
      <vt:lpstr>1.2 データセットとリソース</vt:lpstr>
      <vt:lpstr>1.3 メタデータ①</vt:lpstr>
      <vt:lpstr>1.3 メタデータ①</vt:lpstr>
      <vt:lpstr>1.4 CKANの要素</vt:lpstr>
      <vt:lpstr>1.5 オープンデータカタログサイト（CKAN）を利用するメリット</vt:lpstr>
      <vt:lpstr>PowerPoint プレゼンテーション</vt:lpstr>
      <vt:lpstr>2.0 オープンデータの公開　概要</vt:lpstr>
      <vt:lpstr>2.1 避難施設データの確認</vt:lpstr>
      <vt:lpstr>2.2 アクセス認証、ユーザ名とパスワードの確認</vt:lpstr>
      <vt:lpstr>2.3 アクセス認証①</vt:lpstr>
      <vt:lpstr>2.3 アクセス認証②</vt:lpstr>
      <vt:lpstr>2.4 ログイン</vt:lpstr>
      <vt:lpstr>2.5 データセットの作成</vt:lpstr>
      <vt:lpstr>2.6 メタデータの説明①</vt:lpstr>
      <vt:lpstr>2.6 メタデータの説明②</vt:lpstr>
      <vt:lpstr>2.7 メタデータの登録</vt:lpstr>
      <vt:lpstr>2.8 避難施設データの登録①</vt:lpstr>
      <vt:lpstr>2.8 避難施設データの登録➁</vt:lpstr>
      <vt:lpstr>2.9 避難施設データのグループへの登録①</vt:lpstr>
      <vt:lpstr>2.9 避難施設データのグループへの登録➁</vt:lpstr>
      <vt:lpstr>2.10 登録したデータの確認</vt:lpstr>
      <vt:lpstr>2.10 登録したデータの編集</vt:lpstr>
      <vt:lpstr>2.11 グループの考え方（参考）</vt:lpstr>
      <vt:lpstr>2.12 ログアウト</vt:lpstr>
      <vt:lpstr>PowerPoint プレゼンテーション</vt:lpstr>
      <vt:lpstr>3. アンケートのお願い</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2019-11-15T08:16:05Z</dcterms:created>
  <dcterms:modified xsi:type="dcterms:W3CDTF">2020-08-26T07:32:20Z</dcterms:modified>
</cp:coreProperties>
</file>