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1"/>
  </p:sldMasterIdLst>
  <p:notesMasterIdLst>
    <p:notesMasterId r:id="rId42"/>
  </p:notesMasterIdLst>
  <p:handoutMasterIdLst>
    <p:handoutMasterId r:id="rId43"/>
  </p:handoutMasterIdLst>
  <p:sldIdLst>
    <p:sldId id="901" r:id="rId2"/>
    <p:sldId id="902" r:id="rId3"/>
    <p:sldId id="903" r:id="rId4"/>
    <p:sldId id="904" r:id="rId5"/>
    <p:sldId id="905" r:id="rId6"/>
    <p:sldId id="906" r:id="rId7"/>
    <p:sldId id="907" r:id="rId8"/>
    <p:sldId id="908" r:id="rId9"/>
    <p:sldId id="909" r:id="rId10"/>
    <p:sldId id="910" r:id="rId11"/>
    <p:sldId id="911" r:id="rId12"/>
    <p:sldId id="912" r:id="rId13"/>
    <p:sldId id="913" r:id="rId14"/>
    <p:sldId id="914" r:id="rId15"/>
    <p:sldId id="915" r:id="rId16"/>
    <p:sldId id="916" r:id="rId17"/>
    <p:sldId id="917" r:id="rId18"/>
    <p:sldId id="918" r:id="rId19"/>
    <p:sldId id="919" r:id="rId20"/>
    <p:sldId id="920" r:id="rId21"/>
    <p:sldId id="921" r:id="rId22"/>
    <p:sldId id="922" r:id="rId23"/>
    <p:sldId id="923" r:id="rId24"/>
    <p:sldId id="924" r:id="rId25"/>
    <p:sldId id="925" r:id="rId26"/>
    <p:sldId id="926" r:id="rId27"/>
    <p:sldId id="927" r:id="rId28"/>
    <p:sldId id="928" r:id="rId29"/>
    <p:sldId id="929" r:id="rId30"/>
    <p:sldId id="930" r:id="rId31"/>
    <p:sldId id="931" r:id="rId32"/>
    <p:sldId id="932" r:id="rId33"/>
    <p:sldId id="933" r:id="rId34"/>
    <p:sldId id="934" r:id="rId35"/>
    <p:sldId id="935" r:id="rId36"/>
    <p:sldId id="936" r:id="rId37"/>
    <p:sldId id="937" r:id="rId38"/>
    <p:sldId id="938" r:id="rId39"/>
    <p:sldId id="939" r:id="rId40"/>
    <p:sldId id="940" r:id="rId41"/>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3300"/>
    <a:srgbClr val="0000CC"/>
    <a:srgbClr val="FF00FF"/>
    <a:srgbClr val="6B95C7"/>
    <a:srgbClr val="3E6CA4"/>
    <a:srgbClr val="85A7D1"/>
    <a:srgbClr val="779DCB"/>
    <a:srgbClr val="D8480E"/>
    <a:srgbClr val="FAD0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62" autoAdjust="0"/>
    <p:restoredTop sz="94084" autoAdjust="0"/>
  </p:normalViewPr>
  <p:slideViewPr>
    <p:cSldViewPr>
      <p:cViewPr varScale="1">
        <p:scale>
          <a:sx n="66" d="100"/>
          <a:sy n="66" d="100"/>
        </p:scale>
        <p:origin x="1626" y="72"/>
      </p:cViewPr>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200" d="100"/>
          <a:sy n="200" d="100"/>
        </p:scale>
        <p:origin x="-318" y="-192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3C0AD30B-1FDC-4CC9-8968-EEE2923C924E}" type="datetimeFigureOut">
              <a:rPr kumimoji="1" lang="ja-JP" altLang="en-US" smtClean="0"/>
              <a:t>2019/5/15</a:t>
            </a:fld>
            <a:endParaRPr kumimoji="1" lang="ja-JP" altLang="en-US"/>
          </a:p>
        </p:txBody>
      </p:sp>
      <p:sp>
        <p:nvSpPr>
          <p:cNvPr id="4" name="フッター プレースホルダー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B944BF54-7412-42BF-98B8-BD4FC4DB6FDE}" type="slidenum">
              <a:rPr kumimoji="1" lang="ja-JP" altLang="en-US" smtClean="0"/>
              <a:t>‹#›</a:t>
            </a:fld>
            <a:endParaRPr kumimoji="1" lang="ja-JP" altLang="en-US"/>
          </a:p>
        </p:txBody>
      </p:sp>
    </p:spTree>
    <p:extLst>
      <p:ext uri="{BB962C8B-B14F-4D97-AF65-F5344CB8AC3E}">
        <p14:creationId xmlns:p14="http://schemas.microsoft.com/office/powerpoint/2010/main" val="27264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45053B6B-85F0-4D10-BE8B-30F32F836F75}" type="datetimeFigureOut">
              <a:rPr kumimoji="1" lang="ja-JP" altLang="en-US" smtClean="0"/>
              <a:t>2019/5/15</a:t>
            </a:fld>
            <a:endParaRPr kumimoji="1" lang="ja-JP" altLang="en-US"/>
          </a:p>
        </p:txBody>
      </p:sp>
      <p:sp>
        <p:nvSpPr>
          <p:cNvPr id="4" name="スライド イメージ プレースホルダー 3"/>
          <p:cNvSpPr>
            <a:spLocks noGrp="1" noRot="1" noChangeAspect="1"/>
          </p:cNvSpPr>
          <p:nvPr>
            <p:ph type="sldImg" idx="2"/>
          </p:nvPr>
        </p:nvSpPr>
        <p:spPr>
          <a:xfrm>
            <a:off x="775593" y="756692"/>
            <a:ext cx="5256584" cy="394384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415553" y="4748163"/>
            <a:ext cx="5904656" cy="4505473"/>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BC593228-728A-4795-AE70-4E5858140379}" type="slidenum">
              <a:rPr kumimoji="1" lang="ja-JP" altLang="en-US" smtClean="0"/>
              <a:t>‹#›</a:t>
            </a:fld>
            <a:endParaRPr kumimoji="1" lang="ja-JP" altLang="en-US"/>
          </a:p>
        </p:txBody>
      </p:sp>
    </p:spTree>
    <p:extLst>
      <p:ext uri="{BB962C8B-B14F-4D97-AF65-F5344CB8AC3E}">
        <p14:creationId xmlns:p14="http://schemas.microsoft.com/office/powerpoint/2010/main" val="26444071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ea"/>
        <a:ea typeface="+mn-ea"/>
        <a:cs typeface="+mn-cs"/>
      </a:defRPr>
    </a:lvl1pPr>
    <a:lvl2pPr marL="457200" algn="l" defTabSz="914400" rtl="0" eaLnBrk="1" latinLnBrk="0" hangingPunct="1">
      <a:defRPr kumimoji="1" sz="1200" kern="1200">
        <a:solidFill>
          <a:schemeClr val="tx1"/>
        </a:solidFill>
        <a:latin typeface="+mn-ea"/>
        <a:ea typeface="+mn-ea"/>
        <a:cs typeface="+mn-cs"/>
      </a:defRPr>
    </a:lvl2pPr>
    <a:lvl3pPr marL="914400" algn="l" defTabSz="914400" rtl="0" eaLnBrk="1" latinLnBrk="0" hangingPunct="1">
      <a:defRPr kumimoji="1" sz="1200" kern="1200">
        <a:solidFill>
          <a:schemeClr val="tx1"/>
        </a:solidFill>
        <a:latin typeface="+mn-ea"/>
        <a:ea typeface="+mn-ea"/>
        <a:cs typeface="+mn-cs"/>
      </a:defRPr>
    </a:lvl3pPr>
    <a:lvl4pPr marL="1371600" algn="l" defTabSz="914400" rtl="0" eaLnBrk="1" latinLnBrk="0" hangingPunct="1">
      <a:defRPr kumimoji="1" sz="1200" kern="1200">
        <a:solidFill>
          <a:schemeClr val="tx1"/>
        </a:solidFill>
        <a:latin typeface="+mn-ea"/>
        <a:ea typeface="+mn-ea"/>
        <a:cs typeface="+mn-cs"/>
      </a:defRPr>
    </a:lvl4pPr>
    <a:lvl5pPr marL="1828800" algn="l" defTabSz="914400" rtl="0" eaLnBrk="1" latinLnBrk="0" hangingPunct="1">
      <a:defRPr kumimoji="1" sz="1200" kern="1200">
        <a:solidFill>
          <a:schemeClr val="tx1"/>
        </a:solidFill>
        <a:latin typeface="+mn-ea"/>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0</a:t>
            </a:fld>
            <a:endParaRPr kumimoji="1" lang="ja-JP" altLang="en-US"/>
          </a:p>
        </p:txBody>
      </p:sp>
    </p:spTree>
    <p:extLst>
      <p:ext uri="{BB962C8B-B14F-4D97-AF65-F5344CB8AC3E}">
        <p14:creationId xmlns:p14="http://schemas.microsoft.com/office/powerpoint/2010/main" val="2232867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r>
              <a:rPr lang="ja-JP" altLang="en-US" dirty="0" smtClean="0"/>
              <a:t>「</a:t>
            </a:r>
            <a:r>
              <a:rPr lang="en-US" altLang="ja-JP" dirty="0"/>
              <a:t>Moly</a:t>
            </a:r>
            <a:r>
              <a:rPr lang="ja-JP" altLang="en-US" dirty="0"/>
              <a:t>」は、スマートフォンの位置情報に基づき、今いる場所の犯罪・防犯情報をいち早くプッシュ通知し、未然の危機回避を促す防犯アプリサービスです。</a:t>
            </a:r>
          </a:p>
          <a:p>
            <a:r>
              <a:rPr lang="ja-JP" altLang="en-US" dirty="0"/>
              <a:t>警察・自治体・学校等が提供する犯罪・防犯情報に加え、ユーザが登録した情報をお知らせします。</a:t>
            </a:r>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9</a:t>
            </a:fld>
            <a:endParaRPr kumimoji="1" lang="ja-JP" altLang="en-US"/>
          </a:p>
        </p:txBody>
      </p:sp>
    </p:spTree>
    <p:extLst>
      <p:ext uri="{BB962C8B-B14F-4D97-AF65-F5344CB8AC3E}">
        <p14:creationId xmlns:p14="http://schemas.microsoft.com/office/powerpoint/2010/main" val="1556661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r>
              <a:rPr lang="ja-JP" altLang="en-US" dirty="0" smtClean="0"/>
              <a:t>街路</a:t>
            </a:r>
            <a:r>
              <a:rPr lang="ja-JP" altLang="en-US" dirty="0"/>
              <a:t>灯の間隔が広く暗い夜道では、ひったくりや強制わいせつの被害件数が増加する傾向があることが知られています。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オープンデータとして公開されといる街路灯の位置情報を利用して、</a:t>
            </a:r>
            <a:r>
              <a:rPr lang="ja-JP" altLang="en-US" sz="1200" dirty="0">
                <a:solidFill>
                  <a:schemeClr val="tx1"/>
                </a:solidFill>
                <a:latin typeface="+mn-ea"/>
                <a:cs typeface="Meiryo UI" panose="020B0604030504040204" pitchFamily="50" charset="-128"/>
              </a:rPr>
              <a:t>通常の道案内アプリの情報に「明るさ」重ね合わせて表示することで、より明るい道を選択できるようにしたアプリができました。</a:t>
            </a:r>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10</a:t>
            </a:fld>
            <a:endParaRPr kumimoji="1" lang="ja-JP" altLang="en-US"/>
          </a:p>
        </p:txBody>
      </p:sp>
    </p:spTree>
    <p:extLst>
      <p:ext uri="{BB962C8B-B14F-4D97-AF65-F5344CB8AC3E}">
        <p14:creationId xmlns:p14="http://schemas.microsoft.com/office/powerpoint/2010/main" val="2455023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r>
              <a:rPr lang="ja-JP" altLang="en-US" dirty="0" smtClean="0"/>
              <a:t>介護</a:t>
            </a:r>
            <a:r>
              <a:rPr lang="ja-JP" altLang="en-US" dirty="0"/>
              <a:t>現場では、適切な施設探しが課題となっています。</a:t>
            </a:r>
            <a:r>
              <a:rPr lang="en-US" altLang="ja-JP" dirty="0"/>
              <a:t>1</a:t>
            </a:r>
            <a:r>
              <a:rPr lang="ja-JP" altLang="en-US" dirty="0" err="1"/>
              <a:t>つの</a:t>
            </a:r>
            <a:r>
              <a:rPr lang="ja-JP" altLang="en-US" dirty="0"/>
              <a:t>施設を探すのに</a:t>
            </a:r>
            <a:r>
              <a:rPr lang="en-US" altLang="ja-JP" dirty="0"/>
              <a:t>3</a:t>
            </a:r>
            <a:r>
              <a:rPr lang="ja-JP" altLang="en-US" dirty="0"/>
              <a:t>日かかるようなこともあります。</a:t>
            </a:r>
          </a:p>
          <a:p>
            <a:r>
              <a:rPr lang="ja-JP" altLang="en-US" dirty="0"/>
              <a:t>ミルモは、</a:t>
            </a:r>
            <a:r>
              <a:rPr lang="ja-JP" altLang="en-US" sz="1200" dirty="0">
                <a:solidFill>
                  <a:schemeClr val="tx1"/>
                </a:solidFill>
                <a:latin typeface="+mn-ea"/>
                <a:cs typeface="Meiryo UI" panose="020B0604030504040204" pitchFamily="50" charset="-128"/>
              </a:rPr>
              <a:t>厚労省・福岡市・福岡県警が提供する介護事業所情報を利用して、介護現場で課題とされている、適切な施設探しを支援するサービスを提供しています。</a:t>
            </a:r>
          </a:p>
          <a:p>
            <a:r>
              <a:rPr lang="ja-JP" altLang="en-US" dirty="0"/>
              <a:t>リリース後</a:t>
            </a:r>
            <a:r>
              <a:rPr lang="en-US" altLang="ja-JP" dirty="0"/>
              <a:t>1</a:t>
            </a:r>
            <a:r>
              <a:rPr lang="ja-JP" altLang="en-US" dirty="0"/>
              <a:t>年半で、ケアマネージャの半数以上が使用するアプリに成長しています。</a:t>
            </a:r>
          </a:p>
          <a:p>
            <a:r>
              <a:rPr lang="ja-JP" altLang="en-US" dirty="0"/>
              <a:t>オープンデータを介護者に対し活用することにより “高齢者を支える人向け”として新たな可能性を示しています。</a:t>
            </a:r>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11</a:t>
            </a:fld>
            <a:endParaRPr kumimoji="1" lang="ja-JP" altLang="en-US"/>
          </a:p>
        </p:txBody>
      </p:sp>
    </p:spTree>
    <p:extLst>
      <p:ext uri="{BB962C8B-B14F-4D97-AF65-F5344CB8AC3E}">
        <p14:creationId xmlns:p14="http://schemas.microsoft.com/office/powerpoint/2010/main" val="3183101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pPr marL="0" indent="0">
              <a:buFont typeface="Wingdings" charset="2"/>
              <a:buNone/>
            </a:pPr>
            <a:r>
              <a:rPr lang="ja-JP" altLang="en-US" sz="1200" dirty="0" smtClean="0">
                <a:latin typeface="+mn-ea"/>
                <a:cs typeface="小塚ゴシック Pr6N L"/>
              </a:rPr>
              <a:t>食事</a:t>
            </a:r>
            <a:r>
              <a:rPr lang="ja-JP" altLang="en-US" sz="1200" dirty="0">
                <a:latin typeface="+mn-ea"/>
                <a:cs typeface="小塚ゴシック Pr6N L"/>
              </a:rPr>
              <a:t>の欧米化が進み、食生活の乱れや食物アレルギーを持った子どもたちの増加など、子どもたちの健康を取り巻く問題が深刻化しています。</a:t>
            </a:r>
          </a:p>
          <a:p>
            <a:pPr marL="0" indent="0">
              <a:buFont typeface="Wingdings" charset="2"/>
              <a:buNone/>
            </a:pPr>
            <a:r>
              <a:rPr lang="ja-JP" altLang="en-US" sz="1200" dirty="0">
                <a:latin typeface="+mn-ea"/>
                <a:cs typeface="小塚ゴシック Pr6N L"/>
              </a:rPr>
              <a:t>また、学校給食での食物アレルギーによる事故が多数報告されており、食物アレルギーに関する対策が社会的な課題となっています。</a:t>
            </a:r>
          </a:p>
          <a:p>
            <a:pPr marL="0" indent="0">
              <a:buFont typeface="Wingdings" charset="2"/>
              <a:buNone/>
            </a:pPr>
            <a:r>
              <a:rPr lang="ja-JP" altLang="en-US" sz="1200" dirty="0">
                <a:latin typeface="+mn-ea"/>
                <a:cs typeface="小塚ゴシック Pr6N L"/>
              </a:rPr>
              <a:t>この問題を解決するために、生駒市は小学校の給食献立情報をオープンデータで公開し、それを利用して</a:t>
            </a:r>
            <a:r>
              <a:rPr lang="ja-JP" altLang="en-US" sz="1200" dirty="0">
                <a:solidFill>
                  <a:schemeClr val="tx1"/>
                </a:solidFill>
                <a:latin typeface="+mn-ea"/>
                <a:cs typeface="Meiryo UI" panose="020B0604030504040204" pitchFamily="50" charset="-128"/>
              </a:rPr>
              <a:t>給食の栄養バランス・アレルゲン等を手元のスマートフォンで確認できるアプリができました。</a:t>
            </a:r>
          </a:p>
          <a:p>
            <a:pPr marL="0" indent="0">
              <a:buFont typeface="Wingdings" charset="2"/>
              <a:buNone/>
            </a:pPr>
            <a:endParaRPr lang="ja-JP" altLang="en-US" sz="1200" dirty="0">
              <a:solidFill>
                <a:schemeClr val="tx1"/>
              </a:solidFill>
              <a:latin typeface="+mn-ea"/>
              <a:cs typeface="小塚ゴシック Pr6N L"/>
            </a:endParaRPr>
          </a:p>
          <a:p>
            <a:pPr marL="0" marR="0" lvl="0" indent="0" algn="l" defTabSz="914400" rtl="0" eaLnBrk="1" fontAlgn="auto" latinLnBrk="0" hangingPunct="1">
              <a:lnSpc>
                <a:spcPct val="100000"/>
              </a:lnSpc>
              <a:spcBef>
                <a:spcPts val="0"/>
              </a:spcBef>
              <a:spcAft>
                <a:spcPts val="0"/>
              </a:spcAft>
              <a:buClrTx/>
              <a:buSzTx/>
              <a:buFont typeface="Wingdings" charset="2"/>
              <a:buNone/>
              <a:tabLst/>
              <a:defRPr/>
            </a:pPr>
            <a:r>
              <a:rPr lang="ja-JP" altLang="en-US" sz="1200" dirty="0">
                <a:latin typeface="+mn-ea"/>
                <a:cs typeface="小塚ゴシック Pr6N L"/>
              </a:rPr>
              <a:t>このとりくみにより、家庭と関係者が連携して給食での食物アレルギー事故防止に取り組まれている中で、その支援と食物アレルギー対応の理解を拡げるキッカケとなりました。</a:t>
            </a:r>
          </a:p>
          <a:p>
            <a:pPr marL="0" marR="0" lvl="0" indent="0" algn="l" defTabSz="914400" rtl="0" eaLnBrk="1" fontAlgn="auto" latinLnBrk="0" hangingPunct="1">
              <a:lnSpc>
                <a:spcPct val="100000"/>
              </a:lnSpc>
              <a:spcBef>
                <a:spcPts val="0"/>
              </a:spcBef>
              <a:spcAft>
                <a:spcPts val="0"/>
              </a:spcAft>
              <a:buClrTx/>
              <a:buSzTx/>
              <a:buFont typeface="Wingdings" charset="2"/>
              <a:buNone/>
              <a:tabLst/>
              <a:defRPr/>
            </a:pPr>
            <a:r>
              <a:rPr lang="ja-JP" altLang="en-US" sz="1200" dirty="0">
                <a:latin typeface="+mn-ea"/>
                <a:cs typeface="小塚ゴシック Pr6N L"/>
              </a:rPr>
              <a:t>また、</a:t>
            </a:r>
            <a:r>
              <a:rPr lang="ja-JP" altLang="en-US" sz="1200" dirty="0"/>
              <a:t>家庭での食への関心を高め、親子での対話を通じた</a:t>
            </a:r>
            <a:r>
              <a:rPr lang="en-US" altLang="ja-JP" sz="1200" dirty="0"/>
              <a:t>4919</a:t>
            </a:r>
            <a:r>
              <a:rPr lang="ja-JP" altLang="en-US" sz="1200" dirty="0"/>
              <a:t>（食育）推進につなげることができました。</a:t>
            </a:r>
            <a:endParaRPr lang="en-US" altLang="ja-JP" sz="1200" dirty="0">
              <a:latin typeface="+mn-ea"/>
              <a:cs typeface="小塚ゴシック Pr6N L"/>
            </a:endParaRPr>
          </a:p>
          <a:p>
            <a:pPr marL="0" marR="0" lvl="0" indent="0" algn="l" defTabSz="914400" rtl="0" eaLnBrk="1" fontAlgn="auto" latinLnBrk="0" hangingPunct="1">
              <a:lnSpc>
                <a:spcPct val="100000"/>
              </a:lnSpc>
              <a:spcBef>
                <a:spcPts val="0"/>
              </a:spcBef>
              <a:spcAft>
                <a:spcPts val="0"/>
              </a:spcAft>
              <a:buClrTx/>
              <a:buSzTx/>
              <a:buFont typeface="Wingdings" charset="2"/>
              <a:buNone/>
              <a:tabLst/>
              <a:defRPr/>
            </a:pPr>
            <a:endParaRPr lang="en-US" altLang="ja-JP" sz="1200" dirty="0">
              <a:latin typeface="+mn-ea"/>
              <a:cs typeface="小塚ゴシック Pr6N L"/>
            </a:endParaRPr>
          </a:p>
          <a:p>
            <a:pPr marL="0" indent="0">
              <a:buFont typeface="Wingdings" charset="2"/>
              <a:buNone/>
            </a:pPr>
            <a:endParaRPr lang="ja-JP" altLang="en-US" sz="1200" dirty="0">
              <a:latin typeface="+mn-ea"/>
              <a:cs typeface="小塚ゴシック Pr6N L"/>
            </a:endParaRPr>
          </a:p>
          <a:p>
            <a:pPr marL="0" indent="0">
              <a:buFont typeface="Wingdings" charset="2"/>
              <a:buNone/>
            </a:pPr>
            <a:endParaRPr lang="en-US" altLang="ja-JP" sz="1200" dirty="0">
              <a:latin typeface="+mn-ea"/>
              <a:cs typeface="小塚ゴシック Pr6N L"/>
            </a:endParaRPr>
          </a:p>
          <a:p>
            <a:endParaRPr lang="ja-JP" altLang="en-US" sz="1200" dirty="0">
              <a:solidFill>
                <a:schemeClr val="tx1"/>
              </a:solidFill>
              <a:latin typeface="+mn-ea"/>
              <a:cs typeface="Meiryo UI" panose="020B0604030504040204" pitchFamily="50" charset="-128"/>
            </a:endParaRPr>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12</a:t>
            </a:fld>
            <a:endParaRPr kumimoji="1" lang="ja-JP" altLang="en-US"/>
          </a:p>
        </p:txBody>
      </p:sp>
    </p:spTree>
    <p:extLst>
      <p:ext uri="{BB962C8B-B14F-4D97-AF65-F5344CB8AC3E}">
        <p14:creationId xmlns:p14="http://schemas.microsoft.com/office/powerpoint/2010/main" val="3565519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charset="2"/>
              <a:buNone/>
              <a:tabLst/>
              <a:defRPr/>
            </a:pPr>
            <a:r>
              <a:rPr lang="en-US" altLang="ja-JP" sz="1200" dirty="0" smtClean="0">
                <a:latin typeface="+mn-ea"/>
                <a:cs typeface="小塚ゴシック Pr6N L"/>
              </a:rPr>
              <a:t>5374.jp</a:t>
            </a:r>
            <a:r>
              <a:rPr lang="ja-JP" altLang="en-US" sz="1200" dirty="0">
                <a:latin typeface="+mn-ea"/>
                <a:cs typeface="小塚ゴシック Pr6N L"/>
              </a:rPr>
              <a:t>を最初に開発した「</a:t>
            </a:r>
            <a:r>
              <a:rPr lang="en-US" altLang="ja-JP" sz="1200" dirty="0">
                <a:latin typeface="+mn-ea"/>
                <a:cs typeface="小塚ゴシック Pr6N L"/>
              </a:rPr>
              <a:t>Code for Kanazawa</a:t>
            </a:r>
            <a:r>
              <a:rPr lang="ja-JP" altLang="en-US" sz="1200" dirty="0">
                <a:latin typeface="+mn-ea"/>
                <a:cs typeface="小塚ゴシック Pr6N L"/>
              </a:rPr>
              <a:t>」は、石川県金沢市を活動拠点としています。</a:t>
            </a:r>
          </a:p>
          <a:p>
            <a:pPr marL="0" marR="0" lvl="0" indent="0" algn="l" defTabSz="914400" rtl="0" eaLnBrk="1" fontAlgn="auto" latinLnBrk="0" hangingPunct="1">
              <a:lnSpc>
                <a:spcPct val="100000"/>
              </a:lnSpc>
              <a:spcBef>
                <a:spcPts val="0"/>
              </a:spcBef>
              <a:spcAft>
                <a:spcPts val="0"/>
              </a:spcAft>
              <a:buClrTx/>
              <a:buSzTx/>
              <a:buFont typeface="Wingdings" charset="2"/>
              <a:buNone/>
              <a:tabLst/>
              <a:defRPr/>
            </a:pPr>
            <a:r>
              <a:rPr lang="ja-JP" altLang="en-US" sz="1200" dirty="0">
                <a:latin typeface="+mn-ea"/>
                <a:cs typeface="小塚ゴシック Pr6N L"/>
              </a:rPr>
              <a:t>彼らは地域課題を</a:t>
            </a:r>
            <a:r>
              <a:rPr lang="en-US" altLang="ja-JP" sz="1200" dirty="0">
                <a:latin typeface="+mn-ea"/>
                <a:cs typeface="小塚ゴシック Pr6N L"/>
              </a:rPr>
              <a:t>IT</a:t>
            </a:r>
            <a:r>
              <a:rPr lang="ja-JP" altLang="en-US" sz="1200" dirty="0">
                <a:latin typeface="+mn-ea"/>
                <a:cs typeface="小塚ゴシック Pr6N L"/>
              </a:rPr>
              <a:t>とデザインで解決することを目的とした有志のコミュニティです。</a:t>
            </a:r>
          </a:p>
          <a:p>
            <a:pPr marL="0" marR="0" lvl="0" indent="0" algn="l" defTabSz="914400" rtl="0" eaLnBrk="1" fontAlgn="auto" latinLnBrk="0" hangingPunct="1">
              <a:lnSpc>
                <a:spcPct val="100000"/>
              </a:lnSpc>
              <a:spcBef>
                <a:spcPts val="0"/>
              </a:spcBef>
              <a:spcAft>
                <a:spcPts val="0"/>
              </a:spcAft>
              <a:buClrTx/>
              <a:buSzTx/>
              <a:buFont typeface="Wingdings" charset="2"/>
              <a:buNone/>
              <a:tabLst/>
              <a:defRPr/>
            </a:pPr>
            <a:endParaRPr lang="ja-JP" altLang="en-US" sz="1200" dirty="0">
              <a:latin typeface="+mn-ea"/>
              <a:cs typeface="小塚ゴシック Pr6N L"/>
            </a:endParaRPr>
          </a:p>
          <a:p>
            <a:pPr marL="0" marR="0" lvl="0" indent="0" algn="l" defTabSz="914400" rtl="0" eaLnBrk="1" fontAlgn="auto" latinLnBrk="0" hangingPunct="1">
              <a:lnSpc>
                <a:spcPct val="100000"/>
              </a:lnSpc>
              <a:spcBef>
                <a:spcPts val="0"/>
              </a:spcBef>
              <a:spcAft>
                <a:spcPts val="0"/>
              </a:spcAft>
              <a:buClrTx/>
              <a:buSzTx/>
              <a:buFont typeface="Wingdings" charset="2"/>
              <a:buNone/>
              <a:tabLst/>
              <a:defRPr/>
            </a:pPr>
            <a:r>
              <a:rPr lang="ja-JP" altLang="en-US" sz="1200" dirty="0">
                <a:latin typeface="+mn-ea"/>
                <a:cs typeface="小塚ゴシック Pr6N L"/>
              </a:rPr>
              <a:t>彼らの特筆すべき点は、市民が自らの地域に存在する課題を集めそれを整理・分析した上で実際に課題解決となるソフト・ハードウェアを開発できる点にあります。</a:t>
            </a:r>
          </a:p>
          <a:p>
            <a:pPr marL="0" marR="0" lvl="0" indent="0" algn="l" defTabSz="914400" rtl="0" eaLnBrk="1" fontAlgn="auto" latinLnBrk="0" hangingPunct="1">
              <a:lnSpc>
                <a:spcPct val="100000"/>
              </a:lnSpc>
              <a:spcBef>
                <a:spcPts val="0"/>
              </a:spcBef>
              <a:spcAft>
                <a:spcPts val="0"/>
              </a:spcAft>
              <a:buClrTx/>
              <a:buSzTx/>
              <a:buFont typeface="Wingdings" charset="2"/>
              <a:buNone/>
              <a:tabLst/>
              <a:defRPr/>
            </a:pPr>
            <a:r>
              <a:rPr lang="en-US" altLang="ja-JP" sz="1200" dirty="0">
                <a:latin typeface="+mn-ea"/>
                <a:cs typeface="小塚ゴシック Pr6N L"/>
              </a:rPr>
              <a:t>5374.jp</a:t>
            </a:r>
            <a:r>
              <a:rPr lang="ja-JP" altLang="en-US" sz="1200" dirty="0">
                <a:latin typeface="+mn-ea"/>
                <a:cs typeface="小塚ゴシック Pr6N L"/>
              </a:rPr>
              <a:t>は、地域住民のゴミ捨てに関する不満を市民の手で解決しました。</a:t>
            </a:r>
          </a:p>
          <a:p>
            <a:pPr marL="0" marR="0" lvl="0" indent="0" algn="l" defTabSz="914400" rtl="0" eaLnBrk="1" fontAlgn="auto" latinLnBrk="0" hangingPunct="1">
              <a:lnSpc>
                <a:spcPct val="100000"/>
              </a:lnSpc>
              <a:spcBef>
                <a:spcPts val="0"/>
              </a:spcBef>
              <a:spcAft>
                <a:spcPts val="0"/>
              </a:spcAft>
              <a:buClrTx/>
              <a:buSzTx/>
              <a:buFont typeface="Wingdings" charset="2"/>
              <a:buNone/>
              <a:tabLst/>
              <a:defRPr/>
            </a:pPr>
            <a:endParaRPr lang="ja-JP" altLang="en-US" sz="1200" dirty="0">
              <a:latin typeface="+mn-ea"/>
              <a:cs typeface="小塚ゴシック Pr6N L"/>
            </a:endParaRPr>
          </a:p>
          <a:p>
            <a:pPr marL="0" marR="0" lvl="0" indent="0" algn="l" defTabSz="914400" rtl="0" eaLnBrk="1" fontAlgn="auto" latinLnBrk="0" hangingPunct="1">
              <a:lnSpc>
                <a:spcPct val="100000"/>
              </a:lnSpc>
              <a:spcBef>
                <a:spcPts val="0"/>
              </a:spcBef>
              <a:spcAft>
                <a:spcPts val="0"/>
              </a:spcAft>
              <a:buClrTx/>
              <a:buSzTx/>
              <a:buFont typeface="Wingdings" charset="2"/>
              <a:buNone/>
              <a:tabLst/>
              <a:defRPr/>
            </a:pPr>
            <a:r>
              <a:rPr lang="ja-JP" altLang="en-US" sz="1200" dirty="0">
                <a:latin typeface="+mn-ea"/>
                <a:cs typeface="小塚ゴシック Pr6N L"/>
              </a:rPr>
              <a:t>さらに、</a:t>
            </a:r>
            <a:r>
              <a:rPr lang="en-US" altLang="ja-JP" sz="1200" dirty="0">
                <a:latin typeface="+mn-ea"/>
                <a:cs typeface="小塚ゴシック Pr6N L"/>
              </a:rPr>
              <a:t>5374.jp</a:t>
            </a:r>
            <a:r>
              <a:rPr lang="ja-JP" altLang="en-US" sz="1200" dirty="0">
                <a:latin typeface="+mn-ea"/>
                <a:cs typeface="小塚ゴシック Pr6N L"/>
              </a:rPr>
              <a:t>のソースコードは公式サイトでオープンとなっており、各自治体のゴミ収集情報を利用すれば誰でも自分の街の</a:t>
            </a:r>
            <a:r>
              <a:rPr lang="en-US" altLang="ja-JP" sz="1200" dirty="0">
                <a:latin typeface="+mn-ea"/>
                <a:cs typeface="小塚ゴシック Pr6N L"/>
              </a:rPr>
              <a:t>5374.jp</a:t>
            </a:r>
            <a:r>
              <a:rPr lang="ja-JP" altLang="en-US" sz="1200" dirty="0">
                <a:latin typeface="+mn-ea"/>
                <a:cs typeface="小塚ゴシック Pr6N L"/>
              </a:rPr>
              <a:t>を作成可能です。</a:t>
            </a:r>
          </a:p>
          <a:p>
            <a:pPr marL="0" marR="0" lvl="0" indent="0" algn="l" defTabSz="914400" rtl="0" eaLnBrk="1" fontAlgn="auto" latinLnBrk="0" hangingPunct="1">
              <a:lnSpc>
                <a:spcPct val="100000"/>
              </a:lnSpc>
              <a:spcBef>
                <a:spcPts val="0"/>
              </a:spcBef>
              <a:spcAft>
                <a:spcPts val="0"/>
              </a:spcAft>
              <a:buClrTx/>
              <a:buSzTx/>
              <a:buFont typeface="Wingdings" charset="2"/>
              <a:buNone/>
              <a:tabLst/>
              <a:defRPr/>
            </a:pPr>
            <a:r>
              <a:rPr lang="ja-JP" altLang="en-US" sz="1200" dirty="0">
                <a:latin typeface="+mn-ea"/>
                <a:cs typeface="小塚ゴシック Pr6N L"/>
              </a:rPr>
              <a:t>実際に各地で開発され、その数は既に</a:t>
            </a:r>
            <a:r>
              <a:rPr lang="en-US" altLang="ja-JP" sz="1200" dirty="0">
                <a:latin typeface="+mn-ea"/>
                <a:cs typeface="小塚ゴシック Pr6N L"/>
              </a:rPr>
              <a:t>85</a:t>
            </a:r>
            <a:r>
              <a:rPr lang="ja-JP" altLang="en-US" sz="1200" dirty="0">
                <a:latin typeface="+mn-ea"/>
                <a:cs typeface="小塚ゴシック Pr6N L"/>
              </a:rPr>
              <a:t>以上にものぼります。</a:t>
            </a:r>
          </a:p>
          <a:p>
            <a:pPr marL="0" marR="0" lvl="0" indent="0" algn="l" defTabSz="914400" rtl="0" eaLnBrk="1" fontAlgn="auto" latinLnBrk="0" hangingPunct="1">
              <a:lnSpc>
                <a:spcPct val="100000"/>
              </a:lnSpc>
              <a:spcBef>
                <a:spcPts val="0"/>
              </a:spcBef>
              <a:spcAft>
                <a:spcPts val="0"/>
              </a:spcAft>
              <a:buClrTx/>
              <a:buSzTx/>
              <a:buFont typeface="Wingdings" charset="2"/>
              <a:buNone/>
              <a:tabLst/>
              <a:defRPr/>
            </a:pPr>
            <a:endParaRPr lang="en-US" altLang="ja-JP" sz="1200" dirty="0">
              <a:latin typeface="+mn-ea"/>
              <a:cs typeface="小塚ゴシック Pr6N L"/>
            </a:endParaRPr>
          </a:p>
          <a:p>
            <a:pPr marL="0" indent="0">
              <a:buFont typeface="Wingdings" charset="2"/>
              <a:buNone/>
            </a:pPr>
            <a:endParaRPr lang="ja-JP" altLang="en-US" sz="1200" dirty="0">
              <a:latin typeface="+mn-ea"/>
              <a:cs typeface="小塚ゴシック Pr6N L"/>
            </a:endParaRPr>
          </a:p>
          <a:p>
            <a:pPr marL="0" indent="0">
              <a:buFont typeface="Wingdings" charset="2"/>
              <a:buNone/>
            </a:pPr>
            <a:endParaRPr lang="en-US" altLang="ja-JP" sz="1200" dirty="0">
              <a:latin typeface="+mn-ea"/>
              <a:cs typeface="小塚ゴシック Pr6N L"/>
            </a:endParaRPr>
          </a:p>
          <a:p>
            <a:endParaRPr lang="ja-JP" altLang="en-US" sz="1200" dirty="0">
              <a:solidFill>
                <a:schemeClr val="tx1"/>
              </a:solidFill>
              <a:latin typeface="+mn-ea"/>
              <a:cs typeface="Meiryo UI" panose="020B0604030504040204" pitchFamily="50" charset="-128"/>
            </a:endParaRPr>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13</a:t>
            </a:fld>
            <a:endParaRPr kumimoji="1" lang="ja-JP" altLang="en-US"/>
          </a:p>
        </p:txBody>
      </p:sp>
    </p:spTree>
    <p:extLst>
      <p:ext uri="{BB962C8B-B14F-4D97-AF65-F5344CB8AC3E}">
        <p14:creationId xmlns:p14="http://schemas.microsoft.com/office/powerpoint/2010/main" val="3808944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dirty="0">
                <a:solidFill>
                  <a:srgbClr val="000000"/>
                </a:solidFill>
                <a:cs typeface="Meiryo UI" panose="020B0604030504040204" pitchFamily="50" charset="-128"/>
              </a:rPr>
              <a:t>さらに、自治体が重視する行政課題、例えば少子高齢化、産業・雇用の創出、社会インフの老朽化、人口流出などの、重要テーマやニーズの高いテーマに優先的に取り組むことによって、他自治体と施策や成果の共有が期待できます。</a:t>
            </a:r>
            <a:endParaRPr kumimoji="1" lang="en-US" altLang="ja-JP" sz="1200" b="0" i="0" dirty="0">
              <a:solidFill>
                <a:srgbClr val="000000"/>
              </a:solidFill>
              <a:cs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14</a:t>
            </a:fld>
            <a:endParaRPr kumimoji="1" lang="ja-JP" altLang="en-US"/>
          </a:p>
        </p:txBody>
      </p:sp>
    </p:spTree>
    <p:extLst>
      <p:ext uri="{BB962C8B-B14F-4D97-AF65-F5344CB8AC3E}">
        <p14:creationId xmlns:p14="http://schemas.microsoft.com/office/powerpoint/2010/main" val="4017952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r>
              <a:rPr kumimoji="1" lang="ja-JP" altLang="en-US" sz="1200" b="0" i="0" dirty="0" smtClean="0"/>
              <a:t>経験</a:t>
            </a:r>
            <a:r>
              <a:rPr kumimoji="1" lang="ja-JP" altLang="en-US" sz="1200" b="0" i="0" dirty="0"/>
              <a:t>や勘によって意思決定を行うケースがありますが</a:t>
            </a:r>
            <a:endParaRPr kumimoji="1" lang="en-US" altLang="ja-JP" sz="1200" b="0" i="0" dirty="0"/>
          </a:p>
          <a:p>
            <a:r>
              <a:rPr lang="ja-JP" altLang="en-US" sz="1200" dirty="0">
                <a:solidFill>
                  <a:schemeClr val="tx1"/>
                </a:solidFill>
                <a:cs typeface="Meiryo UI" panose="020B0604030504040204" pitchFamily="50" charset="-128"/>
              </a:rPr>
              <a:t>正しいデータ（エビデンス、証左）に基づいて議論し、意思決定を行うことにより</a:t>
            </a:r>
            <a:r>
              <a:rPr lang="en-US" altLang="ja-JP" sz="1200" dirty="0">
                <a:solidFill>
                  <a:schemeClr val="tx1"/>
                </a:solidFill>
                <a:cs typeface="Meiryo UI" panose="020B0604030504040204" pitchFamily="50" charset="-128"/>
              </a:rPr>
              <a:t>PDCA</a:t>
            </a:r>
            <a:r>
              <a:rPr lang="ja-JP" altLang="en-US" sz="1200" dirty="0">
                <a:solidFill>
                  <a:schemeClr val="tx1"/>
                </a:solidFill>
                <a:cs typeface="Meiryo UI" panose="020B0604030504040204" pitchFamily="50" charset="-128"/>
              </a:rPr>
              <a:t>（</a:t>
            </a:r>
            <a:r>
              <a:rPr lang="en-US" altLang="ja-JP" sz="1200" dirty="0">
                <a:solidFill>
                  <a:schemeClr val="tx1"/>
                </a:solidFill>
                <a:cs typeface="Meiryo UI" panose="020B0604030504040204" pitchFamily="50" charset="-128"/>
              </a:rPr>
              <a:t>Plan-Do-Check-Action</a:t>
            </a:r>
            <a:r>
              <a:rPr lang="ja-JP" altLang="en-US" sz="1200" dirty="0">
                <a:solidFill>
                  <a:schemeClr val="tx1"/>
                </a:solidFill>
                <a:cs typeface="Meiryo UI" panose="020B0604030504040204" pitchFamily="50" charset="-128"/>
              </a:rPr>
              <a:t>）のサイクルを回した課題の解決ができます。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dirty="0">
                <a:solidFill>
                  <a:srgbClr val="000000"/>
                </a:solidFill>
                <a:cs typeface="Meiryo UI" panose="020B0604030504040204" pitchFamily="50" charset="-128"/>
              </a:rPr>
              <a:t>この手法は、ビジネス、行政、教育など、あらゆる分野において有効です。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dirty="0">
                <a:solidFill>
                  <a:srgbClr val="000000"/>
                </a:solidFill>
                <a:cs typeface="Meiryo UI" panose="020B0604030504040204" pitchFamily="50" charset="-128"/>
              </a:rPr>
              <a:t>PDCA</a:t>
            </a:r>
            <a:r>
              <a:rPr kumimoji="1" lang="ja-JP" altLang="en-US" sz="1200" b="0" i="0" dirty="0">
                <a:solidFill>
                  <a:srgbClr val="000000"/>
                </a:solidFill>
                <a:cs typeface="Meiryo UI" panose="020B0604030504040204" pitchFamily="50" charset="-128"/>
              </a:rPr>
              <a:t>サイクルは次のような手順で進めます。</a:t>
            </a:r>
            <a:endParaRPr kumimoji="1" lang="en-US" altLang="ja-JP" sz="1200" b="0" i="0" dirty="0">
              <a:solidFill>
                <a:srgbClr val="000000"/>
              </a:solidFill>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dirty="0">
              <a:solidFill>
                <a:srgbClr val="000000"/>
              </a:solidFill>
              <a:cs typeface="Meiryo UI" panose="020B0604030504040204" pitchFamily="50" charset="-128"/>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1" lang="ja-JP" altLang="en-US" sz="1200" b="0" i="0" dirty="0">
                <a:solidFill>
                  <a:srgbClr val="000000"/>
                </a:solidFill>
                <a:cs typeface="Meiryo UI" panose="020B0604030504040204" pitchFamily="50" charset="-128"/>
              </a:rPr>
              <a:t>最初は問題の明確化</a:t>
            </a:r>
            <a:r>
              <a:rPr kumimoji="1" lang="en-US" altLang="ja-JP" sz="1200" b="0" i="0" dirty="0">
                <a:solidFill>
                  <a:srgbClr val="000000"/>
                </a:solidFill>
                <a:cs typeface="Meiryo UI" panose="020B0604030504040204" pitchFamily="50" charset="-128"/>
              </a:rPr>
              <a:t>(</a:t>
            </a:r>
            <a:r>
              <a:rPr kumimoji="1" lang="ja-JP" altLang="en-US" sz="1200" b="0" i="0" dirty="0">
                <a:solidFill>
                  <a:srgbClr val="000000"/>
                </a:solidFill>
                <a:cs typeface="Meiryo UI" panose="020B0604030504040204" pitchFamily="50" charset="-128"/>
              </a:rPr>
              <a:t>整理と分析</a:t>
            </a:r>
            <a:r>
              <a:rPr kumimoji="1" lang="en-US" altLang="ja-JP" sz="1200" b="0" i="0" dirty="0">
                <a:solidFill>
                  <a:srgbClr val="000000"/>
                </a:solidFill>
                <a:cs typeface="Meiryo UI" panose="020B0604030504040204" pitchFamily="50" charset="-128"/>
              </a:rPr>
              <a:t>)</a:t>
            </a:r>
            <a:r>
              <a:rPr kumimoji="1" lang="ja-JP" altLang="en-US" sz="1200" b="0" i="0" dirty="0">
                <a:solidFill>
                  <a:srgbClr val="000000"/>
                </a:solidFill>
                <a:cs typeface="Meiryo UI" panose="020B0604030504040204" pitchFamily="50" charset="-128"/>
              </a:rPr>
              <a:t>です。初めに、解決すべき問題が何かを明確化にします。</a:t>
            </a:r>
            <a:endParaRPr kumimoji="1" lang="en-US" altLang="ja-JP" sz="1200" b="0" i="0" dirty="0">
              <a:solidFill>
                <a:srgbClr val="000000"/>
              </a:solidFill>
              <a:cs typeface="Meiryo UI" panose="020B0604030504040204" pitchFamily="50" charset="-128"/>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1" lang="en-US" altLang="ja-JP" sz="1200" b="0" i="0" dirty="0">
                <a:solidFill>
                  <a:srgbClr val="000000"/>
                </a:solidFill>
                <a:cs typeface="Meiryo UI" panose="020B0604030504040204" pitchFamily="50" charset="-128"/>
              </a:rPr>
              <a:t>2</a:t>
            </a:r>
            <a:r>
              <a:rPr kumimoji="1" lang="ja-JP" altLang="en-US" sz="1200" b="0" i="0" dirty="0">
                <a:solidFill>
                  <a:srgbClr val="000000"/>
                </a:solidFill>
                <a:cs typeface="Meiryo UI" panose="020B0604030504040204" pitchFamily="50" charset="-128"/>
              </a:rPr>
              <a:t>番目は情報の収集です。問題を解決するために必要な情報を収集する。</a:t>
            </a:r>
            <a:endParaRPr kumimoji="1" lang="en-US" altLang="ja-JP" sz="1200" b="0" i="0" dirty="0">
              <a:solidFill>
                <a:srgbClr val="000000"/>
              </a:solidFill>
              <a:cs typeface="Meiryo UI" panose="020B0604030504040204" pitchFamily="50" charset="-128"/>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1" lang="en-US" altLang="ja-JP" sz="1200" b="0" i="0" dirty="0">
                <a:solidFill>
                  <a:srgbClr val="000000"/>
                </a:solidFill>
                <a:cs typeface="Meiryo UI" panose="020B0604030504040204" pitchFamily="50" charset="-128"/>
              </a:rPr>
              <a:t>3</a:t>
            </a:r>
            <a:r>
              <a:rPr kumimoji="1" lang="ja-JP" altLang="en-US" sz="1200" b="0" i="0" dirty="0">
                <a:solidFill>
                  <a:srgbClr val="000000"/>
                </a:solidFill>
                <a:cs typeface="Meiryo UI" panose="020B0604030504040204" pitchFamily="50" charset="-128"/>
              </a:rPr>
              <a:t>番目は情報の整理と分析です。集められた情報をわかりやすい表現に変換したり、問題を制約している条件にあっているかなどを整理・分析します。</a:t>
            </a:r>
            <a:endParaRPr kumimoji="1" lang="en-US" altLang="ja-JP" sz="1200" b="0" i="0" dirty="0">
              <a:solidFill>
                <a:srgbClr val="000000"/>
              </a:solidFill>
              <a:cs typeface="Meiryo UI" panose="020B0604030504040204" pitchFamily="50" charset="-128"/>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1" lang="en-US" altLang="ja-JP" sz="1200" b="0" i="0" dirty="0">
                <a:solidFill>
                  <a:srgbClr val="000000"/>
                </a:solidFill>
                <a:cs typeface="Meiryo UI" panose="020B0604030504040204" pitchFamily="50" charset="-128"/>
              </a:rPr>
              <a:t>4</a:t>
            </a:r>
            <a:r>
              <a:rPr kumimoji="1" lang="ja-JP" altLang="en-US" sz="1200" b="0" i="0" dirty="0">
                <a:solidFill>
                  <a:srgbClr val="000000"/>
                </a:solidFill>
                <a:cs typeface="Meiryo UI" panose="020B0604030504040204" pitchFamily="50" charset="-128"/>
              </a:rPr>
              <a:t>番目は解決案の立案</a:t>
            </a:r>
            <a:r>
              <a:rPr kumimoji="1" lang="en-US" altLang="ja-JP" sz="1200" b="0" i="0" dirty="0">
                <a:solidFill>
                  <a:srgbClr val="000000"/>
                </a:solidFill>
                <a:cs typeface="Meiryo UI" panose="020B0604030504040204" pitchFamily="50" charset="-128"/>
              </a:rPr>
              <a:t>(</a:t>
            </a:r>
            <a:r>
              <a:rPr kumimoji="1" lang="ja-JP" altLang="en-US" sz="1200" b="0" i="0" dirty="0">
                <a:solidFill>
                  <a:srgbClr val="000000"/>
                </a:solidFill>
                <a:cs typeface="Meiryo UI" panose="020B0604030504040204" pitchFamily="50" charset="-128"/>
              </a:rPr>
              <a:t>検討と評価</a:t>
            </a:r>
            <a:r>
              <a:rPr kumimoji="1" lang="en-US" altLang="ja-JP" sz="1200" b="0" i="0" dirty="0">
                <a:solidFill>
                  <a:srgbClr val="000000"/>
                </a:solidFill>
                <a:cs typeface="Meiryo UI" panose="020B0604030504040204" pitchFamily="50" charset="-128"/>
              </a:rPr>
              <a:t>)</a:t>
            </a:r>
            <a:r>
              <a:rPr kumimoji="1" lang="ja-JP" altLang="en-US" sz="1200" b="0" i="0" dirty="0">
                <a:solidFill>
                  <a:srgbClr val="000000"/>
                </a:solidFill>
                <a:cs typeface="Meiryo UI" panose="020B0604030504040204" pitchFamily="50" charset="-128"/>
              </a:rPr>
              <a:t>です。当初の目的に照らしあわせ、整理・分析の結果に基</a:t>
            </a:r>
            <a:r>
              <a:rPr kumimoji="1" lang="ja-JP" altLang="en-US" sz="1200" b="0" i="0" dirty="0" err="1">
                <a:solidFill>
                  <a:srgbClr val="000000"/>
                </a:solidFill>
                <a:cs typeface="Meiryo UI" panose="020B0604030504040204" pitchFamily="50" charset="-128"/>
              </a:rPr>
              <a:t>づ</a:t>
            </a:r>
            <a:r>
              <a:rPr kumimoji="1" lang="ja-JP" altLang="en-US" sz="1200" b="0" i="0" dirty="0">
                <a:solidFill>
                  <a:srgbClr val="000000"/>
                </a:solidFill>
                <a:cs typeface="Meiryo UI" panose="020B0604030504040204" pitchFamily="50" charset="-128"/>
              </a:rPr>
              <a:t>いて意思決定し、具体的な解決案を作成します。</a:t>
            </a:r>
            <a:endParaRPr kumimoji="1" lang="en-US" altLang="ja-JP" sz="1200" b="0" i="0" dirty="0">
              <a:solidFill>
                <a:srgbClr val="000000"/>
              </a:solidFill>
              <a:cs typeface="Meiryo UI" panose="020B0604030504040204" pitchFamily="50" charset="-128"/>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1" lang="en-US" altLang="ja-JP" sz="1200" b="0" i="0" dirty="0">
                <a:solidFill>
                  <a:srgbClr val="000000"/>
                </a:solidFill>
                <a:cs typeface="Meiryo UI" panose="020B0604030504040204" pitchFamily="50" charset="-128"/>
              </a:rPr>
              <a:t>5</a:t>
            </a:r>
            <a:r>
              <a:rPr kumimoji="1" lang="ja-JP" altLang="en-US" sz="1200" b="0" i="0" dirty="0">
                <a:solidFill>
                  <a:srgbClr val="000000"/>
                </a:solidFill>
                <a:cs typeface="Meiryo UI" panose="020B0604030504040204" pitchFamily="50" charset="-128"/>
              </a:rPr>
              <a:t>番目は解決案の実行</a:t>
            </a:r>
            <a:r>
              <a:rPr kumimoji="1" lang="en-US" altLang="ja-JP" sz="1200" b="0" i="0" dirty="0">
                <a:solidFill>
                  <a:srgbClr val="000000"/>
                </a:solidFill>
                <a:cs typeface="Meiryo UI" panose="020B0604030504040204" pitchFamily="50" charset="-128"/>
              </a:rPr>
              <a:t>(</a:t>
            </a:r>
            <a:r>
              <a:rPr kumimoji="1" lang="ja-JP" altLang="en-US" sz="1200" b="0" i="0" dirty="0">
                <a:solidFill>
                  <a:srgbClr val="000000"/>
                </a:solidFill>
                <a:cs typeface="Meiryo UI" panose="020B0604030504040204" pitchFamily="50" charset="-128"/>
              </a:rPr>
              <a:t>実施</a:t>
            </a:r>
            <a:r>
              <a:rPr kumimoji="1" lang="en-US" altLang="ja-JP" sz="1200" b="0" i="0" dirty="0">
                <a:solidFill>
                  <a:srgbClr val="000000"/>
                </a:solidFill>
                <a:cs typeface="Meiryo UI" panose="020B0604030504040204" pitchFamily="50" charset="-128"/>
              </a:rPr>
              <a:t>)</a:t>
            </a:r>
            <a:r>
              <a:rPr kumimoji="1" lang="ja-JP" altLang="en-US" sz="1200" b="0" i="0" dirty="0">
                <a:solidFill>
                  <a:srgbClr val="000000"/>
                </a:solidFill>
                <a:cs typeface="Meiryo UI" panose="020B0604030504040204" pitchFamily="50" charset="-128"/>
              </a:rPr>
              <a:t>です。解決案を実行し、当初の問題の解決をはかります。</a:t>
            </a:r>
            <a:endParaRPr kumimoji="1" lang="en-US" altLang="ja-JP" sz="1200" b="0" i="0" dirty="0">
              <a:solidFill>
                <a:srgbClr val="000000"/>
              </a:solidFill>
              <a:cs typeface="Meiryo UI" panose="020B0604030504040204" pitchFamily="50" charset="-128"/>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1" lang="en-US" altLang="ja-JP" sz="1200" b="0" i="0" dirty="0">
                <a:solidFill>
                  <a:srgbClr val="000000"/>
                </a:solidFill>
                <a:cs typeface="Meiryo UI" panose="020B0604030504040204" pitchFamily="50" charset="-128"/>
              </a:rPr>
              <a:t>6</a:t>
            </a:r>
            <a:r>
              <a:rPr kumimoji="1" lang="ja-JP" altLang="en-US" sz="1200" b="0" i="0" dirty="0">
                <a:solidFill>
                  <a:srgbClr val="000000"/>
                </a:solidFill>
                <a:cs typeface="Meiryo UI" panose="020B0604030504040204" pitchFamily="50" charset="-128"/>
              </a:rPr>
              <a:t>番目は評価</a:t>
            </a:r>
            <a:r>
              <a:rPr kumimoji="1" lang="en-US" altLang="ja-JP" sz="1200" b="0" i="0" dirty="0">
                <a:solidFill>
                  <a:srgbClr val="000000"/>
                </a:solidFill>
                <a:cs typeface="Meiryo UI" panose="020B0604030504040204" pitchFamily="50" charset="-128"/>
              </a:rPr>
              <a:t>(</a:t>
            </a:r>
            <a:r>
              <a:rPr kumimoji="1" lang="ja-JP" altLang="en-US" sz="1200" b="0" i="0" dirty="0">
                <a:solidFill>
                  <a:srgbClr val="000000"/>
                </a:solidFill>
                <a:cs typeface="Meiryo UI" panose="020B0604030504040204" pitchFamily="50" charset="-128"/>
              </a:rPr>
              <a:t>反省</a:t>
            </a:r>
            <a:r>
              <a:rPr kumimoji="1" lang="en-US" altLang="ja-JP" sz="1200" b="0" i="0" dirty="0">
                <a:solidFill>
                  <a:srgbClr val="000000"/>
                </a:solidFill>
                <a:cs typeface="Meiryo UI" panose="020B0604030504040204" pitchFamily="50" charset="-128"/>
              </a:rPr>
              <a:t>)</a:t>
            </a:r>
            <a:r>
              <a:rPr kumimoji="1" lang="ja-JP" altLang="en-US" sz="1200" b="0" i="0" dirty="0">
                <a:solidFill>
                  <a:srgbClr val="000000"/>
                </a:solidFill>
                <a:cs typeface="Meiryo UI" panose="020B0604030504040204" pitchFamily="50" charset="-128"/>
              </a:rPr>
              <a:t>です。実施した内容を評価し、なぜうまくいったのか、なぜうまくいかなかったのかを反省し、次の問題解決に役だてます。</a:t>
            </a:r>
            <a:endParaRPr kumimoji="1" lang="en-US" altLang="ja-JP" sz="1200" b="0" i="0" dirty="0">
              <a:solidFill>
                <a:srgbClr val="000000"/>
              </a:solidFill>
              <a:cs typeface="Meiryo UI" panose="020B0604030504040204" pitchFamily="50" charset="-128"/>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1" lang="en-US" altLang="ja-JP" sz="1200" b="0" i="0" dirty="0">
              <a:solidFill>
                <a:srgbClr val="000000"/>
              </a:solidFill>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dirty="0">
                <a:solidFill>
                  <a:srgbClr val="000000"/>
                </a:solidFill>
                <a:cs typeface="Meiryo UI" panose="020B0604030504040204" pitchFamily="50" charset="-128"/>
              </a:rPr>
              <a:t>PDCA</a:t>
            </a:r>
            <a:r>
              <a:rPr kumimoji="1" lang="ja-JP" altLang="en-US" sz="1200" b="0" i="0" dirty="0">
                <a:solidFill>
                  <a:srgbClr val="000000"/>
                </a:solidFill>
                <a:cs typeface="Meiryo UI" panose="020B0604030504040204" pitchFamily="50" charset="-128"/>
              </a:rPr>
              <a:t>サイクルはこれら</a:t>
            </a:r>
            <a:r>
              <a:rPr kumimoji="1" lang="en-US" altLang="ja-JP" sz="1200" b="0" i="0" dirty="0">
                <a:solidFill>
                  <a:srgbClr val="000000"/>
                </a:solidFill>
                <a:cs typeface="Meiryo UI" panose="020B0604030504040204" pitchFamily="50" charset="-128"/>
              </a:rPr>
              <a:t>6</a:t>
            </a:r>
            <a:r>
              <a:rPr kumimoji="1" lang="ja-JP" altLang="en-US" sz="1200" b="0" i="0" dirty="0" err="1">
                <a:solidFill>
                  <a:srgbClr val="000000"/>
                </a:solidFill>
                <a:cs typeface="Meiryo UI" panose="020B0604030504040204" pitchFamily="50" charset="-128"/>
              </a:rPr>
              <a:t>つの</a:t>
            </a:r>
            <a:r>
              <a:rPr kumimoji="1" lang="ja-JP" altLang="en-US" sz="1200" b="0" i="0" dirty="0">
                <a:solidFill>
                  <a:srgbClr val="000000"/>
                </a:solidFill>
                <a:cs typeface="Meiryo UI" panose="020B0604030504040204" pitchFamily="50" charset="-128"/>
              </a:rPr>
              <a:t>ステップを繰り返し実行することで課題解決をはかります。</a:t>
            </a:r>
          </a:p>
          <a:p>
            <a:r>
              <a:rPr lang="ja-JP" altLang="en-US" sz="1200" dirty="0">
                <a:solidFill>
                  <a:schemeClr val="tx1"/>
                </a:solidFill>
                <a:cs typeface="Meiryo UI" panose="020B0604030504040204" pitchFamily="50" charset="-128"/>
              </a:rPr>
              <a:t>その際、オープンデータは情報の収集を支援します。</a:t>
            </a:r>
            <a:endParaRPr kumimoji="1" lang="en-US" altLang="ja-JP" sz="1200" b="0" i="0" dirty="0"/>
          </a:p>
          <a:p>
            <a:endParaRPr kumimoji="1"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15</a:t>
            </a:fld>
            <a:endParaRPr kumimoji="1" lang="ja-JP" altLang="en-US"/>
          </a:p>
        </p:txBody>
      </p:sp>
    </p:spTree>
    <p:extLst>
      <p:ext uri="{BB962C8B-B14F-4D97-AF65-F5344CB8AC3E}">
        <p14:creationId xmlns:p14="http://schemas.microsoft.com/office/powerpoint/2010/main" val="4110293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dirty="0" smtClean="0">
                <a:solidFill>
                  <a:srgbClr val="000000"/>
                </a:solidFill>
                <a:cs typeface="Meiryo UI" panose="020B0604030504040204" pitchFamily="50" charset="-128"/>
              </a:rPr>
              <a:t>オープンデータ</a:t>
            </a:r>
            <a:r>
              <a:rPr kumimoji="1" lang="ja-JP" altLang="en-US" sz="1200" b="0" i="0" dirty="0">
                <a:solidFill>
                  <a:srgbClr val="000000"/>
                </a:solidFill>
                <a:cs typeface="Meiryo UI" panose="020B0604030504040204" pitchFamily="50" charset="-128"/>
              </a:rPr>
              <a:t>は、政府・自治体内における課題解決においても、民間企業等における課題解決においても、課題解決に必要な「情報の収集」を支援します。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dirty="0">
              <a:solidFill>
                <a:srgbClr val="000000"/>
              </a:solidFill>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dirty="0">
                <a:solidFill>
                  <a:srgbClr val="000000"/>
                </a:solidFill>
                <a:cs typeface="Meiryo UI" panose="020B0604030504040204" pitchFamily="50" charset="-128"/>
              </a:rPr>
              <a:t>しかし、データすなわち情報が得られればすぐに課題解決ができるわけではありません。収集された情報を、わかりやすい表現に変換したり、問題を制約している条件にあっているかな</a:t>
            </a:r>
            <a:r>
              <a:rPr kumimoji="1" lang="ja-JP" altLang="en-US" sz="1200" b="0" i="0" dirty="0" err="1">
                <a:solidFill>
                  <a:srgbClr val="000000"/>
                </a:solidFill>
                <a:cs typeface="Meiryo UI" panose="020B0604030504040204" pitchFamily="50" charset="-128"/>
              </a:rPr>
              <a:t>どを</a:t>
            </a:r>
            <a:r>
              <a:rPr kumimoji="1" lang="ja-JP" altLang="en-US" sz="1200" b="0" i="0" dirty="0">
                <a:solidFill>
                  <a:srgbClr val="000000"/>
                </a:solidFill>
                <a:cs typeface="Meiryo UI" panose="020B0604030504040204" pitchFamily="50" charset="-128"/>
              </a:rPr>
              <a:t>整理・分析することによって、解決案の立案を支援します。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dirty="0">
              <a:solidFill>
                <a:srgbClr val="000000"/>
              </a:solidFill>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dirty="0">
                <a:solidFill>
                  <a:srgbClr val="000000"/>
                </a:solidFill>
                <a:cs typeface="Meiryo UI" panose="020B0604030504040204" pitchFamily="50" charset="-128"/>
              </a:rPr>
              <a:t>従って、課題解決のために</a:t>
            </a:r>
            <a:r>
              <a:rPr kumimoji="1" lang="en-US" altLang="ja-JP" sz="1200" b="0" i="0" dirty="0">
                <a:solidFill>
                  <a:srgbClr val="000000"/>
                </a:solidFill>
                <a:cs typeface="Meiryo UI" panose="020B0604030504040204" pitchFamily="50" charset="-128"/>
              </a:rPr>
              <a:t>PDCA</a:t>
            </a:r>
            <a:r>
              <a:rPr kumimoji="1" lang="ja-JP" altLang="en-US" sz="1200" b="0" i="0" dirty="0">
                <a:solidFill>
                  <a:srgbClr val="000000"/>
                </a:solidFill>
                <a:cs typeface="Meiryo UI" panose="020B0604030504040204" pitchFamily="50" charset="-128"/>
              </a:rPr>
              <a:t>サイクルの「情報収集」でオープンデータを活用できるようにするためには、オープンデータには、収集しやすいこと、整理分析しやすいことが要求されます。</a:t>
            </a:r>
            <a:endParaRPr kumimoji="1" lang="en-US" altLang="ja-JP" sz="1200" b="0" i="0" dirty="0">
              <a:solidFill>
                <a:srgbClr val="000000"/>
              </a:solidFill>
              <a:cs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16</a:t>
            </a:fld>
            <a:endParaRPr kumimoji="1" lang="ja-JP" altLang="en-US"/>
          </a:p>
        </p:txBody>
      </p:sp>
    </p:spTree>
    <p:extLst>
      <p:ext uri="{BB962C8B-B14F-4D97-AF65-F5344CB8AC3E}">
        <p14:creationId xmlns:p14="http://schemas.microsoft.com/office/powerpoint/2010/main" val="1556909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r>
              <a:rPr kumimoji="1" lang="ja-JP" altLang="en-US" dirty="0" smtClean="0"/>
              <a:t>次</a:t>
            </a:r>
            <a:r>
              <a:rPr kumimoji="1" lang="ja-JP" altLang="en-US" dirty="0"/>
              <a:t>に、オープンデータは行政を効率化します。</a:t>
            </a:r>
          </a:p>
          <a:p>
            <a:endParaRPr kumimoji="1" lang="ja-JP" altLang="en-US" dirty="0"/>
          </a:p>
          <a:p>
            <a:r>
              <a:rPr kumimoji="1" lang="ja-JP" altLang="en-US" dirty="0"/>
              <a:t>例えば静岡市では、</a:t>
            </a:r>
            <a:r>
              <a:rPr kumimoji="1" lang="ja-JP" altLang="en-US" sz="1200" dirty="0">
                <a:solidFill>
                  <a:schemeClr val="tx1"/>
                </a:solidFill>
              </a:rPr>
              <a:t>情報公開請求件数の多かった食品衛生許可に関するデータをオープンデータとして公開することにより、業務負担を年間</a:t>
            </a:r>
            <a:r>
              <a:rPr kumimoji="1" lang="en-US" altLang="ja-JP" sz="1200" dirty="0">
                <a:solidFill>
                  <a:schemeClr val="tx1"/>
                </a:solidFill>
              </a:rPr>
              <a:t>300</a:t>
            </a:r>
            <a:r>
              <a:rPr kumimoji="1" lang="ja-JP" altLang="en-US" sz="1200" dirty="0">
                <a:solidFill>
                  <a:schemeClr val="tx1"/>
                </a:solidFill>
              </a:rPr>
              <a:t>時間軽減することに成功しました。</a:t>
            </a:r>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17</a:t>
            </a:fld>
            <a:endParaRPr kumimoji="1" lang="ja-JP" altLang="en-US"/>
          </a:p>
        </p:txBody>
      </p:sp>
    </p:spTree>
    <p:extLst>
      <p:ext uri="{BB962C8B-B14F-4D97-AF65-F5344CB8AC3E}">
        <p14:creationId xmlns:p14="http://schemas.microsoft.com/office/powerpoint/2010/main" val="2274871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r>
              <a:rPr lang="ja-JP" altLang="en-US" sz="1200" dirty="0" smtClean="0">
                <a:solidFill>
                  <a:schemeClr val="tx1"/>
                </a:solidFill>
                <a:latin typeface="+mn-ea"/>
                <a:cs typeface="Meiryo UI" panose="020B0604030504040204" pitchFamily="50" charset="-128"/>
              </a:rPr>
              <a:t>鯖江市</a:t>
            </a:r>
            <a:r>
              <a:rPr lang="ja-JP" altLang="en-US" sz="1200" dirty="0">
                <a:solidFill>
                  <a:schemeClr val="tx1"/>
                </a:solidFill>
                <a:latin typeface="+mn-ea"/>
                <a:cs typeface="Meiryo UI" panose="020B0604030504040204" pitchFamily="50" charset="-128"/>
              </a:rPr>
              <a:t>では、コミュニティバスの時刻表やバスの位置情報を、リアルタイムなオープンデータとして提供しています。</a:t>
            </a:r>
          </a:p>
          <a:p>
            <a:r>
              <a:rPr lang="ja-JP" altLang="en-US" sz="1200" dirty="0">
                <a:solidFill>
                  <a:schemeClr val="tx1"/>
                </a:solidFill>
                <a:latin typeface="+mn-ea"/>
                <a:cs typeface="Meiryo UI" panose="020B0604030504040204" pitchFamily="50" charset="-128"/>
              </a:rPr>
              <a:t>これを用いて、ブラウザ上でバスの動きを確認できるアプリができました。</a:t>
            </a:r>
          </a:p>
          <a:p>
            <a:r>
              <a:rPr lang="ja-JP" altLang="en-US" dirty="0"/>
              <a:t>市民もスマートフォンやパソコンから地図上でリアルタイムのバス運行情報が確認できるようになりました。</a:t>
            </a:r>
          </a:p>
          <a:p>
            <a:r>
              <a:rPr lang="ja-JP" altLang="en-US" dirty="0"/>
              <a:t>また、 急なバスの遅れなどにも対応しやすくなったため、市民からの苦情や市の負担が軽減しました。</a:t>
            </a:r>
            <a:endParaRPr kumimoji="1"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18</a:t>
            </a:fld>
            <a:endParaRPr kumimoji="1" lang="ja-JP" altLang="en-US"/>
          </a:p>
        </p:txBody>
      </p:sp>
    </p:spTree>
    <p:extLst>
      <p:ext uri="{BB962C8B-B14F-4D97-AF65-F5344CB8AC3E}">
        <p14:creationId xmlns:p14="http://schemas.microsoft.com/office/powerpoint/2010/main" val="1620046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r>
              <a:rPr kumimoji="1" lang="ja-JP" altLang="en-US" dirty="0" smtClean="0"/>
              <a:t>「</a:t>
            </a:r>
            <a:r>
              <a:rPr kumimoji="1" lang="ja-JP" altLang="en-US" dirty="0"/>
              <a:t>オープンデータの定義と意義」での目的は、</a:t>
            </a:r>
          </a:p>
          <a:p>
            <a:r>
              <a:rPr kumimoji="1" lang="ja-JP" altLang="en-US" dirty="0"/>
              <a:t>  オープンデータとは何かを理解すること</a:t>
            </a:r>
          </a:p>
          <a:p>
            <a:r>
              <a:rPr kumimoji="1" lang="en-US" altLang="ja-JP" dirty="0"/>
              <a:t> </a:t>
            </a:r>
            <a:r>
              <a:rPr kumimoji="1" lang="ja-JP" altLang="en-US" dirty="0"/>
              <a:t> オープンデータの意義を理解すること</a:t>
            </a:r>
          </a:p>
          <a:p>
            <a:r>
              <a:rPr kumimoji="1" lang="ja-JP" altLang="en-US" dirty="0"/>
              <a:t>にあります。</a:t>
            </a:r>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a:t>
            </a:fld>
            <a:endParaRPr kumimoji="1" lang="ja-JP" altLang="en-US"/>
          </a:p>
        </p:txBody>
      </p:sp>
    </p:spTree>
    <p:extLst>
      <p:ext uri="{BB962C8B-B14F-4D97-AF65-F5344CB8AC3E}">
        <p14:creationId xmlns:p14="http://schemas.microsoft.com/office/powerpoint/2010/main" val="25443213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r>
              <a:rPr lang="ja-JP" altLang="en-US" sz="1200" dirty="0" smtClean="0">
                <a:solidFill>
                  <a:schemeClr val="tx1"/>
                </a:solidFill>
                <a:latin typeface="+mn-ea"/>
                <a:cs typeface="Meiryo UI" panose="020B0604030504040204" pitchFamily="50" charset="-128"/>
              </a:rPr>
              <a:t>タブレット</a:t>
            </a:r>
            <a:r>
              <a:rPr lang="ja-JP" altLang="en-US" sz="1200" dirty="0">
                <a:solidFill>
                  <a:schemeClr val="tx1"/>
                </a:solidFill>
                <a:latin typeface="+mn-ea"/>
                <a:cs typeface="Meiryo UI" panose="020B0604030504040204" pitchFamily="50" charset="-128"/>
              </a:rPr>
              <a:t>をバスの車載器として使用することで、バスの走行位置・バス停を通過した時刻をリアルタイムで把握・提供が可能なバスロケシステムを安価に実現できます。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乗客からの問合せに対して、バスの通過時間と速度などを</a:t>
            </a:r>
            <a:r>
              <a:rPr lang="en-US" altLang="ja-JP" sz="1200" dirty="0"/>
              <a:t>1</a:t>
            </a:r>
            <a:r>
              <a:rPr lang="ja-JP" altLang="en-US" sz="1200" dirty="0"/>
              <a:t>秒単位で調べて回答が可能になりました。バスロケで得られた情報は、次期ダイヤ改正にも役立てられます。</a:t>
            </a:r>
          </a:p>
          <a:p>
            <a:endParaRPr lang="ja-JP" altLang="en-US" sz="1200" dirty="0">
              <a:solidFill>
                <a:schemeClr val="tx1"/>
              </a:solidFill>
              <a:latin typeface="+mn-ea"/>
              <a:cs typeface="Meiryo UI" panose="020B0604030504040204" pitchFamily="50" charset="-128"/>
            </a:endParaRPr>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19</a:t>
            </a:fld>
            <a:endParaRPr kumimoji="1" lang="ja-JP" altLang="en-US"/>
          </a:p>
        </p:txBody>
      </p:sp>
    </p:spTree>
    <p:extLst>
      <p:ext uri="{BB962C8B-B14F-4D97-AF65-F5344CB8AC3E}">
        <p14:creationId xmlns:p14="http://schemas.microsoft.com/office/powerpoint/2010/main" val="27773712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また</a:t>
            </a:r>
            <a:r>
              <a:rPr kumimoji="1" lang="ja-JP" altLang="en-US" dirty="0"/>
              <a:t>、公共データをオープンデータにすることにより、</a:t>
            </a:r>
            <a:r>
              <a:rPr lang="ja-JP" altLang="en-US" sz="1200" dirty="0">
                <a:solidFill>
                  <a:schemeClr val="tx1"/>
                </a:solidFill>
                <a:cs typeface="Meiryo UI" panose="020B0604030504040204" pitchFamily="50" charset="-128"/>
              </a:rPr>
              <a:t>これまで自治体・担当課ごとに作成していたデータを共有・連携できるようになります。</a:t>
            </a:r>
            <a:endParaRPr kumimoji="1"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dirty="0">
              <a:solidFill>
                <a:srgbClr val="000000"/>
              </a:solidFill>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dirty="0">
                <a:solidFill>
                  <a:srgbClr val="000000"/>
                </a:solidFill>
                <a:cs typeface="Meiryo UI" panose="020B0604030504040204" pitchFamily="50" charset="-128"/>
              </a:rPr>
              <a:t>全国いずれの自治体も限りある予算や人員で業務を遂行しています。行政が地域課題に継続的に取り組むためには、業務を効率化し、優先度の高い業務に注力していくことが求められます。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dirty="0">
              <a:solidFill>
                <a:srgbClr val="000000"/>
              </a:solidFill>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dirty="0">
                <a:solidFill>
                  <a:srgbClr val="000000"/>
                </a:solidFill>
                <a:cs typeface="Meiryo UI" panose="020B0604030504040204" pitchFamily="50" charset="-128"/>
              </a:rPr>
              <a:t>例えば、別々の業務担当課が、同じようなデータを作ったり、管理していることはないでしょうか。公衆トイレのデータを、観光課、環境課、企画課</a:t>
            </a:r>
            <a:r>
              <a:rPr kumimoji="1" lang="en-US" altLang="ja-JP" sz="1200" b="0" i="0" dirty="0">
                <a:solidFill>
                  <a:srgbClr val="000000"/>
                </a:solidFill>
                <a:cs typeface="Meiryo UI" panose="020B0604030504040204" pitchFamily="50" charset="-128"/>
              </a:rPr>
              <a:t>(</a:t>
            </a:r>
            <a:r>
              <a:rPr kumimoji="1" lang="ja-JP" altLang="en-US" sz="1200" b="0" i="0" dirty="0">
                <a:solidFill>
                  <a:srgbClr val="000000"/>
                </a:solidFill>
                <a:cs typeface="Meiryo UI" panose="020B0604030504040204" pitchFamily="50" charset="-128"/>
              </a:rPr>
              <a:t>ユニバーサルデザイン担当</a:t>
            </a:r>
            <a:r>
              <a:rPr kumimoji="1" lang="en-US" altLang="ja-JP" sz="1200" b="0" i="0" dirty="0">
                <a:solidFill>
                  <a:srgbClr val="000000"/>
                </a:solidFill>
                <a:cs typeface="Meiryo UI" panose="020B0604030504040204" pitchFamily="50" charset="-128"/>
              </a:rPr>
              <a:t>)</a:t>
            </a:r>
            <a:r>
              <a:rPr kumimoji="1" lang="ja-JP" altLang="en-US" sz="1200" b="0" i="0" dirty="0">
                <a:solidFill>
                  <a:srgbClr val="000000"/>
                </a:solidFill>
                <a:cs typeface="Meiryo UI" panose="020B0604030504040204" pitchFamily="50" charset="-128"/>
              </a:rPr>
              <a:t>それぞれが保有・管理している等の事例が見られます。これでは、データ作成・管理の手間が余計にかかりますし、データの連携がされていないので内容に食い違いが生</a:t>
            </a:r>
            <a:r>
              <a:rPr kumimoji="1" lang="ja-JP" altLang="en-US" sz="1200" b="0" i="0" dirty="0" err="1">
                <a:solidFill>
                  <a:srgbClr val="000000"/>
                </a:solidFill>
                <a:cs typeface="Meiryo UI" panose="020B0604030504040204" pitchFamily="50" charset="-128"/>
              </a:rPr>
              <a:t>じる</a:t>
            </a:r>
            <a:r>
              <a:rPr kumimoji="1" lang="ja-JP" altLang="en-US" sz="1200" b="0" i="0" dirty="0">
                <a:solidFill>
                  <a:srgbClr val="000000"/>
                </a:solidFill>
                <a:cs typeface="Meiryo UI" panose="020B0604030504040204" pitchFamily="50" charset="-128"/>
              </a:rPr>
              <a:t>かもしれません。</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dirty="0">
              <a:solidFill>
                <a:srgbClr val="000000"/>
              </a:solidFill>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dirty="0">
                <a:solidFill>
                  <a:srgbClr val="000000"/>
                </a:solidFill>
                <a:cs typeface="Meiryo UI" panose="020B0604030504040204" pitchFamily="50" charset="-128"/>
              </a:rPr>
              <a:t>データをオープンデータとして公開することで、データの利用性、検索性の向上を通じて、自治体内の業務を効率化できます。さらに、他の自治体とデータを相互に活用することができるので、地域課題の解決にむけて他の自治体と連携することができ、相乗的な利用価値が期待でき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20</a:t>
            </a:fld>
            <a:endParaRPr kumimoji="1" lang="ja-JP" altLang="en-US"/>
          </a:p>
        </p:txBody>
      </p:sp>
    </p:spTree>
    <p:extLst>
      <p:ext uri="{BB962C8B-B14F-4D97-AF65-F5344CB8AC3E}">
        <p14:creationId xmlns:p14="http://schemas.microsoft.com/office/powerpoint/2010/main" val="33883992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dirty="0" smtClean="0">
                <a:solidFill>
                  <a:srgbClr val="000000"/>
                </a:solidFill>
                <a:cs typeface="Meiryo UI" panose="020B0604030504040204" pitchFamily="50" charset="-128"/>
              </a:rPr>
              <a:t>オープンデータ</a:t>
            </a:r>
            <a:r>
              <a:rPr kumimoji="1" lang="ja-JP" altLang="en-US" sz="1200" b="0" i="0" dirty="0">
                <a:solidFill>
                  <a:srgbClr val="000000"/>
                </a:solidFill>
                <a:cs typeface="Meiryo UI" panose="020B0604030504040204" pitchFamily="50" charset="-128"/>
              </a:rPr>
              <a:t>には官民協働を促進するという効果もあります。</a:t>
            </a:r>
            <a:endParaRPr kumimoji="1" lang="en-US" altLang="ja-JP" sz="1200" b="0" i="0" dirty="0">
              <a:solidFill>
                <a:srgbClr val="000000"/>
              </a:solidFill>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dirty="0">
              <a:solidFill>
                <a:srgbClr val="000000"/>
              </a:solidFill>
              <a:cs typeface="Meiryo UI" panose="020B0604030504040204" pitchFamily="50" charset="-128"/>
            </a:endParaRPr>
          </a:p>
          <a:p>
            <a:r>
              <a:rPr kumimoji="1" lang="ja-JP" altLang="en-US" sz="1200" b="0" i="0" dirty="0"/>
              <a:t>地域課題の解決に向けて官民が現状を共有し、課題を具体化し、その解決策・実現策を一緒に考える上で、データの共有は欠かせません。公共データがオープンデータになれば、住民、民間団体や</a:t>
            </a:r>
            <a:r>
              <a:rPr kumimoji="1" lang="en-US" altLang="ja-JP" sz="1200" b="0" i="0" dirty="0"/>
              <a:t>NPO</a:t>
            </a:r>
            <a:r>
              <a:rPr kumimoji="1" lang="ja-JP" altLang="en-US" sz="1200" b="0" i="0" dirty="0" err="1"/>
              <a:t>、</a:t>
            </a:r>
            <a:r>
              <a:rPr kumimoji="1" lang="ja-JP" altLang="en-US" sz="1200" b="0" i="0" dirty="0"/>
              <a:t>民間企業、教育機関との連携を促進できます。</a:t>
            </a:r>
          </a:p>
          <a:p>
            <a:endParaRPr kumimoji="1" lang="ja-JP" altLang="en-US" sz="1200" b="0" i="0" dirty="0"/>
          </a:p>
          <a:p>
            <a:r>
              <a:rPr kumimoji="1" lang="ja-JP" altLang="en-US" sz="1200" b="0" i="0" dirty="0"/>
              <a:t>こうしたオープンデータを活用した官民共同の例としては、アイデアソン、ハッカソン等があります。アイデアソン、ハッカソンとは、グループ毎にアイデアを出し合い、解決策をまとめたり、そのためのプログラムを開発したりするイベントです。例えば、福岡では</a:t>
            </a:r>
            <a:r>
              <a:rPr kumimoji="1" lang="en-US" altLang="ja-JP" sz="1200" b="0" i="0" dirty="0"/>
              <a:t>Code for Fukuoka</a:t>
            </a:r>
            <a:r>
              <a:rPr kumimoji="1" lang="ja-JP" altLang="en-US" sz="1200" b="0" i="0" dirty="0"/>
              <a:t>という市民活動団体が、子育てをもっと楽しめるアイデアを考えるイベントを開催しました。</a:t>
            </a:r>
            <a:endParaRPr kumimoji="1" lang="en-US" altLang="ja-JP" sz="1200" b="0" i="0" dirty="0"/>
          </a:p>
          <a:p>
            <a:endParaRPr kumimoji="1" lang="en-US" altLang="ja-JP" sz="1200" b="0" i="0" dirty="0"/>
          </a:p>
          <a:p>
            <a:r>
              <a:rPr kumimoji="1" lang="ja-JP" altLang="en-US" sz="1200" b="0" i="0" dirty="0"/>
              <a:t>公共データがオープンデータになることで、公共データを活用したアプリ開発も活性化されます。住みよい</a:t>
            </a:r>
            <a:r>
              <a:rPr kumimoji="1" lang="ja-JP" altLang="en-US" sz="1200" b="0" i="0" dirty="0" err="1"/>
              <a:t>まちづ</a:t>
            </a:r>
            <a:r>
              <a:rPr kumimoji="1" lang="ja-JP" altLang="en-US" sz="1200" b="0" i="0" dirty="0"/>
              <a:t>くりや防災、観光等の地域テーマに向けたアプリ開発を、プログラム開発者や民間企業等と連携して実施することができるようになります。例えば、福岡市では志賀島の観光スポット情報を市民と協働で収集し、</a:t>
            </a:r>
            <a:r>
              <a:rPr kumimoji="1" lang="en-US" altLang="ja-JP" sz="1200" b="0" i="0" dirty="0"/>
              <a:t>Web</a:t>
            </a:r>
            <a:r>
              <a:rPr kumimoji="1" lang="ja-JP" altLang="en-US" sz="1200" b="0" i="0" dirty="0"/>
              <a:t>の地図にまとめて公開する「志賀島マッピングパーティ」を開催しました。</a:t>
            </a:r>
            <a:endParaRPr kumimoji="1" lang="en-US" altLang="ja-JP" sz="1200" b="0" i="0" dirty="0"/>
          </a:p>
          <a:p>
            <a:endParaRPr kumimoji="1"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21</a:t>
            </a:fld>
            <a:endParaRPr kumimoji="1" lang="ja-JP" altLang="en-US"/>
          </a:p>
        </p:txBody>
      </p:sp>
    </p:spTree>
    <p:extLst>
      <p:ext uri="{BB962C8B-B14F-4D97-AF65-F5344CB8AC3E}">
        <p14:creationId xmlns:p14="http://schemas.microsoft.com/office/powerpoint/2010/main" val="3008172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r>
              <a:rPr kumimoji="1" lang="ja-JP" altLang="en-US" sz="1200" b="0" i="0" dirty="0" smtClean="0"/>
              <a:t>これ</a:t>
            </a:r>
            <a:r>
              <a:rPr kumimoji="1" lang="ja-JP" altLang="en-US" sz="1200" b="0" i="0" dirty="0"/>
              <a:t>までは行政などが市民に対して直接公共サービスを提供してきました。</a:t>
            </a:r>
          </a:p>
          <a:p>
            <a:r>
              <a:rPr kumimoji="1" lang="ja-JP" altLang="en-US" sz="1200" b="0" i="0" dirty="0"/>
              <a:t>しかし、オープンデータを用いた場合は、</a:t>
            </a:r>
            <a:r>
              <a:rPr kumimoji="1" lang="ja-JP" altLang="en-US" sz="1200" b="0" i="0" dirty="0">
                <a:solidFill>
                  <a:srgbClr val="000000"/>
                </a:solidFill>
                <a:cs typeface="Meiryo UI" panose="020B0604030504040204" pitchFamily="50" charset="-128"/>
              </a:rPr>
              <a:t>官はデータ提供までで、データを利用したサービス提供は民間や個人に委ねます。</a:t>
            </a:r>
          </a:p>
          <a:p>
            <a:endParaRPr kumimoji="1" lang="en-US" altLang="ja-JP" sz="1200" b="0" i="0" dirty="0"/>
          </a:p>
          <a:p>
            <a:r>
              <a:rPr kumimoji="1" lang="ja-JP" altLang="en-US" sz="1200" b="0" i="0" dirty="0"/>
              <a:t>オープンデータによって、公共サービスの担い手を「官」から「民」や「個人」に移すことが可能となります。</a:t>
            </a:r>
            <a:endParaRPr kumimoji="1" lang="ja-JP" altLang="en-US" dirty="0"/>
          </a:p>
          <a:p>
            <a:endParaRPr kumimoji="1" lang="en-US" altLang="ja-JP" dirty="0"/>
          </a:p>
          <a:p>
            <a:r>
              <a:rPr kumimoji="1" lang="ja-JP" altLang="en-US" dirty="0"/>
              <a:t>このあと、オープンデータを用いた、またはオープンデータと独自のデータを組み合わせたサービスを紹介します。</a:t>
            </a:r>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22</a:t>
            </a:fld>
            <a:endParaRPr kumimoji="1" lang="ja-JP" altLang="en-US"/>
          </a:p>
        </p:txBody>
      </p:sp>
    </p:spTree>
    <p:extLst>
      <p:ext uri="{BB962C8B-B14F-4D97-AF65-F5344CB8AC3E}">
        <p14:creationId xmlns:p14="http://schemas.microsoft.com/office/powerpoint/2010/main" val="2716336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r>
              <a:rPr kumimoji="1" lang="ja-JP" altLang="en-US" dirty="0" smtClean="0"/>
              <a:t>ここ</a:t>
            </a:r>
            <a:r>
              <a:rPr kumimoji="1" lang="ja-JP" altLang="en-US" dirty="0"/>
              <a:t>からは、自治体が公開しているオープンデータを利用したアプリケーションの事例を紹介します。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さっぽろ保育園マップは、</a:t>
            </a:r>
            <a:r>
              <a:rPr lang="ja-JP" altLang="en-US" sz="1200" dirty="0">
                <a:solidFill>
                  <a:schemeClr val="tx1"/>
                </a:solidFill>
                <a:latin typeface="+mn-ea"/>
                <a:cs typeface="Meiryo UI" panose="020B0604030504040204" pitchFamily="50" charset="-128"/>
              </a:rPr>
              <a:t>パパママの負担を軽くする、それぞれの家庭の事情に合わせた、子育てに寄り添うマップアプリです。</a:t>
            </a:r>
          </a:p>
          <a:p>
            <a:endParaRPr kumimoji="1"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n-ea"/>
                <a:cs typeface="小塚ゴシック Pr6N L"/>
              </a:rPr>
              <a:t>保育園や幼稚園は管轄が厚生労働省、文部科学省、各自治体とそれぞれ異なるため、一元化された情報がありませんでした。</a:t>
            </a:r>
          </a:p>
          <a:p>
            <a:pPr marL="0" indent="0">
              <a:buFont typeface="Wingdings" charset="2"/>
              <a:buNone/>
            </a:pPr>
            <a:r>
              <a:rPr lang="ja-JP" altLang="en-US" sz="1200" dirty="0">
                <a:latin typeface="+mn-ea"/>
                <a:cs typeface="小塚ゴシック Pr6N L"/>
              </a:rPr>
              <a:t>アプリ運営者が各省、各自治体の情報をまとめて公開することで、一目で必要な情報がマップ上でわかるようになりました。</a:t>
            </a:r>
            <a:endParaRPr lang="en-US" altLang="ja-JP" sz="1200" dirty="0">
              <a:latin typeface="+mn-ea"/>
              <a:cs typeface="小塚ゴシック Pr6N L"/>
            </a:endParaRPr>
          </a:p>
          <a:p>
            <a:pPr marL="0" indent="0">
              <a:buFont typeface="Wingdings" charset="2"/>
              <a:buNone/>
            </a:pPr>
            <a:r>
              <a:rPr lang="ja-JP" altLang="en-US" sz="1200" dirty="0">
                <a:latin typeface="+mn-ea"/>
                <a:cs typeface="小塚ゴシック Pr6N L"/>
              </a:rPr>
              <a:t>現在のユーザ数は、累計</a:t>
            </a:r>
            <a:r>
              <a:rPr lang="en-US" altLang="ja-JP" sz="1200" dirty="0">
                <a:latin typeface="+mn-ea"/>
                <a:cs typeface="小塚ゴシック Pr6N L"/>
              </a:rPr>
              <a:t>9,000</a:t>
            </a:r>
            <a:r>
              <a:rPr lang="ja-JP" altLang="en-US" sz="1200" dirty="0">
                <a:latin typeface="+mn-ea"/>
                <a:cs typeface="小塚ゴシック Pr6N L"/>
              </a:rPr>
              <a:t>人弱です。</a:t>
            </a:r>
            <a:endParaRPr lang="en-US" altLang="ja-JP" sz="1200" dirty="0">
              <a:latin typeface="+mn-ea"/>
              <a:cs typeface="小塚ゴシック Pr6N L"/>
            </a:endParaRPr>
          </a:p>
          <a:p>
            <a:pPr marL="0" indent="0">
              <a:buFont typeface="Wingdings" charset="2"/>
              <a:buNone/>
            </a:pPr>
            <a:r>
              <a:rPr lang="ja-JP" altLang="en-US" sz="1200" dirty="0">
                <a:latin typeface="+mn-ea"/>
                <a:cs typeface="小塚ゴシック Pr6N L"/>
              </a:rPr>
              <a:t>保育園の所在地だけでなく開園時間や空き情報もマップ上で確認できるため、保護者の負担軽減に繋がりました。</a:t>
            </a:r>
            <a:endParaRPr lang="en-US" altLang="ja-JP" sz="1200" dirty="0">
              <a:latin typeface="+mn-ea"/>
              <a:cs typeface="小塚ゴシック Pr6N 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dirty="0">
              <a:latin typeface="+mn-ea"/>
              <a:cs typeface="小塚ゴシック Pr6N 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latin typeface="+mn-ea"/>
              <a:cs typeface="小塚ゴシック Pr6N L"/>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23</a:t>
            </a:fld>
            <a:endParaRPr kumimoji="1" lang="ja-JP" altLang="en-US"/>
          </a:p>
        </p:txBody>
      </p:sp>
    </p:spTree>
    <p:extLst>
      <p:ext uri="{BB962C8B-B14F-4D97-AF65-F5344CB8AC3E}">
        <p14:creationId xmlns:p14="http://schemas.microsoft.com/office/powerpoint/2010/main" val="28246011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r>
              <a:rPr kumimoji="1" lang="ja-JP" altLang="en-US" dirty="0" smtClean="0"/>
              <a:t>セーフティマップ</a:t>
            </a:r>
            <a:r>
              <a:rPr kumimoji="1" lang="ja-JP" altLang="en-US" dirty="0"/>
              <a:t>は、</a:t>
            </a:r>
            <a:r>
              <a:rPr lang="ja-JP" altLang="en-US" sz="1200" dirty="0">
                <a:solidFill>
                  <a:schemeClr val="tx1"/>
                </a:solidFill>
                <a:latin typeface="+mn-ea"/>
                <a:cs typeface="Meiryo UI" panose="020B0604030504040204" pitchFamily="50" charset="-128"/>
              </a:rPr>
              <a:t>行政から提供される交通事故発生状況に係るデータと、カーナビデータから得られる急ブレーキ情報、さらに危険箇所に係る住民の声をもとに、事故多発箇所や要注意箇所を地図上に提示するサービスです。</a:t>
            </a:r>
          </a:p>
          <a:p>
            <a:r>
              <a:rPr kumimoji="1" lang="ja-JP" altLang="en-US" dirty="0"/>
              <a:t>オープンデータと民間のデータを組み合わせてサービスを展開している事例です。</a:t>
            </a:r>
          </a:p>
          <a:p>
            <a:endParaRPr kumimoji="1"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ysClr val="windowText" lastClr="000000"/>
                </a:solidFill>
                <a:effectLst/>
                <a:uLnTx/>
                <a:uFillTx/>
                <a:latin typeface="+mn-ea"/>
                <a:cs typeface="+mn-cs"/>
              </a:rPr>
              <a:t>急ブレーキ多発箇所や要注意箇所を特定することができ、行政が効率的に自転車や歩行者を中心とした交通安全対策を実施できるようになります。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ysClr val="windowText" lastClr="000000"/>
                </a:solidFill>
                <a:effectLst/>
                <a:uLnTx/>
                <a:uFillTx/>
                <a:latin typeface="+mn-ea"/>
                <a:cs typeface="+mn-cs"/>
              </a:rPr>
              <a:t>埼玉県では、平成</a:t>
            </a:r>
            <a:r>
              <a:rPr kumimoji="1" lang="en-US" altLang="ja-JP" sz="1200" b="0" i="0" u="none" strike="noStrike" kern="1200" cap="none" spc="0" normalizeH="0" baseline="0" noProof="0" dirty="0">
                <a:ln>
                  <a:noFill/>
                </a:ln>
                <a:solidFill>
                  <a:sysClr val="windowText" lastClr="000000"/>
                </a:solidFill>
                <a:effectLst/>
                <a:uLnTx/>
                <a:uFillTx/>
                <a:latin typeface="+mn-ea"/>
                <a:cs typeface="+mn-cs"/>
              </a:rPr>
              <a:t>23</a:t>
            </a:r>
            <a:r>
              <a:rPr kumimoji="1" lang="ja-JP" altLang="en-US" sz="1200" b="0" i="0" u="none" strike="noStrike" kern="1200" cap="none" spc="0" normalizeH="0" baseline="0" noProof="0" dirty="0">
                <a:ln>
                  <a:noFill/>
                </a:ln>
                <a:solidFill>
                  <a:sysClr val="windowText" lastClr="000000"/>
                </a:solidFill>
                <a:effectLst/>
                <a:uLnTx/>
                <a:uFillTx/>
                <a:latin typeface="+mn-ea"/>
                <a:cs typeface="+mn-cs"/>
              </a:rPr>
              <a:t>年度までに県内で</a:t>
            </a:r>
            <a:r>
              <a:rPr kumimoji="1" lang="en-US" altLang="ja-JP" sz="1200" b="0" i="0" u="none" strike="noStrike" kern="1200" cap="none" spc="0" normalizeH="0" baseline="0" noProof="0" dirty="0">
                <a:ln>
                  <a:noFill/>
                </a:ln>
                <a:solidFill>
                  <a:sysClr val="windowText" lastClr="000000"/>
                </a:solidFill>
                <a:effectLst/>
                <a:uLnTx/>
                <a:uFillTx/>
                <a:latin typeface="+mn-ea"/>
                <a:cs typeface="+mn-cs"/>
              </a:rPr>
              <a:t>160</a:t>
            </a:r>
            <a:r>
              <a:rPr kumimoji="1" lang="ja-JP" altLang="en-US" sz="1200" b="0" i="0" u="none" strike="noStrike" kern="1200" cap="none" spc="0" normalizeH="0" baseline="0" noProof="0" dirty="0">
                <a:ln>
                  <a:noFill/>
                </a:ln>
                <a:solidFill>
                  <a:sysClr val="windowText" lastClr="000000"/>
                </a:solidFill>
                <a:effectLst/>
                <a:uLnTx/>
                <a:uFillTx/>
                <a:latin typeface="+mn-ea"/>
                <a:cs typeface="+mn-cs"/>
              </a:rPr>
              <a:t>カ所の安全対策を実施した結果、急ブレーキが約</a:t>
            </a:r>
            <a:r>
              <a:rPr kumimoji="1" lang="en-US" altLang="ja-JP" sz="1200" b="0" i="0" u="none" strike="noStrike" kern="1200" cap="none" spc="0" normalizeH="0" baseline="0" noProof="0" dirty="0">
                <a:ln>
                  <a:noFill/>
                </a:ln>
                <a:solidFill>
                  <a:sysClr val="windowText" lastClr="000000"/>
                </a:solidFill>
                <a:effectLst/>
                <a:uLnTx/>
                <a:uFillTx/>
                <a:latin typeface="+mn-ea"/>
                <a:cs typeface="+mn-cs"/>
              </a:rPr>
              <a:t>7</a:t>
            </a:r>
            <a:r>
              <a:rPr kumimoji="1" lang="ja-JP" altLang="en-US" sz="1200" b="0" i="0" u="none" strike="noStrike" kern="1200" cap="none" spc="0" normalizeH="0" baseline="0" noProof="0" dirty="0">
                <a:ln>
                  <a:noFill/>
                </a:ln>
                <a:solidFill>
                  <a:sysClr val="windowText" lastClr="000000"/>
                </a:solidFill>
                <a:effectLst/>
                <a:uLnTx/>
                <a:uFillTx/>
                <a:latin typeface="+mn-ea"/>
                <a:cs typeface="+mn-cs"/>
              </a:rPr>
              <a:t>割、人身事故が約</a:t>
            </a:r>
            <a:r>
              <a:rPr kumimoji="1" lang="en-US" altLang="ja-JP" sz="1200" b="0" i="0" u="none" strike="noStrike" kern="1200" cap="none" spc="0" normalizeH="0" baseline="0" noProof="0" dirty="0">
                <a:ln>
                  <a:noFill/>
                </a:ln>
                <a:solidFill>
                  <a:sysClr val="windowText" lastClr="000000"/>
                </a:solidFill>
                <a:effectLst/>
                <a:uLnTx/>
                <a:uFillTx/>
                <a:latin typeface="+mn-ea"/>
                <a:cs typeface="+mn-cs"/>
              </a:rPr>
              <a:t>2</a:t>
            </a:r>
            <a:r>
              <a:rPr kumimoji="1" lang="ja-JP" altLang="en-US" sz="1200" b="0" i="0" u="none" strike="noStrike" kern="1200" cap="none" spc="0" normalizeH="0" baseline="0" noProof="0" dirty="0">
                <a:ln>
                  <a:noFill/>
                </a:ln>
                <a:solidFill>
                  <a:sysClr val="windowText" lastClr="000000"/>
                </a:solidFill>
                <a:effectLst/>
                <a:uLnTx/>
                <a:uFillTx/>
                <a:latin typeface="+mn-ea"/>
                <a:cs typeface="+mn-cs"/>
              </a:rPr>
              <a:t>割減少しました。</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ysClr val="windowText" lastClr="000000"/>
              </a:solidFill>
              <a:effectLst/>
              <a:uLnTx/>
              <a:uFillTx/>
              <a:latin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24</a:t>
            </a:fld>
            <a:endParaRPr kumimoji="1" lang="ja-JP" altLang="en-US"/>
          </a:p>
        </p:txBody>
      </p:sp>
    </p:spTree>
    <p:extLst>
      <p:ext uri="{BB962C8B-B14F-4D97-AF65-F5344CB8AC3E}">
        <p14:creationId xmlns:p14="http://schemas.microsoft.com/office/powerpoint/2010/main" val="42209468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r>
              <a:rPr kumimoji="1" lang="ja-JP" altLang="en-US" dirty="0" smtClean="0"/>
              <a:t>ここ</a:t>
            </a:r>
            <a:r>
              <a:rPr kumimoji="1" lang="ja-JP" altLang="en-US" dirty="0"/>
              <a:t>から先は、機械判読性が高く、アプリケーションが利用しやすいデータを自治体が公開している事例の紹介です。</a:t>
            </a:r>
            <a:endParaRPr kumimoji="1" lang="en-US" altLang="ja-JP" dirty="0"/>
          </a:p>
          <a:p>
            <a:r>
              <a:rPr kumimoji="1" lang="ja-JP" altLang="en-US" dirty="0"/>
              <a:t>静岡市は、</a:t>
            </a:r>
            <a:r>
              <a:rPr lang="ja-JP" altLang="en-US" sz="1200" dirty="0">
                <a:solidFill>
                  <a:schemeClr val="tx1"/>
                </a:solidFill>
                <a:latin typeface="+mn-ea"/>
                <a:cs typeface="Meiryo UI" panose="020B0604030504040204" pitchFamily="50" charset="-128"/>
              </a:rPr>
              <a:t>静岡市内の道路を対象に、災害や工事による通行止めなどの規制情報を、「</a:t>
            </a:r>
            <a:r>
              <a:rPr kumimoji="1" lang="ja-JP" altLang="en-US" dirty="0"/>
              <a:t>しずみ</a:t>
            </a:r>
            <a:r>
              <a:rPr kumimoji="1" lang="ja-JP" altLang="en-US" dirty="0" err="1"/>
              <a:t>ち</a:t>
            </a:r>
            <a:r>
              <a:rPr kumimoji="1" lang="en-US" altLang="ja-JP" dirty="0"/>
              <a:t>info</a:t>
            </a:r>
            <a:r>
              <a:rPr kumimoji="1" lang="ja-JP" altLang="en-US" dirty="0"/>
              <a:t>」というサービスで</a:t>
            </a:r>
            <a:r>
              <a:rPr lang="ja-JP" altLang="en-US" sz="1200" dirty="0">
                <a:solidFill>
                  <a:schemeClr val="tx1"/>
                </a:solidFill>
                <a:latin typeface="+mn-ea"/>
                <a:cs typeface="Meiryo UI" panose="020B0604030504040204" pitchFamily="50" charset="-128"/>
              </a:rPr>
              <a:t>リアルタイムに提供しています。</a:t>
            </a:r>
          </a:p>
          <a:p>
            <a:pPr marL="0" indent="0">
              <a:buFont typeface="Wingdings" charset="2"/>
              <a:buNone/>
            </a:pPr>
            <a:endParaRPr lang="ja-JP" altLang="en-US" sz="1200" dirty="0">
              <a:latin typeface="+mn-ea"/>
              <a:cs typeface="小塚ゴシック Pr6N L"/>
            </a:endParaRPr>
          </a:p>
          <a:p>
            <a:pPr marL="0" indent="0">
              <a:buFont typeface="Wingdings" charset="2"/>
              <a:buNone/>
            </a:pPr>
            <a:r>
              <a:rPr lang="ja-JP" altLang="en-US" sz="1200" dirty="0">
                <a:latin typeface="+mn-ea"/>
                <a:cs typeface="小塚ゴシック Pr6N L"/>
              </a:rPr>
              <a:t>リアルタイムに提供される道路規制情報を地図上でビジュアル的に確認できるようになりました。</a:t>
            </a:r>
          </a:p>
          <a:p>
            <a:pPr marL="0" indent="0">
              <a:buFont typeface="Wingdings" charset="2"/>
              <a:buNone/>
            </a:pPr>
            <a:r>
              <a:rPr lang="ja-JP" altLang="en-US" sz="1200" dirty="0">
                <a:latin typeface="+mn-ea"/>
                <a:cs typeface="小塚ゴシック Pr6N L"/>
              </a:rPr>
              <a:t>災害時には、現場からの情報をもとに通行可否情報を把握できます。</a:t>
            </a:r>
            <a:endParaRPr lang="en-US" altLang="ja-JP" sz="1200" dirty="0">
              <a:latin typeface="+mn-ea"/>
              <a:cs typeface="小塚ゴシック Pr6N L"/>
            </a:endParaRPr>
          </a:p>
          <a:p>
            <a:r>
              <a:rPr lang="ja-JP" altLang="en-US" sz="1200" dirty="0">
                <a:latin typeface="+mn-ea"/>
                <a:cs typeface="小塚ゴシック Pr6N L"/>
              </a:rPr>
              <a:t>また、アプリケーションが自動的にオープンデータを取得する仕組みの</a:t>
            </a:r>
            <a:r>
              <a:rPr lang="en-US" altLang="ja-JP" sz="1200" dirty="0">
                <a:latin typeface="+mn-ea"/>
                <a:cs typeface="小塚ゴシック Pr6N L"/>
              </a:rPr>
              <a:t>1</a:t>
            </a:r>
            <a:r>
              <a:rPr lang="ja-JP" altLang="en-US" sz="1200" dirty="0" err="1">
                <a:latin typeface="+mn-ea"/>
                <a:cs typeface="小塚ゴシック Pr6N L"/>
              </a:rPr>
              <a:t>つで</a:t>
            </a:r>
            <a:r>
              <a:rPr lang="ja-JP" altLang="en-US" sz="1200" dirty="0">
                <a:latin typeface="+mn-ea"/>
                <a:cs typeface="小塚ゴシック Pr6N L"/>
              </a:rPr>
              <a:t>ある</a:t>
            </a:r>
            <a:r>
              <a:rPr lang="en-US" altLang="ja-JP" sz="1200" dirty="0">
                <a:latin typeface="+mn-ea"/>
                <a:cs typeface="小塚ゴシック Pr6N L"/>
              </a:rPr>
              <a:t>Web API</a:t>
            </a:r>
            <a:r>
              <a:rPr lang="ja-JP" altLang="en-US" sz="1200" dirty="0">
                <a:latin typeface="+mn-ea"/>
                <a:cs typeface="小塚ゴシック Pr6N L"/>
              </a:rPr>
              <a:t>を通じて規制情報や災害情報がオープンデータとして提供され、アプリケーションなどで自由に利用できるようになりました。</a:t>
            </a:r>
            <a:endParaRPr lang="en-US" altLang="ja-JP" sz="1200" dirty="0">
              <a:latin typeface="+mn-ea"/>
              <a:cs typeface="小塚ゴシック Pr6N L"/>
            </a:endParaRPr>
          </a:p>
          <a:p>
            <a:endParaRPr lang="en-US" altLang="ja-JP" sz="1200" dirty="0">
              <a:latin typeface="+mn-ea"/>
              <a:cs typeface="小塚ゴシック Pr6N L"/>
            </a:endParaRPr>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25</a:t>
            </a:fld>
            <a:endParaRPr kumimoji="1" lang="ja-JP" altLang="en-US"/>
          </a:p>
        </p:txBody>
      </p:sp>
    </p:spTree>
    <p:extLst>
      <p:ext uri="{BB962C8B-B14F-4D97-AF65-F5344CB8AC3E}">
        <p14:creationId xmlns:p14="http://schemas.microsoft.com/office/powerpoint/2010/main" val="5551337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r>
              <a:rPr kumimoji="1" lang="ja-JP" altLang="en-US" dirty="0" smtClean="0"/>
              <a:t>室蘭市</a:t>
            </a:r>
            <a:r>
              <a:rPr kumimoji="1" lang="ja-JP" altLang="en-US" dirty="0"/>
              <a:t>は、</a:t>
            </a:r>
            <a:r>
              <a:rPr lang="ja-JP" altLang="en-US" sz="1200" dirty="0">
                <a:solidFill>
                  <a:schemeClr val="tx1"/>
                </a:solidFill>
                <a:latin typeface="+mn-ea"/>
                <a:cs typeface="Meiryo UI" panose="020B0604030504040204" pitchFamily="50" charset="-128"/>
              </a:rPr>
              <a:t>日本の地方自治体で初めて地理空間（</a:t>
            </a:r>
            <a:r>
              <a:rPr lang="en-US" altLang="ja-JP" sz="1200" dirty="0">
                <a:solidFill>
                  <a:schemeClr val="tx1"/>
                </a:solidFill>
                <a:latin typeface="+mn-ea"/>
                <a:cs typeface="Meiryo UI" panose="020B0604030504040204" pitchFamily="50" charset="-128"/>
              </a:rPr>
              <a:t>GIS</a:t>
            </a:r>
            <a:r>
              <a:rPr lang="ja-JP" altLang="en-US" sz="1200" dirty="0">
                <a:solidFill>
                  <a:schemeClr val="tx1"/>
                </a:solidFill>
                <a:latin typeface="+mn-ea"/>
                <a:cs typeface="Meiryo UI" panose="020B0604030504040204" pitchFamily="50" charset="-128"/>
              </a:rPr>
              <a:t>）情報をオープンデータとして公開しました。</a:t>
            </a:r>
          </a:p>
          <a:p>
            <a:pPr marL="0" indent="0">
              <a:buFont typeface="Wingdings" charset="2"/>
              <a:buNone/>
            </a:pPr>
            <a:endParaRPr lang="ja-JP" altLang="en-US" sz="1200" dirty="0">
              <a:latin typeface="+mn-ea"/>
              <a:cs typeface="小塚ゴシック Pr6N L"/>
            </a:endParaRPr>
          </a:p>
          <a:p>
            <a:pPr marL="0" indent="0">
              <a:buFont typeface="Wingdings" charset="2"/>
              <a:buNone/>
            </a:pPr>
            <a:r>
              <a:rPr lang="ja-JP" altLang="en-US" sz="1200" dirty="0">
                <a:latin typeface="+mn-ea"/>
                <a:cs typeface="小塚ゴシック Pr6N L"/>
              </a:rPr>
              <a:t>民間企業や個人が情報を付加することで、市の負担</a:t>
            </a:r>
            <a:r>
              <a:rPr lang="ja-JP" altLang="en-US" sz="1200" dirty="0">
                <a:solidFill>
                  <a:srgbClr val="000000"/>
                </a:solidFill>
                <a:latin typeface="+mn-ea"/>
                <a:cs typeface="小塚ゴシック Pr6N L"/>
              </a:rPr>
              <a:t>なく新たなツールが生み出されました。</a:t>
            </a:r>
            <a:endParaRPr lang="en-US" altLang="ja-JP" sz="1200" dirty="0">
              <a:solidFill>
                <a:srgbClr val="000000"/>
              </a:solidFill>
              <a:latin typeface="+mn-ea"/>
              <a:cs typeface="小塚ゴシック Pr6N L"/>
            </a:endParaRPr>
          </a:p>
          <a:p>
            <a:pPr marL="0" indent="0">
              <a:buFont typeface="Wingdings" charset="2"/>
              <a:buNone/>
            </a:pPr>
            <a:r>
              <a:rPr lang="ja-JP" altLang="en-US" sz="1200" dirty="0">
                <a:solidFill>
                  <a:srgbClr val="000000"/>
                </a:solidFill>
                <a:latin typeface="+mn-ea"/>
                <a:cs typeface="小塚ゴシック Pr6N L"/>
              </a:rPr>
              <a:t>一般に</a:t>
            </a:r>
            <a:r>
              <a:rPr lang="en-US" altLang="ja-JP" sz="1200" dirty="0">
                <a:solidFill>
                  <a:srgbClr val="000000"/>
                </a:solidFill>
                <a:latin typeface="+mn-ea"/>
                <a:cs typeface="小塚ゴシック Pr6N L"/>
              </a:rPr>
              <a:t>GIS</a:t>
            </a:r>
            <a:r>
              <a:rPr lang="ja-JP" altLang="en-US" sz="1200" dirty="0">
                <a:solidFill>
                  <a:srgbClr val="000000"/>
                </a:solidFill>
                <a:latin typeface="+mn-ea"/>
                <a:cs typeface="小塚ゴシック Pr6N L"/>
              </a:rPr>
              <a:t>データにはさまざまな権利がついているため扱いが困難ですが、このツールは誰でも自由に利用できるため、市民がデータを気軽に活用できるようになりました。</a:t>
            </a:r>
            <a:endParaRPr lang="en-US" altLang="ja-JP" sz="1200" dirty="0">
              <a:solidFill>
                <a:srgbClr val="000000"/>
              </a:solidFill>
              <a:latin typeface="+mn-ea"/>
              <a:cs typeface="小塚ゴシック Pr6N L"/>
            </a:endParaRPr>
          </a:p>
          <a:p>
            <a:endParaRPr lang="en-US" altLang="ja-JP" sz="1200" dirty="0">
              <a:latin typeface="+mn-ea"/>
              <a:cs typeface="小塚ゴシック Pr6N L"/>
            </a:endParaRPr>
          </a:p>
          <a:p>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26</a:t>
            </a:fld>
            <a:endParaRPr kumimoji="1" lang="ja-JP" altLang="en-US"/>
          </a:p>
        </p:txBody>
      </p:sp>
    </p:spTree>
    <p:extLst>
      <p:ext uri="{BB962C8B-B14F-4D97-AF65-F5344CB8AC3E}">
        <p14:creationId xmlns:p14="http://schemas.microsoft.com/office/powerpoint/2010/main" val="19066380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r>
              <a:rPr lang="ja-JP" altLang="en-US" sz="1200" dirty="0" smtClean="0">
                <a:latin typeface="+mn-ea"/>
                <a:cs typeface="小塚ゴシック Pr6N L"/>
              </a:rPr>
              <a:t>ハレックス</a:t>
            </a:r>
            <a:r>
              <a:rPr lang="ja-JP" altLang="en-US" sz="1200" dirty="0">
                <a:latin typeface="+mn-ea"/>
                <a:cs typeface="小塚ゴシック Pr6N L"/>
              </a:rPr>
              <a:t>では、気象庁から発表される既製の情報</a:t>
            </a:r>
            <a:r>
              <a:rPr lang="en-US" altLang="ja-JP" sz="1200" dirty="0">
                <a:latin typeface="+mn-ea"/>
                <a:cs typeface="小塚ゴシック Pr6N L"/>
              </a:rPr>
              <a:t>(</a:t>
            </a:r>
            <a:r>
              <a:rPr lang="ja-JP" altLang="en-US" sz="1200" dirty="0">
                <a:latin typeface="+mn-ea"/>
                <a:cs typeface="小塚ゴシック Pr6N L"/>
              </a:rPr>
              <a:t>天気予報や警報注意報など</a:t>
            </a:r>
            <a:r>
              <a:rPr lang="en-US" altLang="ja-JP" sz="1200" dirty="0">
                <a:latin typeface="+mn-ea"/>
                <a:cs typeface="小塚ゴシック Pr6N L"/>
              </a:rPr>
              <a:t>)</a:t>
            </a:r>
            <a:r>
              <a:rPr lang="ja-JP" altLang="en-US" sz="1200" dirty="0">
                <a:latin typeface="+mn-ea"/>
                <a:cs typeface="小塚ゴシック Pr6N L"/>
              </a:rPr>
              <a:t>に加え、予報の元となる膨大な予報基礎データ</a:t>
            </a:r>
            <a:r>
              <a:rPr lang="en-US" altLang="ja-JP" sz="1200" dirty="0">
                <a:latin typeface="+mn-ea"/>
                <a:cs typeface="小塚ゴシック Pr6N L"/>
              </a:rPr>
              <a:t>(</a:t>
            </a:r>
            <a:r>
              <a:rPr lang="ja-JP" altLang="en-US" sz="1200" dirty="0">
                <a:latin typeface="+mn-ea"/>
                <a:cs typeface="小塚ゴシック Pr6N L"/>
              </a:rPr>
              <a:t>数値予報データ</a:t>
            </a:r>
            <a:r>
              <a:rPr lang="en-US" altLang="ja-JP" sz="1200" dirty="0">
                <a:latin typeface="+mn-ea"/>
                <a:cs typeface="小塚ゴシック Pr6N L"/>
              </a:rPr>
              <a:t>)</a:t>
            </a:r>
            <a:r>
              <a:rPr lang="ja-JP" altLang="en-US" sz="1200" dirty="0">
                <a:latin typeface="+mn-ea"/>
                <a:cs typeface="小塚ゴシック Pr6N L"/>
              </a:rPr>
              <a:t>や、</a:t>
            </a:r>
            <a:r>
              <a:rPr lang="en-US" altLang="ja-JP" sz="1200" dirty="0">
                <a:latin typeface="+mn-ea"/>
                <a:cs typeface="小塚ゴシック Pr6N L"/>
              </a:rPr>
              <a:t>5</a:t>
            </a:r>
            <a:r>
              <a:rPr lang="ja-JP" altLang="en-US" sz="1200" dirty="0">
                <a:latin typeface="+mn-ea"/>
                <a:cs typeface="小塚ゴシック Pr6N L"/>
              </a:rPr>
              <a:t>分に</a:t>
            </a:r>
            <a:r>
              <a:rPr lang="en-US" altLang="ja-JP" sz="1200" dirty="0">
                <a:latin typeface="+mn-ea"/>
                <a:cs typeface="小塚ゴシック Pr6N L"/>
              </a:rPr>
              <a:t>1</a:t>
            </a:r>
            <a:r>
              <a:rPr lang="ja-JP" altLang="en-US" sz="1200" dirty="0">
                <a:latin typeface="+mn-ea"/>
                <a:cs typeface="小塚ゴシック Pr6N L"/>
              </a:rPr>
              <a:t>回更新されるナウキャストデータなどを自社のデータセンターに取り込み処理しています。</a:t>
            </a:r>
          </a:p>
          <a:p>
            <a:r>
              <a:rPr lang="ja-JP" altLang="en-US" sz="1200" dirty="0">
                <a:latin typeface="+mn-ea"/>
                <a:cs typeface="小塚ゴシック Pr6N L"/>
              </a:rPr>
              <a:t>これにより、気象庁提供の個別データでは難しかった下記の課題を解決しています。</a:t>
            </a:r>
          </a:p>
          <a:p>
            <a:r>
              <a:rPr lang="ja-JP" altLang="en-US" sz="1200" dirty="0">
                <a:latin typeface="+mn-ea"/>
                <a:cs typeface="小塚ゴシック Pr6N L"/>
              </a:rPr>
              <a:t>　・地理的分解能の向上</a:t>
            </a:r>
          </a:p>
          <a:p>
            <a:r>
              <a:rPr lang="ja-JP" altLang="en-US" sz="1200" dirty="0">
                <a:latin typeface="+mn-ea"/>
                <a:cs typeface="小塚ゴシック Pr6N L"/>
              </a:rPr>
              <a:t>　・時間分解能の向上</a:t>
            </a:r>
          </a:p>
          <a:p>
            <a:r>
              <a:rPr lang="ja-JP" altLang="en-US" sz="1200" dirty="0">
                <a:latin typeface="+mn-ea"/>
                <a:cs typeface="小塚ゴシック Pr6N L"/>
              </a:rPr>
              <a:t>　・データハンドリングの容易化</a:t>
            </a:r>
            <a:endParaRPr lang="en-US" altLang="ja-JP" sz="1200" dirty="0">
              <a:latin typeface="+mn-ea"/>
              <a:cs typeface="小塚ゴシック Pr6N L"/>
            </a:endParaRPr>
          </a:p>
          <a:p>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27</a:t>
            </a:fld>
            <a:endParaRPr kumimoji="1" lang="ja-JP" altLang="en-US"/>
          </a:p>
        </p:txBody>
      </p:sp>
    </p:spTree>
    <p:extLst>
      <p:ext uri="{BB962C8B-B14F-4D97-AF65-F5344CB8AC3E}">
        <p14:creationId xmlns:p14="http://schemas.microsoft.com/office/powerpoint/2010/main" val="30498866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r>
              <a:rPr kumimoji="1" lang="en-US" altLang="ja-JP" dirty="0" smtClean="0"/>
              <a:t>PUSH</a:t>
            </a:r>
            <a:r>
              <a:rPr kumimoji="1" lang="ja-JP" altLang="en-US" dirty="0"/>
              <a:t>大阪は、「</a:t>
            </a:r>
            <a:r>
              <a:rPr kumimoji="1" lang="en-US" altLang="ja-JP" dirty="0"/>
              <a:t>Civic Hack Osaka 2014</a:t>
            </a:r>
            <a:r>
              <a:rPr kumimoji="1" lang="ja-JP" altLang="en-US" dirty="0"/>
              <a:t>」をきっかけに、大学職員、行政職員、民間技術者の有志によって構成された「「</a:t>
            </a:r>
            <a:r>
              <a:rPr kumimoji="1" lang="en-US" altLang="ja-JP" dirty="0"/>
              <a:t>PUSH</a:t>
            </a:r>
            <a:r>
              <a:rPr kumimoji="1" lang="ja-JP" altLang="en-US" dirty="0"/>
              <a:t>大阪」開発</a:t>
            </a:r>
            <a:r>
              <a:rPr kumimoji="1" lang="en-US" altLang="ja-JP" dirty="0"/>
              <a:t>Team</a:t>
            </a:r>
            <a:r>
              <a:rPr kumimoji="1" lang="ja-JP" altLang="en-US" dirty="0"/>
              <a:t>」によって開発されました。</a:t>
            </a:r>
          </a:p>
          <a:p>
            <a:r>
              <a:rPr kumimoji="1" lang="ja-JP" altLang="en-US" dirty="0"/>
              <a:t>行政が発信する情報が、なかなか市民に届かない、しかし新しい仕組みを導入する際に、行政職員の作業コストを増加させたくないという課題に対し、</a:t>
            </a:r>
          </a:p>
          <a:p>
            <a:r>
              <a:rPr kumimoji="1" lang="ja-JP" altLang="en-US" dirty="0"/>
              <a:t>既存の情報・仕組みを、うまく活用することで解決しようというアプロ</a:t>
            </a:r>
            <a:r>
              <a:rPr kumimoji="1" lang="en-US" altLang="ja-JP" dirty="0"/>
              <a:t>―</a:t>
            </a:r>
            <a:r>
              <a:rPr kumimoji="1" lang="ja-JP" altLang="en-US" dirty="0"/>
              <a:t>チで解決することを目指し、開発がスタートしました。</a:t>
            </a:r>
          </a:p>
          <a:p>
            <a:endParaRPr kumimoji="1" lang="ja-JP" altLang="en-US" dirty="0"/>
          </a:p>
          <a:p>
            <a:r>
              <a:rPr kumimoji="1" lang="en-US" altLang="ja-JP" dirty="0"/>
              <a:t>PUSH</a:t>
            </a:r>
            <a:r>
              <a:rPr kumimoji="1" lang="ja-JP" altLang="en-US" dirty="0"/>
              <a:t>大阪は、自治体がホームページで公開している新着情報の</a:t>
            </a:r>
            <a:r>
              <a:rPr kumimoji="1" lang="en-US" altLang="ja-JP" dirty="0"/>
              <a:t>RSS</a:t>
            </a:r>
            <a:r>
              <a:rPr kumimoji="1" lang="ja-JP" altLang="en-US" dirty="0"/>
              <a:t>（</a:t>
            </a:r>
            <a:r>
              <a:rPr kumimoji="1" lang="en-US" altLang="ja-JP" dirty="0"/>
              <a:t>Rich Site Summery</a:t>
            </a:r>
            <a:r>
              <a:rPr kumimoji="1" lang="ja-JP" altLang="en-US" dirty="0"/>
              <a:t>）を自動的に収集し、内容を解析して、</a:t>
            </a:r>
            <a:endParaRPr kumimoji="1" lang="en-US" altLang="ja-JP" dirty="0"/>
          </a:p>
          <a:p>
            <a:r>
              <a:rPr kumimoji="1" lang="ja-JP" altLang="en-US" dirty="0"/>
              <a:t>「想定している対象者、記事のカテゴリ」などの属性情報（メタデータ）を自動付与した上で、データベースに格納しています。</a:t>
            </a:r>
          </a:p>
          <a:p>
            <a:endParaRPr kumimoji="1" lang="ja-JP" altLang="en-US" dirty="0"/>
          </a:p>
          <a:p>
            <a:r>
              <a:rPr kumimoji="1" lang="en-US" altLang="ja-JP" dirty="0"/>
              <a:t>PUSH</a:t>
            </a:r>
            <a:r>
              <a:rPr kumimoji="1" lang="ja-JP" altLang="en-US" dirty="0"/>
              <a:t>大阪を活用した自治体は、</a:t>
            </a:r>
            <a:r>
              <a:rPr kumimoji="1" lang="en-US" altLang="ja-JP" dirty="0"/>
              <a:t>RSS</a:t>
            </a:r>
            <a:r>
              <a:rPr kumimoji="1" lang="ja-JP" altLang="en-US" dirty="0"/>
              <a:t>ファイルを最低限指定するだけでよく（追加コストはほとんど不要）、すぐにサービスを実現・展開することができます。</a:t>
            </a:r>
          </a:p>
          <a:p>
            <a:r>
              <a:rPr kumimoji="1" lang="ja-JP" altLang="en-US" dirty="0"/>
              <a:t>また今後も簡単に拡大していくことができます。</a:t>
            </a:r>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28</a:t>
            </a:fld>
            <a:endParaRPr kumimoji="1" lang="ja-JP" altLang="en-US"/>
          </a:p>
        </p:txBody>
      </p:sp>
    </p:spTree>
    <p:extLst>
      <p:ext uri="{BB962C8B-B14F-4D97-AF65-F5344CB8AC3E}">
        <p14:creationId xmlns:p14="http://schemas.microsoft.com/office/powerpoint/2010/main" val="2386994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r>
              <a:rPr kumimoji="1" lang="ja-JP" altLang="en-US" dirty="0"/>
              <a:t>続いて、オープンデータの意義を説明します。</a:t>
            </a:r>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a:t>
            </a:fld>
            <a:endParaRPr kumimoji="1" lang="ja-JP" altLang="en-US"/>
          </a:p>
        </p:txBody>
      </p:sp>
    </p:spTree>
    <p:extLst>
      <p:ext uri="{BB962C8B-B14F-4D97-AF65-F5344CB8AC3E}">
        <p14:creationId xmlns:p14="http://schemas.microsoft.com/office/powerpoint/2010/main" val="4353107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r>
              <a:rPr kumimoji="1" lang="ja-JP" altLang="en-US" sz="1200" b="0" i="0" dirty="0" smtClean="0"/>
              <a:t>オープンデータ</a:t>
            </a:r>
            <a:r>
              <a:rPr kumimoji="1" lang="ja-JP" altLang="en-US" sz="1200" b="0" i="0" dirty="0"/>
              <a:t>によって、公共サービスの担い手を「官」から「民」や「個人」に移すことより</a:t>
            </a:r>
          </a:p>
          <a:p>
            <a:r>
              <a:rPr kumimoji="1" lang="ja-JP" altLang="en-US" sz="1200" b="0" i="0" dirty="0"/>
              <a:t>これまで行政では手が届かなかったニッチな領域も含めて多様なサービスを開発し提供できるようになります。</a:t>
            </a:r>
            <a:endParaRPr kumimoji="1" lang="en-US" altLang="ja-JP" sz="1200" b="0" i="0" dirty="0"/>
          </a:p>
          <a:p>
            <a:endParaRPr kumimoji="1" lang="en-US" altLang="ja-JP" sz="1200" b="0" i="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dirty="0">
                <a:solidFill>
                  <a:srgbClr val="000000"/>
                </a:solidFill>
                <a:cs typeface="Meiryo UI" panose="020B0604030504040204" pitchFamily="50" charset="-128"/>
              </a:rPr>
              <a:t>つまり、オープンデータによって、市民の多様なニーズに応えるためのサービスの多様化や付加価値化が可能となります。</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29</a:t>
            </a:fld>
            <a:endParaRPr kumimoji="1" lang="ja-JP" altLang="en-US"/>
          </a:p>
        </p:txBody>
      </p:sp>
    </p:spTree>
    <p:extLst>
      <p:ext uri="{BB962C8B-B14F-4D97-AF65-F5344CB8AC3E}">
        <p14:creationId xmlns:p14="http://schemas.microsoft.com/office/powerpoint/2010/main" val="20001055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dirty="0" smtClean="0">
                <a:solidFill>
                  <a:srgbClr val="000000"/>
                </a:solidFill>
                <a:cs typeface="Meiryo UI" panose="020B0604030504040204" pitchFamily="50" charset="-128"/>
              </a:rPr>
              <a:t>さらに</a:t>
            </a:r>
            <a:r>
              <a:rPr kumimoji="1" lang="ja-JP" altLang="en-US" sz="1200" b="0" i="0" dirty="0">
                <a:solidFill>
                  <a:srgbClr val="000000"/>
                </a:solidFill>
                <a:cs typeface="Meiryo UI" panose="020B0604030504040204" pitchFamily="50" charset="-128"/>
              </a:rPr>
              <a:t>多くの自治体がオープンデータを公開する段階になると、膨大なオープンデータを一箇所に集めたプラットフォームのような新しいデータサービスが生まれます。</a:t>
            </a:r>
            <a:endParaRPr kumimoji="1" lang="en-US" altLang="ja-JP" sz="1200" b="0" i="0" dirty="0">
              <a:solidFill>
                <a:srgbClr val="000000"/>
              </a:solidFill>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dirty="0">
              <a:solidFill>
                <a:srgbClr val="000000"/>
              </a:solidFill>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dirty="0">
                <a:solidFill>
                  <a:srgbClr val="000000"/>
                </a:solidFill>
                <a:cs typeface="Meiryo UI" panose="020B0604030504040204" pitchFamily="50" charset="-128"/>
              </a:rPr>
              <a:t>プラットフォームによって、データの発見性は格段に向上し、多様なデータを利用したより付加価値の高いサービス開発が可能となります。</a:t>
            </a:r>
            <a:endParaRPr kumimoji="1" lang="en-US" altLang="ja-JP" sz="1200" b="0" i="0" dirty="0">
              <a:solidFill>
                <a:srgbClr val="000000"/>
              </a:solidFill>
              <a:cs typeface="Meiryo UI" panose="020B0604030504040204" pitchFamily="50" charset="-128"/>
            </a:endParaRPr>
          </a:p>
          <a:p>
            <a:endParaRPr kumimoji="1" lang="ja-JP" altLang="en-US" dirty="0"/>
          </a:p>
          <a:p>
            <a:r>
              <a:rPr kumimoji="1" lang="ja-JP" altLang="en-US" dirty="0"/>
              <a:t>このあと、さまざまな箇所のオープンデータをまとめたサービスを紹介します。</a:t>
            </a:r>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30</a:t>
            </a:fld>
            <a:endParaRPr kumimoji="1" lang="ja-JP" altLang="en-US"/>
          </a:p>
        </p:txBody>
      </p:sp>
    </p:spTree>
    <p:extLst>
      <p:ext uri="{BB962C8B-B14F-4D97-AF65-F5344CB8AC3E}">
        <p14:creationId xmlns:p14="http://schemas.microsoft.com/office/powerpoint/2010/main" val="9012341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税金</a:t>
            </a:r>
            <a:r>
              <a:rPr kumimoji="1" lang="ja-JP" altLang="en-US" dirty="0"/>
              <a:t>はどこへ行った？は、</a:t>
            </a:r>
            <a:r>
              <a:rPr lang="ja-JP" altLang="en-US" sz="1200" dirty="0">
                <a:solidFill>
                  <a:schemeClr val="tx1"/>
                </a:solidFill>
                <a:latin typeface="+mn-ea"/>
                <a:cs typeface="Meiryo UI" panose="020B0604030504040204" pitchFamily="50" charset="-128"/>
              </a:rPr>
              <a:t>税金が</a:t>
            </a:r>
            <a:r>
              <a:rPr lang="en-US" altLang="ja-JP" sz="1200" dirty="0">
                <a:solidFill>
                  <a:schemeClr val="tx1"/>
                </a:solidFill>
                <a:latin typeface="+mn-ea"/>
                <a:cs typeface="Meiryo UI" panose="020B0604030504040204" pitchFamily="50" charset="-128"/>
              </a:rPr>
              <a:t>1</a:t>
            </a:r>
            <a:r>
              <a:rPr lang="ja-JP" altLang="en-US" sz="1200" dirty="0">
                <a:solidFill>
                  <a:schemeClr val="tx1"/>
                </a:solidFill>
                <a:latin typeface="+mn-ea"/>
                <a:cs typeface="Meiryo UI" panose="020B0604030504040204" pitchFamily="50" charset="-128"/>
              </a:rPr>
              <a:t>日あたりどう使われているかを知ることで、公共サービスの受益と負担の関係を読み解く市民主導のプロジェクトです。</a:t>
            </a:r>
          </a:p>
          <a:p>
            <a:pPr marL="0" indent="0">
              <a:buFont typeface="Wingdings" charset="2"/>
              <a:buNone/>
            </a:pPr>
            <a:r>
              <a:rPr lang="ja-JP" altLang="en-US" sz="1200" dirty="0">
                <a:latin typeface="+mn-ea"/>
                <a:cs typeface="小塚ゴシック Pr6N L"/>
              </a:rPr>
              <a:t>税金が支える公共サービスの受益と負担の関係をわかりやすく理解できます。</a:t>
            </a:r>
          </a:p>
          <a:p>
            <a:pPr marL="0" indent="0">
              <a:buFont typeface="Wingdings" charset="2"/>
              <a:buNone/>
            </a:pPr>
            <a:r>
              <a:rPr lang="ja-JP" altLang="en-US" sz="1200" dirty="0">
                <a:latin typeface="+mn-ea"/>
                <a:cs typeface="小塚ゴシック Pr6N L"/>
              </a:rPr>
              <a:t>また、納税者である国民一人ひとりが、支払っている税金の使われ方を具体的に理解し、税金の使われ方を決める当事者として責任ある意見を述べることを手助けします。</a:t>
            </a:r>
            <a:endParaRPr lang="en-US" altLang="ja-JP" sz="1200" dirty="0">
              <a:latin typeface="+mn-ea"/>
              <a:cs typeface="小塚ゴシック Pr6N 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dirty="0">
              <a:latin typeface="+mn-ea"/>
              <a:cs typeface="小塚ゴシック Pr6N 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latin typeface="+mn-ea"/>
              <a:cs typeface="小塚ゴシック Pr6N L"/>
            </a:endParaRPr>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31</a:t>
            </a:fld>
            <a:endParaRPr kumimoji="1" lang="ja-JP" altLang="en-US"/>
          </a:p>
        </p:txBody>
      </p:sp>
    </p:spTree>
    <p:extLst>
      <p:ext uri="{BB962C8B-B14F-4D97-AF65-F5344CB8AC3E}">
        <p14:creationId xmlns:p14="http://schemas.microsoft.com/office/powerpoint/2010/main" val="16932720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r>
              <a:rPr kumimoji="1" lang="ja-JP" altLang="en-US" dirty="0" smtClean="0"/>
              <a:t>マイ</a:t>
            </a:r>
            <a:r>
              <a:rPr kumimoji="1" lang="ja-JP" altLang="en-US" dirty="0"/>
              <a:t>広報誌は、</a:t>
            </a:r>
            <a:r>
              <a:rPr lang="ja-JP" altLang="en-US" sz="1200" dirty="0">
                <a:solidFill>
                  <a:schemeClr val="tx1"/>
                </a:solidFill>
                <a:latin typeface="+mn-ea"/>
                <a:cs typeface="Meiryo UI" panose="020B0604030504040204" pitchFamily="50" charset="-128"/>
              </a:rPr>
              <a:t>気になる市区町村の広報紙をパソコンやスマートフォンでまとめてチェックできるアプリです。</a:t>
            </a:r>
          </a:p>
          <a:p>
            <a:pPr marL="0" indent="0">
              <a:buFont typeface="Wingdings" charset="2"/>
              <a:buNone/>
            </a:pPr>
            <a:r>
              <a:rPr lang="ja-JP" altLang="en-US" sz="1200" dirty="0">
                <a:latin typeface="+mn-ea"/>
                <a:cs typeface="小塚ゴシック Pr6N L"/>
              </a:rPr>
              <a:t>パソコンやスマホで、全国の広報紙をいつでも見ることができ、地域情報や行政サービスの情報を得やすくなりました。</a:t>
            </a:r>
            <a:br>
              <a:rPr lang="ja-JP" altLang="en-US" sz="1200" dirty="0">
                <a:latin typeface="+mn-ea"/>
                <a:cs typeface="小塚ゴシック Pr6N L"/>
              </a:rPr>
            </a:br>
            <a:r>
              <a:rPr lang="en-US" altLang="ja-JP" sz="1200" dirty="0">
                <a:latin typeface="+mn-ea"/>
                <a:cs typeface="小塚ゴシック Pr6N L"/>
              </a:rPr>
              <a:t>2016</a:t>
            </a:r>
            <a:r>
              <a:rPr lang="ja-JP" altLang="en-US" sz="1200" dirty="0">
                <a:latin typeface="+mn-ea"/>
                <a:cs typeface="小塚ゴシック Pr6N L"/>
              </a:rPr>
              <a:t>年</a:t>
            </a:r>
            <a:r>
              <a:rPr lang="en-US" altLang="ja-JP" sz="1200" dirty="0">
                <a:latin typeface="+mn-ea"/>
                <a:cs typeface="小塚ゴシック Pr6N L"/>
              </a:rPr>
              <a:t>10</a:t>
            </a:r>
            <a:r>
              <a:rPr lang="ja-JP" altLang="en-US" sz="1200" dirty="0">
                <a:latin typeface="+mn-ea"/>
                <a:cs typeface="小塚ゴシック Pr6N L"/>
              </a:rPr>
              <a:t>月現在、月間のアクセス数は</a:t>
            </a:r>
            <a:r>
              <a:rPr lang="en-US" altLang="ja-JP" sz="1200" dirty="0">
                <a:latin typeface="+mn-ea"/>
                <a:cs typeface="小塚ゴシック Pr6N L"/>
              </a:rPr>
              <a:t>25</a:t>
            </a:r>
            <a:r>
              <a:rPr lang="ja-JP" altLang="en-US" sz="1200" dirty="0">
                <a:latin typeface="+mn-ea"/>
                <a:cs typeface="小塚ゴシック Pr6N L"/>
              </a:rPr>
              <a:t>万ページビュー、ユーザ数は</a:t>
            </a:r>
            <a:r>
              <a:rPr lang="en-US" altLang="ja-JP" sz="1200" dirty="0">
                <a:latin typeface="+mn-ea"/>
                <a:cs typeface="小塚ゴシック Pr6N L"/>
              </a:rPr>
              <a:t>11</a:t>
            </a:r>
            <a:r>
              <a:rPr lang="ja-JP" altLang="en-US" sz="1200" dirty="0">
                <a:latin typeface="+mn-ea"/>
                <a:cs typeface="小塚ゴシック Pr6N L"/>
              </a:rPr>
              <a:t>万ユーザです。</a:t>
            </a:r>
          </a:p>
          <a:p>
            <a:pPr marL="0" indent="0">
              <a:buFont typeface="Wingdings" charset="2"/>
              <a:buNone/>
            </a:pPr>
            <a:r>
              <a:rPr lang="ja-JP" altLang="en-US" sz="1200" dirty="0">
                <a:latin typeface="+mn-ea"/>
                <a:cs typeface="小塚ゴシック Pr6N L"/>
              </a:rPr>
              <a:t>広報紙のデータを集約し、子育て、暮らし、健康などカテゴリー分けされており、かつ、キーワードで検索することができるので、欲しい情報を直ぐに確認できます。</a:t>
            </a:r>
            <a:endParaRPr lang="en-US" altLang="ja-JP" sz="1200" dirty="0">
              <a:latin typeface="+mn-ea"/>
              <a:cs typeface="小塚ゴシック Pr6N L"/>
            </a:endParaRPr>
          </a:p>
          <a:p>
            <a:pPr marL="0" indent="0">
              <a:buFont typeface="Wingdings" charset="2"/>
              <a:buNone/>
            </a:pPr>
            <a:r>
              <a:rPr lang="ja-JP" altLang="en-US" sz="1200" dirty="0">
                <a:latin typeface="+mn-ea"/>
                <a:cs typeface="小塚ゴシック Pr6N L"/>
              </a:rPr>
              <a:t>また、自治体は、ユーザー登録やアクセス分析、アンケート機能により、住民の関心とニーズを把握できるようになりました。</a:t>
            </a:r>
            <a:endParaRPr lang="en-US" altLang="ja-JP" sz="1200" dirty="0">
              <a:latin typeface="+mn-ea"/>
              <a:cs typeface="小塚ゴシック Pr6N L"/>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32</a:t>
            </a:fld>
            <a:endParaRPr kumimoji="1" lang="ja-JP" altLang="en-US"/>
          </a:p>
        </p:txBody>
      </p:sp>
    </p:spTree>
    <p:extLst>
      <p:ext uri="{BB962C8B-B14F-4D97-AF65-F5344CB8AC3E}">
        <p14:creationId xmlns:p14="http://schemas.microsoft.com/office/powerpoint/2010/main" val="35841787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r>
              <a:rPr kumimoji="1" lang="ja-JP" altLang="en-US" dirty="0" smtClean="0"/>
              <a:t>「</a:t>
            </a:r>
            <a:r>
              <a:rPr kumimoji="1" lang="ja-JP" altLang="en-US" dirty="0"/>
              <a:t>日本全国</a:t>
            </a:r>
            <a:r>
              <a:rPr kumimoji="1" lang="en-US" altLang="ja-JP" dirty="0"/>
              <a:t>AED</a:t>
            </a:r>
            <a:r>
              <a:rPr kumimoji="1" lang="ja-JP" altLang="en-US" dirty="0"/>
              <a:t>マップ」には、各自治体のオープンデータなどをもとに、現在約約</a:t>
            </a:r>
            <a:r>
              <a:rPr kumimoji="1" lang="en-US" altLang="ja-JP" dirty="0"/>
              <a:t>27</a:t>
            </a:r>
            <a:r>
              <a:rPr kumimoji="1" lang="ja-JP" altLang="en-US" dirty="0"/>
              <a:t>万件の</a:t>
            </a:r>
            <a:r>
              <a:rPr kumimoji="1" lang="en-US" altLang="ja-JP" dirty="0"/>
              <a:t>AED</a:t>
            </a:r>
            <a:r>
              <a:rPr kumimoji="1" lang="ja-JP" altLang="en-US" dirty="0" err="1"/>
              <a:t>が登</a:t>
            </a:r>
            <a:r>
              <a:rPr kumimoji="1" lang="ja-JP" altLang="en-US" dirty="0"/>
              <a:t>録されています。これは、国内における全</a:t>
            </a:r>
            <a:r>
              <a:rPr kumimoji="1" lang="en-US" altLang="ja-JP" dirty="0"/>
              <a:t>AED</a:t>
            </a:r>
            <a:r>
              <a:rPr kumimoji="1" lang="ja-JP" altLang="en-US" dirty="0"/>
              <a:t>の約</a:t>
            </a:r>
            <a:r>
              <a:rPr kumimoji="1" lang="en-US" altLang="ja-JP" dirty="0"/>
              <a:t>40%</a:t>
            </a:r>
            <a:r>
              <a:rPr kumimoji="1" lang="ja-JP" altLang="en-US" dirty="0"/>
              <a:t>におよぶ情報量です。</a:t>
            </a:r>
          </a:p>
          <a:p>
            <a:r>
              <a:rPr kumimoji="1" lang="en-US" altLang="ja-JP" dirty="0"/>
              <a:t>AED</a:t>
            </a:r>
            <a:r>
              <a:rPr kumimoji="1" lang="ja-JP" altLang="en-US" dirty="0"/>
              <a:t>検索アプリは、様々な自治体・企業から提供されていますが、検索対象エリアが限定されていることが多いです。</a:t>
            </a:r>
          </a:p>
          <a:p>
            <a:r>
              <a:rPr kumimoji="1" lang="ja-JP" altLang="en-US" dirty="0"/>
              <a:t>一方、「日本全国</a:t>
            </a:r>
            <a:r>
              <a:rPr kumimoji="1" lang="en-US" altLang="ja-JP" dirty="0"/>
              <a:t>AED</a:t>
            </a:r>
            <a:r>
              <a:rPr kumimoji="1" lang="ja-JP" altLang="en-US" dirty="0"/>
              <a:t>マップ」の検索対象エリアは全国です。</a:t>
            </a:r>
          </a:p>
          <a:p>
            <a:r>
              <a:rPr kumimoji="1" lang="ja-JP" altLang="en-US" dirty="0"/>
              <a:t>また、「日本全国</a:t>
            </a:r>
            <a:r>
              <a:rPr kumimoji="1" lang="en-US" altLang="ja-JP" dirty="0"/>
              <a:t>AED</a:t>
            </a:r>
            <a:r>
              <a:rPr kumimoji="1" lang="ja-JP" altLang="en-US" dirty="0"/>
              <a:t>マップ」は、利用者からの投稿により、現在の設置状況が更新可能な仕組みを設けています。これにより、情報の鮮度を高め、より利便性の高い情報が提供できるようになっています。</a:t>
            </a:r>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33</a:t>
            </a:fld>
            <a:endParaRPr kumimoji="1" lang="ja-JP" altLang="en-US"/>
          </a:p>
        </p:txBody>
      </p:sp>
    </p:spTree>
    <p:extLst>
      <p:ext uri="{BB962C8B-B14F-4D97-AF65-F5344CB8AC3E}">
        <p14:creationId xmlns:p14="http://schemas.microsoft.com/office/powerpoint/2010/main" val="2843220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34</a:t>
            </a:fld>
            <a:endParaRPr kumimoji="1" lang="ja-JP" altLang="en-US"/>
          </a:p>
        </p:txBody>
      </p:sp>
    </p:spTree>
    <p:extLst>
      <p:ext uri="{BB962C8B-B14F-4D97-AF65-F5344CB8AC3E}">
        <p14:creationId xmlns:p14="http://schemas.microsoft.com/office/powerpoint/2010/main" val="27337254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35</a:t>
            </a:fld>
            <a:endParaRPr kumimoji="1" lang="ja-JP" altLang="en-US"/>
          </a:p>
        </p:txBody>
      </p:sp>
    </p:spTree>
    <p:extLst>
      <p:ext uri="{BB962C8B-B14F-4D97-AF65-F5344CB8AC3E}">
        <p14:creationId xmlns:p14="http://schemas.microsoft.com/office/powerpoint/2010/main" val="10298094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36</a:t>
            </a:fld>
            <a:endParaRPr kumimoji="1" lang="ja-JP" altLang="en-US"/>
          </a:p>
        </p:txBody>
      </p:sp>
    </p:spTree>
    <p:extLst>
      <p:ext uri="{BB962C8B-B14F-4D97-AF65-F5344CB8AC3E}">
        <p14:creationId xmlns:p14="http://schemas.microsoft.com/office/powerpoint/2010/main" val="33077724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37</a:t>
            </a:fld>
            <a:endParaRPr kumimoji="1" lang="ja-JP" altLang="en-US"/>
          </a:p>
        </p:txBody>
      </p:sp>
    </p:spTree>
    <p:extLst>
      <p:ext uri="{BB962C8B-B14F-4D97-AF65-F5344CB8AC3E}">
        <p14:creationId xmlns:p14="http://schemas.microsoft.com/office/powerpoint/2010/main" val="37713932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38</a:t>
            </a:fld>
            <a:endParaRPr kumimoji="1" lang="ja-JP" altLang="en-US"/>
          </a:p>
        </p:txBody>
      </p:sp>
    </p:spTree>
    <p:extLst>
      <p:ext uri="{BB962C8B-B14F-4D97-AF65-F5344CB8AC3E}">
        <p14:creationId xmlns:p14="http://schemas.microsoft.com/office/powerpoint/2010/main" val="2564609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r>
              <a:rPr kumimoji="1" lang="ja-JP" altLang="en-US" dirty="0" smtClean="0"/>
              <a:t>続いて</a:t>
            </a:r>
            <a:r>
              <a:rPr kumimoji="1" lang="ja-JP" altLang="en-US" dirty="0"/>
              <a:t>、オープンデータの意義について説明します。</a:t>
            </a:r>
          </a:p>
          <a:p>
            <a:endParaRPr kumimoji="1" lang="ja-JP" altLang="en-US" dirty="0"/>
          </a:p>
          <a:p>
            <a:r>
              <a:rPr kumimoji="1" lang="ja-JP" altLang="en-US" dirty="0"/>
              <a:t>オープンデータに取り組む意義として、以下のようなものがあります。</a:t>
            </a:r>
          </a:p>
          <a:p>
            <a:r>
              <a:rPr kumimoji="1" lang="ja-JP" altLang="en-US" dirty="0"/>
              <a:t>第</a:t>
            </a:r>
            <a:r>
              <a:rPr kumimoji="1" lang="en-US" altLang="ja-JP" dirty="0"/>
              <a:t>1</a:t>
            </a:r>
            <a:r>
              <a:rPr kumimoji="1" lang="ja-JP" altLang="en-US" dirty="0"/>
              <a:t>に、経済の活性化、新事業の創出、</a:t>
            </a:r>
          </a:p>
          <a:p>
            <a:r>
              <a:rPr kumimoji="1" lang="ja-JP" altLang="en-US" dirty="0"/>
              <a:t>第</a:t>
            </a:r>
            <a:r>
              <a:rPr kumimoji="1" lang="en-US" altLang="ja-JP" dirty="0"/>
              <a:t>2</a:t>
            </a:r>
            <a:r>
              <a:rPr kumimoji="1" lang="ja-JP" altLang="en-US" dirty="0"/>
              <a:t>に、官民協働による公共サービスの実現、たとえば、防災・減災などのサービスの実現があります。</a:t>
            </a:r>
          </a:p>
          <a:p>
            <a:r>
              <a:rPr kumimoji="1" lang="ja-JP" altLang="en-US" dirty="0"/>
              <a:t>第</a:t>
            </a:r>
            <a:r>
              <a:rPr kumimoji="1" lang="en-US" altLang="ja-JP" dirty="0"/>
              <a:t>3</a:t>
            </a:r>
            <a:r>
              <a:rPr kumimoji="1" lang="ja-JP" altLang="en-US" dirty="0"/>
              <a:t>に、行政の透明性・信頼性の向上があります。</a:t>
            </a:r>
          </a:p>
          <a:p>
            <a:endParaRPr kumimoji="1" lang="ja-JP" altLang="en-US" dirty="0"/>
          </a:p>
          <a:p>
            <a:r>
              <a:rPr kumimoji="1" lang="ja-JP" altLang="en-US" dirty="0"/>
              <a:t>自治体行政においては、オープンデータは以下のように役立てられます。</a:t>
            </a:r>
          </a:p>
          <a:p>
            <a:r>
              <a:rPr kumimoji="1" lang="ja-JP" altLang="en-US" dirty="0"/>
              <a:t>まず、地域課題の解決の有効な手段としてのオープンデータ。</a:t>
            </a:r>
          </a:p>
          <a:p>
            <a:r>
              <a:rPr kumimoji="1" lang="ja-JP" altLang="en-US" dirty="0"/>
              <a:t>次に、オープンデータは行政を効率化します。</a:t>
            </a:r>
          </a:p>
          <a:p>
            <a:r>
              <a:rPr kumimoji="1" lang="ja-JP" altLang="en-US" dirty="0"/>
              <a:t>最後に、オープンデータは官民協働を促進します。</a:t>
            </a:r>
          </a:p>
          <a:p>
            <a:r>
              <a:rPr kumimoji="1" lang="ja-JP" altLang="en-US" dirty="0"/>
              <a:t>これらについて、事例を交えながら説明します。</a:t>
            </a:r>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3</a:t>
            </a:fld>
            <a:endParaRPr kumimoji="1" lang="ja-JP" altLang="en-US"/>
          </a:p>
        </p:txBody>
      </p:sp>
    </p:spTree>
    <p:extLst>
      <p:ext uri="{BB962C8B-B14F-4D97-AF65-F5344CB8AC3E}">
        <p14:creationId xmlns:p14="http://schemas.microsoft.com/office/powerpoint/2010/main" val="34347759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39</a:t>
            </a:fld>
            <a:endParaRPr kumimoji="1" lang="ja-JP" altLang="en-US"/>
          </a:p>
        </p:txBody>
      </p:sp>
    </p:spTree>
    <p:extLst>
      <p:ext uri="{BB962C8B-B14F-4D97-AF65-F5344CB8AC3E}">
        <p14:creationId xmlns:p14="http://schemas.microsoft.com/office/powerpoint/2010/main" val="3936619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r>
              <a:rPr kumimoji="1" lang="ja-JP" altLang="en-US" dirty="0" smtClean="0"/>
              <a:t>まず</a:t>
            </a:r>
            <a:r>
              <a:rPr kumimoji="1" lang="ja-JP" altLang="en-US" dirty="0"/>
              <a:t>、</a:t>
            </a:r>
            <a:r>
              <a:rPr lang="ja-JP" altLang="en-US" sz="1200" dirty="0">
                <a:solidFill>
                  <a:schemeClr val="tx1"/>
                </a:solidFill>
                <a:latin typeface="+mn-ea"/>
                <a:cs typeface="Meiryo UI" panose="020B0604030504040204" pitchFamily="50" charset="-128"/>
              </a:rPr>
              <a:t>地域課題の解決の有効な手段としてのオープンデータ。</a:t>
            </a:r>
          </a:p>
          <a:p>
            <a:r>
              <a:rPr kumimoji="1" lang="ja-JP" altLang="en-US" dirty="0"/>
              <a:t>自治体による</a:t>
            </a:r>
            <a:r>
              <a:rPr lang="ja-JP" altLang="en-US" sz="1200" dirty="0">
                <a:solidFill>
                  <a:schemeClr val="tx1"/>
                </a:solidFill>
                <a:latin typeface="+mn-ea"/>
                <a:cs typeface="Meiryo UI" panose="020B0604030504040204" pitchFamily="50" charset="-128"/>
              </a:rPr>
              <a:t>公共データのオープンデータ化は、地域課題の解決、経済の活性化を促進する有効な手段となります。</a:t>
            </a:r>
          </a:p>
          <a:p>
            <a:endParaRPr kumimoji="1" lang="ja-JP" altLang="en-US" sz="1200" dirty="0">
              <a:solidFill>
                <a:schemeClr val="tx1"/>
              </a:solidFill>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たとえば、</a:t>
            </a:r>
            <a:r>
              <a:rPr kumimoji="1" lang="ja-JP" altLang="en-US" sz="1200" dirty="0">
                <a:solidFill>
                  <a:schemeClr val="tx1"/>
                </a:solidFill>
              </a:rPr>
              <a:t>千葉市では、ボーリングデータを公開することにより、近隣での新規の採掘が削減可能となり、費用及び調査時間の削減が見込まれています。</a:t>
            </a:r>
            <a:br>
              <a:rPr kumimoji="1" lang="ja-JP" altLang="en-US" sz="1200" dirty="0">
                <a:solidFill>
                  <a:schemeClr val="tx1"/>
                </a:solidFill>
              </a:rPr>
            </a:br>
            <a:r>
              <a:rPr kumimoji="1" lang="ja-JP" altLang="en-US" sz="1200" dirty="0">
                <a:solidFill>
                  <a:schemeClr val="tx1"/>
                </a:solidFill>
              </a:rPr>
              <a:t>さらには建物等毎に保存されていたデータを公開することで地域全体の地質構造が一覧できるようになり、防災や保険といった他分野への利活用も期待されています。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4</a:t>
            </a:fld>
            <a:endParaRPr kumimoji="1" lang="ja-JP" altLang="en-US"/>
          </a:p>
        </p:txBody>
      </p:sp>
    </p:spTree>
    <p:extLst>
      <p:ext uri="{BB962C8B-B14F-4D97-AF65-F5344CB8AC3E}">
        <p14:creationId xmlns:p14="http://schemas.microsoft.com/office/powerpoint/2010/main" val="2915296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r>
              <a:rPr kumimoji="1" lang="ja-JP" altLang="en-US" dirty="0" smtClean="0"/>
              <a:t>図書館</a:t>
            </a:r>
            <a:r>
              <a:rPr kumimoji="1" lang="ja-JP" altLang="en-US" dirty="0"/>
              <a:t>の蔵書情報をオープンにすることにより、民間の蔵書検索サイトである「カーリル」から蔵書を検索できるようになります。</a:t>
            </a:r>
          </a:p>
          <a:p>
            <a:r>
              <a:rPr lang="ja-JP" altLang="en-US" sz="1200" dirty="0">
                <a:solidFill>
                  <a:schemeClr val="tx1"/>
                </a:solidFill>
                <a:latin typeface="+mn-ea"/>
                <a:cs typeface="Meiryo UI" panose="020B0604030504040204" pitchFamily="50" charset="-128"/>
              </a:rPr>
              <a:t>複数かつ多数の図書館等の蔵書情報や貸出状況が簡単に検索可能できるようになったため、図書館の利用促進に繋がりました。</a:t>
            </a:r>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5</a:t>
            </a:fld>
            <a:endParaRPr kumimoji="1" lang="ja-JP" altLang="en-US"/>
          </a:p>
        </p:txBody>
      </p:sp>
    </p:spTree>
    <p:extLst>
      <p:ext uri="{BB962C8B-B14F-4D97-AF65-F5344CB8AC3E}">
        <p14:creationId xmlns:p14="http://schemas.microsoft.com/office/powerpoint/2010/main" val="4129096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r>
              <a:rPr kumimoji="1" lang="ja-JP" altLang="en-US" dirty="0" smtClean="0"/>
              <a:t>ナビタイムジャパン</a:t>
            </a:r>
            <a:r>
              <a:rPr kumimoji="1" lang="ja-JP" altLang="en-US" dirty="0"/>
              <a:t>では、公開されている避難所情報を、自社が提供する検索サービスに適用することにより、利便性を向上させています。</a:t>
            </a:r>
          </a:p>
          <a:p>
            <a:r>
              <a:rPr lang="ja-JP" altLang="en-US" sz="1200" dirty="0">
                <a:solidFill>
                  <a:schemeClr val="tx1"/>
                </a:solidFill>
                <a:latin typeface="+mn-ea"/>
                <a:cs typeface="Meiryo UI" panose="020B0604030504040204" pitchFamily="50" charset="-128"/>
              </a:rPr>
              <a:t>避難所情報を公開することにより、このようなサービスに取り込まれ、避難所への誘導が容易になります。</a:t>
            </a:r>
          </a:p>
          <a:p>
            <a:endParaRPr kumimoji="1" lang="ja-JP" altLang="en-US"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6</a:t>
            </a:fld>
            <a:endParaRPr kumimoji="1" lang="ja-JP" altLang="en-US"/>
          </a:p>
        </p:txBody>
      </p:sp>
    </p:spTree>
    <p:extLst>
      <p:ext uri="{BB962C8B-B14F-4D97-AF65-F5344CB8AC3E}">
        <p14:creationId xmlns:p14="http://schemas.microsoft.com/office/powerpoint/2010/main" val="361831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r>
              <a:rPr kumimoji="1" lang="ja-JP" altLang="en-US" dirty="0" smtClean="0"/>
              <a:t>こちら</a:t>
            </a:r>
            <a:r>
              <a:rPr kumimoji="1" lang="ja-JP" altLang="en-US" dirty="0"/>
              <a:t>は、内閣府と地方自治体が提供する避難所情報をまとめて提供しているデータベースです。</a:t>
            </a:r>
          </a:p>
          <a:p>
            <a:r>
              <a:rPr kumimoji="1" lang="ja-JP" altLang="en-US" dirty="0"/>
              <a:t>サイト運営者が年の複数回</a:t>
            </a:r>
            <a:r>
              <a:rPr lang="ja-JP" altLang="en-US" dirty="0"/>
              <a:t>独自に自治体等へヒアリングを行い、 情報を更新し、さらに使用・印刷許諾権を取得しているため、 常に鮮度の高い情報提供が可能になっています。</a:t>
            </a:r>
            <a:endParaRPr kumimoji="1" lang="ja-JP" altLang="en-US" dirty="0"/>
          </a:p>
          <a:p>
            <a:r>
              <a:rPr kumimoji="1" lang="ja-JP" altLang="en-US" dirty="0"/>
              <a:t>自治体には情報の無償提供を行っているため、政策・配布のコストを下げられます。</a:t>
            </a:r>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7</a:t>
            </a:fld>
            <a:endParaRPr kumimoji="1" lang="ja-JP" altLang="en-US"/>
          </a:p>
        </p:txBody>
      </p:sp>
    </p:spTree>
    <p:extLst>
      <p:ext uri="{BB962C8B-B14F-4D97-AF65-F5344CB8AC3E}">
        <p14:creationId xmlns:p14="http://schemas.microsoft.com/office/powerpoint/2010/main" val="1683203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6288" y="757238"/>
            <a:ext cx="5256212" cy="3943350"/>
          </a:xfrm>
        </p:spPr>
      </p:sp>
      <p:sp>
        <p:nvSpPr>
          <p:cNvPr id="3" name="ノート プレースホルダー 2"/>
          <p:cNvSpPr>
            <a:spLocks noGrp="1"/>
          </p:cNvSpPr>
          <p:nvPr>
            <p:ph type="body" idx="1"/>
          </p:nvPr>
        </p:nvSpPr>
        <p:spPr/>
        <p:txBody>
          <a:bodyPr/>
          <a:lstStyle/>
          <a:p>
            <a:r>
              <a:rPr kumimoji="1" lang="ja-JP" altLang="en-US" dirty="0" smtClean="0"/>
              <a:t>大阪市</a:t>
            </a:r>
            <a:r>
              <a:rPr kumimoji="1" lang="ja-JP" altLang="en-US" dirty="0"/>
              <a:t>では、</a:t>
            </a:r>
            <a:r>
              <a:rPr lang="ja-JP" altLang="en-US" dirty="0"/>
              <a:t>犯罪多発地帯の把握が難しいため、地域ごとの効果的 な防犯対策ができていませんでしたが、</a:t>
            </a:r>
          </a:p>
          <a:p>
            <a:r>
              <a:rPr lang="ja-JP" altLang="en-US" dirty="0"/>
              <a:t>オープンデータとして公開されている警察署・交番の位置情報を利用して、地図上で警察施設の存在しない地域と犯罪発生の傾向を把握することで、地域での自主的な防犯 対策に役立てることが可能になりました。</a:t>
            </a:r>
            <a:endParaRPr kumimoji="1" lang="ja-JP" altLang="en-US"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8</a:t>
            </a:fld>
            <a:endParaRPr kumimoji="1" lang="ja-JP" altLang="en-US"/>
          </a:p>
        </p:txBody>
      </p:sp>
    </p:spTree>
    <p:extLst>
      <p:ext uri="{BB962C8B-B14F-4D97-AF65-F5344CB8AC3E}">
        <p14:creationId xmlns:p14="http://schemas.microsoft.com/office/powerpoint/2010/main" val="2963671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3498702" y="2932007"/>
            <a:ext cx="5328592" cy="538609"/>
          </a:xfrm>
        </p:spPr>
        <p:txBody>
          <a:bodyPr wrap="square">
            <a:normAutofit/>
          </a:bodyPr>
          <a:lstStyle>
            <a:lvl1pPr algn="ctr">
              <a:defRPr lang="en-US" sz="2900" dirty="0">
                <a:latin typeface="HGP創英角ｺﾞｼｯｸUB" panose="020B0900000000000000" pitchFamily="50" charset="-128"/>
                <a:ea typeface="HGP創英角ｺﾞｼｯｸUB" panose="020B0900000000000000" pitchFamily="50" charset="-128"/>
              </a:defRPr>
            </a:lvl1pPr>
          </a:lstStyle>
          <a:p>
            <a:pPr lvl="0" fontAlgn="base">
              <a:lnSpc>
                <a:spcPct val="100000"/>
              </a:lnSpc>
              <a:spcAft>
                <a:spcPct val="0"/>
              </a:spcAft>
            </a:pPr>
            <a:r>
              <a:rPr lang="ja-JP" altLang="en-US" dirty="0"/>
              <a:t>マスター タイトルの書式設定</a:t>
            </a:r>
            <a:endParaRPr lang="en-US" dirty="0"/>
          </a:p>
        </p:txBody>
      </p:sp>
      <p:sp>
        <p:nvSpPr>
          <p:cNvPr id="3" name="Subtitle 2"/>
          <p:cNvSpPr>
            <a:spLocks noGrp="1"/>
          </p:cNvSpPr>
          <p:nvPr>
            <p:ph type="subTitle" idx="1"/>
          </p:nvPr>
        </p:nvSpPr>
        <p:spPr>
          <a:xfrm>
            <a:off x="3498702" y="3669365"/>
            <a:ext cx="5328592" cy="2059210"/>
          </a:xfrm>
        </p:spPr>
        <p:txBody>
          <a:bodyPr>
            <a:normAutofit/>
          </a:bodyPr>
          <a:lstStyle>
            <a:lvl1pPr marL="0" indent="0" algn="r">
              <a:buNone/>
              <a:defRPr sz="2400">
                <a:latin typeface="HGP創英角ｺﾞｼｯｸUB" panose="020B0900000000000000" pitchFamily="50" charset="-128"/>
                <a:ea typeface="HGP創英角ｺﾞｼｯｸUB" panose="020B09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sp>
        <p:nvSpPr>
          <p:cNvPr id="5" name="Footer Placeholder 4"/>
          <p:cNvSpPr>
            <a:spLocks noGrp="1"/>
          </p:cNvSpPr>
          <p:nvPr>
            <p:ph type="ftr" sz="quarter" idx="11"/>
          </p:nvPr>
        </p:nvSpPr>
        <p:spPr>
          <a:xfrm>
            <a:off x="5508104" y="6525344"/>
            <a:ext cx="3096344" cy="288032"/>
          </a:xfrm>
        </p:spPr>
        <p:txBody>
          <a:bodyPr/>
          <a:lstStyle>
            <a:lvl1pPr algn="r">
              <a:defRPr sz="1000">
                <a:latin typeface="Arial" panose="020B0604020202020204" pitchFamily="34" charset="0"/>
                <a:cs typeface="Arial" panose="020B0604020202020204" pitchFamily="34" charset="0"/>
              </a:defRPr>
            </a:lvl1pPr>
          </a:lstStyle>
          <a:p>
            <a:r>
              <a:rPr kumimoji="1" lang="en-US" altLang="ja-JP" dirty="0"/>
              <a:t>Copyright</a:t>
            </a:r>
            <a:endParaRPr kumimoji="1" lang="ja-JP" altLang="en-US" dirty="0"/>
          </a:p>
        </p:txBody>
      </p:sp>
      <p:sp>
        <p:nvSpPr>
          <p:cNvPr id="6" name="Slide Number Placeholder 5"/>
          <p:cNvSpPr>
            <a:spLocks noGrp="1"/>
          </p:cNvSpPr>
          <p:nvPr>
            <p:ph type="sldNum" sz="quarter" idx="12"/>
          </p:nvPr>
        </p:nvSpPr>
        <p:spPr>
          <a:xfrm>
            <a:off x="8617024" y="6525344"/>
            <a:ext cx="504056" cy="288032"/>
          </a:xfrm>
        </p:spPr>
        <p:txBody>
          <a:bodyPr/>
          <a:lstStyle>
            <a:lvl1pPr>
              <a:defRPr sz="1200">
                <a:latin typeface="Meiryo UI" panose="020B0604030504040204" pitchFamily="50" charset="-128"/>
                <a:ea typeface="Meiryo UI" panose="020B0604030504040204" pitchFamily="50" charset="-128"/>
                <a:cs typeface="Meiryo UI" panose="020B0604030504040204" pitchFamily="50" charset="-128"/>
              </a:defRPr>
            </a:lvl1pPr>
          </a:lstStyle>
          <a:p>
            <a:fld id="{EEDB8509-CC2C-4EC7-9C2E-996B98B58898}" type="slidenum">
              <a:rPr kumimoji="1" lang="ja-JP" altLang="en-US" smtClean="0"/>
              <a:pPr/>
              <a:t>‹#›</a:t>
            </a:fld>
            <a:endParaRPr kumimoji="1" lang="ja-JP" altLang="en-US" dirty="0"/>
          </a:p>
        </p:txBody>
      </p:sp>
      <p:sp>
        <p:nvSpPr>
          <p:cNvPr id="7" name="正方形/長方形 11"/>
          <p:cNvSpPr>
            <a:spLocks noChangeArrowheads="1"/>
          </p:cNvSpPr>
          <p:nvPr userDrawn="1"/>
        </p:nvSpPr>
        <p:spPr bwMode="gray">
          <a:xfrm>
            <a:off x="324644" y="2763058"/>
            <a:ext cx="8502650" cy="109537"/>
          </a:xfrm>
          <a:prstGeom prst="rect">
            <a:avLst/>
          </a:prstGeom>
          <a:gradFill flip="none" rotWithShape="1">
            <a:gsLst>
              <a:gs pos="0">
                <a:srgbClr val="B5C7E7">
                  <a:shade val="30000"/>
                  <a:satMod val="115000"/>
                </a:srgbClr>
              </a:gs>
              <a:gs pos="50000">
                <a:srgbClr val="B5C7E7">
                  <a:shade val="67500"/>
                  <a:satMod val="115000"/>
                </a:srgbClr>
              </a:gs>
              <a:gs pos="100000">
                <a:srgbClr val="B5C7E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Tree>
    <p:extLst>
      <p:ext uri="{BB962C8B-B14F-4D97-AF65-F5344CB8AC3E}">
        <p14:creationId xmlns:p14="http://schemas.microsoft.com/office/powerpoint/2010/main" val="2178780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r>
              <a:rPr kumimoji="1" lang="en-US" altLang="ja-JP"/>
              <a:t>Copyright</a:t>
            </a:r>
            <a:endParaRPr kumimoji="1" lang="ja-JP" altLang="en-US"/>
          </a:p>
        </p:txBody>
      </p:sp>
      <p:sp>
        <p:nvSpPr>
          <p:cNvPr id="7" name="Slide Number Placeholder 6"/>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2813424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r>
              <a:rPr kumimoji="1" lang="en-US" altLang="ja-JP"/>
              <a:t>Copyright</a:t>
            </a:r>
            <a:endParaRPr kumimoji="1" lang="ja-JP" altLang="en-US"/>
          </a:p>
        </p:txBody>
      </p:sp>
      <p:sp>
        <p:nvSpPr>
          <p:cNvPr id="7" name="Slide Number Placeholder 6"/>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1845604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r>
              <a:rPr kumimoji="1" lang="en-US" altLang="ja-JP"/>
              <a:t>Copyright</a:t>
            </a:r>
            <a:endParaRPr kumimoji="1" lang="ja-JP" altLang="en-US"/>
          </a:p>
        </p:txBody>
      </p:sp>
      <p:sp>
        <p:nvSpPr>
          <p:cNvPr id="6" name="Slide Number Placeholder 5"/>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3148651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r>
              <a:rPr kumimoji="1" lang="en-US" altLang="ja-JP"/>
              <a:t>Copyright</a:t>
            </a:r>
            <a:endParaRPr kumimoji="1" lang="ja-JP" altLang="en-US"/>
          </a:p>
        </p:txBody>
      </p:sp>
      <p:sp>
        <p:nvSpPr>
          <p:cNvPr id="6" name="Slide Number Placeholder 5"/>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31330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508104" y="6525344"/>
            <a:ext cx="3096344" cy="288032"/>
          </a:xfrm>
        </p:spPr>
        <p:txBody>
          <a:bodyPr/>
          <a:lstStyle>
            <a:lvl1pPr algn="r">
              <a:defRPr sz="1000">
                <a:latin typeface="Arial" panose="020B0604020202020204" pitchFamily="34" charset="0"/>
                <a:cs typeface="Arial" panose="020B0604020202020204" pitchFamily="34" charset="0"/>
              </a:defRPr>
            </a:lvl1pPr>
          </a:lstStyle>
          <a:p>
            <a:r>
              <a:rPr kumimoji="1" lang="en-US" altLang="ja-JP" dirty="0"/>
              <a:t>Copyright</a:t>
            </a:r>
            <a:endParaRPr kumimoji="1" lang="ja-JP" altLang="en-US" dirty="0"/>
          </a:p>
        </p:txBody>
      </p:sp>
      <p:sp>
        <p:nvSpPr>
          <p:cNvPr id="6" name="Slide Number Placeholder 5"/>
          <p:cNvSpPr>
            <a:spLocks noGrp="1"/>
          </p:cNvSpPr>
          <p:nvPr>
            <p:ph type="sldNum" sz="quarter" idx="12"/>
          </p:nvPr>
        </p:nvSpPr>
        <p:spPr>
          <a:xfrm>
            <a:off x="8604448" y="6525344"/>
            <a:ext cx="504056" cy="288032"/>
          </a:xfrm>
        </p:spPr>
        <p:txBody>
          <a:bodyPr/>
          <a:lstStyle>
            <a:lvl1pPr>
              <a:defRPr sz="1400">
                <a:latin typeface="Arial" panose="020B0604020202020204" pitchFamily="34" charset="0"/>
                <a:cs typeface="Arial" panose="020B0604020202020204" pitchFamily="34" charset="0"/>
              </a:defRPr>
            </a:lvl1pPr>
          </a:lstStyle>
          <a:p>
            <a:fld id="{EEDB8509-CC2C-4EC7-9C2E-996B98B58898}" type="slidenum">
              <a:rPr kumimoji="1" lang="ja-JP" altLang="en-US" smtClean="0"/>
              <a:pPr/>
              <a:t>‹#›</a:t>
            </a:fld>
            <a:endParaRPr kumimoji="1" lang="ja-JP" altLang="en-US" dirty="0"/>
          </a:p>
        </p:txBody>
      </p:sp>
      <p:sp>
        <p:nvSpPr>
          <p:cNvPr id="7" name="正方形/長方形 11"/>
          <p:cNvSpPr>
            <a:spLocks noChangeArrowheads="1"/>
          </p:cNvSpPr>
          <p:nvPr userDrawn="1"/>
        </p:nvSpPr>
        <p:spPr bwMode="gray">
          <a:xfrm>
            <a:off x="324644" y="2763058"/>
            <a:ext cx="8502650" cy="109537"/>
          </a:xfrm>
          <a:prstGeom prst="rect">
            <a:avLst/>
          </a:prstGeom>
          <a:gradFill flip="none" rotWithShape="1">
            <a:gsLst>
              <a:gs pos="0">
                <a:srgbClr val="B5C7E7">
                  <a:shade val="30000"/>
                  <a:satMod val="115000"/>
                </a:srgbClr>
              </a:gs>
              <a:gs pos="50000">
                <a:srgbClr val="B5C7E7">
                  <a:shade val="67500"/>
                  <a:satMod val="115000"/>
                </a:srgbClr>
              </a:gs>
              <a:gs pos="100000">
                <a:srgbClr val="B5C7E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 name="正方形/長方形 10"/>
          <p:cNvSpPr/>
          <p:nvPr userDrawn="1"/>
        </p:nvSpPr>
        <p:spPr>
          <a:xfrm>
            <a:off x="827584" y="2060848"/>
            <a:ext cx="4248472" cy="576064"/>
          </a:xfrm>
          <a:prstGeom prst="rect">
            <a:avLst/>
          </a:prstGeom>
        </p:spPr>
        <p:txBody>
          <a:bodyPr vert="horz" lIns="91440" tIns="45720" rIns="91440" bIns="45720" rtlCol="0" anchor="ctr">
            <a:normAutofit/>
          </a:bodyPr>
          <a:lstStyle/>
          <a:p>
            <a:pPr lvl="0" indent="0" defTabSz="914400">
              <a:lnSpc>
                <a:spcPct val="90000"/>
              </a:lnSpc>
              <a:spcBef>
                <a:spcPts val="1000"/>
              </a:spcBef>
              <a:buFont typeface="Arial" panose="020B0604020202020204" pitchFamily="34" charset="0"/>
              <a:buNone/>
            </a:pPr>
            <a:r>
              <a:rPr kumimoji="1" lang="en-US" altLang="ja-JP" sz="3200" b="1" dirty="0">
                <a:solidFill>
                  <a:schemeClr val="tx1"/>
                </a:solidFill>
                <a:latin typeface="Arial" panose="020B0604020202020204" pitchFamily="34" charset="0"/>
                <a:cs typeface="Arial" panose="020B0604020202020204" pitchFamily="34" charset="0"/>
              </a:rPr>
              <a:t>Contents</a:t>
            </a:r>
            <a:endParaRPr kumimoji="1" lang="ja-JP" altLang="en-US" sz="3200" b="1" dirty="0">
              <a:solidFill>
                <a:schemeClr val="tx1"/>
              </a:solidFill>
              <a:latin typeface="Arial" panose="020B0604020202020204" pitchFamily="34" charset="0"/>
              <a:cs typeface="Arial" panose="020B0604020202020204" pitchFamily="34" charset="0"/>
            </a:endParaRPr>
          </a:p>
        </p:txBody>
      </p:sp>
      <p:sp>
        <p:nvSpPr>
          <p:cNvPr id="13" name="テキスト プレースホルダー 12"/>
          <p:cNvSpPr>
            <a:spLocks noGrp="1"/>
          </p:cNvSpPr>
          <p:nvPr>
            <p:ph type="body" sz="quarter" idx="13"/>
          </p:nvPr>
        </p:nvSpPr>
        <p:spPr>
          <a:xfrm>
            <a:off x="1259632" y="2996952"/>
            <a:ext cx="6912768" cy="2664296"/>
          </a:xfrm>
        </p:spPr>
        <p:txBody>
          <a:bodyPr/>
          <a:lstStyle>
            <a:lvl1pPr>
              <a:defRPr>
                <a:latin typeface="HGP創英角ｺﾞｼｯｸUB" panose="020B0900000000000000" pitchFamily="50" charset="-128"/>
                <a:ea typeface="HGP創英角ｺﾞｼｯｸUB" panose="020B0900000000000000" pitchFamily="50" charset="-128"/>
              </a:defRPr>
            </a:lvl1pPr>
            <a:lvl2pPr>
              <a:defRPr>
                <a:latin typeface="HGP創英角ｺﾞｼｯｸUB" panose="020B0900000000000000" pitchFamily="50" charset="-128"/>
                <a:ea typeface="HGP創英角ｺﾞｼｯｸUB" panose="020B0900000000000000" pitchFamily="50" charset="-128"/>
              </a:defRPr>
            </a:lvl2pPr>
            <a:lvl3pPr>
              <a:defRPr>
                <a:latin typeface="HGP創英角ｺﾞｼｯｸUB" panose="020B0900000000000000" pitchFamily="50" charset="-128"/>
                <a:ea typeface="HGP創英角ｺﾞｼｯｸUB" panose="020B0900000000000000" pitchFamily="50" charset="-128"/>
              </a:defRPr>
            </a:lvl3pPr>
            <a:lvl4pPr>
              <a:defRPr>
                <a:latin typeface="HGP創英角ｺﾞｼｯｸUB" panose="020B0900000000000000" pitchFamily="50" charset="-128"/>
                <a:ea typeface="HGP創英角ｺﾞｼｯｸUB" panose="020B0900000000000000" pitchFamily="50" charset="-128"/>
              </a:defRPr>
            </a:lvl4pPr>
            <a:lvl5pPr>
              <a:defRPr>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378052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924944"/>
            <a:ext cx="5328592" cy="538609"/>
          </a:xfrm>
        </p:spPr>
        <p:txBody>
          <a:bodyPr wrap="square">
            <a:normAutofit/>
          </a:bodyPr>
          <a:lstStyle>
            <a:lvl1pPr>
              <a:defRPr lang="en-US" sz="2900" dirty="0">
                <a:latin typeface="HGP創英角ｺﾞｼｯｸUB" panose="020B0900000000000000" pitchFamily="50" charset="-128"/>
                <a:ea typeface="HGP創英角ｺﾞｼｯｸUB" panose="020B0900000000000000" pitchFamily="50" charset="-128"/>
              </a:defRPr>
            </a:lvl1pPr>
          </a:lstStyle>
          <a:p>
            <a:pPr lvl="0" fontAlgn="base">
              <a:lnSpc>
                <a:spcPct val="100000"/>
              </a:lnSpc>
              <a:spcAft>
                <a:spcPct val="0"/>
              </a:spcAft>
            </a:pPr>
            <a:r>
              <a:rPr lang="ja-JP" altLang="en-US" dirty="0"/>
              <a:t>マスター タイトルの書式設定</a:t>
            </a:r>
            <a:endParaRPr lang="en-US" dirty="0"/>
          </a:p>
        </p:txBody>
      </p:sp>
      <p:sp>
        <p:nvSpPr>
          <p:cNvPr id="5" name="Footer Placeholder 4"/>
          <p:cNvSpPr>
            <a:spLocks noGrp="1"/>
          </p:cNvSpPr>
          <p:nvPr>
            <p:ph type="ftr" sz="quarter" idx="11"/>
          </p:nvPr>
        </p:nvSpPr>
        <p:spPr>
          <a:xfrm>
            <a:off x="5508104" y="6525344"/>
            <a:ext cx="3096344" cy="288032"/>
          </a:xfrm>
        </p:spPr>
        <p:txBody>
          <a:bodyPr/>
          <a:lstStyle>
            <a:lvl1pPr algn="r">
              <a:defRPr sz="1000">
                <a:latin typeface="Arial" panose="020B0604020202020204" pitchFamily="34" charset="0"/>
                <a:cs typeface="Arial" panose="020B0604020202020204" pitchFamily="34" charset="0"/>
              </a:defRPr>
            </a:lvl1pPr>
          </a:lstStyle>
          <a:p>
            <a:r>
              <a:rPr kumimoji="1" lang="en-US" altLang="ja-JP" dirty="0"/>
              <a:t>Copyright</a:t>
            </a:r>
            <a:endParaRPr kumimoji="1" lang="ja-JP" altLang="en-US" dirty="0"/>
          </a:p>
        </p:txBody>
      </p:sp>
      <p:sp>
        <p:nvSpPr>
          <p:cNvPr id="6" name="Slide Number Placeholder 5"/>
          <p:cNvSpPr>
            <a:spLocks noGrp="1"/>
          </p:cNvSpPr>
          <p:nvPr>
            <p:ph type="sldNum" sz="quarter" idx="12"/>
          </p:nvPr>
        </p:nvSpPr>
        <p:spPr>
          <a:xfrm>
            <a:off x="8604448" y="6525344"/>
            <a:ext cx="504056" cy="288032"/>
          </a:xfrm>
        </p:spPr>
        <p:txBody>
          <a:bodyPr/>
          <a:lstStyle>
            <a:lvl1pPr>
              <a:defRPr sz="1400">
                <a:latin typeface="Arial" panose="020B0604020202020204" pitchFamily="34" charset="0"/>
                <a:cs typeface="Arial" panose="020B0604020202020204" pitchFamily="34" charset="0"/>
              </a:defRPr>
            </a:lvl1pPr>
          </a:lstStyle>
          <a:p>
            <a:fld id="{EEDB8509-CC2C-4EC7-9C2E-996B98B58898}" type="slidenum">
              <a:rPr kumimoji="1" lang="ja-JP" altLang="en-US" smtClean="0"/>
              <a:pPr/>
              <a:t>‹#›</a:t>
            </a:fld>
            <a:endParaRPr kumimoji="1" lang="ja-JP" altLang="en-US" dirty="0"/>
          </a:p>
        </p:txBody>
      </p:sp>
      <p:sp>
        <p:nvSpPr>
          <p:cNvPr id="7" name="正方形/長方形 11"/>
          <p:cNvSpPr>
            <a:spLocks noChangeArrowheads="1"/>
          </p:cNvSpPr>
          <p:nvPr userDrawn="1"/>
        </p:nvSpPr>
        <p:spPr bwMode="gray">
          <a:xfrm>
            <a:off x="324644" y="2763058"/>
            <a:ext cx="8502650" cy="109537"/>
          </a:xfrm>
          <a:prstGeom prst="rect">
            <a:avLst/>
          </a:prstGeom>
          <a:gradFill flip="none" rotWithShape="1">
            <a:gsLst>
              <a:gs pos="0">
                <a:srgbClr val="B5C7E7">
                  <a:shade val="30000"/>
                  <a:satMod val="115000"/>
                </a:srgbClr>
              </a:gs>
              <a:gs pos="50000">
                <a:srgbClr val="B5C7E7">
                  <a:shade val="67500"/>
                  <a:satMod val="115000"/>
                </a:srgbClr>
              </a:gs>
              <a:gs pos="100000">
                <a:srgbClr val="B5C7E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Tree>
    <p:extLst>
      <p:ext uri="{BB962C8B-B14F-4D97-AF65-F5344CB8AC3E}">
        <p14:creationId xmlns:p14="http://schemas.microsoft.com/office/powerpoint/2010/main" val="1974401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1520" y="297110"/>
            <a:ext cx="8640960" cy="424732"/>
          </a:xfrm>
          <a:ln>
            <a:noFill/>
          </a:ln>
        </p:spPr>
        <p:txBody>
          <a:bodyPr vert="horz" lIns="91440" tIns="45720" rIns="91440" bIns="45720" rtlCol="0" anchor="ctr">
            <a:normAutofit fontScale="70000" lnSpcReduction="20000"/>
          </a:bodyPr>
          <a:lstStyle>
            <a:lvl1pPr>
              <a:defRPr lang="en-US" sz="2400" dirty="0">
                <a:latin typeface="+mn-ea"/>
                <a:ea typeface="+mn-ea"/>
              </a:defRPr>
            </a:lvl1pPr>
          </a:lstStyle>
          <a:p>
            <a:pPr marL="0" lvl="0"/>
            <a:r>
              <a:rPr lang="ja-JP" altLang="en-US" dirty="0"/>
              <a:t>マスター タイトルの書式設定</a:t>
            </a:r>
            <a:endParaRPr lang="en-US" dirty="0"/>
          </a:p>
        </p:txBody>
      </p:sp>
      <p:sp>
        <p:nvSpPr>
          <p:cNvPr id="5" name="Footer Placeholder 4"/>
          <p:cNvSpPr>
            <a:spLocks noGrp="1"/>
          </p:cNvSpPr>
          <p:nvPr>
            <p:ph type="ftr" sz="quarter" idx="11"/>
          </p:nvPr>
        </p:nvSpPr>
        <p:spPr>
          <a:xfrm>
            <a:off x="5508104" y="6525344"/>
            <a:ext cx="3096344" cy="288032"/>
          </a:xfrm>
        </p:spPr>
        <p:txBody>
          <a:bodyPr/>
          <a:lstStyle>
            <a:lvl1pPr algn="r">
              <a:defRPr sz="1000">
                <a:latin typeface="Arial" panose="020B0604020202020204" pitchFamily="34" charset="0"/>
                <a:cs typeface="Arial" panose="020B0604020202020204" pitchFamily="34" charset="0"/>
              </a:defRPr>
            </a:lvl1pPr>
          </a:lstStyle>
          <a:p>
            <a:r>
              <a:rPr kumimoji="1" lang="en-US" altLang="ja-JP" dirty="0"/>
              <a:t>Copyright</a:t>
            </a:r>
            <a:endParaRPr kumimoji="1" lang="ja-JP" altLang="en-US" dirty="0"/>
          </a:p>
        </p:txBody>
      </p:sp>
      <p:sp>
        <p:nvSpPr>
          <p:cNvPr id="6" name="Slide Number Placeholder 5"/>
          <p:cNvSpPr>
            <a:spLocks noGrp="1"/>
          </p:cNvSpPr>
          <p:nvPr>
            <p:ph type="sldNum" sz="quarter" idx="12"/>
          </p:nvPr>
        </p:nvSpPr>
        <p:spPr>
          <a:xfrm>
            <a:off x="8604448" y="6525344"/>
            <a:ext cx="504056" cy="288032"/>
          </a:xfrm>
        </p:spPr>
        <p:txBody>
          <a:bodyPr/>
          <a:lstStyle>
            <a:lvl1pPr>
              <a:defRPr sz="1400">
                <a:latin typeface="Meiryo UI" panose="020B0604030504040204" pitchFamily="50" charset="-128"/>
                <a:ea typeface="Meiryo UI" panose="020B0604030504040204" pitchFamily="50" charset="-128"/>
                <a:cs typeface="Meiryo UI" panose="020B0604030504040204" pitchFamily="50" charset="-128"/>
              </a:defRPr>
            </a:lvl1pPr>
          </a:lstStyle>
          <a:p>
            <a:fld id="{EEDB8509-CC2C-4EC7-9C2E-996B98B58898}" type="slidenum">
              <a:rPr kumimoji="1" lang="ja-JP" altLang="en-US" smtClean="0"/>
              <a:pPr/>
              <a:t>‹#›</a:t>
            </a:fld>
            <a:endParaRPr kumimoji="1" lang="ja-JP" altLang="en-US"/>
          </a:p>
        </p:txBody>
      </p:sp>
      <p:sp>
        <p:nvSpPr>
          <p:cNvPr id="7" name="正方形/長方形 11"/>
          <p:cNvSpPr>
            <a:spLocks noChangeArrowheads="1"/>
          </p:cNvSpPr>
          <p:nvPr userDrawn="1"/>
        </p:nvSpPr>
        <p:spPr bwMode="gray">
          <a:xfrm>
            <a:off x="1" y="739775"/>
            <a:ext cx="9144000" cy="74485"/>
          </a:xfrm>
          <a:prstGeom prst="rect">
            <a:avLst/>
          </a:prstGeom>
          <a:gradFill flip="none" rotWithShape="1">
            <a:gsLst>
              <a:gs pos="0">
                <a:srgbClr val="B5C7E7">
                  <a:shade val="30000"/>
                  <a:satMod val="115000"/>
                </a:srgbClr>
              </a:gs>
              <a:gs pos="50000">
                <a:srgbClr val="B5C7E7">
                  <a:shade val="67500"/>
                  <a:satMod val="115000"/>
                </a:srgbClr>
              </a:gs>
              <a:gs pos="100000">
                <a:srgbClr val="B5C7E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endParaRPr lang="ja-JP" altLang="en-US"/>
          </a:p>
        </p:txBody>
      </p:sp>
    </p:spTree>
    <p:extLst>
      <p:ext uri="{BB962C8B-B14F-4D97-AF65-F5344CB8AC3E}">
        <p14:creationId xmlns:p14="http://schemas.microsoft.com/office/powerpoint/2010/main" val="340102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r>
              <a:rPr kumimoji="1" lang="en-US" altLang="ja-JP"/>
              <a:t>Copyright</a:t>
            </a:r>
            <a:endParaRPr kumimoji="1" lang="ja-JP" altLang="en-US"/>
          </a:p>
        </p:txBody>
      </p:sp>
      <p:sp>
        <p:nvSpPr>
          <p:cNvPr id="6" name="Slide Number Placeholder 5"/>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3587513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r>
              <a:rPr kumimoji="1" lang="en-US" altLang="ja-JP"/>
              <a:t>Copyright</a:t>
            </a:r>
            <a:endParaRPr kumimoji="1" lang="ja-JP" altLang="en-US"/>
          </a:p>
        </p:txBody>
      </p:sp>
      <p:sp>
        <p:nvSpPr>
          <p:cNvPr id="7" name="Slide Number Placeholder 6"/>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1234066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r>
              <a:rPr kumimoji="1" lang="en-US" altLang="ja-JP"/>
              <a:t>Copyright</a:t>
            </a:r>
            <a:endParaRPr kumimoji="1" lang="ja-JP" altLang="en-US"/>
          </a:p>
        </p:txBody>
      </p:sp>
      <p:sp>
        <p:nvSpPr>
          <p:cNvPr id="9" name="Slide Number Placeholder 8"/>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1121691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r>
              <a:rPr kumimoji="1" lang="en-US" altLang="ja-JP"/>
              <a:t>Copyright</a:t>
            </a:r>
            <a:endParaRPr kumimoji="1" lang="ja-JP" altLang="en-US"/>
          </a:p>
        </p:txBody>
      </p:sp>
      <p:sp>
        <p:nvSpPr>
          <p:cNvPr id="5" name="Slide Number Placeholder 4"/>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3945427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r>
              <a:rPr kumimoji="1" lang="en-US" altLang="ja-JP"/>
              <a:t>Copyright</a:t>
            </a:r>
            <a:endParaRPr kumimoji="1" lang="ja-JP" altLang="en-US"/>
          </a:p>
        </p:txBody>
      </p:sp>
      <p:sp>
        <p:nvSpPr>
          <p:cNvPr id="4" name="Slide Number Placeholder 3"/>
          <p:cNvSpPr>
            <a:spLocks noGrp="1"/>
          </p:cNvSpPr>
          <p:nvPr>
            <p:ph type="sldNum" sz="quarter" idx="12"/>
          </p:nvPr>
        </p:nvSpPr>
        <p:spPr>
          <a:xfrm>
            <a:off x="8604448" y="6525344"/>
            <a:ext cx="504056" cy="288032"/>
          </a:xfrm>
        </p:spPr>
        <p:txBody>
          <a:bodyPr vert="horz" lIns="91440" tIns="45720" rIns="91440" bIns="45720" rtlCol="0" anchor="ctr"/>
          <a:lstStyle>
            <a:lvl1pPr>
              <a:defRPr kumimoji="1" lang="ja-JP" altLang="en-US" sz="1400" smtClean="0">
                <a:latin typeface="Meiryo UI" panose="020B0604030504040204" pitchFamily="50" charset="-128"/>
                <a:ea typeface="Meiryo UI" panose="020B0604030504040204" pitchFamily="50" charset="-128"/>
                <a:cs typeface="Meiryo UI" panose="020B0604030504040204" pitchFamily="50" charset="-128"/>
              </a:defRPr>
            </a:lvl1pPr>
          </a:lstStyle>
          <a:p>
            <a:fld id="{EEDB8509-CC2C-4EC7-9C2E-996B98B58898}" type="slidenum">
              <a:rPr lang="en-US" altLang="ja-JP" smtClean="0"/>
              <a:pPr/>
              <a:t>‹#›</a:t>
            </a:fld>
            <a:endParaRPr lang="en-US" altLang="ja-JP"/>
          </a:p>
        </p:txBody>
      </p:sp>
    </p:spTree>
    <p:extLst>
      <p:ext uri="{BB962C8B-B14F-4D97-AF65-F5344CB8AC3E}">
        <p14:creationId xmlns:p14="http://schemas.microsoft.com/office/powerpoint/2010/main" val="3073909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Copyright</a:t>
            </a:r>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475292831"/>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72"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8.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hyperlink" Target="http://www.isit.or.jp/wg8/2014/11/10/datason1/"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hyperlink" Target="http://data.city.sabae.lg.jp/" TargetMode="External"/><Relationship Id="rId5" Type="http://schemas.openxmlformats.org/officeDocument/2006/relationships/image" Target="../media/image32.pn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46.emf"/></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50.jpeg"/><Relationship Id="rId4" Type="http://schemas.openxmlformats.org/officeDocument/2006/relationships/image" Target="../media/image49.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hyperlink" Target="https://www.j-lis.go.jp/data/open/cnt/3/1504/1/guide.pdf" TargetMode="External"/><Relationship Id="rId3" Type="http://schemas.openxmlformats.org/officeDocument/2006/relationships/hyperlink" Target="https://catalog.data.vled.or.jp/dataset/opendata-seminar04/resource/21e7a2cf-fef0-450c-9ba8-cc1f7b2ea5d2" TargetMode="External"/><Relationship Id="rId7" Type="http://schemas.openxmlformats.org/officeDocument/2006/relationships/hyperlink" Target="http://www.vled.or.jp/results/OpenDataGuide_v21_fix.pdf" TargetMode="External"/><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hyperlink" Target="https://cio.go.jp/sites/default/files/uploads/documents/opendata_lg_enquete_201612.xlsx" TargetMode="External"/><Relationship Id="rId5" Type="http://schemas.openxmlformats.org/officeDocument/2006/relationships/hyperlink" Target="https://cio.go.jp/sites/default/files/uploads/documents/data_shishin.pdf" TargetMode="External"/><Relationship Id="rId10" Type="http://schemas.openxmlformats.org/officeDocument/2006/relationships/hyperlink" Target="https://creativecommons.jp/od_faq/" TargetMode="External"/><Relationship Id="rId4" Type="http://schemas.openxmlformats.org/officeDocument/2006/relationships/hyperlink" Target="https://cio.go.jp/sites/default/files/uploads/documents/opendata_tebikisyo.pptx" TargetMode="External"/><Relationship Id="rId9" Type="http://schemas.openxmlformats.org/officeDocument/2006/relationships/hyperlink" Target="https://creativecommons.jp/faq/"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サブタイトル 6"/>
          <p:cNvSpPr>
            <a:spLocks noGrp="1"/>
          </p:cNvSpPr>
          <p:nvPr>
            <p:ph type="subTitle" idx="1"/>
          </p:nvPr>
        </p:nvSpPr>
        <p:spPr>
          <a:xfrm>
            <a:off x="539552" y="4437112"/>
            <a:ext cx="8280920" cy="1008112"/>
          </a:xfrm>
        </p:spPr>
        <p:txBody>
          <a:bodyPr/>
          <a:lstStyle/>
          <a:p>
            <a:r>
              <a:rPr lang="ja-JP" altLang="en-US" dirty="0" smtClean="0"/>
              <a:t>～ステップ２：</a:t>
            </a:r>
            <a:r>
              <a:rPr lang="ja-JP" altLang="en-US" dirty="0"/>
              <a:t>オープンデータを公開することのメリットを知る </a:t>
            </a:r>
            <a:r>
              <a:rPr lang="ja-JP" altLang="en-US" dirty="0" smtClean="0"/>
              <a:t>～</a:t>
            </a:r>
            <a:endParaRPr lang="ja-JP" altLang="en-US" dirty="0"/>
          </a:p>
        </p:txBody>
      </p:sp>
      <p:sp>
        <p:nvSpPr>
          <p:cNvPr id="2" name="タイトル 1"/>
          <p:cNvSpPr>
            <a:spLocks noGrp="1"/>
          </p:cNvSpPr>
          <p:nvPr>
            <p:ph type="ctrTitle"/>
          </p:nvPr>
        </p:nvSpPr>
        <p:spPr/>
        <p:txBody>
          <a:bodyPr>
            <a:normAutofit/>
          </a:bodyPr>
          <a:lstStyle/>
          <a:p>
            <a:pPr algn="r"/>
            <a:r>
              <a:rPr lang="ja-JP" altLang="en-US" dirty="0"/>
              <a:t>オープンデータ　</a:t>
            </a:r>
            <a:r>
              <a:rPr lang="en-US" altLang="ja-JP" dirty="0"/>
              <a:t>e-learning</a:t>
            </a:r>
            <a:r>
              <a:rPr lang="ja-JP" altLang="en-US" dirty="0"/>
              <a:t>研修</a:t>
            </a:r>
            <a:endParaRPr kumimoji="1" lang="ja-JP" altLang="en-US" dirty="0"/>
          </a:p>
        </p:txBody>
      </p:sp>
      <p:sp>
        <p:nvSpPr>
          <p:cNvPr id="5" name="サブタイトル 3"/>
          <p:cNvSpPr txBox="1">
            <a:spLocks/>
          </p:cNvSpPr>
          <p:nvPr/>
        </p:nvSpPr>
        <p:spPr>
          <a:xfrm>
            <a:off x="539552" y="3717033"/>
            <a:ext cx="8287742" cy="504056"/>
          </a:xfrm>
          <a:prstGeom prst="rect">
            <a:avLst/>
          </a:prstGeom>
          <a:gradFill flip="none" rotWithShape="1">
            <a:gsLst>
              <a:gs pos="0">
                <a:srgbClr val="B5C7E7">
                  <a:shade val="30000"/>
                  <a:satMod val="115000"/>
                </a:srgbClr>
              </a:gs>
              <a:gs pos="50000">
                <a:srgbClr val="B5C7E7">
                  <a:shade val="67500"/>
                  <a:satMod val="115000"/>
                </a:srgbClr>
              </a:gs>
              <a:gs pos="100000">
                <a:srgbClr val="B5C7E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ja-JP" altLang="en-US" sz="2800" dirty="0" smtClean="0">
                <a:latin typeface="HGP創英角ｺﾞｼｯｸUB" panose="020B0900000000000000" pitchFamily="50" charset="-128"/>
                <a:ea typeface="HGP創英角ｺﾞｼｯｸUB" panose="020B0900000000000000" pitchFamily="50" charset="-128"/>
              </a:rPr>
              <a:t>第１部　</a:t>
            </a:r>
            <a:r>
              <a:rPr lang="ja-JP" altLang="en-US" sz="2800" dirty="0">
                <a:latin typeface="HGP創英角ｺﾞｼｯｸUB" panose="020B0900000000000000" pitchFamily="50" charset="-128"/>
                <a:ea typeface="HGP創英角ｺﾞｼｯｸUB" panose="020B0900000000000000" pitchFamily="50" charset="-128"/>
              </a:rPr>
              <a:t>オープンデータの定義と意義</a:t>
            </a:r>
          </a:p>
        </p:txBody>
      </p:sp>
      <p:sp>
        <p:nvSpPr>
          <p:cNvPr id="6" name="Text Box 29">
            <a:extLst>
              <a:ext uri="{FF2B5EF4-FFF2-40B4-BE49-F238E27FC236}">
                <a16:creationId xmlns:a16="http://schemas.microsoft.com/office/drawing/2014/main" id="{8FB1291F-8409-42A7-9AED-FB8796037451}"/>
              </a:ext>
            </a:extLst>
          </p:cNvPr>
          <p:cNvSpPr txBox="1">
            <a:spLocks noChangeArrowheads="1"/>
          </p:cNvSpPr>
          <p:nvPr/>
        </p:nvSpPr>
        <p:spPr bwMode="gray">
          <a:xfrm>
            <a:off x="2699792" y="5157192"/>
            <a:ext cx="6120680" cy="432048"/>
          </a:xfrm>
          <a:prstGeom prst="rect">
            <a:avLst/>
          </a:prstGeom>
        </p:spPr>
        <p:txBody>
          <a:bodyPr vert="horz" lIns="91440" tIns="45720" rIns="91440" bIns="45720" rtlCol="0">
            <a:normAutofit/>
          </a:bodyPr>
          <a:lstStyle>
            <a:lvl1pPr indent="0" algn="r" defTabSz="914400">
              <a:lnSpc>
                <a:spcPct val="90000"/>
              </a:lnSpc>
              <a:spcBef>
                <a:spcPts val="1000"/>
              </a:spcBef>
              <a:buFont typeface="Arial" panose="020B0604020202020204" pitchFamily="34" charset="0"/>
              <a:buNone/>
              <a:defRPr kumimoji="1" sz="2400">
                <a:latin typeface="HGP創英角ｺﾞｼｯｸUB" panose="020B0900000000000000" pitchFamily="50" charset="-128"/>
                <a:ea typeface="HGP創英角ｺﾞｼｯｸUB" panose="020B0900000000000000" pitchFamily="50" charset="-128"/>
              </a:defRPr>
            </a:lvl1pPr>
            <a:lvl2pPr indent="0" algn="ctr" defTabSz="914400">
              <a:lnSpc>
                <a:spcPct val="90000"/>
              </a:lnSpc>
              <a:spcBef>
                <a:spcPts val="500"/>
              </a:spcBef>
              <a:buFont typeface="Arial" panose="020B0604020202020204" pitchFamily="34" charset="0"/>
              <a:buNone/>
              <a:defRPr kumimoji="1" sz="2000"/>
            </a:lvl2pPr>
            <a:lvl3pPr indent="0" algn="ctr" defTabSz="914400">
              <a:lnSpc>
                <a:spcPct val="90000"/>
              </a:lnSpc>
              <a:spcBef>
                <a:spcPts val="500"/>
              </a:spcBef>
              <a:buFont typeface="Arial" panose="020B0604020202020204" pitchFamily="34" charset="0"/>
              <a:buNone/>
              <a:defRPr kumimoji="1"/>
            </a:lvl3pPr>
            <a:lvl4pPr indent="0" algn="ctr" defTabSz="914400">
              <a:lnSpc>
                <a:spcPct val="90000"/>
              </a:lnSpc>
              <a:spcBef>
                <a:spcPts val="500"/>
              </a:spcBef>
              <a:buFont typeface="Arial" panose="020B0604020202020204" pitchFamily="34" charset="0"/>
              <a:buNone/>
              <a:defRPr kumimoji="1" sz="1600"/>
            </a:lvl4pPr>
            <a:lvl5pPr indent="0" algn="ctr" defTabSz="914400">
              <a:lnSpc>
                <a:spcPct val="90000"/>
              </a:lnSpc>
              <a:spcBef>
                <a:spcPts val="500"/>
              </a:spcBef>
              <a:buFont typeface="Arial" panose="020B0604020202020204" pitchFamily="34" charset="0"/>
              <a:buNone/>
              <a:defRPr kumimoji="1" sz="1600"/>
            </a:lvl5pPr>
            <a:lvl6pPr indent="0" algn="ctr" defTabSz="914400">
              <a:lnSpc>
                <a:spcPct val="90000"/>
              </a:lnSpc>
              <a:spcBef>
                <a:spcPts val="500"/>
              </a:spcBef>
              <a:buFont typeface="Arial" panose="020B0604020202020204" pitchFamily="34" charset="0"/>
              <a:buNone/>
              <a:defRPr kumimoji="1" sz="1600"/>
            </a:lvl6pPr>
            <a:lvl7pPr indent="0" algn="ctr" defTabSz="914400">
              <a:lnSpc>
                <a:spcPct val="90000"/>
              </a:lnSpc>
              <a:spcBef>
                <a:spcPts val="500"/>
              </a:spcBef>
              <a:buFont typeface="Arial" panose="020B0604020202020204" pitchFamily="34" charset="0"/>
              <a:buNone/>
              <a:defRPr kumimoji="1" sz="1600"/>
            </a:lvl7pPr>
            <a:lvl8pPr indent="0" algn="ctr" defTabSz="914400">
              <a:lnSpc>
                <a:spcPct val="90000"/>
              </a:lnSpc>
              <a:spcBef>
                <a:spcPts val="500"/>
              </a:spcBef>
              <a:buFont typeface="Arial" panose="020B0604020202020204" pitchFamily="34" charset="0"/>
              <a:buNone/>
              <a:defRPr kumimoji="1" sz="1600"/>
            </a:lvl8pPr>
            <a:lvl9pPr indent="0" algn="ctr" defTabSz="914400">
              <a:lnSpc>
                <a:spcPct val="90000"/>
              </a:lnSpc>
              <a:spcBef>
                <a:spcPts val="500"/>
              </a:spcBef>
              <a:buFont typeface="Arial" panose="020B0604020202020204" pitchFamily="34" charset="0"/>
              <a:buNone/>
              <a:defRPr kumimoji="1" sz="1600"/>
            </a:lvl9pPr>
          </a:lstStyle>
          <a:p>
            <a:r>
              <a:rPr lang="ja-JP" altLang="en-US" dirty="0"/>
              <a:t>総務省</a:t>
            </a:r>
          </a:p>
        </p:txBody>
      </p:sp>
      <p:sp>
        <p:nvSpPr>
          <p:cNvPr id="8" name="正方形/長方形 7"/>
          <p:cNvSpPr/>
          <p:nvPr/>
        </p:nvSpPr>
        <p:spPr>
          <a:xfrm>
            <a:off x="1979712" y="5949280"/>
            <a:ext cx="6984776" cy="576064"/>
          </a:xfrm>
          <a:prstGeom prst="rect">
            <a:avLst/>
          </a:prstGeom>
          <a:ln>
            <a:solidFill>
              <a:schemeClr val="accent1"/>
            </a:solidFill>
            <a:prstDash val="sysDash"/>
          </a:ln>
        </p:spPr>
        <p:txBody>
          <a:bodyPr wrap="square">
            <a:no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本書は、クリエイティブ・コモンズ 表示</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国際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(CC BY 4.0)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にしたがって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利用いただけます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(http</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creativecommons.org/licenses/by/4.0/legalcode.ja)</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3"/>
          <p:cNvPicPr>
            <a:picLocks noChangeAspect="1"/>
          </p:cNvPicPr>
          <p:nvPr/>
        </p:nvPicPr>
        <p:blipFill>
          <a:blip r:embed="rId3"/>
          <a:srcRect/>
          <a:stretch>
            <a:fillRect/>
          </a:stretch>
        </p:blipFill>
        <p:spPr bwMode="auto">
          <a:xfrm>
            <a:off x="179512" y="5949280"/>
            <a:ext cx="1690696" cy="596716"/>
          </a:xfrm>
          <a:prstGeom prst="rect">
            <a:avLst/>
          </a:prstGeom>
          <a:noFill/>
          <a:ln w="9525">
            <a:noFill/>
            <a:miter lim="800000"/>
            <a:headEnd/>
            <a:tailEnd/>
          </a:ln>
        </p:spPr>
      </p:pic>
    </p:spTree>
    <p:extLst>
      <p:ext uri="{BB962C8B-B14F-4D97-AF65-F5344CB8AC3E}">
        <p14:creationId xmlns:p14="http://schemas.microsoft.com/office/powerpoint/2010/main" val="1260780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9</a:t>
            </a:fld>
            <a:endParaRPr kumimoji="1" lang="ja-JP" altLang="en-US"/>
          </a:p>
        </p:txBody>
      </p:sp>
      <p:sp>
        <p:nvSpPr>
          <p:cNvPr id="10" name="四角形: 角を丸くする 9">
            <a:extLst>
              <a:ext uri="{FF2B5EF4-FFF2-40B4-BE49-F238E27FC236}">
                <a16:creationId xmlns:a16="http://schemas.microsoft.com/office/drawing/2014/main" id="{683F6A8F-D098-45F9-BBEF-610D483B57C8}"/>
              </a:ext>
            </a:extLst>
          </p:cNvPr>
          <p:cNvSpPr/>
          <p:nvPr/>
        </p:nvSpPr>
        <p:spPr>
          <a:xfrm>
            <a:off x="320734" y="1321476"/>
            <a:ext cx="8502531" cy="1071476"/>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n-ea"/>
                <a:cs typeface="Meiryo UI" panose="020B0604030504040204" pitchFamily="50" charset="-128"/>
              </a:rPr>
              <a:t>オープンデータとユーザーからの情報提供を合わせて活用することで、信頼性の高い防犯情報に加え、表面化していない防犯情報を可視化できるようになりました。</a:t>
            </a:r>
          </a:p>
        </p:txBody>
      </p:sp>
      <p:sp>
        <p:nvSpPr>
          <p:cNvPr id="20" name="正方形/長方形 19">
            <a:extLst>
              <a:ext uri="{FF2B5EF4-FFF2-40B4-BE49-F238E27FC236}">
                <a16:creationId xmlns:a16="http://schemas.microsoft.com/office/drawing/2014/main" id="{C59C048B-6E2D-4AC3-9557-8C47CC5AB913}"/>
              </a:ext>
            </a:extLst>
          </p:cNvPr>
          <p:cNvSpPr/>
          <p:nvPr/>
        </p:nvSpPr>
        <p:spPr>
          <a:xfrm>
            <a:off x="35496" y="6525344"/>
            <a:ext cx="8763951" cy="307777"/>
          </a:xfrm>
          <a:prstGeom prst="rect">
            <a:avLst/>
          </a:prstGeom>
        </p:spPr>
        <p:txBody>
          <a:bodyPr wrap="square">
            <a:spAutoFit/>
          </a:bodyPr>
          <a:lstStyle/>
          <a:p>
            <a:pPr algn="r"/>
            <a:r>
              <a:rPr kumimoji="1" lang="en-US" altLang="ja-JP" sz="1400" dirty="0"/>
              <a:t>※</a:t>
            </a:r>
            <a:r>
              <a:rPr kumimoji="1" lang="ja-JP" altLang="en-US" sz="1400" dirty="0"/>
              <a:t>出典</a:t>
            </a:r>
            <a:r>
              <a:rPr kumimoji="1" lang="en-US" altLang="ja-JP" sz="1400" dirty="0"/>
              <a:t>: </a:t>
            </a:r>
            <a:r>
              <a:rPr kumimoji="1" lang="ja-JP" altLang="en-US" sz="1400" dirty="0"/>
              <a:t>内閣官房「オープンデータ</a:t>
            </a:r>
            <a:r>
              <a:rPr kumimoji="1" lang="en-US" altLang="ja-JP" sz="1400" dirty="0"/>
              <a:t>100</a:t>
            </a:r>
            <a:r>
              <a:rPr kumimoji="1" lang="ja-JP" altLang="en-US" sz="1400" dirty="0"/>
              <a:t>」より「危険察知防犯アプリ「</a:t>
            </a:r>
            <a:r>
              <a:rPr kumimoji="1" lang="en-US" altLang="ja-JP" sz="1400" dirty="0"/>
              <a:t>Moly</a:t>
            </a:r>
            <a:r>
              <a:rPr kumimoji="1" lang="ja-JP" altLang="en-US" sz="1400" dirty="0"/>
              <a:t>」」 </a:t>
            </a:r>
            <a:r>
              <a:rPr kumimoji="1" lang="en-US" altLang="ja-JP" sz="1400" dirty="0"/>
              <a:t>https://cio.go.jp/opendata100</a:t>
            </a:r>
            <a:endParaRPr kumimoji="1" lang="ja-JP" altLang="en-US" sz="1400" dirty="0"/>
          </a:p>
        </p:txBody>
      </p:sp>
      <p:sp>
        <p:nvSpPr>
          <p:cNvPr id="23" name="タイトル 1">
            <a:extLst>
              <a:ext uri="{FF2B5EF4-FFF2-40B4-BE49-F238E27FC236}">
                <a16:creationId xmlns:a16="http://schemas.microsoft.com/office/drawing/2014/main" id="{081459F0-D3C1-4C2A-B89F-4AA6C10AD8A0}"/>
              </a:ext>
            </a:extLst>
          </p:cNvPr>
          <p:cNvSpPr txBox="1">
            <a:spLocks/>
          </p:cNvSpPr>
          <p:nvPr/>
        </p:nvSpPr>
        <p:spPr>
          <a:xfrm>
            <a:off x="251520" y="313813"/>
            <a:ext cx="8712968" cy="424732"/>
          </a:xfrm>
          <a:prstGeom prst="rect">
            <a:avLst/>
          </a:prstGeom>
        </p:spPr>
        <p:txBody>
          <a:bodyPr vert="horz" wrap="none" lIns="91440" tIns="45720" rIns="91440" bIns="45720" rtlCol="0" anchor="ctr">
            <a:normAutofit/>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dirty="0">
                <a:latin typeface="+mn-ea"/>
                <a:ea typeface="+mn-ea"/>
              </a:rPr>
              <a:t>2.2 </a:t>
            </a:r>
            <a:r>
              <a:rPr lang="ja-JP" altLang="en-US" dirty="0">
                <a:latin typeface="+mn-ea"/>
                <a:ea typeface="+mn-ea"/>
              </a:rPr>
              <a:t>地域課題の解決の有効な手段としてのオープンデータ</a:t>
            </a:r>
          </a:p>
        </p:txBody>
      </p:sp>
      <p:sp>
        <p:nvSpPr>
          <p:cNvPr id="30" name="タイトル 1">
            <a:extLst>
              <a:ext uri="{FF2B5EF4-FFF2-40B4-BE49-F238E27FC236}">
                <a16:creationId xmlns:a16="http://schemas.microsoft.com/office/drawing/2014/main" id="{FDD9B0FA-F982-4930-8D9F-3342D2813213}"/>
              </a:ext>
            </a:extLst>
          </p:cNvPr>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2.</a:t>
            </a:r>
            <a:r>
              <a:rPr lang="ja-JP" altLang="en-US" sz="1200" dirty="0">
                <a:latin typeface="+mn-ea"/>
                <a:ea typeface="+mn-ea"/>
              </a:rPr>
              <a:t>オープンデータの意義を理解する</a:t>
            </a:r>
          </a:p>
        </p:txBody>
      </p:sp>
      <p:sp>
        <p:nvSpPr>
          <p:cNvPr id="34" name="正方形/長方形 33">
            <a:extLst>
              <a:ext uri="{FF2B5EF4-FFF2-40B4-BE49-F238E27FC236}">
                <a16:creationId xmlns:a16="http://schemas.microsoft.com/office/drawing/2014/main" id="{911D751A-80D3-4935-A5B3-DFC59A452DB6}"/>
              </a:ext>
            </a:extLst>
          </p:cNvPr>
          <p:cNvSpPr/>
          <p:nvPr/>
        </p:nvSpPr>
        <p:spPr>
          <a:xfrm>
            <a:off x="251520" y="896767"/>
            <a:ext cx="8502531"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⑥ 危険察知防犯アプリ「</a:t>
            </a:r>
            <a:r>
              <a:rPr lang="en-US" altLang="ja-JP" sz="2000" dirty="0">
                <a:solidFill>
                  <a:schemeClr val="tx1"/>
                </a:solidFill>
                <a:latin typeface="+mn-ea"/>
                <a:cs typeface="Meiryo UI" panose="020B0604030504040204" pitchFamily="50" charset="-128"/>
              </a:rPr>
              <a:t>Moly</a:t>
            </a:r>
            <a:r>
              <a:rPr lang="ja-JP" altLang="en-US" sz="2000" dirty="0">
                <a:solidFill>
                  <a:schemeClr val="tx1"/>
                </a:solidFill>
                <a:latin typeface="+mn-ea"/>
                <a:cs typeface="Meiryo UI" panose="020B0604030504040204" pitchFamily="50" charset="-128"/>
              </a:rPr>
              <a:t>」（株式会社コーデセブン）</a:t>
            </a:r>
          </a:p>
        </p:txBody>
      </p:sp>
      <p:pic>
        <p:nvPicPr>
          <p:cNvPr id="12" name="Picture 4">
            <a:extLst>
              <a:ext uri="{FF2B5EF4-FFF2-40B4-BE49-F238E27FC236}">
                <a16:creationId xmlns:a16="http://schemas.microsoft.com/office/drawing/2014/main" id="{27933466-03C3-4E91-BC88-9CECEFA8C4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494" y="3491804"/>
            <a:ext cx="817562" cy="81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descr="C:\Users\fr021409\Desktop\415baed9886a0555fa45b248e0a5d9c2.png">
            <a:extLst>
              <a:ext uri="{FF2B5EF4-FFF2-40B4-BE49-F238E27FC236}">
                <a16:creationId xmlns:a16="http://schemas.microsoft.com/office/drawing/2014/main" id="{6AC1DE6A-81DA-480C-AF26-66C4116FAF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1920" y="4473123"/>
            <a:ext cx="906289" cy="16111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fr021409\Desktop\48ab18ddd87d34db4b89266154939b77-e1496384907707-640x876.png">
            <a:extLst>
              <a:ext uri="{FF2B5EF4-FFF2-40B4-BE49-F238E27FC236}">
                <a16:creationId xmlns:a16="http://schemas.microsoft.com/office/drawing/2014/main" id="{4E4631AD-D163-4DAE-B30B-E561220E530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3355" y="2649971"/>
            <a:ext cx="1928807" cy="2640055"/>
          </a:xfrm>
          <a:prstGeom prst="rect">
            <a:avLst/>
          </a:prstGeom>
          <a:noFill/>
          <a:extLst>
            <a:ext uri="{909E8E84-426E-40DD-AFC4-6F175D3DCCD1}">
              <a14:hiddenFill xmlns:a14="http://schemas.microsoft.com/office/drawing/2010/main">
                <a:solidFill>
                  <a:srgbClr val="FFFFFF"/>
                </a:solidFill>
              </a14:hiddenFill>
            </a:ext>
          </a:extLst>
        </p:spPr>
      </p:pic>
      <p:sp>
        <p:nvSpPr>
          <p:cNvPr id="15" name="角丸四角形 58">
            <a:extLst>
              <a:ext uri="{FF2B5EF4-FFF2-40B4-BE49-F238E27FC236}">
                <a16:creationId xmlns:a16="http://schemas.microsoft.com/office/drawing/2014/main" id="{39F092DF-886A-43EB-9624-7249D790618D}"/>
              </a:ext>
            </a:extLst>
          </p:cNvPr>
          <p:cNvSpPr/>
          <p:nvPr/>
        </p:nvSpPr>
        <p:spPr>
          <a:xfrm>
            <a:off x="2090271" y="5178251"/>
            <a:ext cx="2336173" cy="800468"/>
          </a:xfrm>
          <a:prstGeom prst="roundRect">
            <a:avLst>
              <a:gd name="adj" fmla="val 39741"/>
            </a:avLst>
          </a:prstGeom>
          <a:solidFill>
            <a:schemeClr val="accent1"/>
          </a:solidFill>
          <a:ln w="9525" cap="flat" cmpd="sng" algn="ctr">
            <a:solidFill>
              <a:schemeClr val="accent1">
                <a:lumMod val="50000"/>
              </a:schemeClr>
            </a:solid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noProof="0" dirty="0">
                <a:ln>
                  <a:noFill/>
                </a:ln>
                <a:solidFill>
                  <a:sysClr val="window" lastClr="FFFFFF"/>
                </a:solidFill>
                <a:effectLst/>
                <a:uLnTx/>
                <a:uFillTx/>
                <a:cs typeface="フォントポにほんご"/>
              </a:rPr>
              <a:t>警察・自治体・学校、ユーザーから情報提供される犯罪・防犯情報（発生日時・場所・内容）を地図上に表示。</a:t>
            </a:r>
            <a:endParaRPr kumimoji="1" lang="en-US" altLang="ja-JP" sz="1015" b="0" i="0" u="none" strike="noStrike" kern="1200" cap="none" spc="0" normalizeH="0" noProof="0" dirty="0">
              <a:ln>
                <a:noFill/>
              </a:ln>
              <a:solidFill>
                <a:sysClr val="window" lastClr="FFFFFF"/>
              </a:solidFill>
              <a:effectLst/>
              <a:uLnTx/>
              <a:uFillTx/>
              <a:cs typeface="フォントポにほんご"/>
            </a:endParaRPr>
          </a:p>
        </p:txBody>
      </p:sp>
      <p:pic>
        <p:nvPicPr>
          <p:cNvPr id="16" name="Picture 3" descr="C:\Users\fr021409\Desktop\4ecb11f5abfd9db05c0fb6dbf07525a1-e1496385001591-640x440.png">
            <a:extLst>
              <a:ext uri="{FF2B5EF4-FFF2-40B4-BE49-F238E27FC236}">
                <a16:creationId xmlns:a16="http://schemas.microsoft.com/office/drawing/2014/main" id="{7E91E29C-193F-44CA-AA43-4EC1E71D215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03776" y="2997180"/>
            <a:ext cx="1870074" cy="1285676"/>
          </a:xfrm>
          <a:prstGeom prst="rect">
            <a:avLst/>
          </a:prstGeom>
          <a:noFill/>
          <a:extLst>
            <a:ext uri="{909E8E84-426E-40DD-AFC4-6F175D3DCCD1}">
              <a14:hiddenFill xmlns:a14="http://schemas.microsoft.com/office/drawing/2010/main">
                <a:solidFill>
                  <a:srgbClr val="FFFFFF"/>
                </a:solidFill>
              </a14:hiddenFill>
            </a:ext>
          </a:extLst>
        </p:spPr>
      </p:pic>
      <p:sp>
        <p:nvSpPr>
          <p:cNvPr id="17" name="角丸四角形 60">
            <a:extLst>
              <a:ext uri="{FF2B5EF4-FFF2-40B4-BE49-F238E27FC236}">
                <a16:creationId xmlns:a16="http://schemas.microsoft.com/office/drawing/2014/main" id="{10E8AEB4-CFE5-41C8-BAC3-35B657241D44}"/>
              </a:ext>
            </a:extLst>
          </p:cNvPr>
          <p:cNvSpPr/>
          <p:nvPr/>
        </p:nvSpPr>
        <p:spPr>
          <a:xfrm>
            <a:off x="4427984" y="2457621"/>
            <a:ext cx="2621379" cy="682939"/>
          </a:xfrm>
          <a:prstGeom prst="roundRect">
            <a:avLst>
              <a:gd name="adj" fmla="val 42914"/>
            </a:avLst>
          </a:prstGeom>
          <a:solidFill>
            <a:schemeClr val="accent1"/>
          </a:solidFill>
          <a:ln w="9525" cap="flat" cmpd="sng" algn="ctr">
            <a:solidFill>
              <a:schemeClr val="accent1">
                <a:lumMod val="50000"/>
              </a:schemeClr>
            </a:solid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noProof="0" dirty="0">
                <a:ln>
                  <a:noFill/>
                </a:ln>
                <a:solidFill>
                  <a:sysClr val="window" lastClr="FFFFFF"/>
                </a:solidFill>
                <a:effectLst/>
                <a:uLnTx/>
                <a:uFillTx/>
                <a:cs typeface="フォントポにほんご"/>
              </a:rPr>
              <a:t>スマホの</a:t>
            </a:r>
            <a:r>
              <a:rPr kumimoji="1" lang="en-US" altLang="ja-JP" sz="1015" b="0" i="0" u="none" strike="noStrike" kern="1200" cap="none" spc="0" normalizeH="0" noProof="0" dirty="0">
                <a:ln>
                  <a:noFill/>
                </a:ln>
                <a:solidFill>
                  <a:sysClr val="window" lastClr="FFFFFF"/>
                </a:solidFill>
                <a:effectLst/>
                <a:uLnTx/>
                <a:uFillTx/>
                <a:cs typeface="フォントポにほんご"/>
              </a:rPr>
              <a:t>GPS</a:t>
            </a:r>
            <a:r>
              <a:rPr kumimoji="1" lang="ja-JP" altLang="en-US" sz="1015" b="0" i="0" u="none" strike="noStrike" kern="1200" cap="none" spc="0" normalizeH="0" noProof="0" dirty="0">
                <a:ln>
                  <a:noFill/>
                </a:ln>
                <a:solidFill>
                  <a:sysClr val="window" lastClr="FFFFFF"/>
                </a:solidFill>
                <a:effectLst/>
                <a:uLnTx/>
                <a:uFillTx/>
                <a:cs typeface="フォントポにほんご"/>
              </a:rPr>
              <a:t>情報（事案発生場所の半径</a:t>
            </a:r>
            <a:r>
              <a:rPr kumimoji="1" lang="en-US" altLang="ja-JP" sz="1015" b="0" i="0" u="none" strike="noStrike" kern="1200" cap="none" spc="0" normalizeH="0" noProof="0" dirty="0">
                <a:ln>
                  <a:noFill/>
                </a:ln>
                <a:solidFill>
                  <a:sysClr val="window" lastClr="FFFFFF"/>
                </a:solidFill>
                <a:effectLst/>
                <a:uLnTx/>
                <a:uFillTx/>
                <a:cs typeface="フォントポにほんご"/>
              </a:rPr>
              <a:t>0.5</a:t>
            </a:r>
            <a:r>
              <a:rPr kumimoji="1" lang="ja-JP" altLang="en-US" sz="1015" b="0" i="0" u="none" strike="noStrike" kern="1200" cap="none" spc="0" normalizeH="0" noProof="0" dirty="0">
                <a:ln>
                  <a:noFill/>
                </a:ln>
                <a:solidFill>
                  <a:sysClr val="window" lastClr="FFFFFF"/>
                </a:solidFill>
                <a:effectLst/>
                <a:uLnTx/>
                <a:uFillTx/>
                <a:cs typeface="フォントポにほんご"/>
              </a:rPr>
              <a:t>～</a:t>
            </a:r>
            <a:r>
              <a:rPr kumimoji="1" lang="en-US" altLang="ja-JP" sz="1015" b="0" i="0" u="none" strike="noStrike" kern="1200" cap="none" spc="0" normalizeH="0" noProof="0" dirty="0">
                <a:ln>
                  <a:noFill/>
                </a:ln>
                <a:solidFill>
                  <a:sysClr val="window" lastClr="FFFFFF"/>
                </a:solidFill>
                <a:effectLst/>
                <a:uLnTx/>
                <a:uFillTx/>
                <a:cs typeface="フォントポにほんご"/>
              </a:rPr>
              <a:t>5km</a:t>
            </a:r>
            <a:r>
              <a:rPr kumimoji="1" lang="ja-JP" altLang="en-US" sz="1015" b="0" i="0" u="none" strike="noStrike" kern="1200" cap="none" spc="0" normalizeH="0" noProof="0" dirty="0">
                <a:ln>
                  <a:noFill/>
                </a:ln>
                <a:solidFill>
                  <a:sysClr val="window" lastClr="FFFFFF"/>
                </a:solidFill>
                <a:effectLst/>
                <a:uLnTx/>
                <a:uFillTx/>
                <a:cs typeface="フォントポにほんご"/>
              </a:rPr>
              <a:t>）に連動し、事案の内容、発生日時、対処法をプッシュ通知でお知らせ。</a:t>
            </a:r>
            <a:endParaRPr kumimoji="1" lang="en-US" altLang="ja-JP" sz="1015" b="0" i="0" u="none" strike="noStrike" kern="1200" cap="none" spc="0" normalizeH="0" noProof="0" dirty="0">
              <a:ln>
                <a:noFill/>
              </a:ln>
              <a:solidFill>
                <a:sysClr val="window" lastClr="FFFFFF"/>
              </a:solidFill>
              <a:effectLst/>
              <a:uLnTx/>
              <a:uFillTx/>
              <a:cs typeface="フォントポにほんご"/>
            </a:endParaRPr>
          </a:p>
        </p:txBody>
      </p:sp>
      <p:pic>
        <p:nvPicPr>
          <p:cNvPr id="18" name="Picture 5" descr="C:\Users\fr021409\Desktop\061e520352df9496c707c3da44d39fa1.png">
            <a:extLst>
              <a:ext uri="{FF2B5EF4-FFF2-40B4-BE49-F238E27FC236}">
                <a16:creationId xmlns:a16="http://schemas.microsoft.com/office/drawing/2014/main" id="{C9EAA7A0-02F8-4BA4-B8D8-3BA3FB7E034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11913" y="4460716"/>
            <a:ext cx="1074748" cy="1910663"/>
          </a:xfrm>
          <a:prstGeom prst="rect">
            <a:avLst/>
          </a:prstGeom>
          <a:noFill/>
          <a:extLst>
            <a:ext uri="{909E8E84-426E-40DD-AFC4-6F175D3DCCD1}">
              <a14:hiddenFill xmlns:a14="http://schemas.microsoft.com/office/drawing/2010/main">
                <a:solidFill>
                  <a:srgbClr val="FFFFFF"/>
                </a:solidFill>
              </a14:hiddenFill>
            </a:ext>
          </a:extLst>
        </p:spPr>
      </p:pic>
      <p:sp>
        <p:nvSpPr>
          <p:cNvPr id="19" name="右矢印 7">
            <a:extLst>
              <a:ext uri="{FF2B5EF4-FFF2-40B4-BE49-F238E27FC236}">
                <a16:creationId xmlns:a16="http://schemas.microsoft.com/office/drawing/2014/main" id="{E53D7987-D5DC-4E74-8BE0-EE528A0348D8}"/>
              </a:ext>
            </a:extLst>
          </p:cNvPr>
          <p:cNvSpPr/>
          <p:nvPr/>
        </p:nvSpPr>
        <p:spPr>
          <a:xfrm>
            <a:off x="4129652" y="3319567"/>
            <a:ext cx="622759" cy="722937"/>
          </a:xfrm>
          <a:prstGeom prst="rightArrow">
            <a:avLst/>
          </a:prstGeom>
          <a:solidFill>
            <a:srgbClr val="1F497D">
              <a:lumMod val="60000"/>
              <a:lumOff val="40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Calibri"/>
              <a:ea typeface="ＭＳ Ｐゴシック" panose="020B0600070205080204" pitchFamily="50" charset="-128"/>
              <a:cs typeface="+mn-cs"/>
            </a:endParaRPr>
          </a:p>
        </p:txBody>
      </p:sp>
      <p:sp>
        <p:nvSpPr>
          <p:cNvPr id="21" name="右矢印 63">
            <a:extLst>
              <a:ext uri="{FF2B5EF4-FFF2-40B4-BE49-F238E27FC236}">
                <a16:creationId xmlns:a16="http://schemas.microsoft.com/office/drawing/2014/main" id="{8184F9B5-60CA-4299-A6DA-35B5A0B7550C}"/>
              </a:ext>
            </a:extLst>
          </p:cNvPr>
          <p:cNvSpPr/>
          <p:nvPr/>
        </p:nvSpPr>
        <p:spPr>
          <a:xfrm rot="12562903">
            <a:off x="4141064" y="4523500"/>
            <a:ext cx="652235" cy="722937"/>
          </a:xfrm>
          <a:prstGeom prst="rightArrow">
            <a:avLst/>
          </a:prstGeom>
          <a:solidFill>
            <a:srgbClr val="1F497D">
              <a:lumMod val="60000"/>
              <a:lumOff val="40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Calibri"/>
              <a:ea typeface="ＭＳ Ｐゴシック" panose="020B0600070205080204" pitchFamily="50" charset="-128"/>
              <a:cs typeface="+mn-cs"/>
            </a:endParaRPr>
          </a:p>
        </p:txBody>
      </p:sp>
      <p:sp>
        <p:nvSpPr>
          <p:cNvPr id="22" name="角丸四角形 64">
            <a:extLst>
              <a:ext uri="{FF2B5EF4-FFF2-40B4-BE49-F238E27FC236}">
                <a16:creationId xmlns:a16="http://schemas.microsoft.com/office/drawing/2014/main" id="{4571A418-E3A3-4F90-AE59-001A7E4FC7F7}"/>
              </a:ext>
            </a:extLst>
          </p:cNvPr>
          <p:cNvSpPr/>
          <p:nvPr/>
        </p:nvSpPr>
        <p:spPr>
          <a:xfrm>
            <a:off x="4496709" y="5928080"/>
            <a:ext cx="2579903" cy="568407"/>
          </a:xfrm>
          <a:prstGeom prst="roundRect">
            <a:avLst>
              <a:gd name="adj" fmla="val 42914"/>
            </a:avLst>
          </a:prstGeom>
          <a:solidFill>
            <a:schemeClr val="accent1"/>
          </a:solidFill>
          <a:ln w="9525" cap="flat" cmpd="sng" algn="ctr">
            <a:solidFill>
              <a:schemeClr val="accent1">
                <a:lumMod val="50000"/>
              </a:schemeClr>
            </a:solid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noProof="0" dirty="0">
                <a:ln>
                  <a:noFill/>
                </a:ln>
                <a:solidFill>
                  <a:sysClr val="window" lastClr="FFFFFF"/>
                </a:solidFill>
                <a:effectLst/>
                <a:uLnTx/>
                <a:uFillTx/>
                <a:cs typeface="フォントポにほんご"/>
              </a:rPr>
              <a:t>利用者自らが、犯罪・防犯情報を登録することで、情報共有を図ることが可能。</a:t>
            </a:r>
            <a:endParaRPr kumimoji="1" lang="en-US" altLang="ja-JP" sz="1015" b="0" i="0" u="none" strike="noStrike" kern="1200" cap="none" spc="0" normalizeH="0" noProof="0" dirty="0">
              <a:ln>
                <a:noFill/>
              </a:ln>
              <a:solidFill>
                <a:sysClr val="window" lastClr="FFFFFF"/>
              </a:solidFill>
              <a:effectLst/>
              <a:uLnTx/>
              <a:uFillTx/>
              <a:cs typeface="フォントポにほんご"/>
            </a:endParaRPr>
          </a:p>
        </p:txBody>
      </p:sp>
      <p:sp>
        <p:nvSpPr>
          <p:cNvPr id="24" name="テキスト ボックス 8">
            <a:extLst>
              <a:ext uri="{FF2B5EF4-FFF2-40B4-BE49-F238E27FC236}">
                <a16:creationId xmlns:a16="http://schemas.microsoft.com/office/drawing/2014/main" id="{C16F86F6-563A-41AC-9B0F-461B45F2F584}"/>
              </a:ext>
            </a:extLst>
          </p:cNvPr>
          <p:cNvSpPr txBox="1"/>
          <p:nvPr/>
        </p:nvSpPr>
        <p:spPr>
          <a:xfrm>
            <a:off x="4121798" y="3450202"/>
            <a:ext cx="638465" cy="461665"/>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noProof="0" dirty="0">
                <a:ln>
                  <a:noFill/>
                </a:ln>
                <a:solidFill>
                  <a:sysClr val="window" lastClr="FFFFFF"/>
                </a:solidFill>
                <a:effectLst/>
                <a:uLnTx/>
                <a:uFillTx/>
                <a:cs typeface="+mn-cs"/>
              </a:rPr>
              <a:t>PUSH</a:t>
            </a:r>
            <a:r>
              <a:rPr kumimoji="1" lang="ja-JP" altLang="en-US" sz="1200" b="1" i="0" u="none" strike="noStrike" kern="1200" cap="none" spc="0" normalizeH="0" noProof="0" dirty="0">
                <a:ln>
                  <a:noFill/>
                </a:ln>
                <a:solidFill>
                  <a:sysClr val="window" lastClr="FFFFFF"/>
                </a:solidFill>
                <a:effectLst/>
                <a:uLnTx/>
                <a:uFillTx/>
                <a:cs typeface="+mn-cs"/>
              </a:rPr>
              <a:t>通知</a:t>
            </a:r>
          </a:p>
        </p:txBody>
      </p:sp>
      <p:sp>
        <p:nvSpPr>
          <p:cNvPr id="25" name="テキスト ボックス 71">
            <a:extLst>
              <a:ext uri="{FF2B5EF4-FFF2-40B4-BE49-F238E27FC236}">
                <a16:creationId xmlns:a16="http://schemas.microsoft.com/office/drawing/2014/main" id="{309E6208-21ED-4ECF-A147-47CB37C9B774}"/>
              </a:ext>
            </a:extLst>
          </p:cNvPr>
          <p:cNvSpPr txBox="1"/>
          <p:nvPr/>
        </p:nvSpPr>
        <p:spPr>
          <a:xfrm>
            <a:off x="4249032" y="4754506"/>
            <a:ext cx="638465" cy="276999"/>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noProof="0" dirty="0">
                <a:ln>
                  <a:noFill/>
                </a:ln>
                <a:solidFill>
                  <a:sysClr val="window" lastClr="FFFFFF"/>
                </a:solidFill>
                <a:effectLst/>
                <a:uLnTx/>
                <a:uFillTx/>
                <a:cs typeface="+mn-cs"/>
              </a:rPr>
              <a:t>登録</a:t>
            </a:r>
          </a:p>
        </p:txBody>
      </p:sp>
    </p:spTree>
    <p:extLst>
      <p:ext uri="{BB962C8B-B14F-4D97-AF65-F5344CB8AC3E}">
        <p14:creationId xmlns:p14="http://schemas.microsoft.com/office/powerpoint/2010/main" val="2191203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10</a:t>
            </a:fld>
            <a:endParaRPr kumimoji="1" lang="ja-JP" altLang="en-US"/>
          </a:p>
        </p:txBody>
      </p:sp>
      <p:sp>
        <p:nvSpPr>
          <p:cNvPr id="29" name="正方形/長方形 28"/>
          <p:cNvSpPr/>
          <p:nvPr/>
        </p:nvSpPr>
        <p:spPr>
          <a:xfrm>
            <a:off x="215899" y="840309"/>
            <a:ext cx="8502531"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⑥ </a:t>
            </a:r>
            <a:r>
              <a:rPr lang="en-US" altLang="ja-JP" sz="2000" dirty="0">
                <a:solidFill>
                  <a:schemeClr val="tx1"/>
                </a:solidFill>
                <a:latin typeface="+mn-ea"/>
                <a:cs typeface="Meiryo UI" panose="020B0604030504040204" pitchFamily="50" charset="-128"/>
              </a:rPr>
              <a:t>Night Street Advisor</a:t>
            </a:r>
            <a:r>
              <a:rPr lang="ja-JP" altLang="en-US" sz="2000" dirty="0">
                <a:solidFill>
                  <a:schemeClr val="tx1"/>
                </a:solidFill>
                <a:latin typeface="+mn-ea"/>
                <a:cs typeface="Meiryo UI" panose="020B0604030504040204" pitchFamily="50" charset="-128"/>
              </a:rPr>
              <a:t>（</a:t>
            </a:r>
            <a:r>
              <a:rPr lang="zh-TW" altLang="en-US" sz="2000" dirty="0">
                <a:solidFill>
                  <a:schemeClr val="tx1"/>
                </a:solidFill>
                <a:latin typeface="+mn-ea"/>
                <a:cs typeface="Meiryo UI" panose="020B0604030504040204" pitchFamily="50" charset="-128"/>
              </a:rPr>
              <a:t>明石工業高等専門学校 知的情報環境研究室</a:t>
            </a:r>
            <a:r>
              <a:rPr lang="ja-JP" altLang="en-US" sz="2000" dirty="0">
                <a:solidFill>
                  <a:schemeClr val="tx1"/>
                </a:solidFill>
                <a:latin typeface="+mn-ea"/>
                <a:cs typeface="Meiryo UI" panose="020B0604030504040204" pitchFamily="50" charset="-128"/>
              </a:rPr>
              <a:t>）</a:t>
            </a:r>
          </a:p>
        </p:txBody>
      </p:sp>
      <p:sp>
        <p:nvSpPr>
          <p:cNvPr id="10" name="四角形: 角を丸くする 9">
            <a:extLst>
              <a:ext uri="{FF2B5EF4-FFF2-40B4-BE49-F238E27FC236}">
                <a16:creationId xmlns:a16="http://schemas.microsoft.com/office/drawing/2014/main" id="{683F6A8F-D098-45F9-BBEF-610D483B57C8}"/>
              </a:ext>
            </a:extLst>
          </p:cNvPr>
          <p:cNvSpPr/>
          <p:nvPr/>
        </p:nvSpPr>
        <p:spPr>
          <a:xfrm>
            <a:off x="317237" y="1216512"/>
            <a:ext cx="8502531" cy="1078195"/>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n-ea"/>
                <a:cs typeface="Meiryo UI" panose="020B0604030504040204" pitchFamily="50" charset="-128"/>
              </a:rPr>
              <a:t>街路灯の位置情報を公開することにより、街灯の明るさや間隔のデータから夜道の「明るさ」を算出し、通常の道案内アプリの情報に「明るさ」重ね合わせて表示することで、より明るい道を選択できるようにしたアプリができました。</a:t>
            </a:r>
          </a:p>
        </p:txBody>
      </p:sp>
      <p:pic>
        <p:nvPicPr>
          <p:cNvPr id="19" name="図 18" descr="スクリーンショット 2015-09-06 11.48.51.png">
            <a:extLst>
              <a:ext uri="{FF2B5EF4-FFF2-40B4-BE49-F238E27FC236}">
                <a16:creationId xmlns:a16="http://schemas.microsoft.com/office/drawing/2014/main" id="{A0035060-ED9E-48DC-A745-E9352DBB23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776"/>
          <a:stretch/>
        </p:blipFill>
        <p:spPr>
          <a:xfrm>
            <a:off x="4572000" y="3634438"/>
            <a:ext cx="1902658" cy="2609353"/>
          </a:xfrm>
          <a:prstGeom prst="rect">
            <a:avLst/>
          </a:prstGeom>
        </p:spPr>
      </p:pic>
      <p:pic>
        <p:nvPicPr>
          <p:cNvPr id="32" name="図 31" descr="スクリーンショット 2016-01-12 10.22.42.png">
            <a:extLst>
              <a:ext uri="{FF2B5EF4-FFF2-40B4-BE49-F238E27FC236}">
                <a16:creationId xmlns:a16="http://schemas.microsoft.com/office/drawing/2014/main" id="{79DAD0AC-C866-4F44-813B-7B1AB97046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9483" y="3660316"/>
            <a:ext cx="1786313" cy="2448230"/>
          </a:xfrm>
          <a:prstGeom prst="rect">
            <a:avLst/>
          </a:prstGeom>
        </p:spPr>
      </p:pic>
      <p:sp>
        <p:nvSpPr>
          <p:cNvPr id="34" name="下矢印 52">
            <a:extLst>
              <a:ext uri="{FF2B5EF4-FFF2-40B4-BE49-F238E27FC236}">
                <a16:creationId xmlns:a16="http://schemas.microsoft.com/office/drawing/2014/main" id="{01E6705D-9596-440D-B536-A99CA2A13A66}"/>
              </a:ext>
            </a:extLst>
          </p:cNvPr>
          <p:cNvSpPr/>
          <p:nvPr/>
        </p:nvSpPr>
        <p:spPr>
          <a:xfrm rot="16200000">
            <a:off x="4034925" y="4705603"/>
            <a:ext cx="331155" cy="364588"/>
          </a:xfrm>
          <a:prstGeom prst="downArrow">
            <a:avLst>
              <a:gd name="adj1" fmla="val 30686"/>
              <a:gd name="adj2" fmla="val 50000"/>
            </a:avLst>
          </a:prstGeom>
          <a:solidFill>
            <a:schemeClr val="accent1"/>
          </a:solidFill>
          <a:ln w="9525"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ysClr val="window" lastClr="FFFFFF"/>
              </a:solidFill>
              <a:effectLst/>
              <a:uLnTx/>
              <a:uFillTx/>
              <a:latin typeface="+mn-ea"/>
              <a:cs typeface="+mn-cs"/>
            </a:endParaRPr>
          </a:p>
        </p:txBody>
      </p:sp>
      <p:sp>
        <p:nvSpPr>
          <p:cNvPr id="37" name="角丸四角形吹き出し 3">
            <a:extLst>
              <a:ext uri="{FF2B5EF4-FFF2-40B4-BE49-F238E27FC236}">
                <a16:creationId xmlns:a16="http://schemas.microsoft.com/office/drawing/2014/main" id="{10EDF58D-C71F-432F-8EC3-10BB5978CA40}"/>
              </a:ext>
            </a:extLst>
          </p:cNvPr>
          <p:cNvSpPr/>
          <p:nvPr/>
        </p:nvSpPr>
        <p:spPr>
          <a:xfrm>
            <a:off x="2107072" y="2504936"/>
            <a:ext cx="1840136" cy="851346"/>
          </a:xfrm>
          <a:prstGeom prst="wedgeRoundRectCallout">
            <a:avLst>
              <a:gd name="adj1" fmla="val 12456"/>
              <a:gd name="adj2" fmla="val 211773"/>
              <a:gd name="adj3" fmla="val 16667"/>
            </a:avLst>
          </a:prstGeom>
          <a:solidFill>
            <a:sysClr val="window" lastClr="FFFFFF"/>
          </a:solidFill>
          <a:ln w="9525" cap="flat" cmpd="sng" algn="ctr">
            <a:solidFill>
              <a:schemeClr val="accent1"/>
            </a:solidFill>
            <a:prstDash val="solid"/>
          </a:ln>
          <a:effectLst>
            <a:outerShdw blurRad="40000" dist="23000" dir="5400000" rotWithShape="0">
              <a:srgbClr val="000000">
                <a:alpha val="35000"/>
              </a:srgbClr>
            </a:outerShdw>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ysClr val="windowText" lastClr="000000"/>
                </a:solidFill>
                <a:effectLst/>
                <a:uLnTx/>
                <a:uFillTx/>
                <a:latin typeface="+mn-ea"/>
                <a:cs typeface="+mn-cs"/>
              </a:rPr>
              <a:t>名古屋市の例。アプリを起動すると、出発地と目的地の入力画面が表示される。</a:t>
            </a:r>
            <a:endParaRPr kumimoji="1" lang="ja-JP" altLang="en-US" sz="1100" b="0" i="0" u="none" strike="noStrike" kern="1200" cap="none" spc="0" normalizeH="0" baseline="0" noProof="0" dirty="0">
              <a:ln>
                <a:noFill/>
              </a:ln>
              <a:solidFill>
                <a:srgbClr val="FF0000"/>
              </a:solidFill>
              <a:effectLst/>
              <a:uLnTx/>
              <a:uFillTx/>
              <a:latin typeface="+mn-ea"/>
              <a:cs typeface="+mn-cs"/>
            </a:endParaRPr>
          </a:p>
        </p:txBody>
      </p:sp>
      <p:sp>
        <p:nvSpPr>
          <p:cNvPr id="38" name="下矢印 42">
            <a:extLst>
              <a:ext uri="{FF2B5EF4-FFF2-40B4-BE49-F238E27FC236}">
                <a16:creationId xmlns:a16="http://schemas.microsoft.com/office/drawing/2014/main" id="{3543B550-2E54-4A06-8D4E-C2BDEFB4FBB1}"/>
              </a:ext>
            </a:extLst>
          </p:cNvPr>
          <p:cNvSpPr/>
          <p:nvPr/>
        </p:nvSpPr>
        <p:spPr>
          <a:xfrm rot="16200000">
            <a:off x="4034925" y="2747855"/>
            <a:ext cx="331155" cy="364588"/>
          </a:xfrm>
          <a:prstGeom prst="downArrow">
            <a:avLst>
              <a:gd name="adj1" fmla="val 30686"/>
              <a:gd name="adj2" fmla="val 50000"/>
            </a:avLst>
          </a:prstGeom>
          <a:solidFill>
            <a:schemeClr val="accent1"/>
          </a:solidFill>
          <a:ln w="9525"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ysClr val="window" lastClr="FFFFFF"/>
              </a:solidFill>
              <a:effectLst/>
              <a:uLnTx/>
              <a:uFillTx/>
              <a:latin typeface="+mn-ea"/>
              <a:cs typeface="+mn-cs"/>
            </a:endParaRPr>
          </a:p>
        </p:txBody>
      </p:sp>
      <p:sp>
        <p:nvSpPr>
          <p:cNvPr id="39" name="角丸四角形吹き出し 45">
            <a:extLst>
              <a:ext uri="{FF2B5EF4-FFF2-40B4-BE49-F238E27FC236}">
                <a16:creationId xmlns:a16="http://schemas.microsoft.com/office/drawing/2014/main" id="{B1589A90-3FE9-4A57-B103-96F6D3FD95E6}"/>
              </a:ext>
            </a:extLst>
          </p:cNvPr>
          <p:cNvSpPr/>
          <p:nvPr/>
        </p:nvSpPr>
        <p:spPr>
          <a:xfrm>
            <a:off x="4572000" y="2536052"/>
            <a:ext cx="1902658" cy="851346"/>
          </a:xfrm>
          <a:prstGeom prst="wedgeRoundRectCallout">
            <a:avLst>
              <a:gd name="adj1" fmla="val -20033"/>
              <a:gd name="adj2" fmla="val 75750"/>
              <a:gd name="adj3" fmla="val 16667"/>
            </a:avLst>
          </a:prstGeom>
          <a:solidFill>
            <a:sysClr val="window" lastClr="FFFFFF"/>
          </a:solidFill>
          <a:ln w="9525" cap="flat" cmpd="sng" algn="ctr">
            <a:solidFill>
              <a:schemeClr val="accent1"/>
            </a:solidFill>
            <a:prstDash val="solid"/>
          </a:ln>
          <a:effectLst>
            <a:outerShdw blurRad="40000" dist="23000" dir="5400000" rotWithShape="0">
              <a:srgbClr val="000000">
                <a:alpha val="35000"/>
              </a:srgbClr>
            </a:outerShdw>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n-ea"/>
                <a:cs typeface="+mn-cs"/>
              </a:rPr>
              <a:t>通常の道案内アプリによるルート（青線）とナイトストリートアドバイザーによる域内の明るさ表示が重なって表示される。</a:t>
            </a:r>
          </a:p>
        </p:txBody>
      </p:sp>
      <p:sp>
        <p:nvSpPr>
          <p:cNvPr id="24" name="正方形/長方形 23">
            <a:extLst>
              <a:ext uri="{FF2B5EF4-FFF2-40B4-BE49-F238E27FC236}">
                <a16:creationId xmlns:a16="http://schemas.microsoft.com/office/drawing/2014/main" id="{7AC4B23F-EE74-4FE4-9494-3EC420FAEE71}"/>
              </a:ext>
            </a:extLst>
          </p:cNvPr>
          <p:cNvSpPr/>
          <p:nvPr/>
        </p:nvSpPr>
        <p:spPr>
          <a:xfrm>
            <a:off x="0" y="6495277"/>
            <a:ext cx="8776644" cy="307777"/>
          </a:xfrm>
          <a:prstGeom prst="rect">
            <a:avLst/>
          </a:prstGeom>
        </p:spPr>
        <p:txBody>
          <a:bodyPr wrap="square">
            <a:spAutoFit/>
          </a:bodyPr>
          <a:lstStyle/>
          <a:p>
            <a:pPr algn="r"/>
            <a:r>
              <a:rPr kumimoji="1" lang="en-US" altLang="ja-JP" sz="1400" dirty="0"/>
              <a:t>※</a:t>
            </a:r>
            <a:r>
              <a:rPr kumimoji="1" lang="ja-JP" altLang="en-US" sz="1400" dirty="0"/>
              <a:t>出典</a:t>
            </a:r>
            <a:r>
              <a:rPr kumimoji="1" lang="en-US" altLang="ja-JP" sz="1400" dirty="0"/>
              <a:t>: </a:t>
            </a:r>
            <a:r>
              <a:rPr kumimoji="1" lang="ja-JP" altLang="en-US" sz="1400" dirty="0"/>
              <a:t>内閣官房「オープンデータ</a:t>
            </a:r>
            <a:r>
              <a:rPr kumimoji="1" lang="en-US" altLang="ja-JP" sz="1400" dirty="0"/>
              <a:t>100</a:t>
            </a:r>
            <a:r>
              <a:rPr kumimoji="1" lang="ja-JP" altLang="en-US" sz="1400" dirty="0"/>
              <a:t>」より「</a:t>
            </a:r>
            <a:r>
              <a:rPr kumimoji="1" lang="en-US" altLang="ja-JP" sz="1400" dirty="0"/>
              <a:t>Night Street Advisor</a:t>
            </a:r>
            <a:r>
              <a:rPr kumimoji="1" lang="ja-JP" altLang="en-US" sz="1400" dirty="0"/>
              <a:t>」 </a:t>
            </a:r>
            <a:r>
              <a:rPr kumimoji="1" lang="en-US" altLang="ja-JP" sz="1400" dirty="0"/>
              <a:t>https://cio.go.jp/opendata100</a:t>
            </a:r>
            <a:endParaRPr kumimoji="1" lang="ja-JP" altLang="en-US" sz="1400" dirty="0"/>
          </a:p>
        </p:txBody>
      </p:sp>
      <p:sp>
        <p:nvSpPr>
          <p:cNvPr id="27" name="タイトル 1">
            <a:extLst>
              <a:ext uri="{FF2B5EF4-FFF2-40B4-BE49-F238E27FC236}">
                <a16:creationId xmlns:a16="http://schemas.microsoft.com/office/drawing/2014/main" id="{39A9879F-E9DE-40E3-B156-91D331C7BB7E}"/>
              </a:ext>
            </a:extLst>
          </p:cNvPr>
          <p:cNvSpPr txBox="1">
            <a:spLocks/>
          </p:cNvSpPr>
          <p:nvPr/>
        </p:nvSpPr>
        <p:spPr>
          <a:xfrm>
            <a:off x="251520" y="313813"/>
            <a:ext cx="8712968" cy="424732"/>
          </a:xfrm>
          <a:prstGeom prst="rect">
            <a:avLst/>
          </a:prstGeom>
        </p:spPr>
        <p:txBody>
          <a:bodyPr vert="horz" wrap="none" lIns="91440" tIns="45720" rIns="91440" bIns="45720" rtlCol="0" anchor="ctr">
            <a:normAutofit/>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dirty="0">
                <a:latin typeface="+mn-ea"/>
                <a:ea typeface="+mn-ea"/>
              </a:rPr>
              <a:t>2.2 </a:t>
            </a:r>
            <a:r>
              <a:rPr lang="ja-JP" altLang="en-US" dirty="0">
                <a:latin typeface="+mn-ea"/>
                <a:ea typeface="+mn-ea"/>
              </a:rPr>
              <a:t>地域課題の解決の有効な手段としてのオープンデータ</a:t>
            </a:r>
          </a:p>
        </p:txBody>
      </p:sp>
      <p:sp>
        <p:nvSpPr>
          <p:cNvPr id="30" name="タイトル 1">
            <a:extLst>
              <a:ext uri="{FF2B5EF4-FFF2-40B4-BE49-F238E27FC236}">
                <a16:creationId xmlns:a16="http://schemas.microsoft.com/office/drawing/2014/main" id="{D1E2C220-5B94-439E-9FC0-FA72055E0404}"/>
              </a:ext>
            </a:extLst>
          </p:cNvPr>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2.</a:t>
            </a:r>
            <a:r>
              <a:rPr lang="ja-JP" altLang="en-US" sz="1200" dirty="0">
                <a:latin typeface="+mn-ea"/>
                <a:ea typeface="+mn-ea"/>
              </a:rPr>
              <a:t>オープンデータの意義を理解する</a:t>
            </a:r>
          </a:p>
        </p:txBody>
      </p:sp>
    </p:spTree>
    <p:extLst>
      <p:ext uri="{BB962C8B-B14F-4D97-AF65-F5344CB8AC3E}">
        <p14:creationId xmlns:p14="http://schemas.microsoft.com/office/powerpoint/2010/main" val="1966779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3707904" y="3140967"/>
            <a:ext cx="2016223" cy="3117393"/>
          </a:xfrm>
          <a:prstGeom prst="rect">
            <a:avLst/>
          </a:prstGeom>
        </p:spPr>
      </p:pic>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11</a:t>
            </a:fld>
            <a:endParaRPr kumimoji="1" lang="ja-JP" altLang="en-US"/>
          </a:p>
        </p:txBody>
      </p:sp>
      <p:sp>
        <p:nvSpPr>
          <p:cNvPr id="29" name="正方形/長方形 28"/>
          <p:cNvSpPr/>
          <p:nvPr/>
        </p:nvSpPr>
        <p:spPr>
          <a:xfrm>
            <a:off x="215900" y="840309"/>
            <a:ext cx="8316540"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⑦ 介護施設の検索（ミルモ／株式会社ウェルモ）</a:t>
            </a:r>
          </a:p>
        </p:txBody>
      </p:sp>
      <p:sp>
        <p:nvSpPr>
          <p:cNvPr id="10" name="四角形: 角を丸くする 9">
            <a:extLst>
              <a:ext uri="{FF2B5EF4-FFF2-40B4-BE49-F238E27FC236}">
                <a16:creationId xmlns:a16="http://schemas.microsoft.com/office/drawing/2014/main" id="{683F6A8F-D098-45F9-BBEF-610D483B57C8}"/>
              </a:ext>
            </a:extLst>
          </p:cNvPr>
          <p:cNvSpPr/>
          <p:nvPr/>
        </p:nvSpPr>
        <p:spPr>
          <a:xfrm>
            <a:off x="317237" y="1216512"/>
            <a:ext cx="8502531" cy="1078195"/>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n-ea"/>
                <a:cs typeface="Meiryo UI" panose="020B0604030504040204" pitchFamily="50" charset="-128"/>
              </a:rPr>
              <a:t>厚労省・福岡市・福岡県警が提供する介護事業所情報を利用して、</a:t>
            </a:r>
          </a:p>
          <a:p>
            <a:r>
              <a:rPr lang="ja-JP" altLang="en-US" sz="1600" dirty="0">
                <a:solidFill>
                  <a:schemeClr val="tx1"/>
                </a:solidFill>
                <a:latin typeface="+mn-ea"/>
                <a:cs typeface="Meiryo UI" panose="020B0604030504040204" pitchFamily="50" charset="-128"/>
              </a:rPr>
              <a:t>介護現場で課題とされている、適切な施設探しを支援するサービスを提供しています。</a:t>
            </a:r>
            <a:endParaRPr lang="en-US" altLang="ja-JP" sz="1600" dirty="0">
              <a:solidFill>
                <a:schemeClr val="tx1"/>
              </a:solidFill>
              <a:latin typeface="+mn-ea"/>
              <a:cs typeface="Meiryo UI" panose="020B0604030504040204" pitchFamily="50" charset="-128"/>
            </a:endParaRPr>
          </a:p>
        </p:txBody>
      </p:sp>
      <p:sp>
        <p:nvSpPr>
          <p:cNvPr id="65" name="角丸四角形 33">
            <a:extLst>
              <a:ext uri="{FF2B5EF4-FFF2-40B4-BE49-F238E27FC236}">
                <a16:creationId xmlns:a16="http://schemas.microsoft.com/office/drawing/2014/main" id="{828C6EF6-85C7-46BD-9777-773FF21F80D7}"/>
              </a:ext>
            </a:extLst>
          </p:cNvPr>
          <p:cNvSpPr/>
          <p:nvPr/>
        </p:nvSpPr>
        <p:spPr>
          <a:xfrm>
            <a:off x="2917123" y="2506673"/>
            <a:ext cx="3589793" cy="518748"/>
          </a:xfrm>
          <a:prstGeom prst="roundRect">
            <a:avLst>
              <a:gd name="adj" fmla="val 50000"/>
            </a:avLst>
          </a:prstGeom>
          <a:solidFill>
            <a:schemeClr val="accent1"/>
          </a:solidFill>
          <a:ln w="9525"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ysClr val="window" lastClr="FFFFFF"/>
                </a:solidFill>
                <a:effectLst/>
                <a:uLnTx/>
                <a:uFillTx/>
                <a:latin typeface="+mn-ea"/>
                <a:cs typeface="フォントポにほんご"/>
              </a:rPr>
              <a:t>介護に必要な情報がタブレット上で確認できる</a:t>
            </a:r>
            <a:endParaRPr kumimoji="1" lang="en-US" altLang="ja-JP" sz="1100" b="0" i="0" u="none" strike="noStrike" kern="1200" cap="none" spc="0" normalizeH="0" baseline="0" noProof="0" dirty="0">
              <a:ln>
                <a:noFill/>
              </a:ln>
              <a:solidFill>
                <a:sysClr val="window" lastClr="FFFFFF"/>
              </a:solidFill>
              <a:effectLst/>
              <a:uLnTx/>
              <a:uFillTx/>
              <a:latin typeface="+mn-ea"/>
              <a:cs typeface="フォントポにほんご"/>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ysClr val="window" lastClr="FFFFFF"/>
                </a:solidFill>
                <a:effectLst/>
                <a:uLnTx/>
                <a:uFillTx/>
                <a:latin typeface="+mn-ea"/>
                <a:cs typeface="フォントポにほんご"/>
              </a:rPr>
              <a:t>（ミルモタブレットの使用画面例）</a:t>
            </a:r>
            <a:endParaRPr kumimoji="1" lang="en-US" altLang="ja-JP" sz="1100" b="0" i="0" u="none" strike="noStrike" kern="1200" cap="none" spc="0" normalizeH="0" baseline="0" noProof="0" dirty="0">
              <a:ln>
                <a:noFill/>
              </a:ln>
              <a:solidFill>
                <a:sysClr val="window" lastClr="FFFFFF"/>
              </a:solidFill>
              <a:effectLst/>
              <a:uLnTx/>
              <a:uFillTx/>
              <a:latin typeface="+mn-ea"/>
              <a:cs typeface="フォントポにほんご"/>
            </a:endParaRPr>
          </a:p>
        </p:txBody>
      </p:sp>
      <p:sp>
        <p:nvSpPr>
          <p:cNvPr id="17" name="正方形/長方形 16">
            <a:extLst>
              <a:ext uri="{FF2B5EF4-FFF2-40B4-BE49-F238E27FC236}">
                <a16:creationId xmlns:a16="http://schemas.microsoft.com/office/drawing/2014/main" id="{4893692B-14D5-4426-A9CB-830D5F9560A0}"/>
              </a:ext>
            </a:extLst>
          </p:cNvPr>
          <p:cNvSpPr/>
          <p:nvPr/>
        </p:nvSpPr>
        <p:spPr>
          <a:xfrm>
            <a:off x="2154964" y="6495277"/>
            <a:ext cx="6621680" cy="307777"/>
          </a:xfrm>
          <a:prstGeom prst="rect">
            <a:avLst/>
          </a:prstGeom>
        </p:spPr>
        <p:txBody>
          <a:bodyPr wrap="square">
            <a:spAutoFit/>
          </a:bodyPr>
          <a:lstStyle/>
          <a:p>
            <a:pPr algn="r"/>
            <a:r>
              <a:rPr kumimoji="1" lang="en-US" altLang="ja-JP" sz="1400" dirty="0"/>
              <a:t>※</a:t>
            </a:r>
            <a:r>
              <a:rPr kumimoji="1" lang="ja-JP" altLang="en-US" sz="1400" dirty="0"/>
              <a:t>出典</a:t>
            </a:r>
            <a:r>
              <a:rPr kumimoji="1" lang="en-US" altLang="ja-JP" sz="1400" dirty="0"/>
              <a:t>: </a:t>
            </a:r>
            <a:r>
              <a:rPr kumimoji="1" lang="ja-JP" altLang="en-US" sz="1400" dirty="0"/>
              <a:t>内閣官房「オープンデータ</a:t>
            </a:r>
            <a:r>
              <a:rPr kumimoji="1" lang="en-US" altLang="ja-JP" sz="1400" dirty="0"/>
              <a:t>100</a:t>
            </a:r>
            <a:r>
              <a:rPr kumimoji="1" lang="ja-JP" altLang="en-US" sz="1400" dirty="0"/>
              <a:t>」より「ミルモ」 </a:t>
            </a:r>
            <a:r>
              <a:rPr kumimoji="1" lang="en-US" altLang="ja-JP" sz="1400" dirty="0"/>
              <a:t>https://cio.go.jp/opendata100</a:t>
            </a:r>
            <a:endParaRPr kumimoji="1" lang="ja-JP" altLang="en-US" sz="1400" dirty="0"/>
          </a:p>
        </p:txBody>
      </p:sp>
      <p:sp>
        <p:nvSpPr>
          <p:cNvPr id="20" name="タイトル 1">
            <a:extLst>
              <a:ext uri="{FF2B5EF4-FFF2-40B4-BE49-F238E27FC236}">
                <a16:creationId xmlns:a16="http://schemas.microsoft.com/office/drawing/2014/main" id="{134D2CA7-8926-44B3-B9CD-F79058DFEB2A}"/>
              </a:ext>
            </a:extLst>
          </p:cNvPr>
          <p:cNvSpPr txBox="1">
            <a:spLocks/>
          </p:cNvSpPr>
          <p:nvPr/>
        </p:nvSpPr>
        <p:spPr>
          <a:xfrm>
            <a:off x="251520" y="313813"/>
            <a:ext cx="8712968" cy="424732"/>
          </a:xfrm>
          <a:prstGeom prst="rect">
            <a:avLst/>
          </a:prstGeom>
        </p:spPr>
        <p:txBody>
          <a:bodyPr vert="horz" wrap="none" lIns="91440" tIns="45720" rIns="91440" bIns="45720" rtlCol="0" anchor="ctr">
            <a:normAutofit/>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dirty="0">
                <a:latin typeface="+mn-ea"/>
                <a:ea typeface="+mn-ea"/>
              </a:rPr>
              <a:t>2.2 </a:t>
            </a:r>
            <a:r>
              <a:rPr lang="ja-JP" altLang="en-US" dirty="0">
                <a:latin typeface="+mn-ea"/>
                <a:ea typeface="+mn-ea"/>
              </a:rPr>
              <a:t>地域課題の解決の有効な手段としてのオープンデータ</a:t>
            </a:r>
          </a:p>
        </p:txBody>
      </p:sp>
      <p:sp>
        <p:nvSpPr>
          <p:cNvPr id="21" name="タイトル 1">
            <a:extLst>
              <a:ext uri="{FF2B5EF4-FFF2-40B4-BE49-F238E27FC236}">
                <a16:creationId xmlns:a16="http://schemas.microsoft.com/office/drawing/2014/main" id="{0D22BACC-FC9B-432A-B0D9-FAC5B1D5A61C}"/>
              </a:ext>
            </a:extLst>
          </p:cNvPr>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2.</a:t>
            </a:r>
            <a:r>
              <a:rPr lang="ja-JP" altLang="en-US" sz="1200" dirty="0">
                <a:latin typeface="+mn-ea"/>
                <a:ea typeface="+mn-ea"/>
              </a:rPr>
              <a:t>オープンデータの意義を理解する</a:t>
            </a:r>
          </a:p>
        </p:txBody>
      </p:sp>
    </p:spTree>
    <p:extLst>
      <p:ext uri="{BB962C8B-B14F-4D97-AF65-F5344CB8AC3E}">
        <p14:creationId xmlns:p14="http://schemas.microsoft.com/office/powerpoint/2010/main" val="2753959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12</a:t>
            </a:fld>
            <a:endParaRPr kumimoji="1" lang="ja-JP" altLang="en-US"/>
          </a:p>
        </p:txBody>
      </p:sp>
      <p:sp>
        <p:nvSpPr>
          <p:cNvPr id="29" name="正方形/長方形 28"/>
          <p:cNvSpPr/>
          <p:nvPr/>
        </p:nvSpPr>
        <p:spPr>
          <a:xfrm>
            <a:off x="215899" y="840309"/>
            <a:ext cx="8502531"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⑧ 献立情報の公開（生駒市・</a:t>
            </a:r>
            <a:r>
              <a:rPr lang="en-US" altLang="ja-JP" sz="2000" dirty="0">
                <a:solidFill>
                  <a:schemeClr val="tx1"/>
                </a:solidFill>
                <a:latin typeface="+mn-ea"/>
                <a:cs typeface="Meiryo UI" panose="020B0604030504040204" pitchFamily="50" charset="-128"/>
              </a:rPr>
              <a:t>4919 for IKOMA</a:t>
            </a:r>
            <a:r>
              <a:rPr lang="ja-JP" altLang="en-US" sz="2000" dirty="0">
                <a:solidFill>
                  <a:schemeClr val="tx1"/>
                </a:solidFill>
                <a:latin typeface="+mn-ea"/>
                <a:cs typeface="Meiryo UI" panose="020B0604030504040204" pitchFamily="50" charset="-128"/>
              </a:rPr>
              <a:t>）</a:t>
            </a:r>
          </a:p>
        </p:txBody>
      </p:sp>
      <p:sp>
        <p:nvSpPr>
          <p:cNvPr id="10" name="四角形: 角を丸くする 9">
            <a:extLst>
              <a:ext uri="{FF2B5EF4-FFF2-40B4-BE49-F238E27FC236}">
                <a16:creationId xmlns:a16="http://schemas.microsoft.com/office/drawing/2014/main" id="{683F6A8F-D098-45F9-BBEF-610D483B57C8}"/>
              </a:ext>
            </a:extLst>
          </p:cNvPr>
          <p:cNvSpPr/>
          <p:nvPr/>
        </p:nvSpPr>
        <p:spPr>
          <a:xfrm>
            <a:off x="317237" y="1216512"/>
            <a:ext cx="8502531" cy="1132368"/>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n-ea"/>
                <a:cs typeface="Meiryo UI" panose="020B0604030504040204" pitchFamily="50" charset="-128"/>
              </a:rPr>
              <a:t>食事の欧米化が進み、食生活の乱れや食物アレルギーを持った子どもたちの増加など、子どもたちの健康を取り巻く問題が深刻化しています。</a:t>
            </a:r>
          </a:p>
          <a:p>
            <a:r>
              <a:rPr lang="ja-JP" altLang="en-US" sz="1600" dirty="0">
                <a:solidFill>
                  <a:schemeClr val="tx1"/>
                </a:solidFill>
                <a:latin typeface="+mn-ea"/>
                <a:cs typeface="Meiryo UI" panose="020B0604030504040204" pitchFamily="50" charset="-128"/>
              </a:rPr>
              <a:t>学校給食の献立データを公開することにより、給食の栄養バランス・アレルゲン等を手元のスマートフォンで確認できるアプリができました。</a:t>
            </a:r>
          </a:p>
        </p:txBody>
      </p:sp>
      <p:sp>
        <p:nvSpPr>
          <p:cNvPr id="24" name="正方形/長方形 23">
            <a:extLst>
              <a:ext uri="{FF2B5EF4-FFF2-40B4-BE49-F238E27FC236}">
                <a16:creationId xmlns:a16="http://schemas.microsoft.com/office/drawing/2014/main" id="{7AC4B23F-EE74-4FE4-9494-3EC420FAEE71}"/>
              </a:ext>
            </a:extLst>
          </p:cNvPr>
          <p:cNvSpPr/>
          <p:nvPr/>
        </p:nvSpPr>
        <p:spPr>
          <a:xfrm>
            <a:off x="215899" y="6507357"/>
            <a:ext cx="8560745" cy="307777"/>
          </a:xfrm>
          <a:prstGeom prst="rect">
            <a:avLst/>
          </a:prstGeom>
        </p:spPr>
        <p:txBody>
          <a:bodyPr wrap="square">
            <a:spAutoFit/>
          </a:bodyPr>
          <a:lstStyle/>
          <a:p>
            <a:pPr algn="r"/>
            <a:r>
              <a:rPr kumimoji="1" lang="en-US" altLang="ja-JP" sz="1400" dirty="0"/>
              <a:t>※</a:t>
            </a:r>
            <a:r>
              <a:rPr kumimoji="1" lang="ja-JP" altLang="en-US" sz="1400" dirty="0"/>
              <a:t>出典</a:t>
            </a:r>
            <a:r>
              <a:rPr kumimoji="1" lang="en-US" altLang="ja-JP" sz="1400" dirty="0"/>
              <a:t>: </a:t>
            </a:r>
            <a:r>
              <a:rPr kumimoji="1" lang="ja-JP" altLang="en-US" sz="1400" dirty="0"/>
              <a:t>内閣官房「オープンデータ</a:t>
            </a:r>
            <a:r>
              <a:rPr kumimoji="1" lang="en-US" altLang="ja-JP" sz="1400" dirty="0"/>
              <a:t>100</a:t>
            </a:r>
            <a:r>
              <a:rPr kumimoji="1" lang="ja-JP" altLang="en-US" sz="1400" dirty="0"/>
              <a:t>」より「</a:t>
            </a:r>
            <a:r>
              <a:rPr kumimoji="1" lang="en-US" altLang="ja-JP" sz="1400" dirty="0"/>
              <a:t>4919</a:t>
            </a:r>
            <a:r>
              <a:rPr kumimoji="1" lang="ja-JP" altLang="en-US" sz="1400" dirty="0"/>
              <a:t>（食育）</a:t>
            </a:r>
            <a:r>
              <a:rPr kumimoji="1" lang="en-US" altLang="ja-JP" sz="1400" dirty="0"/>
              <a:t>for IKOMA</a:t>
            </a:r>
            <a:r>
              <a:rPr kumimoji="1" lang="ja-JP" altLang="en-US" sz="1400" dirty="0"/>
              <a:t>」 </a:t>
            </a:r>
            <a:r>
              <a:rPr kumimoji="1" lang="en-US" altLang="ja-JP" sz="1400" dirty="0"/>
              <a:t>https://cio.go.jp/opendata100</a:t>
            </a:r>
            <a:endParaRPr kumimoji="1" lang="ja-JP" altLang="en-US" sz="1400" dirty="0"/>
          </a:p>
        </p:txBody>
      </p:sp>
      <p:sp>
        <p:nvSpPr>
          <p:cNvPr id="27" name="タイトル 1">
            <a:extLst>
              <a:ext uri="{FF2B5EF4-FFF2-40B4-BE49-F238E27FC236}">
                <a16:creationId xmlns:a16="http://schemas.microsoft.com/office/drawing/2014/main" id="{39A9879F-E9DE-40E3-B156-91D331C7BB7E}"/>
              </a:ext>
            </a:extLst>
          </p:cNvPr>
          <p:cNvSpPr txBox="1">
            <a:spLocks/>
          </p:cNvSpPr>
          <p:nvPr/>
        </p:nvSpPr>
        <p:spPr>
          <a:xfrm>
            <a:off x="251520" y="313813"/>
            <a:ext cx="8712968" cy="424732"/>
          </a:xfrm>
          <a:prstGeom prst="rect">
            <a:avLst/>
          </a:prstGeom>
        </p:spPr>
        <p:txBody>
          <a:bodyPr vert="horz" wrap="none" lIns="91440" tIns="45720" rIns="91440" bIns="45720" rtlCol="0" anchor="ctr">
            <a:normAutofit/>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dirty="0">
                <a:latin typeface="+mn-ea"/>
                <a:ea typeface="+mn-ea"/>
              </a:rPr>
              <a:t>2.2 </a:t>
            </a:r>
            <a:r>
              <a:rPr lang="ja-JP" altLang="en-US" dirty="0">
                <a:latin typeface="+mn-ea"/>
                <a:ea typeface="+mn-ea"/>
              </a:rPr>
              <a:t>地域課題の解決の有効な手段としてのオープンデータ</a:t>
            </a:r>
          </a:p>
        </p:txBody>
      </p:sp>
      <p:sp>
        <p:nvSpPr>
          <p:cNvPr id="30" name="タイトル 1">
            <a:extLst>
              <a:ext uri="{FF2B5EF4-FFF2-40B4-BE49-F238E27FC236}">
                <a16:creationId xmlns:a16="http://schemas.microsoft.com/office/drawing/2014/main" id="{D1E2C220-5B94-439E-9FC0-FA72055E0404}"/>
              </a:ext>
            </a:extLst>
          </p:cNvPr>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2.</a:t>
            </a:r>
            <a:r>
              <a:rPr lang="ja-JP" altLang="en-US" sz="1200" dirty="0">
                <a:latin typeface="+mn-ea"/>
                <a:ea typeface="+mn-ea"/>
              </a:rPr>
              <a:t>オープンデータの意義を理解する</a:t>
            </a:r>
          </a:p>
        </p:txBody>
      </p:sp>
      <p:grpSp>
        <p:nvGrpSpPr>
          <p:cNvPr id="8" name="グループ化 7">
            <a:extLst>
              <a:ext uri="{FF2B5EF4-FFF2-40B4-BE49-F238E27FC236}">
                <a16:creationId xmlns:a16="http://schemas.microsoft.com/office/drawing/2014/main" id="{3FF12886-D42D-4708-903C-B5A79FEA4D0D}"/>
              </a:ext>
            </a:extLst>
          </p:cNvPr>
          <p:cNvGrpSpPr/>
          <p:nvPr/>
        </p:nvGrpSpPr>
        <p:grpSpPr>
          <a:xfrm>
            <a:off x="2274529" y="3461282"/>
            <a:ext cx="4605485" cy="1902936"/>
            <a:chOff x="-365125" y="1821643"/>
            <a:chExt cx="10368161" cy="4307291"/>
          </a:xfrm>
        </p:grpSpPr>
        <p:pic>
          <p:nvPicPr>
            <p:cNvPr id="9" name="Picture 3" descr="\\nns005\広報課\一時保存\情報より\4919\22471561_886999454796074_1607450905_n.jpg">
              <a:extLst>
                <a:ext uri="{FF2B5EF4-FFF2-40B4-BE49-F238E27FC236}">
                  <a16:creationId xmlns:a16="http://schemas.microsoft.com/office/drawing/2014/main" id="{CDF116F6-A781-46EF-A509-917E7624D79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243137" y="1821643"/>
              <a:ext cx="2490788" cy="42838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nns005\広報課\一時保存\情報より\4919\他のスクショ\392x696bb.jpg">
              <a:extLst>
                <a:ext uri="{FF2B5EF4-FFF2-40B4-BE49-F238E27FC236}">
                  <a16:creationId xmlns:a16="http://schemas.microsoft.com/office/drawing/2014/main" id="{16843C2F-2626-4A9C-A40C-20C56F20510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65125" y="1821643"/>
              <a:ext cx="2490788" cy="428388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nns005\広報課\一時保存\情報より\4919\他のスクショ\22407860_886999498129403_672558468_n.jpg">
              <a:extLst>
                <a:ext uri="{FF2B5EF4-FFF2-40B4-BE49-F238E27FC236}">
                  <a16:creationId xmlns:a16="http://schemas.microsoft.com/office/drawing/2014/main" id="{046A0D18-266B-45B1-8F51-C76A4FBAC6C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921448" y="1845052"/>
              <a:ext cx="2490788" cy="428388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グループ化 12">
              <a:extLst>
                <a:ext uri="{FF2B5EF4-FFF2-40B4-BE49-F238E27FC236}">
                  <a16:creationId xmlns:a16="http://schemas.microsoft.com/office/drawing/2014/main" id="{B5E5CBEF-7530-4EA6-B9C7-A4F5C09714DA}"/>
                </a:ext>
              </a:extLst>
            </p:cNvPr>
            <p:cNvGrpSpPr/>
            <p:nvPr/>
          </p:nvGrpSpPr>
          <p:grpSpPr>
            <a:xfrm>
              <a:off x="7512247" y="1845052"/>
              <a:ext cx="2490789" cy="4283882"/>
              <a:chOff x="7902772" y="2121277"/>
              <a:chExt cx="2490789" cy="4283882"/>
            </a:xfrm>
          </p:grpSpPr>
          <p:pic>
            <p:nvPicPr>
              <p:cNvPr id="14" name="Picture 2" descr="\\nns005\広報課\一時保存\情報より\4919\22447678_886999451462741_1018509919_n.jpg">
                <a:extLst>
                  <a:ext uri="{FF2B5EF4-FFF2-40B4-BE49-F238E27FC236}">
                    <a16:creationId xmlns:a16="http://schemas.microsoft.com/office/drawing/2014/main" id="{28A0AA24-F2EC-49B2-8160-1741DE1964CB}"/>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7902772" y="2121277"/>
                <a:ext cx="2490789" cy="4283882"/>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684C8322-0433-43F6-A2E9-4674D4D3AC49}"/>
                  </a:ext>
                </a:extLst>
              </p:cNvPr>
              <p:cNvSpPr txBox="1"/>
              <p:nvPr/>
            </p:nvSpPr>
            <p:spPr>
              <a:xfrm>
                <a:off x="8157566" y="3676651"/>
                <a:ext cx="787438" cy="487657"/>
              </a:xfrm>
              <a:prstGeom prst="rect">
                <a:avLst/>
              </a:prstGeom>
              <a:noFill/>
            </p:spPr>
            <p:txBody>
              <a:bodyPr wrap="none" rtlCol="0">
                <a:spAutoFit/>
              </a:bodyPr>
              <a:lstStyle/>
              <a:p>
                <a:r>
                  <a:rPr kumimoji="1" lang="ja-JP" altLang="en-US" sz="800" dirty="0">
                    <a:solidFill>
                      <a:prstClr val="black"/>
                    </a:solidFill>
                    <a:latin typeface="+mn-ea"/>
                  </a:rPr>
                  <a:t>えび</a:t>
                </a:r>
              </a:p>
            </p:txBody>
          </p:sp>
          <p:sp>
            <p:nvSpPr>
              <p:cNvPr id="16" name="テキスト ボックス 15">
                <a:extLst>
                  <a:ext uri="{FF2B5EF4-FFF2-40B4-BE49-F238E27FC236}">
                    <a16:creationId xmlns:a16="http://schemas.microsoft.com/office/drawing/2014/main" id="{4B9ED653-2A82-43CD-99C1-37EBBA8D95F5}"/>
                  </a:ext>
                </a:extLst>
              </p:cNvPr>
              <p:cNvSpPr txBox="1"/>
              <p:nvPr/>
            </p:nvSpPr>
            <p:spPr>
              <a:xfrm>
                <a:off x="8554441" y="3676651"/>
                <a:ext cx="877655" cy="487657"/>
              </a:xfrm>
              <a:prstGeom prst="rect">
                <a:avLst/>
              </a:prstGeom>
              <a:noFill/>
            </p:spPr>
            <p:txBody>
              <a:bodyPr wrap="none" rtlCol="0">
                <a:spAutoFit/>
              </a:bodyPr>
              <a:lstStyle/>
              <a:p>
                <a:r>
                  <a:rPr kumimoji="1" lang="ja-JP" altLang="en-US" sz="800" dirty="0">
                    <a:solidFill>
                      <a:prstClr val="black"/>
                    </a:solidFill>
                    <a:latin typeface="+mn-ea"/>
                  </a:rPr>
                  <a:t>大豆</a:t>
                </a:r>
              </a:p>
            </p:txBody>
          </p:sp>
        </p:grpSp>
      </p:grpSp>
      <p:sp>
        <p:nvSpPr>
          <p:cNvPr id="17" name="角丸四角形 59">
            <a:extLst>
              <a:ext uri="{FF2B5EF4-FFF2-40B4-BE49-F238E27FC236}">
                <a16:creationId xmlns:a16="http://schemas.microsoft.com/office/drawing/2014/main" id="{9B658064-EB24-44DA-A384-54CB4760965E}"/>
              </a:ext>
            </a:extLst>
          </p:cNvPr>
          <p:cNvSpPr/>
          <p:nvPr/>
        </p:nvSpPr>
        <p:spPr>
          <a:xfrm>
            <a:off x="2488792" y="5463357"/>
            <a:ext cx="2510882" cy="1044000"/>
          </a:xfrm>
          <a:prstGeom prst="roundRect">
            <a:avLst>
              <a:gd name="adj" fmla="val 19453"/>
            </a:avLst>
          </a:prstGeom>
          <a:solidFill>
            <a:schemeClr val="accent1"/>
          </a:solidFill>
          <a:ln w="9525" cap="flat" cmpd="sng" algn="ctr">
            <a:solidFill>
              <a:schemeClr val="accent1">
                <a:lumMod val="50000"/>
              </a:scheme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50" b="1" i="0" u="none" strike="noStrike" kern="0" cap="none" spc="0" normalizeH="0" baseline="0" noProof="0" dirty="0">
                <a:ln>
                  <a:noFill/>
                </a:ln>
                <a:solidFill>
                  <a:prstClr val="white"/>
                </a:solidFill>
                <a:effectLst/>
                <a:uLnTx/>
                <a:uFillTx/>
                <a:latin typeface="+mn-ea"/>
                <a:cs typeface="+mn-cs"/>
              </a:rPr>
              <a:t>①食育サポート機能</a:t>
            </a:r>
            <a:endParaRPr kumimoji="1" lang="en-US" altLang="ja-JP" sz="1050" b="1" i="0" u="none" strike="noStrike" kern="0" cap="none" spc="0" normalizeH="0" baseline="0" noProof="0" dirty="0">
              <a:ln>
                <a:noFill/>
              </a:ln>
              <a:solidFill>
                <a:prstClr val="white"/>
              </a:solidFill>
              <a:effectLst/>
              <a:uLnTx/>
              <a:uFillTx/>
              <a:latin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prstClr val="white"/>
                </a:solidFill>
                <a:effectLst/>
                <a:uLnTx/>
                <a:uFillTx/>
                <a:latin typeface="+mn-ea"/>
                <a:cs typeface="+mn-cs"/>
              </a:rPr>
              <a:t>■その日の献立、摂取カロリー、 栄養</a:t>
            </a:r>
            <a:endParaRPr kumimoji="1" lang="en-US" altLang="ja-JP" sz="1050" b="0" i="0" u="none" strike="noStrike" kern="0" cap="none" spc="0" normalizeH="0" baseline="0" noProof="0" dirty="0">
              <a:ln>
                <a:noFill/>
              </a:ln>
              <a:solidFill>
                <a:prstClr val="white"/>
              </a:solidFill>
              <a:effectLst/>
              <a:uLnTx/>
              <a:uFillTx/>
              <a:latin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050" b="0" i="0" u="none" strike="noStrike" kern="0" cap="none" spc="0" normalizeH="0" baseline="0" noProof="0" dirty="0">
                <a:ln>
                  <a:noFill/>
                </a:ln>
                <a:solidFill>
                  <a:prstClr val="white"/>
                </a:solidFill>
                <a:effectLst/>
                <a:uLnTx/>
                <a:uFillTx/>
                <a:latin typeface="+mn-ea"/>
                <a:cs typeface="+mn-cs"/>
              </a:rPr>
              <a:t>   </a:t>
            </a:r>
            <a:r>
              <a:rPr kumimoji="1" lang="ja-JP" altLang="en-US" sz="1050" b="0" i="0" u="none" strike="noStrike" kern="0" cap="none" spc="0" normalizeH="0" baseline="0" noProof="0" dirty="0">
                <a:ln>
                  <a:noFill/>
                </a:ln>
                <a:solidFill>
                  <a:prstClr val="white"/>
                </a:solidFill>
                <a:effectLst/>
                <a:uLnTx/>
                <a:uFillTx/>
                <a:latin typeface="+mn-ea"/>
                <a:cs typeface="+mn-cs"/>
              </a:rPr>
              <a:t>バランスの表示</a:t>
            </a:r>
            <a:endParaRPr kumimoji="1" lang="en-US" altLang="ja-JP" sz="1050" b="0" i="0" u="none" strike="noStrike" kern="0" cap="none" spc="0" normalizeH="0" baseline="0" noProof="0" dirty="0">
              <a:ln>
                <a:noFill/>
              </a:ln>
              <a:solidFill>
                <a:prstClr val="white"/>
              </a:solidFill>
              <a:effectLst/>
              <a:uLnTx/>
              <a:uFillTx/>
              <a:latin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prstClr val="white"/>
                </a:solidFill>
                <a:effectLst/>
                <a:uLnTx/>
                <a:uFillTx/>
                <a:latin typeface="+mn-ea"/>
                <a:cs typeface="+mn-cs"/>
              </a:rPr>
              <a:t>■ひと月の献立メニューの表示</a:t>
            </a: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prstClr val="white"/>
                </a:solidFill>
                <a:effectLst/>
                <a:uLnTx/>
                <a:uFillTx/>
                <a:latin typeface="+mn-ea"/>
                <a:cs typeface="+mn-cs"/>
              </a:rPr>
              <a:t>■摂取目安カロリーや栄養バランス</a:t>
            </a:r>
            <a:endParaRPr kumimoji="1" lang="en-US" altLang="ja-JP" sz="1050" b="0" i="0" u="none" strike="noStrike" kern="0" cap="none" spc="0" normalizeH="0" baseline="0" noProof="0" dirty="0">
              <a:ln>
                <a:noFill/>
              </a:ln>
              <a:solidFill>
                <a:prstClr val="white"/>
              </a:solidFill>
              <a:effectLst/>
              <a:uLnTx/>
              <a:uFillTx/>
              <a:latin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050" b="0" i="0" u="none" strike="noStrike" kern="0" cap="none" spc="0" normalizeH="0" baseline="0" noProof="0" dirty="0">
                <a:ln>
                  <a:noFill/>
                </a:ln>
                <a:solidFill>
                  <a:prstClr val="white"/>
                </a:solidFill>
                <a:effectLst/>
                <a:uLnTx/>
                <a:uFillTx/>
                <a:latin typeface="+mn-ea"/>
                <a:cs typeface="+mn-cs"/>
              </a:rPr>
              <a:t>   </a:t>
            </a:r>
            <a:r>
              <a:rPr kumimoji="1" lang="ja-JP" altLang="en-US" sz="1050" b="0" i="0" u="none" strike="noStrike" kern="0" cap="none" spc="0" normalizeH="0" baseline="0" noProof="0" dirty="0">
                <a:ln>
                  <a:noFill/>
                </a:ln>
                <a:solidFill>
                  <a:prstClr val="white"/>
                </a:solidFill>
                <a:effectLst/>
                <a:uLnTx/>
                <a:uFillTx/>
                <a:latin typeface="+mn-ea"/>
                <a:cs typeface="+mn-cs"/>
              </a:rPr>
              <a:t>など食事に関する基礎的情報を表示</a:t>
            </a:r>
            <a:endParaRPr kumimoji="1" lang="en-US" altLang="ja-JP" sz="1050" b="0" i="0" u="none" strike="noStrike" kern="0" cap="none" spc="0" normalizeH="0" baseline="0" noProof="0" dirty="0">
              <a:ln>
                <a:noFill/>
              </a:ln>
              <a:solidFill>
                <a:prstClr val="white"/>
              </a:solidFill>
              <a:effectLst/>
              <a:uLnTx/>
              <a:uFillTx/>
              <a:latin typeface="+mn-ea"/>
              <a:cs typeface="+mn-cs"/>
            </a:endParaRPr>
          </a:p>
        </p:txBody>
      </p:sp>
      <p:sp>
        <p:nvSpPr>
          <p:cNvPr id="18" name="角丸四角形 71">
            <a:extLst>
              <a:ext uri="{FF2B5EF4-FFF2-40B4-BE49-F238E27FC236}">
                <a16:creationId xmlns:a16="http://schemas.microsoft.com/office/drawing/2014/main" id="{8188C0B0-627E-43D2-9612-F27B250206AA}"/>
              </a:ext>
            </a:extLst>
          </p:cNvPr>
          <p:cNvSpPr/>
          <p:nvPr/>
        </p:nvSpPr>
        <p:spPr>
          <a:xfrm>
            <a:off x="2367486" y="2453148"/>
            <a:ext cx="4621550" cy="610392"/>
          </a:xfrm>
          <a:prstGeom prst="roundRect">
            <a:avLst>
              <a:gd name="adj" fmla="val 47948"/>
            </a:avLst>
          </a:prstGeom>
          <a:solidFill>
            <a:schemeClr val="accent1"/>
          </a:solidFill>
          <a:ln w="9525" cap="flat" cmpd="sng" algn="ctr">
            <a:solidFill>
              <a:schemeClr val="accent1">
                <a:lumMod val="50000"/>
              </a:scheme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prstClr val="white"/>
                </a:solidFill>
                <a:effectLst/>
                <a:uLnTx/>
                <a:uFillTx/>
                <a:latin typeface="+mn-ea"/>
                <a:cs typeface="+mn-cs"/>
              </a:rPr>
              <a:t>成長期の小中学生が毎日食べる給食を中心に子どもの食育をサポートする</a:t>
            </a:r>
            <a:endParaRPr kumimoji="1" lang="en-US" altLang="ja-JP" sz="1050" b="0" i="0" u="none" strike="noStrike" kern="0" cap="none" spc="0" normalizeH="0" baseline="0" noProof="0" dirty="0">
              <a:ln>
                <a:noFill/>
              </a:ln>
              <a:solidFill>
                <a:prstClr val="white"/>
              </a:solidFill>
              <a:effectLst/>
              <a:uLnTx/>
              <a:uFillTx/>
              <a:latin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prstClr val="white"/>
                </a:solidFill>
                <a:effectLst/>
                <a:uLnTx/>
                <a:uFillTx/>
                <a:latin typeface="+mn-ea"/>
                <a:cs typeface="+mn-cs"/>
              </a:rPr>
              <a:t>アプリ。 子どもが毎日食べる給食の献立やカロリー、アレルゲン、栄養バランスなどを手元のスマートフォンでかわいいイラストともに手軽に確認できる。</a:t>
            </a:r>
            <a:endParaRPr kumimoji="1" lang="en-US" altLang="ja-JP" sz="1015" b="0" i="0" u="none" strike="noStrike" kern="0" cap="none" spc="0" normalizeH="0" baseline="0" noProof="0" dirty="0">
              <a:ln>
                <a:noFill/>
              </a:ln>
              <a:solidFill>
                <a:prstClr val="white"/>
              </a:solidFill>
              <a:effectLst/>
              <a:uLnTx/>
              <a:uFillTx/>
              <a:latin typeface="+mn-ea"/>
              <a:cs typeface="フォントポにほんご"/>
            </a:endParaRPr>
          </a:p>
        </p:txBody>
      </p:sp>
      <p:sp>
        <p:nvSpPr>
          <p:cNvPr id="19" name="テキスト ボックス 18">
            <a:extLst>
              <a:ext uri="{FF2B5EF4-FFF2-40B4-BE49-F238E27FC236}">
                <a16:creationId xmlns:a16="http://schemas.microsoft.com/office/drawing/2014/main" id="{6C4C7192-B86F-4CC7-BFEC-E4DD957DB227}"/>
              </a:ext>
            </a:extLst>
          </p:cNvPr>
          <p:cNvSpPr txBox="1"/>
          <p:nvPr/>
        </p:nvSpPr>
        <p:spPr>
          <a:xfrm>
            <a:off x="3464081" y="3059789"/>
            <a:ext cx="1284886" cy="430887"/>
          </a:xfrm>
          <a:prstGeom prst="rect">
            <a:avLst/>
          </a:prstGeom>
          <a:noFill/>
        </p:spPr>
        <p:txBody>
          <a:bodyPr wrap="square" rtlCol="0">
            <a:spAutoFit/>
          </a:bodyPr>
          <a:lstStyle/>
          <a:p>
            <a:r>
              <a:rPr kumimoji="1" lang="ja-JP" altLang="en-US" sz="1050" dirty="0">
                <a:solidFill>
                  <a:prstClr val="black"/>
                </a:solidFill>
                <a:latin typeface="+mn-ea"/>
              </a:rPr>
              <a:t>献立、摂取ｶﾛﾘｰ、</a:t>
            </a:r>
            <a:endParaRPr kumimoji="1" lang="en-US" altLang="ja-JP" sz="1050" dirty="0">
              <a:solidFill>
                <a:prstClr val="black"/>
              </a:solidFill>
              <a:latin typeface="+mn-ea"/>
            </a:endParaRPr>
          </a:p>
          <a:p>
            <a:r>
              <a:rPr kumimoji="1" lang="ja-JP" altLang="en-US" sz="1050" dirty="0">
                <a:solidFill>
                  <a:prstClr val="black"/>
                </a:solidFill>
                <a:latin typeface="+mn-ea"/>
              </a:rPr>
              <a:t>栄養ﾊﾞﾗﾝｽの表示</a:t>
            </a:r>
          </a:p>
        </p:txBody>
      </p:sp>
      <p:sp>
        <p:nvSpPr>
          <p:cNvPr id="20" name="テキスト ボックス 19">
            <a:extLst>
              <a:ext uri="{FF2B5EF4-FFF2-40B4-BE49-F238E27FC236}">
                <a16:creationId xmlns:a16="http://schemas.microsoft.com/office/drawing/2014/main" id="{740165CD-C35E-4B14-BCA8-8AB70E0DA334}"/>
              </a:ext>
            </a:extLst>
          </p:cNvPr>
          <p:cNvSpPr txBox="1"/>
          <p:nvPr/>
        </p:nvSpPr>
        <p:spPr>
          <a:xfrm>
            <a:off x="4689510" y="3082225"/>
            <a:ext cx="1055380" cy="419119"/>
          </a:xfrm>
          <a:prstGeom prst="rect">
            <a:avLst/>
          </a:prstGeom>
          <a:noFill/>
        </p:spPr>
        <p:txBody>
          <a:bodyPr wrap="square" rtlCol="0">
            <a:spAutoFit/>
          </a:bodyPr>
          <a:lstStyle/>
          <a:p>
            <a:r>
              <a:rPr kumimoji="1" lang="ja-JP" altLang="en-US" sz="1050" dirty="0">
                <a:solidFill>
                  <a:prstClr val="black"/>
                </a:solidFill>
                <a:latin typeface="+mn-ea"/>
              </a:rPr>
              <a:t>ひと月の献立</a:t>
            </a:r>
            <a:endParaRPr kumimoji="1" lang="en-US" altLang="ja-JP" sz="1050" dirty="0">
              <a:solidFill>
                <a:prstClr val="black"/>
              </a:solidFill>
              <a:latin typeface="+mn-ea"/>
            </a:endParaRPr>
          </a:p>
          <a:p>
            <a:r>
              <a:rPr kumimoji="1" lang="ja-JP" altLang="en-US" sz="1050" dirty="0">
                <a:solidFill>
                  <a:prstClr val="black"/>
                </a:solidFill>
                <a:latin typeface="+mn-ea"/>
              </a:rPr>
              <a:t>メニュー表示</a:t>
            </a:r>
          </a:p>
        </p:txBody>
      </p:sp>
      <p:sp>
        <p:nvSpPr>
          <p:cNvPr id="21" name="テキスト ボックス 20">
            <a:extLst>
              <a:ext uri="{FF2B5EF4-FFF2-40B4-BE49-F238E27FC236}">
                <a16:creationId xmlns:a16="http://schemas.microsoft.com/office/drawing/2014/main" id="{55F18602-6934-497B-8B9A-D986FEF27A5B}"/>
              </a:ext>
            </a:extLst>
          </p:cNvPr>
          <p:cNvSpPr txBox="1"/>
          <p:nvPr/>
        </p:nvSpPr>
        <p:spPr>
          <a:xfrm>
            <a:off x="5809314" y="3082445"/>
            <a:ext cx="1266455" cy="430887"/>
          </a:xfrm>
          <a:prstGeom prst="rect">
            <a:avLst/>
          </a:prstGeom>
          <a:noFill/>
        </p:spPr>
        <p:txBody>
          <a:bodyPr wrap="square" rtlCol="0">
            <a:spAutoFit/>
          </a:bodyPr>
          <a:lstStyle/>
          <a:p>
            <a:r>
              <a:rPr kumimoji="1" lang="ja-JP" altLang="en-US" sz="1050" dirty="0">
                <a:solidFill>
                  <a:prstClr val="black"/>
                </a:solidFill>
                <a:latin typeface="+mn-ea"/>
              </a:rPr>
              <a:t>個々のメニューの</a:t>
            </a:r>
            <a:endParaRPr kumimoji="1" lang="en-US" altLang="ja-JP" sz="1050" dirty="0">
              <a:solidFill>
                <a:prstClr val="black"/>
              </a:solidFill>
              <a:latin typeface="+mn-ea"/>
            </a:endParaRPr>
          </a:p>
          <a:p>
            <a:r>
              <a:rPr kumimoji="1" lang="ja-JP" altLang="en-US" sz="1050" dirty="0">
                <a:solidFill>
                  <a:prstClr val="black"/>
                </a:solidFill>
                <a:latin typeface="+mn-ea"/>
              </a:rPr>
              <a:t>アレルゲンを表示</a:t>
            </a:r>
          </a:p>
        </p:txBody>
      </p:sp>
      <p:sp>
        <p:nvSpPr>
          <p:cNvPr id="22" name="テキスト ボックス 21">
            <a:extLst>
              <a:ext uri="{FF2B5EF4-FFF2-40B4-BE49-F238E27FC236}">
                <a16:creationId xmlns:a16="http://schemas.microsoft.com/office/drawing/2014/main" id="{A9996DCD-E516-4F98-A1E6-75F83B3B8250}"/>
              </a:ext>
            </a:extLst>
          </p:cNvPr>
          <p:cNvSpPr txBox="1"/>
          <p:nvPr/>
        </p:nvSpPr>
        <p:spPr>
          <a:xfrm>
            <a:off x="2521648" y="3129927"/>
            <a:ext cx="878084" cy="261610"/>
          </a:xfrm>
          <a:prstGeom prst="rect">
            <a:avLst/>
          </a:prstGeom>
          <a:noFill/>
        </p:spPr>
        <p:txBody>
          <a:bodyPr wrap="square" rtlCol="0">
            <a:spAutoFit/>
          </a:bodyPr>
          <a:lstStyle/>
          <a:p>
            <a:r>
              <a:rPr kumimoji="1" lang="ja-JP" altLang="en-US" sz="1050" dirty="0">
                <a:solidFill>
                  <a:prstClr val="black"/>
                </a:solidFill>
                <a:latin typeface="+mn-ea"/>
              </a:rPr>
              <a:t>トップ画面</a:t>
            </a:r>
          </a:p>
        </p:txBody>
      </p:sp>
      <p:sp>
        <p:nvSpPr>
          <p:cNvPr id="23" name="角丸四角形 39">
            <a:extLst>
              <a:ext uri="{FF2B5EF4-FFF2-40B4-BE49-F238E27FC236}">
                <a16:creationId xmlns:a16="http://schemas.microsoft.com/office/drawing/2014/main" id="{91F6B26D-7F32-488D-A80E-7C7B32F7530D}"/>
              </a:ext>
            </a:extLst>
          </p:cNvPr>
          <p:cNvSpPr/>
          <p:nvPr/>
        </p:nvSpPr>
        <p:spPr>
          <a:xfrm>
            <a:off x="5112559" y="5463357"/>
            <a:ext cx="1876477" cy="1044000"/>
          </a:xfrm>
          <a:prstGeom prst="roundRect">
            <a:avLst>
              <a:gd name="adj" fmla="val 21622"/>
            </a:avLst>
          </a:prstGeom>
          <a:solidFill>
            <a:schemeClr val="accent1"/>
          </a:solidFill>
          <a:ln w="9525" cap="flat" cmpd="sng" algn="ctr">
            <a:solidFill>
              <a:schemeClr val="accent1">
                <a:lumMod val="50000"/>
              </a:scheme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50" b="1" i="0" u="none" strike="noStrike" kern="0" cap="none" spc="0" normalizeH="0" baseline="0" noProof="0" dirty="0">
                <a:ln>
                  <a:noFill/>
                </a:ln>
                <a:solidFill>
                  <a:prstClr val="white"/>
                </a:solidFill>
                <a:effectLst/>
                <a:uLnTx/>
                <a:uFillTx/>
                <a:latin typeface="+mn-ea"/>
                <a:cs typeface="+mn-cs"/>
              </a:rPr>
              <a:t>②アレルゲン情報提供機能</a:t>
            </a:r>
            <a:endParaRPr kumimoji="1" lang="en-US" altLang="ja-JP" sz="1050" b="1" i="0" u="none" strike="noStrike" kern="0" cap="none" spc="0" normalizeH="0" baseline="0" noProof="0" dirty="0">
              <a:ln>
                <a:noFill/>
              </a:ln>
              <a:solidFill>
                <a:prstClr val="white"/>
              </a:solidFill>
              <a:effectLst/>
              <a:uLnTx/>
              <a:uFillTx/>
              <a:latin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prstClr val="white"/>
                </a:solidFill>
                <a:effectLst/>
                <a:uLnTx/>
                <a:uFillTx/>
                <a:latin typeface="+mn-ea"/>
                <a:cs typeface="+mn-cs"/>
              </a:rPr>
              <a:t>■個々のメニューのアレル</a:t>
            </a:r>
            <a:endParaRPr kumimoji="1" lang="en-US" altLang="ja-JP" sz="1050" b="0" i="0" u="none" strike="noStrike" kern="0" cap="none" spc="0" normalizeH="0" baseline="0" noProof="0" dirty="0">
              <a:ln>
                <a:noFill/>
              </a:ln>
              <a:solidFill>
                <a:prstClr val="white"/>
              </a:solidFill>
              <a:effectLst/>
              <a:uLnTx/>
              <a:uFillTx/>
              <a:latin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050" b="0" i="0" u="none" strike="noStrike" kern="0" cap="none" spc="0" normalizeH="0" baseline="0" noProof="0" dirty="0">
                <a:ln>
                  <a:noFill/>
                </a:ln>
                <a:solidFill>
                  <a:prstClr val="white"/>
                </a:solidFill>
                <a:effectLst/>
                <a:uLnTx/>
                <a:uFillTx/>
                <a:latin typeface="+mn-ea"/>
                <a:cs typeface="+mn-cs"/>
              </a:rPr>
              <a:t>   </a:t>
            </a:r>
            <a:r>
              <a:rPr kumimoji="1" lang="ja-JP" altLang="en-US" sz="1050" b="0" i="0" u="none" strike="noStrike" kern="0" cap="none" spc="0" normalizeH="0" baseline="0" noProof="0" dirty="0">
                <a:ln>
                  <a:noFill/>
                </a:ln>
                <a:solidFill>
                  <a:prstClr val="white"/>
                </a:solidFill>
                <a:effectLst/>
                <a:uLnTx/>
                <a:uFillTx/>
                <a:latin typeface="+mn-ea"/>
                <a:cs typeface="+mn-cs"/>
              </a:rPr>
              <a:t>ゲンを表示することで、</a:t>
            </a:r>
            <a:endParaRPr kumimoji="1" lang="en-US" altLang="ja-JP" sz="1050" b="0" i="0" u="none" strike="noStrike" kern="0" cap="none" spc="0" normalizeH="0" baseline="0" noProof="0" dirty="0">
              <a:ln>
                <a:noFill/>
              </a:ln>
              <a:solidFill>
                <a:prstClr val="white"/>
              </a:solidFill>
              <a:effectLst/>
              <a:uLnTx/>
              <a:uFillTx/>
              <a:latin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050" b="0" i="0" u="none" strike="noStrike" kern="0" cap="none" spc="0" normalizeH="0" baseline="0" noProof="0" dirty="0">
                <a:ln>
                  <a:noFill/>
                </a:ln>
                <a:solidFill>
                  <a:prstClr val="white"/>
                </a:solidFill>
                <a:effectLst/>
                <a:uLnTx/>
                <a:uFillTx/>
                <a:latin typeface="+mn-ea"/>
                <a:cs typeface="+mn-cs"/>
              </a:rPr>
              <a:t>   </a:t>
            </a:r>
            <a:r>
              <a:rPr kumimoji="1" lang="ja-JP" altLang="en-US" sz="1050" b="0" i="0" u="none" strike="noStrike" kern="0" cap="none" spc="0" normalizeH="0" baseline="0" noProof="0" dirty="0">
                <a:ln>
                  <a:noFill/>
                </a:ln>
                <a:solidFill>
                  <a:prstClr val="white"/>
                </a:solidFill>
                <a:effectLst/>
                <a:uLnTx/>
                <a:uFillTx/>
                <a:latin typeface="+mn-ea"/>
                <a:cs typeface="+mn-cs"/>
              </a:rPr>
              <a:t>注意喚起を促す</a:t>
            </a:r>
          </a:p>
        </p:txBody>
      </p:sp>
      <p:cxnSp>
        <p:nvCxnSpPr>
          <p:cNvPr id="25" name="直線矢印コネクタ 24">
            <a:extLst>
              <a:ext uri="{FF2B5EF4-FFF2-40B4-BE49-F238E27FC236}">
                <a16:creationId xmlns:a16="http://schemas.microsoft.com/office/drawing/2014/main" id="{2B28BFA7-ABC9-4E8F-9920-C09D7B3E7599}"/>
              </a:ext>
            </a:extLst>
          </p:cNvPr>
          <p:cNvCxnSpPr>
            <a:stCxn id="17" idx="0"/>
          </p:cNvCxnSpPr>
          <p:nvPr/>
        </p:nvCxnSpPr>
        <p:spPr>
          <a:xfrm flipV="1">
            <a:off x="3744233" y="5128084"/>
            <a:ext cx="362291" cy="335273"/>
          </a:xfrm>
          <a:prstGeom prst="straightConnector1">
            <a:avLst/>
          </a:prstGeom>
          <a:noFill/>
          <a:ln w="25400" cap="flat" cmpd="sng" algn="ctr">
            <a:solidFill>
              <a:schemeClr val="accent1">
                <a:lumMod val="50000"/>
              </a:schemeClr>
            </a:solidFill>
            <a:prstDash val="solid"/>
            <a:tailEnd type="triangle"/>
          </a:ln>
          <a:effectLst/>
        </p:spPr>
      </p:cxnSp>
      <p:cxnSp>
        <p:nvCxnSpPr>
          <p:cNvPr id="26" name="直線矢印コネクタ 25">
            <a:extLst>
              <a:ext uri="{FF2B5EF4-FFF2-40B4-BE49-F238E27FC236}">
                <a16:creationId xmlns:a16="http://schemas.microsoft.com/office/drawing/2014/main" id="{76F1CE67-E7C8-41DF-A40D-71FFBA52520A}"/>
              </a:ext>
            </a:extLst>
          </p:cNvPr>
          <p:cNvCxnSpPr>
            <a:stCxn id="17" idx="0"/>
          </p:cNvCxnSpPr>
          <p:nvPr/>
        </p:nvCxnSpPr>
        <p:spPr>
          <a:xfrm flipV="1">
            <a:off x="3744233" y="5197829"/>
            <a:ext cx="1255441" cy="265528"/>
          </a:xfrm>
          <a:prstGeom prst="straightConnector1">
            <a:avLst/>
          </a:prstGeom>
          <a:noFill/>
          <a:ln w="25400" cap="flat" cmpd="sng" algn="ctr">
            <a:solidFill>
              <a:schemeClr val="accent1">
                <a:lumMod val="50000"/>
              </a:schemeClr>
            </a:solidFill>
            <a:prstDash val="solid"/>
            <a:tailEnd type="triangle"/>
          </a:ln>
          <a:effectLst/>
        </p:spPr>
      </p:cxnSp>
      <p:cxnSp>
        <p:nvCxnSpPr>
          <p:cNvPr id="28" name="直線矢印コネクタ 27">
            <a:extLst>
              <a:ext uri="{FF2B5EF4-FFF2-40B4-BE49-F238E27FC236}">
                <a16:creationId xmlns:a16="http://schemas.microsoft.com/office/drawing/2014/main" id="{EC0E75EC-E894-4672-872A-CB8BC5D4D59B}"/>
              </a:ext>
            </a:extLst>
          </p:cNvPr>
          <p:cNvCxnSpPr>
            <a:stCxn id="23" idx="0"/>
          </p:cNvCxnSpPr>
          <p:nvPr/>
        </p:nvCxnSpPr>
        <p:spPr>
          <a:xfrm flipV="1">
            <a:off x="6050798" y="5197829"/>
            <a:ext cx="242881" cy="265528"/>
          </a:xfrm>
          <a:prstGeom prst="straightConnector1">
            <a:avLst/>
          </a:prstGeom>
          <a:noFill/>
          <a:ln w="25400" cap="flat" cmpd="sng" algn="ctr">
            <a:solidFill>
              <a:schemeClr val="accent1">
                <a:lumMod val="50000"/>
              </a:schemeClr>
            </a:solidFill>
            <a:prstDash val="solid"/>
            <a:tailEnd type="triangle"/>
          </a:ln>
          <a:effectLst/>
        </p:spPr>
      </p:cxnSp>
    </p:spTree>
    <p:extLst>
      <p:ext uri="{BB962C8B-B14F-4D97-AF65-F5344CB8AC3E}">
        <p14:creationId xmlns:p14="http://schemas.microsoft.com/office/powerpoint/2010/main" val="3107945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13</a:t>
            </a:fld>
            <a:endParaRPr kumimoji="1" lang="ja-JP" altLang="en-US"/>
          </a:p>
        </p:txBody>
      </p:sp>
      <p:sp>
        <p:nvSpPr>
          <p:cNvPr id="29" name="正方形/長方形 28"/>
          <p:cNvSpPr/>
          <p:nvPr/>
        </p:nvSpPr>
        <p:spPr>
          <a:xfrm>
            <a:off x="215899" y="840309"/>
            <a:ext cx="8502531"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⑨ ゴミ出しの支援（</a:t>
            </a:r>
            <a:r>
              <a:rPr lang="en-US" altLang="ja-JP" sz="2000" dirty="0">
                <a:solidFill>
                  <a:schemeClr val="tx1"/>
                </a:solidFill>
                <a:latin typeface="+mn-ea"/>
                <a:cs typeface="Meiryo UI" panose="020B0604030504040204" pitchFamily="50" charset="-128"/>
              </a:rPr>
              <a:t>Code for Kanazawa</a:t>
            </a:r>
            <a:r>
              <a:rPr lang="ja-JP" altLang="en-US" sz="2000" dirty="0">
                <a:solidFill>
                  <a:schemeClr val="tx1"/>
                </a:solidFill>
                <a:latin typeface="+mn-ea"/>
                <a:cs typeface="Meiryo UI" panose="020B0604030504040204" pitchFamily="50" charset="-128"/>
              </a:rPr>
              <a:t>・</a:t>
            </a:r>
            <a:r>
              <a:rPr lang="en-US" altLang="ja-JP" sz="2000" dirty="0">
                <a:solidFill>
                  <a:schemeClr val="tx1"/>
                </a:solidFill>
                <a:latin typeface="+mn-ea"/>
                <a:cs typeface="Meiryo UI" panose="020B0604030504040204" pitchFamily="50" charset="-128"/>
              </a:rPr>
              <a:t>5374[</a:t>
            </a:r>
            <a:r>
              <a:rPr lang="ja-JP" altLang="en-US" sz="2000" dirty="0">
                <a:solidFill>
                  <a:schemeClr val="tx1"/>
                </a:solidFill>
                <a:latin typeface="+mn-ea"/>
                <a:cs typeface="Meiryo UI" panose="020B0604030504040204" pitchFamily="50" charset="-128"/>
              </a:rPr>
              <a:t>ゴミナシ</a:t>
            </a:r>
            <a:r>
              <a:rPr lang="en-US" altLang="ja-JP" sz="2000" dirty="0">
                <a:solidFill>
                  <a:schemeClr val="tx1"/>
                </a:solidFill>
                <a:latin typeface="+mn-ea"/>
                <a:cs typeface="Meiryo UI" panose="020B0604030504040204" pitchFamily="50" charset="-128"/>
              </a:rPr>
              <a:t>].</a:t>
            </a:r>
            <a:r>
              <a:rPr lang="en-US" altLang="ja-JP" sz="2000" dirty="0" err="1">
                <a:solidFill>
                  <a:schemeClr val="tx1"/>
                </a:solidFill>
                <a:latin typeface="+mn-ea"/>
                <a:cs typeface="Meiryo UI" panose="020B0604030504040204" pitchFamily="50" charset="-128"/>
              </a:rPr>
              <a:t>jp</a:t>
            </a:r>
            <a:r>
              <a:rPr lang="ja-JP" altLang="en-US" sz="2000" dirty="0">
                <a:solidFill>
                  <a:schemeClr val="tx1"/>
                </a:solidFill>
                <a:latin typeface="+mn-ea"/>
                <a:cs typeface="Meiryo UI" panose="020B0604030504040204" pitchFamily="50" charset="-128"/>
              </a:rPr>
              <a:t>）</a:t>
            </a:r>
          </a:p>
        </p:txBody>
      </p:sp>
      <p:sp>
        <p:nvSpPr>
          <p:cNvPr id="10" name="四角形: 角を丸くする 9">
            <a:extLst>
              <a:ext uri="{FF2B5EF4-FFF2-40B4-BE49-F238E27FC236}">
                <a16:creationId xmlns:a16="http://schemas.microsoft.com/office/drawing/2014/main" id="{683F6A8F-D098-45F9-BBEF-610D483B57C8}"/>
              </a:ext>
            </a:extLst>
          </p:cNvPr>
          <p:cNvSpPr/>
          <p:nvPr/>
        </p:nvSpPr>
        <p:spPr>
          <a:xfrm>
            <a:off x="317237" y="1216512"/>
            <a:ext cx="8502531" cy="1132368"/>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n-ea"/>
                <a:cs typeface="Meiryo UI" panose="020B0604030504040204" pitchFamily="50" charset="-128"/>
              </a:rPr>
              <a:t>ゴミの分別が細分化され、自治体は利用者に捨てる曜日や種類の判別を覚えてもらうことに苦労します。このアプリを利用することにより、細分化された分別方法を覚えなくても適切にゴミ出しが出来るようになりました。</a:t>
            </a:r>
          </a:p>
        </p:txBody>
      </p:sp>
      <p:sp>
        <p:nvSpPr>
          <p:cNvPr id="24" name="正方形/長方形 23">
            <a:extLst>
              <a:ext uri="{FF2B5EF4-FFF2-40B4-BE49-F238E27FC236}">
                <a16:creationId xmlns:a16="http://schemas.microsoft.com/office/drawing/2014/main" id="{7AC4B23F-EE74-4FE4-9494-3EC420FAEE71}"/>
              </a:ext>
            </a:extLst>
          </p:cNvPr>
          <p:cNvSpPr/>
          <p:nvPr/>
        </p:nvSpPr>
        <p:spPr>
          <a:xfrm>
            <a:off x="215899" y="6507357"/>
            <a:ext cx="8560745" cy="307777"/>
          </a:xfrm>
          <a:prstGeom prst="rect">
            <a:avLst/>
          </a:prstGeom>
        </p:spPr>
        <p:txBody>
          <a:bodyPr wrap="square">
            <a:spAutoFit/>
          </a:bodyPr>
          <a:lstStyle/>
          <a:p>
            <a:pPr algn="r"/>
            <a:r>
              <a:rPr kumimoji="1" lang="en-US" altLang="ja-JP" sz="1400" dirty="0"/>
              <a:t>※</a:t>
            </a:r>
            <a:r>
              <a:rPr kumimoji="1" lang="ja-JP" altLang="en-US" sz="1400" dirty="0"/>
              <a:t>出典</a:t>
            </a:r>
            <a:r>
              <a:rPr kumimoji="1" lang="en-US" altLang="ja-JP" sz="1400" dirty="0"/>
              <a:t>: </a:t>
            </a:r>
            <a:r>
              <a:rPr kumimoji="1" lang="ja-JP" altLang="en-US" sz="1400" dirty="0"/>
              <a:t>内閣官房「オープンデータ</a:t>
            </a:r>
            <a:r>
              <a:rPr kumimoji="1" lang="en-US" altLang="ja-JP" sz="1400" dirty="0"/>
              <a:t>100</a:t>
            </a:r>
            <a:r>
              <a:rPr kumimoji="1" lang="ja-JP" altLang="en-US" sz="1400" dirty="0"/>
              <a:t>」より「</a:t>
            </a:r>
            <a:r>
              <a:rPr kumimoji="1" lang="en-US" altLang="ja-JP" sz="1400" dirty="0"/>
              <a:t>5374(</a:t>
            </a:r>
            <a:r>
              <a:rPr kumimoji="1" lang="ja-JP" altLang="en-US" sz="1400" dirty="0"/>
              <a:t>ゴミナシ</a:t>
            </a:r>
            <a:r>
              <a:rPr kumimoji="1" lang="en-US" altLang="ja-JP" sz="1400" dirty="0"/>
              <a:t>).</a:t>
            </a:r>
            <a:r>
              <a:rPr kumimoji="1" lang="en-US" altLang="ja-JP" sz="1400" dirty="0" err="1"/>
              <a:t>jp</a:t>
            </a:r>
            <a:r>
              <a:rPr kumimoji="1" lang="ja-JP" altLang="en-US" sz="1400" dirty="0"/>
              <a:t>」 </a:t>
            </a:r>
            <a:r>
              <a:rPr kumimoji="1" lang="en-US" altLang="ja-JP" sz="1400" dirty="0"/>
              <a:t>https://cio.go.jp/opendata100</a:t>
            </a:r>
            <a:endParaRPr kumimoji="1" lang="ja-JP" altLang="en-US" sz="1400" dirty="0"/>
          </a:p>
        </p:txBody>
      </p:sp>
      <p:sp>
        <p:nvSpPr>
          <p:cNvPr id="27" name="タイトル 1">
            <a:extLst>
              <a:ext uri="{FF2B5EF4-FFF2-40B4-BE49-F238E27FC236}">
                <a16:creationId xmlns:a16="http://schemas.microsoft.com/office/drawing/2014/main" id="{39A9879F-E9DE-40E3-B156-91D331C7BB7E}"/>
              </a:ext>
            </a:extLst>
          </p:cNvPr>
          <p:cNvSpPr txBox="1">
            <a:spLocks/>
          </p:cNvSpPr>
          <p:nvPr/>
        </p:nvSpPr>
        <p:spPr>
          <a:xfrm>
            <a:off x="251520" y="313813"/>
            <a:ext cx="8712968" cy="424732"/>
          </a:xfrm>
          <a:prstGeom prst="rect">
            <a:avLst/>
          </a:prstGeom>
        </p:spPr>
        <p:txBody>
          <a:bodyPr vert="horz" wrap="none" lIns="91440" tIns="45720" rIns="91440" bIns="45720" rtlCol="0" anchor="ctr">
            <a:normAutofit/>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dirty="0">
                <a:latin typeface="+mn-ea"/>
                <a:ea typeface="+mn-ea"/>
              </a:rPr>
              <a:t>2.2 </a:t>
            </a:r>
            <a:r>
              <a:rPr lang="ja-JP" altLang="en-US" dirty="0">
                <a:latin typeface="+mn-ea"/>
                <a:ea typeface="+mn-ea"/>
              </a:rPr>
              <a:t>地域課題の解決の有効な手段としてのオープンデータ</a:t>
            </a:r>
          </a:p>
        </p:txBody>
      </p:sp>
      <p:sp>
        <p:nvSpPr>
          <p:cNvPr id="30" name="タイトル 1">
            <a:extLst>
              <a:ext uri="{FF2B5EF4-FFF2-40B4-BE49-F238E27FC236}">
                <a16:creationId xmlns:a16="http://schemas.microsoft.com/office/drawing/2014/main" id="{D1E2C220-5B94-439E-9FC0-FA72055E0404}"/>
              </a:ext>
            </a:extLst>
          </p:cNvPr>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2.</a:t>
            </a:r>
            <a:r>
              <a:rPr lang="ja-JP" altLang="en-US" sz="1200" dirty="0">
                <a:latin typeface="+mn-ea"/>
                <a:ea typeface="+mn-ea"/>
              </a:rPr>
              <a:t>オープンデータの意義を理解する</a:t>
            </a:r>
          </a:p>
        </p:txBody>
      </p:sp>
      <p:pic>
        <p:nvPicPr>
          <p:cNvPr id="31" name="図 30" descr="S__17039365.jpg">
            <a:extLst>
              <a:ext uri="{FF2B5EF4-FFF2-40B4-BE49-F238E27FC236}">
                <a16:creationId xmlns:a16="http://schemas.microsoft.com/office/drawing/2014/main" id="{905B0E2F-DB64-4682-878D-F37EC0E6C6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653289" y="3353227"/>
            <a:ext cx="1694475" cy="2823576"/>
          </a:xfrm>
          <a:prstGeom prst="rect">
            <a:avLst/>
          </a:prstGeom>
        </p:spPr>
      </p:pic>
      <p:cxnSp>
        <p:nvCxnSpPr>
          <p:cNvPr id="32" name="カギ線コネクタ 6">
            <a:extLst>
              <a:ext uri="{FF2B5EF4-FFF2-40B4-BE49-F238E27FC236}">
                <a16:creationId xmlns:a16="http://schemas.microsoft.com/office/drawing/2014/main" id="{CE8EE56A-0DDE-49CA-BB72-67F9583F5607}"/>
              </a:ext>
            </a:extLst>
          </p:cNvPr>
          <p:cNvCxnSpPr/>
          <p:nvPr/>
        </p:nvCxnSpPr>
        <p:spPr>
          <a:xfrm flipV="1">
            <a:off x="4249116" y="4491930"/>
            <a:ext cx="855501" cy="853174"/>
          </a:xfrm>
          <a:prstGeom prst="bentConnector3">
            <a:avLst>
              <a:gd name="adj1" fmla="val 50000"/>
            </a:avLst>
          </a:prstGeom>
          <a:noFill/>
          <a:ln w="28575" cap="flat" cmpd="sng" algn="ctr">
            <a:solidFill>
              <a:schemeClr val="tx2"/>
            </a:solidFill>
            <a:prstDash val="solid"/>
            <a:headEnd type="none"/>
            <a:tailEnd type="triangle"/>
          </a:ln>
          <a:effectLst/>
        </p:spPr>
      </p:cxnSp>
      <p:sp>
        <p:nvSpPr>
          <p:cNvPr id="33" name="テキスト ボックス 32">
            <a:extLst>
              <a:ext uri="{FF2B5EF4-FFF2-40B4-BE49-F238E27FC236}">
                <a16:creationId xmlns:a16="http://schemas.microsoft.com/office/drawing/2014/main" id="{A3B40711-AC58-46BF-ABB8-8FE838533F7C}"/>
              </a:ext>
            </a:extLst>
          </p:cNvPr>
          <p:cNvSpPr txBox="1"/>
          <p:nvPr/>
        </p:nvSpPr>
        <p:spPr>
          <a:xfrm>
            <a:off x="2865125" y="2201152"/>
            <a:ext cx="184666" cy="369332"/>
          </a:xfrm>
          <a:prstGeom prst="rect">
            <a:avLst/>
          </a:prstGeom>
          <a:noFill/>
        </p:spPr>
        <p:txBody>
          <a:bodyPr wrap="none" rtlCol="0">
            <a:spAutoFit/>
          </a:bodyPr>
          <a:lstStyle/>
          <a:p>
            <a:endParaRPr kumimoji="1" lang="ja-JP" altLang="en-US" dirty="0">
              <a:solidFill>
                <a:prstClr val="black"/>
              </a:solidFill>
              <a:latin typeface="Calibri"/>
              <a:ea typeface="ＭＳ Ｐゴシック" panose="020B0600070205080204" pitchFamily="50" charset="-128"/>
            </a:endParaRPr>
          </a:p>
        </p:txBody>
      </p:sp>
      <p:sp>
        <p:nvSpPr>
          <p:cNvPr id="34" name="テキスト ボックス 33">
            <a:extLst>
              <a:ext uri="{FF2B5EF4-FFF2-40B4-BE49-F238E27FC236}">
                <a16:creationId xmlns:a16="http://schemas.microsoft.com/office/drawing/2014/main" id="{0EAC23CD-ADED-4E38-952F-48656B699684}"/>
              </a:ext>
            </a:extLst>
          </p:cNvPr>
          <p:cNvSpPr txBox="1"/>
          <p:nvPr/>
        </p:nvSpPr>
        <p:spPr>
          <a:xfrm>
            <a:off x="2940273" y="6218909"/>
            <a:ext cx="1379834" cy="215444"/>
          </a:xfrm>
          <a:prstGeom prst="rect">
            <a:avLst/>
          </a:prstGeom>
          <a:noFill/>
        </p:spPr>
        <p:txBody>
          <a:bodyPr wrap="square" rtlCol="0">
            <a:spAutoFit/>
          </a:bodyPr>
          <a:lstStyle/>
          <a:p>
            <a:r>
              <a:rPr kumimoji="1" lang="ja-JP" altLang="en-US" sz="800" dirty="0">
                <a:solidFill>
                  <a:prstClr val="black"/>
                </a:solidFill>
                <a:latin typeface="小塚ゴシック Pr6N L"/>
                <a:ea typeface="小塚ゴシック Pr6N L"/>
                <a:cs typeface="小塚ゴシック Pr6N L"/>
              </a:rPr>
              <a:t>アプリのトップ画面</a:t>
            </a:r>
            <a:endParaRPr kumimoji="1" lang="en-US" altLang="ja-JP" sz="800" dirty="0">
              <a:solidFill>
                <a:prstClr val="black"/>
              </a:solidFill>
              <a:latin typeface="小塚ゴシック Pr6N L"/>
              <a:ea typeface="小塚ゴシック Pr6N L"/>
              <a:cs typeface="小塚ゴシック Pr6N L"/>
            </a:endParaRPr>
          </a:p>
        </p:txBody>
      </p:sp>
      <p:sp>
        <p:nvSpPr>
          <p:cNvPr id="35" name="テキスト ボックス 34">
            <a:extLst>
              <a:ext uri="{FF2B5EF4-FFF2-40B4-BE49-F238E27FC236}">
                <a16:creationId xmlns:a16="http://schemas.microsoft.com/office/drawing/2014/main" id="{4DA7FBE6-58E1-4805-A00E-6B29E3A4C7AD}"/>
              </a:ext>
            </a:extLst>
          </p:cNvPr>
          <p:cNvSpPr txBox="1"/>
          <p:nvPr/>
        </p:nvSpPr>
        <p:spPr>
          <a:xfrm>
            <a:off x="5276657" y="6228337"/>
            <a:ext cx="1558562" cy="215444"/>
          </a:xfrm>
          <a:prstGeom prst="rect">
            <a:avLst/>
          </a:prstGeom>
          <a:noFill/>
        </p:spPr>
        <p:txBody>
          <a:bodyPr wrap="square" rtlCol="0">
            <a:spAutoFit/>
          </a:bodyPr>
          <a:lstStyle/>
          <a:p>
            <a:r>
              <a:rPr kumimoji="1" lang="ja-JP" altLang="en-US" sz="800" dirty="0">
                <a:solidFill>
                  <a:prstClr val="black"/>
                </a:solidFill>
                <a:latin typeface="小塚ゴシック Pr6N L"/>
                <a:ea typeface="小塚ゴシック Pr6N L"/>
                <a:cs typeface="小塚ゴシック Pr6N L"/>
              </a:rPr>
              <a:t>種類別の情報を詳細に表示</a:t>
            </a:r>
            <a:endParaRPr kumimoji="1" lang="en-US" altLang="ja-JP" sz="800" dirty="0">
              <a:solidFill>
                <a:prstClr val="black"/>
              </a:solidFill>
              <a:latin typeface="小塚ゴシック Pr6N L"/>
              <a:ea typeface="小塚ゴシック Pr6N L"/>
              <a:cs typeface="小塚ゴシック Pr6N L"/>
            </a:endParaRPr>
          </a:p>
        </p:txBody>
      </p:sp>
      <p:pic>
        <p:nvPicPr>
          <p:cNvPr id="36" name="図 35" descr="S__17039366.jpg">
            <a:extLst>
              <a:ext uri="{FF2B5EF4-FFF2-40B4-BE49-F238E27FC236}">
                <a16:creationId xmlns:a16="http://schemas.microsoft.com/office/drawing/2014/main" id="{201C12C0-9D95-47F0-A171-A5303E7CFB8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104617" y="3357576"/>
            <a:ext cx="1696882" cy="2819227"/>
          </a:xfrm>
          <a:prstGeom prst="rect">
            <a:avLst/>
          </a:prstGeom>
        </p:spPr>
      </p:pic>
      <p:sp>
        <p:nvSpPr>
          <p:cNvPr id="37" name="角丸四角形 40">
            <a:extLst>
              <a:ext uri="{FF2B5EF4-FFF2-40B4-BE49-F238E27FC236}">
                <a16:creationId xmlns:a16="http://schemas.microsoft.com/office/drawing/2014/main" id="{7BB1CAA1-3D6A-4301-AAE4-FE2C6B2CAFDC}"/>
              </a:ext>
            </a:extLst>
          </p:cNvPr>
          <p:cNvSpPr/>
          <p:nvPr/>
        </p:nvSpPr>
        <p:spPr>
          <a:xfrm>
            <a:off x="4720426" y="2411899"/>
            <a:ext cx="2441827" cy="829814"/>
          </a:xfrm>
          <a:prstGeom prst="roundRect">
            <a:avLst>
              <a:gd name="adj" fmla="val 50000"/>
            </a:avLst>
          </a:prstGeom>
          <a:solidFill>
            <a:schemeClr val="accent1"/>
          </a:solidFill>
          <a:ln w="9525" cap="flat" cmpd="sng" algn="ctr">
            <a:solidFill>
              <a:schemeClr val="accent1">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white"/>
                </a:solidFill>
                <a:effectLst/>
                <a:uLnTx/>
                <a:uFillTx/>
                <a:latin typeface="フォントポにほんご"/>
                <a:ea typeface="フォントポにほんご"/>
                <a:cs typeface="フォントポにほんご"/>
              </a:rPr>
              <a:t>②　分別の種類を</a:t>
            </a:r>
            <a:r>
              <a:rPr kumimoji="1" lang="en-US" altLang="en-US" sz="1100" b="0" i="0" u="none" strike="noStrike" kern="0" cap="none" spc="0" normalizeH="0" baseline="0" noProof="0" dirty="0">
                <a:ln>
                  <a:noFill/>
                </a:ln>
                <a:solidFill>
                  <a:prstClr val="white"/>
                </a:solidFill>
                <a:effectLst/>
                <a:uLnTx/>
                <a:uFillTx/>
                <a:latin typeface="フォントポにほんご"/>
                <a:ea typeface="フォントポにほんご"/>
                <a:cs typeface="フォントポにほんご"/>
              </a:rPr>
              <a:t>タップすると</a:t>
            </a:r>
            <a:r>
              <a:rPr kumimoji="1" lang="ja-JP" altLang="en-US" sz="1100" b="0" i="0" u="none" strike="noStrike" kern="0" cap="none" spc="0" normalizeH="0" baseline="0" noProof="0" dirty="0">
                <a:ln>
                  <a:noFill/>
                </a:ln>
                <a:solidFill>
                  <a:prstClr val="white"/>
                </a:solidFill>
                <a:effectLst/>
                <a:uLnTx/>
                <a:uFillTx/>
                <a:latin typeface="フォントポにほんご"/>
                <a:ea typeface="フォントポにほんご"/>
                <a:cs typeface="フォントポにほんご"/>
              </a:rPr>
              <a:t>、</a:t>
            </a:r>
            <a:endParaRPr kumimoji="1" lang="en-US" altLang="ja-JP" sz="1100" b="0" i="0" u="none" strike="noStrike" kern="0" cap="none" spc="0" normalizeH="0" baseline="0" noProof="0" dirty="0">
              <a:ln>
                <a:noFill/>
              </a:ln>
              <a:solidFill>
                <a:prstClr val="white"/>
              </a:solidFill>
              <a:effectLst/>
              <a:uLnTx/>
              <a:uFillTx/>
              <a:latin typeface="フォントポにほんご"/>
              <a:ea typeface="フォントポにほんご"/>
              <a:cs typeface="フォントポにほんご"/>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white"/>
                </a:solidFill>
                <a:effectLst/>
                <a:uLnTx/>
                <a:uFillTx/>
                <a:latin typeface="フォントポにほんご"/>
                <a:ea typeface="フォントポにほんご"/>
                <a:cs typeface="フォントポにほんご"/>
              </a:rPr>
              <a:t>その地域で捨てられるゴミ一覧を見ることができる。</a:t>
            </a:r>
            <a:endParaRPr kumimoji="1" lang="en-US" altLang="ja-JP" sz="1100" b="0" i="0" u="none" strike="noStrike" kern="0" cap="none" spc="0" normalizeH="0" baseline="0" noProof="0" dirty="0">
              <a:ln>
                <a:noFill/>
              </a:ln>
              <a:solidFill>
                <a:prstClr val="white"/>
              </a:solidFill>
              <a:effectLst/>
              <a:uLnTx/>
              <a:uFillTx/>
              <a:latin typeface="フォントポにほんご"/>
              <a:ea typeface="フォントポにほんご"/>
              <a:cs typeface="フォントポにほんご"/>
            </a:endParaRPr>
          </a:p>
        </p:txBody>
      </p:sp>
      <p:sp>
        <p:nvSpPr>
          <p:cNvPr id="38" name="角丸四角形 42">
            <a:extLst>
              <a:ext uri="{FF2B5EF4-FFF2-40B4-BE49-F238E27FC236}">
                <a16:creationId xmlns:a16="http://schemas.microsoft.com/office/drawing/2014/main" id="{6D5A2234-7511-44CD-AF89-9659B2233A37}"/>
              </a:ext>
            </a:extLst>
          </p:cNvPr>
          <p:cNvSpPr/>
          <p:nvPr/>
        </p:nvSpPr>
        <p:spPr>
          <a:xfrm>
            <a:off x="2356946" y="2424311"/>
            <a:ext cx="2215054" cy="805072"/>
          </a:xfrm>
          <a:prstGeom prst="roundRect">
            <a:avLst>
              <a:gd name="adj" fmla="val 50000"/>
            </a:avLst>
          </a:prstGeom>
          <a:solidFill>
            <a:schemeClr val="accent1"/>
          </a:solidFill>
          <a:ln w="9525" cap="flat" cmpd="sng" algn="ctr">
            <a:solidFill>
              <a:schemeClr val="accent1">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white"/>
                </a:solidFill>
                <a:effectLst/>
                <a:uLnTx/>
                <a:uFillTx/>
                <a:latin typeface="フォントポにほんご"/>
                <a:ea typeface="フォントポにほんご"/>
                <a:cs typeface="フォントポにほんご"/>
              </a:rPr>
              <a:t>①　一番近いゴミの日から</a:t>
            </a:r>
            <a:r>
              <a:rPr kumimoji="1" lang="en-US" altLang="ja-JP" sz="1100" b="0" i="0" u="none" strike="noStrike" kern="0" cap="none" spc="0" normalizeH="0" baseline="0" noProof="0" dirty="0">
                <a:ln>
                  <a:noFill/>
                </a:ln>
                <a:solidFill>
                  <a:prstClr val="white"/>
                </a:solidFill>
                <a:effectLst/>
                <a:uLnTx/>
                <a:uFillTx/>
                <a:latin typeface="フォントポにほんご"/>
                <a:ea typeface="フォントポにほんご"/>
                <a:cs typeface="フォントポにほんご"/>
              </a:rPr>
              <a:t/>
            </a:r>
            <a:br>
              <a:rPr kumimoji="1" lang="en-US" altLang="ja-JP" sz="1100" b="0" i="0" u="none" strike="noStrike" kern="0" cap="none" spc="0" normalizeH="0" baseline="0" noProof="0" dirty="0">
                <a:ln>
                  <a:noFill/>
                </a:ln>
                <a:solidFill>
                  <a:prstClr val="white"/>
                </a:solidFill>
                <a:effectLst/>
                <a:uLnTx/>
                <a:uFillTx/>
                <a:latin typeface="フォントポにほんご"/>
                <a:ea typeface="フォントポにほんご"/>
                <a:cs typeface="フォントポにほんご"/>
              </a:rPr>
            </a:br>
            <a:r>
              <a:rPr kumimoji="1" lang="ja-JP" altLang="en-US" sz="1100" b="0" i="0" u="none" strike="noStrike" kern="0" cap="none" spc="0" normalizeH="0" baseline="0" noProof="0" dirty="0">
                <a:ln>
                  <a:noFill/>
                </a:ln>
                <a:solidFill>
                  <a:prstClr val="white"/>
                </a:solidFill>
                <a:effectLst/>
                <a:uLnTx/>
                <a:uFillTx/>
                <a:latin typeface="フォントポにほんご"/>
                <a:ea typeface="フォントポにほんご"/>
                <a:cs typeface="フォントポにほんご"/>
              </a:rPr>
              <a:t>表示し、地域を選択するだけで収集日が更新される</a:t>
            </a:r>
            <a:endParaRPr kumimoji="1" lang="en-US" altLang="ja-JP" sz="1100" b="0" i="0" u="none" strike="noStrike" kern="0" cap="none" spc="0" normalizeH="0" baseline="0" noProof="0" dirty="0">
              <a:ln>
                <a:noFill/>
              </a:ln>
              <a:solidFill>
                <a:prstClr val="white"/>
              </a:solidFill>
              <a:effectLst/>
              <a:uLnTx/>
              <a:uFillTx/>
              <a:latin typeface="フォントポにほんご"/>
              <a:ea typeface="フォントポにほんご"/>
              <a:cs typeface="フォントポにほんご"/>
            </a:endParaRPr>
          </a:p>
        </p:txBody>
      </p:sp>
    </p:spTree>
    <p:extLst>
      <p:ext uri="{BB962C8B-B14F-4D97-AF65-F5344CB8AC3E}">
        <p14:creationId xmlns:p14="http://schemas.microsoft.com/office/powerpoint/2010/main" val="4083466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14</a:t>
            </a:fld>
            <a:endParaRPr kumimoji="1" lang="ja-JP" altLang="en-US"/>
          </a:p>
        </p:txBody>
      </p:sp>
      <p:sp>
        <p:nvSpPr>
          <p:cNvPr id="2" name="タイトル 1"/>
          <p:cNvSpPr>
            <a:spLocks noGrp="1"/>
          </p:cNvSpPr>
          <p:nvPr>
            <p:ph type="title"/>
          </p:nvPr>
        </p:nvSpPr>
        <p:spPr>
          <a:xfrm>
            <a:off x="251520" y="313813"/>
            <a:ext cx="8712968" cy="424732"/>
          </a:xfrm>
        </p:spPr>
        <p:txBody>
          <a:bodyPr>
            <a:normAutofit/>
          </a:bodyPr>
          <a:lstStyle/>
          <a:p>
            <a:r>
              <a:rPr lang="en-US" altLang="ja-JP" dirty="0">
                <a:latin typeface="+mn-ea"/>
                <a:ea typeface="+mn-ea"/>
              </a:rPr>
              <a:t>2.2 </a:t>
            </a:r>
            <a:r>
              <a:rPr lang="ja-JP" altLang="en-US" dirty="0">
                <a:latin typeface="+mn-ea"/>
                <a:ea typeface="+mn-ea"/>
              </a:rPr>
              <a:t>地域課題の解決の有効な手段としてのオープンデータ</a:t>
            </a:r>
            <a:endParaRPr kumimoji="1" lang="ja-JP" altLang="en-US" dirty="0">
              <a:latin typeface="+mn-ea"/>
              <a:ea typeface="+mn-ea"/>
            </a:endParaRPr>
          </a:p>
        </p:txBody>
      </p:sp>
      <p:sp>
        <p:nvSpPr>
          <p:cNvPr id="33"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2.</a:t>
            </a:r>
            <a:r>
              <a:rPr lang="ja-JP" altLang="en-US" sz="1200" dirty="0">
                <a:latin typeface="+mn-ea"/>
                <a:ea typeface="+mn-ea"/>
              </a:rPr>
              <a:t>オープンデータの意義を理解する</a:t>
            </a:r>
          </a:p>
        </p:txBody>
      </p:sp>
      <p:sp>
        <p:nvSpPr>
          <p:cNvPr id="3" name="四角形: 角を丸くする 2">
            <a:extLst>
              <a:ext uri="{FF2B5EF4-FFF2-40B4-BE49-F238E27FC236}">
                <a16:creationId xmlns:a16="http://schemas.microsoft.com/office/drawing/2014/main" id="{23ADEE9A-F42D-4357-AAB0-AC0C48501BFB}"/>
              </a:ext>
            </a:extLst>
          </p:cNvPr>
          <p:cNvSpPr/>
          <p:nvPr/>
        </p:nvSpPr>
        <p:spPr>
          <a:xfrm>
            <a:off x="251520" y="1183810"/>
            <a:ext cx="8505700" cy="867014"/>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kumimoji="1" lang="ja-JP" altLang="en-US" sz="1600" dirty="0">
                <a:solidFill>
                  <a:schemeClr val="tx1"/>
                </a:solidFill>
              </a:rPr>
              <a:t>自治体が重視する行政課題など、重要テーマやニーズの高いテーマに優先的に取り組むことにより、他自治体と施策や成果の共有が期待できます。</a:t>
            </a:r>
          </a:p>
        </p:txBody>
      </p:sp>
      <p:pic>
        <p:nvPicPr>
          <p:cNvPr id="5" name="図 4">
            <a:extLst>
              <a:ext uri="{FF2B5EF4-FFF2-40B4-BE49-F238E27FC236}">
                <a16:creationId xmlns:a16="http://schemas.microsoft.com/office/drawing/2014/main" id="{25D39EC5-6BB3-431D-9949-27D79318658A}"/>
              </a:ext>
            </a:extLst>
          </p:cNvPr>
          <p:cNvPicPr>
            <a:picLocks noChangeAspect="1"/>
          </p:cNvPicPr>
          <p:nvPr/>
        </p:nvPicPr>
        <p:blipFill>
          <a:blip r:embed="rId3"/>
          <a:stretch>
            <a:fillRect/>
          </a:stretch>
        </p:blipFill>
        <p:spPr>
          <a:xfrm>
            <a:off x="720086" y="2719902"/>
            <a:ext cx="7884362" cy="3706993"/>
          </a:xfrm>
          <a:prstGeom prst="rect">
            <a:avLst/>
          </a:prstGeom>
        </p:spPr>
      </p:pic>
      <p:sp>
        <p:nvSpPr>
          <p:cNvPr id="10" name="テキスト ボックス 9">
            <a:extLst>
              <a:ext uri="{FF2B5EF4-FFF2-40B4-BE49-F238E27FC236}">
                <a16:creationId xmlns:a16="http://schemas.microsoft.com/office/drawing/2014/main" id="{20FF96CB-82BA-4631-B513-8A4B258C2728}"/>
              </a:ext>
            </a:extLst>
          </p:cNvPr>
          <p:cNvSpPr txBox="1"/>
          <p:nvPr/>
        </p:nvSpPr>
        <p:spPr>
          <a:xfrm>
            <a:off x="2097108" y="2133670"/>
            <a:ext cx="3834704" cy="338554"/>
          </a:xfrm>
          <a:prstGeom prst="rect">
            <a:avLst/>
          </a:prstGeom>
          <a:noFill/>
        </p:spPr>
        <p:txBody>
          <a:bodyPr wrap="none" rtlCol="0">
            <a:spAutoFit/>
          </a:bodyPr>
          <a:lstStyle/>
          <a:p>
            <a:r>
              <a:rPr kumimoji="1" lang="ja-JP" altLang="en-US" sz="1600" dirty="0"/>
              <a:t>自治体が最も課題であると認識している事項</a:t>
            </a:r>
          </a:p>
        </p:txBody>
      </p:sp>
      <p:sp>
        <p:nvSpPr>
          <p:cNvPr id="12" name="テキスト ボックス 11">
            <a:extLst>
              <a:ext uri="{FF2B5EF4-FFF2-40B4-BE49-F238E27FC236}">
                <a16:creationId xmlns:a16="http://schemas.microsoft.com/office/drawing/2014/main" id="{FFD9BDF0-4BE2-45C5-82ED-9F5028F5135D}"/>
              </a:ext>
            </a:extLst>
          </p:cNvPr>
          <p:cNvSpPr txBox="1"/>
          <p:nvPr/>
        </p:nvSpPr>
        <p:spPr>
          <a:xfrm>
            <a:off x="1081170" y="6245515"/>
            <a:ext cx="7523278" cy="584775"/>
          </a:xfrm>
          <a:prstGeom prst="rect">
            <a:avLst/>
          </a:prstGeom>
          <a:noFill/>
        </p:spPr>
        <p:txBody>
          <a:bodyPr wrap="none" rtlCol="0">
            <a:spAutoFit/>
          </a:bodyPr>
          <a:lstStyle/>
          <a:p>
            <a:r>
              <a:rPr kumimoji="1" lang="ja-JP" altLang="en-US" sz="1600" dirty="0"/>
              <a:t>出典</a:t>
            </a:r>
            <a:r>
              <a:rPr kumimoji="1" lang="en-US" altLang="ja-JP" sz="1600" dirty="0"/>
              <a:t>:</a:t>
            </a:r>
            <a:r>
              <a:rPr kumimoji="1" lang="ja-JP" altLang="en-US" sz="1600" dirty="0"/>
              <a:t> 地域における</a:t>
            </a:r>
            <a:r>
              <a:rPr kumimoji="1" lang="en-US" altLang="ja-JP" sz="1600" dirty="0"/>
              <a:t>ICT</a:t>
            </a:r>
            <a:r>
              <a:rPr kumimoji="1" lang="ja-JP" altLang="en-US" sz="1600" dirty="0"/>
              <a:t>利活用の現状に関する調査研究報告書（</a:t>
            </a:r>
            <a:r>
              <a:rPr kumimoji="1" lang="en-US" altLang="ja-JP" sz="1600" dirty="0"/>
              <a:t>2017</a:t>
            </a:r>
            <a:r>
              <a:rPr kumimoji="1" lang="ja-JP" altLang="en-US" sz="1600" dirty="0"/>
              <a:t>年</a:t>
            </a:r>
            <a:r>
              <a:rPr kumimoji="1" lang="en-US" altLang="ja-JP" sz="1600" dirty="0"/>
              <a:t>3</a:t>
            </a:r>
            <a:r>
              <a:rPr kumimoji="1" lang="ja-JP" altLang="en-US" sz="1600" dirty="0"/>
              <a:t>月）</a:t>
            </a:r>
            <a:endParaRPr kumimoji="1" lang="en-US" altLang="ja-JP" sz="1600" dirty="0"/>
          </a:p>
          <a:p>
            <a:r>
              <a:rPr kumimoji="1" lang="en-US" altLang="ja-JP" sz="1600" dirty="0"/>
              <a:t>http://www.soumu.go.jp/johotsusintokei/linkdata/h29_05_houkoku.pdf </a:t>
            </a:r>
            <a:endParaRPr kumimoji="1" lang="ja-JP" altLang="en-US" sz="1600" dirty="0"/>
          </a:p>
        </p:txBody>
      </p:sp>
      <p:sp>
        <p:nvSpPr>
          <p:cNvPr id="4" name="四角形: 角を丸くする 3">
            <a:extLst>
              <a:ext uri="{FF2B5EF4-FFF2-40B4-BE49-F238E27FC236}">
                <a16:creationId xmlns:a16="http://schemas.microsoft.com/office/drawing/2014/main" id="{C1B07FE3-3A83-40F9-861B-9B53461011C6}"/>
              </a:ext>
            </a:extLst>
          </p:cNvPr>
          <p:cNvSpPr/>
          <p:nvPr/>
        </p:nvSpPr>
        <p:spPr>
          <a:xfrm>
            <a:off x="2555776" y="2719902"/>
            <a:ext cx="6048672" cy="997130"/>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0758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15</a:t>
            </a:fld>
            <a:endParaRPr kumimoji="1" lang="ja-JP" altLang="en-US"/>
          </a:p>
        </p:txBody>
      </p:sp>
      <p:sp>
        <p:nvSpPr>
          <p:cNvPr id="11" name="正方形/長方形 10"/>
          <p:cNvSpPr/>
          <p:nvPr/>
        </p:nvSpPr>
        <p:spPr>
          <a:xfrm>
            <a:off x="406015" y="1385555"/>
            <a:ext cx="8558473"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600" dirty="0">
                <a:solidFill>
                  <a:schemeClr val="tx1"/>
                </a:solidFill>
                <a:latin typeface="+mn-ea"/>
                <a:cs typeface="Meiryo UI" panose="020B0604030504040204" pitchFamily="50" charset="-128"/>
              </a:rPr>
              <a:t>正しいデータ（エビデンス、証左）に基づいて議論し、意思決定を行うことにより</a:t>
            </a:r>
          </a:p>
          <a:p>
            <a:r>
              <a:rPr lang="en-US" altLang="ja-JP" sz="1600" dirty="0">
                <a:solidFill>
                  <a:schemeClr val="tx1"/>
                </a:solidFill>
                <a:latin typeface="+mn-ea"/>
                <a:cs typeface="Meiryo UI" panose="020B0604030504040204" pitchFamily="50" charset="-128"/>
              </a:rPr>
              <a:t>PDCA</a:t>
            </a:r>
            <a:r>
              <a:rPr lang="ja-JP" altLang="en-US" sz="1600" dirty="0">
                <a:solidFill>
                  <a:schemeClr val="tx1"/>
                </a:solidFill>
                <a:latin typeface="+mn-ea"/>
                <a:cs typeface="Meiryo UI" panose="020B0604030504040204" pitchFamily="50" charset="-128"/>
              </a:rPr>
              <a:t>（</a:t>
            </a:r>
            <a:r>
              <a:rPr lang="en-US" altLang="ja-JP" sz="1600" dirty="0">
                <a:solidFill>
                  <a:schemeClr val="tx1"/>
                </a:solidFill>
                <a:latin typeface="+mn-ea"/>
                <a:cs typeface="Meiryo UI" panose="020B0604030504040204" pitchFamily="50" charset="-128"/>
              </a:rPr>
              <a:t>Plan-Do-Check-Action</a:t>
            </a:r>
            <a:r>
              <a:rPr lang="ja-JP" altLang="en-US" sz="1600" dirty="0">
                <a:solidFill>
                  <a:schemeClr val="tx1"/>
                </a:solidFill>
                <a:latin typeface="+mn-ea"/>
                <a:cs typeface="Meiryo UI" panose="020B0604030504040204" pitchFamily="50" charset="-128"/>
              </a:rPr>
              <a:t>）のサイクルを回した課題の解決が可能です。</a:t>
            </a:r>
            <a:r>
              <a:rPr lang="en-US" altLang="ja-JP" sz="1600" dirty="0">
                <a:solidFill>
                  <a:schemeClr val="tx1"/>
                </a:solidFill>
                <a:latin typeface="+mn-ea"/>
                <a:cs typeface="Meiryo UI" panose="020B0604030504040204" pitchFamily="50" charset="-128"/>
              </a:rPr>
              <a:t/>
            </a:r>
            <a:br>
              <a:rPr lang="en-US" altLang="ja-JP" sz="1600" dirty="0">
                <a:solidFill>
                  <a:schemeClr val="tx1"/>
                </a:solidFill>
                <a:latin typeface="+mn-ea"/>
                <a:cs typeface="Meiryo UI" panose="020B0604030504040204" pitchFamily="50" charset="-128"/>
              </a:rPr>
            </a:br>
            <a:r>
              <a:rPr lang="ja-JP" altLang="en-US" sz="1600" dirty="0">
                <a:solidFill>
                  <a:schemeClr val="tx1"/>
                </a:solidFill>
                <a:latin typeface="+mn-ea"/>
                <a:cs typeface="Meiryo UI" panose="020B0604030504040204" pitchFamily="50" charset="-128"/>
              </a:rPr>
              <a:t>その際、オープンデータは情報の収集を支援します。</a:t>
            </a:r>
          </a:p>
        </p:txBody>
      </p:sp>
      <p:sp>
        <p:nvSpPr>
          <p:cNvPr id="54" name="四角形: 角を丸くする 53">
            <a:extLst>
              <a:ext uri="{FF2B5EF4-FFF2-40B4-BE49-F238E27FC236}">
                <a16:creationId xmlns:a16="http://schemas.microsoft.com/office/drawing/2014/main" id="{57A4FD39-1A27-410B-B8E0-5C92B57F9197}"/>
              </a:ext>
            </a:extLst>
          </p:cNvPr>
          <p:cNvSpPr/>
          <p:nvPr/>
        </p:nvSpPr>
        <p:spPr>
          <a:xfrm>
            <a:off x="245933" y="2126701"/>
            <a:ext cx="5982251" cy="4444913"/>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kumimoji="1" lang="ja-JP" altLang="en-US" sz="1600" dirty="0">
                <a:solidFill>
                  <a:schemeClr val="tx1"/>
                </a:solidFill>
              </a:rPr>
              <a:t>問題の明確化（整理と分析）</a:t>
            </a:r>
          </a:p>
          <a:p>
            <a:pPr marL="800100" lvl="1" indent="-342900">
              <a:buFont typeface="Wingdings" panose="05000000000000000000" pitchFamily="2" charset="2"/>
              <a:buChar char="u"/>
            </a:pPr>
            <a:r>
              <a:rPr kumimoji="1" lang="ja-JP" altLang="en-US" sz="1400" dirty="0">
                <a:solidFill>
                  <a:schemeClr val="tx1"/>
                </a:solidFill>
              </a:rPr>
              <a:t>初めに、解決すべき問題が何かを明確化します。</a:t>
            </a:r>
          </a:p>
          <a:p>
            <a:pPr marL="342900" indent="-342900">
              <a:buFont typeface="+mj-lt"/>
              <a:buAutoNum type="arabicPeriod"/>
            </a:pPr>
            <a:r>
              <a:rPr kumimoji="1" lang="ja-JP" altLang="en-US" sz="1600" dirty="0">
                <a:solidFill>
                  <a:schemeClr val="tx1"/>
                </a:solidFill>
              </a:rPr>
              <a:t>情報の収集</a:t>
            </a:r>
          </a:p>
          <a:p>
            <a:pPr marL="800100" lvl="1" indent="-342900">
              <a:buFont typeface="Wingdings" panose="05000000000000000000" pitchFamily="2" charset="2"/>
              <a:buChar char="u"/>
            </a:pPr>
            <a:r>
              <a:rPr kumimoji="1" lang="ja-JP" altLang="en-US" sz="1400" dirty="0">
                <a:solidFill>
                  <a:schemeClr val="tx1"/>
                </a:solidFill>
              </a:rPr>
              <a:t>問題を解決するために必要な情報を収集します。</a:t>
            </a:r>
          </a:p>
          <a:p>
            <a:pPr marL="1257300" lvl="2" indent="-342900">
              <a:buFont typeface="Wingdings" panose="05000000000000000000" pitchFamily="2" charset="2"/>
              <a:buChar char="p"/>
            </a:pPr>
            <a:r>
              <a:rPr kumimoji="1" lang="ja-JP" altLang="en-US" sz="1400" dirty="0">
                <a:solidFill>
                  <a:schemeClr val="tx1"/>
                </a:solidFill>
              </a:rPr>
              <a:t>みずからが調べる一次情報や、他の人の評価が含まれている二次情報の信頼度をよく検討して、幅広い情報を収集します。</a:t>
            </a:r>
          </a:p>
          <a:p>
            <a:pPr marL="1257300" lvl="2" indent="-342900">
              <a:buFont typeface="Wingdings" panose="05000000000000000000" pitchFamily="2" charset="2"/>
              <a:buChar char="p"/>
            </a:pPr>
            <a:r>
              <a:rPr kumimoji="1" lang="ja-JP" altLang="en-US" sz="1400" dirty="0">
                <a:solidFill>
                  <a:schemeClr val="tx1"/>
                </a:solidFill>
              </a:rPr>
              <a:t>他の団体が公開しているオープンデータも、利用できます。</a:t>
            </a:r>
          </a:p>
          <a:p>
            <a:pPr marL="342900" indent="-342900">
              <a:buFont typeface="+mj-lt"/>
              <a:buAutoNum type="arabicPeriod"/>
            </a:pPr>
            <a:r>
              <a:rPr kumimoji="1" lang="ja-JP" altLang="en-US" sz="1600" dirty="0">
                <a:solidFill>
                  <a:schemeClr val="tx1"/>
                </a:solidFill>
              </a:rPr>
              <a:t>情報の整理と分析</a:t>
            </a:r>
          </a:p>
          <a:p>
            <a:pPr marL="800100" lvl="1" indent="-342900">
              <a:buFont typeface="Wingdings" panose="05000000000000000000" pitchFamily="2" charset="2"/>
              <a:buChar char="u"/>
            </a:pPr>
            <a:r>
              <a:rPr kumimoji="1" lang="ja-JP" altLang="en-US" sz="1400" dirty="0">
                <a:solidFill>
                  <a:schemeClr val="tx1"/>
                </a:solidFill>
              </a:rPr>
              <a:t>集められた情報を、わかりやすい表現に変換します。</a:t>
            </a:r>
          </a:p>
          <a:p>
            <a:pPr marL="800100" lvl="1" indent="-342900">
              <a:buFont typeface="Wingdings" panose="05000000000000000000" pitchFamily="2" charset="2"/>
              <a:buChar char="u"/>
            </a:pPr>
            <a:r>
              <a:rPr kumimoji="1" lang="ja-JP" altLang="en-US" sz="1400" dirty="0">
                <a:solidFill>
                  <a:schemeClr val="tx1"/>
                </a:solidFill>
              </a:rPr>
              <a:t>問題を制約している条件にあっているかなどを整理・分析します。</a:t>
            </a:r>
          </a:p>
          <a:p>
            <a:pPr marL="342900" indent="-342900">
              <a:buFont typeface="+mj-lt"/>
              <a:buAutoNum type="arabicPeriod"/>
            </a:pPr>
            <a:r>
              <a:rPr kumimoji="1" lang="ja-JP" altLang="en-US" sz="1600" dirty="0">
                <a:solidFill>
                  <a:schemeClr val="tx1"/>
                </a:solidFill>
              </a:rPr>
              <a:t>解決案の立案（検討と評価）</a:t>
            </a:r>
          </a:p>
          <a:p>
            <a:pPr marL="800100" lvl="1" indent="-342900">
              <a:buFont typeface="Wingdings" panose="05000000000000000000" pitchFamily="2" charset="2"/>
              <a:buChar char="u"/>
            </a:pPr>
            <a:r>
              <a:rPr kumimoji="1" lang="ja-JP" altLang="en-US" sz="1400" dirty="0">
                <a:solidFill>
                  <a:schemeClr val="tx1"/>
                </a:solidFill>
              </a:rPr>
              <a:t>当初の目的に照らしあわせ、整理・分析の結果に基づいて意思決定し、具体的な解決案を作成します。</a:t>
            </a:r>
          </a:p>
          <a:p>
            <a:pPr marL="342900" indent="-342900">
              <a:buFont typeface="+mj-lt"/>
              <a:buAutoNum type="arabicPeriod"/>
            </a:pPr>
            <a:r>
              <a:rPr kumimoji="1" lang="ja-JP" altLang="en-US" sz="1600" dirty="0">
                <a:solidFill>
                  <a:schemeClr val="tx1"/>
                </a:solidFill>
              </a:rPr>
              <a:t>解決案の実行（実施）</a:t>
            </a:r>
          </a:p>
          <a:p>
            <a:pPr marL="800100" lvl="1" indent="-342900">
              <a:buFont typeface="Wingdings" panose="05000000000000000000" pitchFamily="2" charset="2"/>
              <a:buChar char="u"/>
            </a:pPr>
            <a:r>
              <a:rPr kumimoji="1" lang="ja-JP" altLang="en-US" sz="1400" dirty="0">
                <a:solidFill>
                  <a:schemeClr val="tx1"/>
                </a:solidFill>
              </a:rPr>
              <a:t>解決案を実行し、当初の問題の解決をはかります。</a:t>
            </a:r>
          </a:p>
          <a:p>
            <a:pPr marL="342900" indent="-342900">
              <a:buFont typeface="+mj-lt"/>
              <a:buAutoNum type="arabicPeriod"/>
            </a:pPr>
            <a:r>
              <a:rPr kumimoji="1" lang="ja-JP" altLang="en-US" sz="1600" dirty="0">
                <a:solidFill>
                  <a:schemeClr val="tx1"/>
                </a:solidFill>
              </a:rPr>
              <a:t>評価（反省）</a:t>
            </a:r>
          </a:p>
          <a:p>
            <a:pPr marL="800100" lvl="1" indent="-342900">
              <a:buFont typeface="Wingdings" panose="05000000000000000000" pitchFamily="2" charset="2"/>
              <a:buChar char="u"/>
            </a:pPr>
            <a:r>
              <a:rPr kumimoji="1" lang="ja-JP" altLang="en-US" sz="1400" dirty="0">
                <a:solidFill>
                  <a:schemeClr val="tx1"/>
                </a:solidFill>
              </a:rPr>
              <a:t>実施した内容を評価し、なぜうまくいったのか、なぜうまくいかなかったのかを反省し、次の問題解決に役立てます。</a:t>
            </a:r>
          </a:p>
        </p:txBody>
      </p:sp>
      <p:sp>
        <p:nvSpPr>
          <p:cNvPr id="55" name="楕円 54">
            <a:extLst>
              <a:ext uri="{FF2B5EF4-FFF2-40B4-BE49-F238E27FC236}">
                <a16:creationId xmlns:a16="http://schemas.microsoft.com/office/drawing/2014/main" id="{F90D897E-FA49-4BD7-A4F9-C32F824C6ED5}"/>
              </a:ext>
            </a:extLst>
          </p:cNvPr>
          <p:cNvSpPr/>
          <p:nvPr/>
        </p:nvSpPr>
        <p:spPr>
          <a:xfrm>
            <a:off x="7236296" y="1871943"/>
            <a:ext cx="1080120"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t>1 </a:t>
            </a:r>
          </a:p>
          <a:p>
            <a:pPr algn="ctr"/>
            <a:r>
              <a:rPr kumimoji="1" lang="ja-JP" altLang="en-US" sz="1400" dirty="0"/>
              <a:t>問題の明確化</a:t>
            </a:r>
          </a:p>
        </p:txBody>
      </p:sp>
      <p:sp>
        <p:nvSpPr>
          <p:cNvPr id="56" name="楕円 55">
            <a:extLst>
              <a:ext uri="{FF2B5EF4-FFF2-40B4-BE49-F238E27FC236}">
                <a16:creationId xmlns:a16="http://schemas.microsoft.com/office/drawing/2014/main" id="{5F78D381-0615-4359-8E4C-D9126654F4DD}"/>
              </a:ext>
            </a:extLst>
          </p:cNvPr>
          <p:cNvSpPr/>
          <p:nvPr/>
        </p:nvSpPr>
        <p:spPr>
          <a:xfrm>
            <a:off x="8028384" y="3084420"/>
            <a:ext cx="1080120" cy="936104"/>
          </a:xfrm>
          <a:prstGeom prst="ellipse">
            <a:avLst/>
          </a:prstGeom>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t>2</a:t>
            </a:r>
          </a:p>
          <a:p>
            <a:pPr algn="ctr"/>
            <a:r>
              <a:rPr kumimoji="1" lang="ja-JP" altLang="en-US" sz="1400" dirty="0"/>
              <a:t>情報の収集</a:t>
            </a:r>
          </a:p>
        </p:txBody>
      </p:sp>
      <p:sp>
        <p:nvSpPr>
          <p:cNvPr id="57" name="楕円 56">
            <a:extLst>
              <a:ext uri="{FF2B5EF4-FFF2-40B4-BE49-F238E27FC236}">
                <a16:creationId xmlns:a16="http://schemas.microsoft.com/office/drawing/2014/main" id="{5BDAEDEF-0CF7-410B-8190-80DCA4558912}"/>
              </a:ext>
            </a:extLst>
          </p:cNvPr>
          <p:cNvSpPr/>
          <p:nvPr/>
        </p:nvSpPr>
        <p:spPr>
          <a:xfrm>
            <a:off x="8028384" y="4565770"/>
            <a:ext cx="1080120"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t>3</a:t>
            </a:r>
          </a:p>
          <a:p>
            <a:pPr algn="ctr"/>
            <a:r>
              <a:rPr kumimoji="1" lang="ja-JP" altLang="en-US" sz="1400" dirty="0"/>
              <a:t>情報の整理と分析</a:t>
            </a:r>
          </a:p>
        </p:txBody>
      </p:sp>
      <p:sp>
        <p:nvSpPr>
          <p:cNvPr id="58" name="楕円 57">
            <a:extLst>
              <a:ext uri="{FF2B5EF4-FFF2-40B4-BE49-F238E27FC236}">
                <a16:creationId xmlns:a16="http://schemas.microsoft.com/office/drawing/2014/main" id="{1E67BEE5-00F7-4A94-B53C-7ABF219741E6}"/>
              </a:ext>
            </a:extLst>
          </p:cNvPr>
          <p:cNvSpPr/>
          <p:nvPr/>
        </p:nvSpPr>
        <p:spPr>
          <a:xfrm>
            <a:off x="7308304" y="5768938"/>
            <a:ext cx="1080120"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t>4</a:t>
            </a:r>
          </a:p>
          <a:p>
            <a:pPr algn="ctr"/>
            <a:r>
              <a:rPr kumimoji="1" lang="ja-JP" altLang="en-US" sz="1400" dirty="0"/>
              <a:t>解決策の立案</a:t>
            </a:r>
          </a:p>
        </p:txBody>
      </p:sp>
      <p:sp>
        <p:nvSpPr>
          <p:cNvPr id="59" name="楕円 58">
            <a:extLst>
              <a:ext uri="{FF2B5EF4-FFF2-40B4-BE49-F238E27FC236}">
                <a16:creationId xmlns:a16="http://schemas.microsoft.com/office/drawing/2014/main" id="{30317BC0-7285-425B-95BB-00DF29C0B182}"/>
              </a:ext>
            </a:extLst>
          </p:cNvPr>
          <p:cNvSpPr/>
          <p:nvPr/>
        </p:nvSpPr>
        <p:spPr>
          <a:xfrm>
            <a:off x="6334734" y="3084420"/>
            <a:ext cx="1080120"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t>6</a:t>
            </a:r>
          </a:p>
          <a:p>
            <a:pPr algn="ctr"/>
            <a:r>
              <a:rPr kumimoji="1" lang="ja-JP" altLang="en-US" sz="1400" dirty="0"/>
              <a:t>評価</a:t>
            </a:r>
          </a:p>
        </p:txBody>
      </p:sp>
      <p:sp>
        <p:nvSpPr>
          <p:cNvPr id="60" name="楕円 59">
            <a:extLst>
              <a:ext uri="{FF2B5EF4-FFF2-40B4-BE49-F238E27FC236}">
                <a16:creationId xmlns:a16="http://schemas.microsoft.com/office/drawing/2014/main" id="{815A40E0-9EDC-41C2-8A07-487B9A5ECE83}"/>
              </a:ext>
            </a:extLst>
          </p:cNvPr>
          <p:cNvSpPr/>
          <p:nvPr/>
        </p:nvSpPr>
        <p:spPr>
          <a:xfrm>
            <a:off x="6331811" y="4585203"/>
            <a:ext cx="1080120"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t>5</a:t>
            </a:r>
          </a:p>
          <a:p>
            <a:pPr algn="ctr"/>
            <a:r>
              <a:rPr kumimoji="1" lang="ja-JP" altLang="en-US" sz="1400" dirty="0"/>
              <a:t>解決策の実行</a:t>
            </a:r>
          </a:p>
        </p:txBody>
      </p:sp>
      <p:sp>
        <p:nvSpPr>
          <p:cNvPr id="3" name="テキスト ボックス 2">
            <a:extLst>
              <a:ext uri="{FF2B5EF4-FFF2-40B4-BE49-F238E27FC236}">
                <a16:creationId xmlns:a16="http://schemas.microsoft.com/office/drawing/2014/main" id="{36ACFC8A-27E3-40B5-AEDD-799979CE6A3B}"/>
              </a:ext>
            </a:extLst>
          </p:cNvPr>
          <p:cNvSpPr txBox="1"/>
          <p:nvPr/>
        </p:nvSpPr>
        <p:spPr>
          <a:xfrm>
            <a:off x="7411931" y="4014831"/>
            <a:ext cx="729687" cy="523220"/>
          </a:xfrm>
          <a:prstGeom prst="rect">
            <a:avLst/>
          </a:prstGeom>
          <a:noFill/>
        </p:spPr>
        <p:txBody>
          <a:bodyPr wrap="none" rtlCol="0">
            <a:spAutoFit/>
          </a:bodyPr>
          <a:lstStyle/>
          <a:p>
            <a:pPr algn="ctr"/>
            <a:r>
              <a:rPr kumimoji="1" lang="en-US" altLang="ja-JP" sz="1400" dirty="0"/>
              <a:t>PDCA</a:t>
            </a:r>
          </a:p>
          <a:p>
            <a:pPr algn="ctr"/>
            <a:r>
              <a:rPr kumimoji="1" lang="ja-JP" altLang="en-US" sz="1400" dirty="0"/>
              <a:t>サイクル</a:t>
            </a:r>
          </a:p>
        </p:txBody>
      </p:sp>
      <p:sp>
        <p:nvSpPr>
          <p:cNvPr id="5" name="矢印: 右 4">
            <a:extLst>
              <a:ext uri="{FF2B5EF4-FFF2-40B4-BE49-F238E27FC236}">
                <a16:creationId xmlns:a16="http://schemas.microsoft.com/office/drawing/2014/main" id="{EF974621-AD00-4A2D-9DA9-7F39A03EAE03}"/>
              </a:ext>
            </a:extLst>
          </p:cNvPr>
          <p:cNvSpPr/>
          <p:nvPr/>
        </p:nvSpPr>
        <p:spPr>
          <a:xfrm rot="3351094">
            <a:off x="8255705" y="2628027"/>
            <a:ext cx="432048" cy="360040"/>
          </a:xfrm>
          <a:prstGeom prst="rightArrow">
            <a:avLst/>
          </a:prstGeom>
          <a:solidFill>
            <a:schemeClr val="bg2"/>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矢印: 右 60">
            <a:extLst>
              <a:ext uri="{FF2B5EF4-FFF2-40B4-BE49-F238E27FC236}">
                <a16:creationId xmlns:a16="http://schemas.microsoft.com/office/drawing/2014/main" id="{B05ADE7B-1449-4EAC-AAC8-7D93DD9564E4}"/>
              </a:ext>
            </a:extLst>
          </p:cNvPr>
          <p:cNvSpPr/>
          <p:nvPr/>
        </p:nvSpPr>
        <p:spPr>
          <a:xfrm rot="5400000">
            <a:off x="8381459" y="4125794"/>
            <a:ext cx="432048" cy="360040"/>
          </a:xfrm>
          <a:prstGeom prst="rightArrow">
            <a:avLst/>
          </a:prstGeom>
          <a:solidFill>
            <a:schemeClr val="bg2"/>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矢印: 右 61">
            <a:extLst>
              <a:ext uri="{FF2B5EF4-FFF2-40B4-BE49-F238E27FC236}">
                <a16:creationId xmlns:a16="http://schemas.microsoft.com/office/drawing/2014/main" id="{96D750A9-063B-4555-8DD3-25C8C22394F4}"/>
              </a:ext>
            </a:extLst>
          </p:cNvPr>
          <p:cNvSpPr/>
          <p:nvPr/>
        </p:nvSpPr>
        <p:spPr>
          <a:xfrm rot="7828935">
            <a:off x="8201439" y="5569485"/>
            <a:ext cx="432048" cy="360040"/>
          </a:xfrm>
          <a:prstGeom prst="rightArrow">
            <a:avLst/>
          </a:prstGeom>
          <a:solidFill>
            <a:schemeClr val="bg2"/>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矢印: 右 62">
            <a:extLst>
              <a:ext uri="{FF2B5EF4-FFF2-40B4-BE49-F238E27FC236}">
                <a16:creationId xmlns:a16="http://schemas.microsoft.com/office/drawing/2014/main" id="{25FE6304-4C1C-44CA-B114-69B9F8C35A81}"/>
              </a:ext>
            </a:extLst>
          </p:cNvPr>
          <p:cNvSpPr/>
          <p:nvPr/>
        </p:nvSpPr>
        <p:spPr>
          <a:xfrm rot="13835698">
            <a:off x="7031587" y="5533758"/>
            <a:ext cx="432048" cy="360040"/>
          </a:xfrm>
          <a:prstGeom prst="rightArrow">
            <a:avLst/>
          </a:prstGeom>
          <a:solidFill>
            <a:schemeClr val="bg2"/>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矢印: 右 63">
            <a:extLst>
              <a:ext uri="{FF2B5EF4-FFF2-40B4-BE49-F238E27FC236}">
                <a16:creationId xmlns:a16="http://schemas.microsoft.com/office/drawing/2014/main" id="{F028AB7A-8A72-48F0-9E86-F6293C9BC0DA}"/>
              </a:ext>
            </a:extLst>
          </p:cNvPr>
          <p:cNvSpPr/>
          <p:nvPr/>
        </p:nvSpPr>
        <p:spPr>
          <a:xfrm rot="16200000">
            <a:off x="6638770" y="4133721"/>
            <a:ext cx="432048" cy="360040"/>
          </a:xfrm>
          <a:prstGeom prst="rightArrow">
            <a:avLst/>
          </a:prstGeom>
          <a:solidFill>
            <a:schemeClr val="bg2"/>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矢印: 右 64">
            <a:extLst>
              <a:ext uri="{FF2B5EF4-FFF2-40B4-BE49-F238E27FC236}">
                <a16:creationId xmlns:a16="http://schemas.microsoft.com/office/drawing/2014/main" id="{1EFE20D0-4B78-4F79-B6DE-953C911D206D}"/>
              </a:ext>
            </a:extLst>
          </p:cNvPr>
          <p:cNvSpPr/>
          <p:nvPr/>
        </p:nvSpPr>
        <p:spPr>
          <a:xfrm rot="19017570">
            <a:off x="6850105" y="2635402"/>
            <a:ext cx="432048" cy="360040"/>
          </a:xfrm>
          <a:prstGeom prst="rightArrow">
            <a:avLst/>
          </a:prstGeom>
          <a:solidFill>
            <a:schemeClr val="bg2"/>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四角形: 角を丸くする 3">
            <a:extLst>
              <a:ext uri="{FF2B5EF4-FFF2-40B4-BE49-F238E27FC236}">
                <a16:creationId xmlns:a16="http://schemas.microsoft.com/office/drawing/2014/main" id="{01F862AC-85B6-40CC-8EF8-DD13ED4E72BD}"/>
              </a:ext>
            </a:extLst>
          </p:cNvPr>
          <p:cNvSpPr/>
          <p:nvPr/>
        </p:nvSpPr>
        <p:spPr>
          <a:xfrm>
            <a:off x="428413" y="2642518"/>
            <a:ext cx="5587257" cy="137231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タイトル 1">
            <a:extLst>
              <a:ext uri="{FF2B5EF4-FFF2-40B4-BE49-F238E27FC236}">
                <a16:creationId xmlns:a16="http://schemas.microsoft.com/office/drawing/2014/main" id="{197599B6-8AD1-4DDE-BAC4-FBFED9881DBE}"/>
              </a:ext>
            </a:extLst>
          </p:cNvPr>
          <p:cNvSpPr>
            <a:spLocks noGrp="1"/>
          </p:cNvSpPr>
          <p:nvPr>
            <p:ph type="title"/>
          </p:nvPr>
        </p:nvSpPr>
        <p:spPr>
          <a:xfrm>
            <a:off x="251520" y="313813"/>
            <a:ext cx="8712968" cy="424732"/>
          </a:xfrm>
        </p:spPr>
        <p:txBody>
          <a:bodyPr>
            <a:normAutofit/>
          </a:bodyPr>
          <a:lstStyle/>
          <a:p>
            <a:r>
              <a:rPr lang="en-US" altLang="ja-JP" dirty="0">
                <a:latin typeface="+mn-ea"/>
                <a:ea typeface="+mn-ea"/>
              </a:rPr>
              <a:t>2.2 </a:t>
            </a:r>
            <a:r>
              <a:rPr lang="ja-JP" altLang="en-US" dirty="0">
                <a:latin typeface="+mn-ea"/>
                <a:ea typeface="+mn-ea"/>
              </a:rPr>
              <a:t>地域課題の解決の有効な手段としてのオープンデータ</a:t>
            </a:r>
            <a:endParaRPr kumimoji="1" lang="ja-JP" altLang="en-US" dirty="0">
              <a:latin typeface="+mn-ea"/>
              <a:ea typeface="+mn-ea"/>
            </a:endParaRPr>
          </a:p>
        </p:txBody>
      </p:sp>
      <p:sp>
        <p:nvSpPr>
          <p:cNvPr id="22" name="タイトル 1">
            <a:extLst>
              <a:ext uri="{FF2B5EF4-FFF2-40B4-BE49-F238E27FC236}">
                <a16:creationId xmlns:a16="http://schemas.microsoft.com/office/drawing/2014/main" id="{78184E44-C6E0-447B-88C7-3691845275B7}"/>
              </a:ext>
            </a:extLst>
          </p:cNvPr>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2.</a:t>
            </a:r>
            <a:r>
              <a:rPr lang="ja-JP" altLang="en-US" sz="1200" dirty="0">
                <a:latin typeface="+mn-ea"/>
                <a:ea typeface="+mn-ea"/>
              </a:rPr>
              <a:t>オープンデータの意義を理解する</a:t>
            </a:r>
          </a:p>
        </p:txBody>
      </p:sp>
      <p:sp>
        <p:nvSpPr>
          <p:cNvPr id="23" name="正方形/長方形 22">
            <a:extLst>
              <a:ext uri="{FF2B5EF4-FFF2-40B4-BE49-F238E27FC236}">
                <a16:creationId xmlns:a16="http://schemas.microsoft.com/office/drawing/2014/main" id="{D7A938B0-8E59-4F45-8336-1CD4B84ACD7D}"/>
              </a:ext>
            </a:extLst>
          </p:cNvPr>
          <p:cNvSpPr/>
          <p:nvPr/>
        </p:nvSpPr>
        <p:spPr>
          <a:xfrm>
            <a:off x="215900" y="840309"/>
            <a:ext cx="6012284"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 データによる課題解決</a:t>
            </a:r>
          </a:p>
        </p:txBody>
      </p:sp>
    </p:spTree>
    <p:extLst>
      <p:ext uri="{BB962C8B-B14F-4D97-AF65-F5344CB8AC3E}">
        <p14:creationId xmlns:p14="http://schemas.microsoft.com/office/powerpoint/2010/main" val="1044506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16</a:t>
            </a:fld>
            <a:endParaRPr kumimoji="1" lang="ja-JP" altLang="en-US"/>
          </a:p>
        </p:txBody>
      </p:sp>
      <p:sp>
        <p:nvSpPr>
          <p:cNvPr id="11" name="正方形/長方形 10"/>
          <p:cNvSpPr/>
          <p:nvPr/>
        </p:nvSpPr>
        <p:spPr>
          <a:xfrm>
            <a:off x="406015" y="1356126"/>
            <a:ext cx="8558473"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オープンデータは</a:t>
            </a:r>
            <a:r>
              <a:rPr lang="en-US" altLang="ja-JP" sz="2000" dirty="0">
                <a:solidFill>
                  <a:schemeClr val="tx1"/>
                </a:solidFill>
                <a:latin typeface="+mn-ea"/>
                <a:cs typeface="Meiryo UI" panose="020B0604030504040204" pitchFamily="50" charset="-128"/>
              </a:rPr>
              <a:t>PDCA</a:t>
            </a:r>
            <a:r>
              <a:rPr lang="ja-JP" altLang="en-US" sz="2000" dirty="0">
                <a:solidFill>
                  <a:schemeClr val="tx1"/>
                </a:solidFill>
                <a:latin typeface="+mn-ea"/>
                <a:cs typeface="Meiryo UI" panose="020B0604030504040204" pitchFamily="50" charset="-128"/>
              </a:rPr>
              <a:t>サイクルの「情報収集」を支援します。</a:t>
            </a:r>
          </a:p>
        </p:txBody>
      </p:sp>
      <p:sp>
        <p:nvSpPr>
          <p:cNvPr id="29" name="正方形/長方形 28"/>
          <p:cNvSpPr/>
          <p:nvPr/>
        </p:nvSpPr>
        <p:spPr>
          <a:xfrm>
            <a:off x="215900" y="840309"/>
            <a:ext cx="6012284"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 データによる課題解決</a:t>
            </a:r>
          </a:p>
        </p:txBody>
      </p:sp>
      <p:sp>
        <p:nvSpPr>
          <p:cNvPr id="54" name="四角形: 角を丸くする 53">
            <a:extLst>
              <a:ext uri="{FF2B5EF4-FFF2-40B4-BE49-F238E27FC236}">
                <a16:creationId xmlns:a16="http://schemas.microsoft.com/office/drawing/2014/main" id="{57A4FD39-1A27-410B-B8E0-5C92B57F9197}"/>
              </a:ext>
            </a:extLst>
          </p:cNvPr>
          <p:cNvSpPr/>
          <p:nvPr/>
        </p:nvSpPr>
        <p:spPr>
          <a:xfrm>
            <a:off x="245933" y="1844824"/>
            <a:ext cx="8502531" cy="2088232"/>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l"/>
            </a:pPr>
            <a:r>
              <a:rPr kumimoji="1" lang="ja-JP" altLang="en-US" sz="1600" dirty="0">
                <a:solidFill>
                  <a:schemeClr val="tx1"/>
                </a:solidFill>
              </a:rPr>
              <a:t>オープンデータの役割</a:t>
            </a:r>
          </a:p>
          <a:p>
            <a:pPr marL="800100" lvl="1" indent="-342900">
              <a:buFont typeface="Wingdings" panose="05000000000000000000" pitchFamily="2" charset="2"/>
              <a:buChar char="u"/>
            </a:pPr>
            <a:r>
              <a:rPr kumimoji="1" lang="ja-JP" altLang="en-US" sz="1600" dirty="0">
                <a:solidFill>
                  <a:schemeClr val="tx1"/>
                </a:solidFill>
              </a:rPr>
              <a:t>オープンデータは、役所・自治体内における課題解決においても、民間企業等における課題解決においても、課題解決に必要な、「</a:t>
            </a:r>
            <a:r>
              <a:rPr kumimoji="1" lang="en-US" altLang="ja-JP" sz="1600" dirty="0">
                <a:solidFill>
                  <a:schemeClr val="tx1"/>
                </a:solidFill>
              </a:rPr>
              <a:t>2. </a:t>
            </a:r>
            <a:r>
              <a:rPr kumimoji="1" lang="ja-JP" altLang="en-US" sz="1600" dirty="0">
                <a:solidFill>
                  <a:schemeClr val="tx1"/>
                </a:solidFill>
              </a:rPr>
              <a:t>情報の収集」を支援します。</a:t>
            </a:r>
          </a:p>
          <a:p>
            <a:pPr marL="342900" indent="-342900">
              <a:buFont typeface="Wingdings" panose="05000000000000000000" pitchFamily="2" charset="2"/>
              <a:buChar char="l"/>
            </a:pPr>
            <a:r>
              <a:rPr kumimoji="1" lang="ja-JP" altLang="en-US" sz="1600" dirty="0">
                <a:solidFill>
                  <a:schemeClr val="tx1"/>
                </a:solidFill>
              </a:rPr>
              <a:t>課題解決におけるオープンデータの利活用</a:t>
            </a:r>
          </a:p>
          <a:p>
            <a:pPr marL="800100" lvl="1" indent="-342900">
              <a:buFont typeface="Wingdings" panose="05000000000000000000" pitchFamily="2" charset="2"/>
              <a:buChar char="u"/>
            </a:pPr>
            <a:r>
              <a:rPr kumimoji="1" lang="ja-JP" altLang="en-US" sz="1600" dirty="0">
                <a:solidFill>
                  <a:schemeClr val="tx1"/>
                </a:solidFill>
              </a:rPr>
              <a:t>データ＝情報が得られれば課題解決ができるわけではありません。</a:t>
            </a:r>
          </a:p>
          <a:p>
            <a:pPr marL="800100" lvl="1" indent="-342900">
              <a:buFont typeface="Wingdings" panose="05000000000000000000" pitchFamily="2" charset="2"/>
              <a:buChar char="u"/>
            </a:pPr>
            <a:r>
              <a:rPr kumimoji="1" lang="ja-JP" altLang="en-US" sz="1600" dirty="0">
                <a:solidFill>
                  <a:schemeClr val="tx1"/>
                </a:solidFill>
              </a:rPr>
              <a:t>収集された情報を、</a:t>
            </a:r>
            <a:r>
              <a:rPr kumimoji="1" lang="ja-JP" altLang="en-US" sz="1600" u="sng" dirty="0">
                <a:solidFill>
                  <a:schemeClr val="tx1"/>
                </a:solidFill>
              </a:rPr>
              <a:t>わかりやすい表現に変換</a:t>
            </a:r>
            <a:r>
              <a:rPr kumimoji="1" lang="ja-JP" altLang="en-US" sz="1600" dirty="0">
                <a:solidFill>
                  <a:schemeClr val="tx1"/>
                </a:solidFill>
              </a:rPr>
              <a:t>する、あるいは問題を制約している条件にあっているかなどを</a:t>
            </a:r>
            <a:r>
              <a:rPr kumimoji="1" lang="ja-JP" altLang="en-US" sz="1600" u="sng" dirty="0">
                <a:solidFill>
                  <a:schemeClr val="tx1"/>
                </a:solidFill>
              </a:rPr>
              <a:t>整理・分析</a:t>
            </a:r>
            <a:r>
              <a:rPr kumimoji="1" lang="ja-JP" altLang="en-US" sz="1600" dirty="0">
                <a:solidFill>
                  <a:schemeClr val="tx1"/>
                </a:solidFill>
              </a:rPr>
              <a:t>することによって、解決案の立案を支援します。</a:t>
            </a:r>
          </a:p>
        </p:txBody>
      </p:sp>
      <p:sp>
        <p:nvSpPr>
          <p:cNvPr id="21" name="四角形: 角を丸くする 20">
            <a:extLst>
              <a:ext uri="{FF2B5EF4-FFF2-40B4-BE49-F238E27FC236}">
                <a16:creationId xmlns:a16="http://schemas.microsoft.com/office/drawing/2014/main" id="{30E93E3D-8EBA-45D4-9296-FC422FC0999C}"/>
              </a:ext>
            </a:extLst>
          </p:cNvPr>
          <p:cNvSpPr/>
          <p:nvPr/>
        </p:nvSpPr>
        <p:spPr>
          <a:xfrm>
            <a:off x="215900" y="5013176"/>
            <a:ext cx="8502531" cy="1224136"/>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l"/>
            </a:pPr>
            <a:r>
              <a:rPr kumimoji="1" lang="ja-JP" altLang="en-US" sz="1600" dirty="0">
                <a:solidFill>
                  <a:schemeClr val="tx1"/>
                </a:solidFill>
              </a:rPr>
              <a:t>オープンデータへの要求</a:t>
            </a:r>
          </a:p>
          <a:p>
            <a:pPr marL="800100" lvl="1" indent="-342900">
              <a:buFont typeface="Wingdings" panose="05000000000000000000" pitchFamily="2" charset="2"/>
              <a:buChar char="u"/>
            </a:pPr>
            <a:r>
              <a:rPr kumimoji="1" lang="ja-JP" altLang="en-US" sz="1600" dirty="0">
                <a:solidFill>
                  <a:schemeClr val="tx1"/>
                </a:solidFill>
              </a:rPr>
              <a:t>従って、課題解決のためには、オープンデータは</a:t>
            </a:r>
            <a:r>
              <a:rPr kumimoji="1" lang="ja-JP" altLang="en-US" sz="1600" u="sng" dirty="0">
                <a:solidFill>
                  <a:schemeClr val="tx1"/>
                </a:solidFill>
              </a:rPr>
              <a:t>収集しやすい</a:t>
            </a:r>
            <a:r>
              <a:rPr kumimoji="1" lang="ja-JP" altLang="en-US" sz="1600" dirty="0">
                <a:solidFill>
                  <a:schemeClr val="tx1"/>
                </a:solidFill>
              </a:rPr>
              <a:t>こと、</a:t>
            </a:r>
            <a:r>
              <a:rPr kumimoji="1" lang="ja-JP" altLang="en-US" sz="1600" u="sng" dirty="0">
                <a:solidFill>
                  <a:schemeClr val="tx1"/>
                </a:solidFill>
              </a:rPr>
              <a:t>整理分析などをし易い</a:t>
            </a:r>
            <a:r>
              <a:rPr kumimoji="1" lang="ja-JP" altLang="en-US" sz="1600" dirty="0">
                <a:solidFill>
                  <a:schemeClr val="tx1"/>
                </a:solidFill>
              </a:rPr>
              <a:t>ことが要求されます。</a:t>
            </a:r>
            <a:endParaRPr kumimoji="1" lang="ja-JP" altLang="en-US" sz="1400" dirty="0">
              <a:solidFill>
                <a:schemeClr val="tx1"/>
              </a:solidFill>
            </a:endParaRPr>
          </a:p>
        </p:txBody>
      </p:sp>
      <p:sp>
        <p:nvSpPr>
          <p:cNvPr id="4" name="矢印: 下 3">
            <a:extLst>
              <a:ext uri="{FF2B5EF4-FFF2-40B4-BE49-F238E27FC236}">
                <a16:creationId xmlns:a16="http://schemas.microsoft.com/office/drawing/2014/main" id="{8B584756-3C34-454E-83DE-86FC461D13E6}"/>
              </a:ext>
            </a:extLst>
          </p:cNvPr>
          <p:cNvSpPr/>
          <p:nvPr/>
        </p:nvSpPr>
        <p:spPr>
          <a:xfrm>
            <a:off x="4179133" y="4069393"/>
            <a:ext cx="576064" cy="8074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タイトル 1">
            <a:extLst>
              <a:ext uri="{FF2B5EF4-FFF2-40B4-BE49-F238E27FC236}">
                <a16:creationId xmlns:a16="http://schemas.microsoft.com/office/drawing/2014/main" id="{8DE1239C-CCB6-4A89-A003-266F89CCC8EA}"/>
              </a:ext>
            </a:extLst>
          </p:cNvPr>
          <p:cNvSpPr>
            <a:spLocks noGrp="1"/>
          </p:cNvSpPr>
          <p:nvPr>
            <p:ph type="title"/>
          </p:nvPr>
        </p:nvSpPr>
        <p:spPr>
          <a:xfrm>
            <a:off x="251520" y="313813"/>
            <a:ext cx="8712968" cy="424732"/>
          </a:xfrm>
        </p:spPr>
        <p:txBody>
          <a:bodyPr>
            <a:normAutofit/>
          </a:bodyPr>
          <a:lstStyle/>
          <a:p>
            <a:r>
              <a:rPr lang="en-US" altLang="ja-JP" dirty="0">
                <a:latin typeface="+mn-ea"/>
                <a:ea typeface="+mn-ea"/>
              </a:rPr>
              <a:t>2.2 </a:t>
            </a:r>
            <a:r>
              <a:rPr lang="ja-JP" altLang="en-US" dirty="0">
                <a:latin typeface="+mn-ea"/>
                <a:ea typeface="+mn-ea"/>
              </a:rPr>
              <a:t>地域課題の解決の有効な手段としてのオープンデータ</a:t>
            </a:r>
            <a:endParaRPr kumimoji="1" lang="ja-JP" altLang="en-US" dirty="0">
              <a:latin typeface="+mn-ea"/>
              <a:ea typeface="+mn-ea"/>
            </a:endParaRPr>
          </a:p>
        </p:txBody>
      </p:sp>
      <p:sp>
        <p:nvSpPr>
          <p:cNvPr id="13" name="タイトル 1">
            <a:extLst>
              <a:ext uri="{FF2B5EF4-FFF2-40B4-BE49-F238E27FC236}">
                <a16:creationId xmlns:a16="http://schemas.microsoft.com/office/drawing/2014/main" id="{3F5D9840-A6FD-4754-BCED-935944FB3BFE}"/>
              </a:ext>
            </a:extLst>
          </p:cNvPr>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2.</a:t>
            </a:r>
            <a:r>
              <a:rPr lang="ja-JP" altLang="en-US" sz="1200" dirty="0">
                <a:latin typeface="+mn-ea"/>
                <a:ea typeface="+mn-ea"/>
              </a:rPr>
              <a:t>オープンデータの意義を理解する</a:t>
            </a:r>
          </a:p>
        </p:txBody>
      </p:sp>
    </p:spTree>
    <p:extLst>
      <p:ext uri="{BB962C8B-B14F-4D97-AF65-F5344CB8AC3E}">
        <p14:creationId xmlns:p14="http://schemas.microsoft.com/office/powerpoint/2010/main" val="1382544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17</a:t>
            </a:fld>
            <a:endParaRPr kumimoji="1" lang="ja-JP" altLang="en-US"/>
          </a:p>
        </p:txBody>
      </p:sp>
      <p:sp>
        <p:nvSpPr>
          <p:cNvPr id="11" name="正方形/長方形 10"/>
          <p:cNvSpPr/>
          <p:nvPr/>
        </p:nvSpPr>
        <p:spPr>
          <a:xfrm>
            <a:off x="365634" y="1364447"/>
            <a:ext cx="8454838"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ja-JP" altLang="en-US" sz="2000" dirty="0">
              <a:solidFill>
                <a:schemeClr val="tx1"/>
              </a:solidFill>
              <a:latin typeface="+mn-ea"/>
              <a:cs typeface="Meiryo UI" panose="020B0604030504040204" pitchFamily="50" charset="-128"/>
            </a:endParaRPr>
          </a:p>
        </p:txBody>
      </p:sp>
      <p:sp>
        <p:nvSpPr>
          <p:cNvPr id="29" name="正方形/長方形 28"/>
          <p:cNvSpPr/>
          <p:nvPr/>
        </p:nvSpPr>
        <p:spPr>
          <a:xfrm>
            <a:off x="215900" y="840309"/>
            <a:ext cx="8604572"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①　食品衛生許可情報の公開による、情報公開請求の軽減（静岡市）</a:t>
            </a:r>
          </a:p>
        </p:txBody>
      </p:sp>
      <p:sp>
        <p:nvSpPr>
          <p:cNvPr id="2" name="タイトル 1"/>
          <p:cNvSpPr>
            <a:spLocks noGrp="1"/>
          </p:cNvSpPr>
          <p:nvPr>
            <p:ph type="title"/>
          </p:nvPr>
        </p:nvSpPr>
        <p:spPr>
          <a:xfrm>
            <a:off x="251520" y="313813"/>
            <a:ext cx="8712968" cy="424732"/>
          </a:xfrm>
        </p:spPr>
        <p:txBody>
          <a:bodyPr>
            <a:normAutofit/>
          </a:bodyPr>
          <a:lstStyle/>
          <a:p>
            <a:r>
              <a:rPr lang="en-US" altLang="ja-JP" dirty="0">
                <a:latin typeface="+mn-ea"/>
                <a:ea typeface="+mn-ea"/>
              </a:rPr>
              <a:t>2.3 </a:t>
            </a:r>
            <a:r>
              <a:rPr lang="ja-JP" altLang="en-US" dirty="0">
                <a:latin typeface="+mn-ea"/>
                <a:ea typeface="+mn-ea"/>
              </a:rPr>
              <a:t>オープンデータによる行政の効率化</a:t>
            </a:r>
            <a:endParaRPr kumimoji="1" lang="ja-JP" altLang="en-US" dirty="0">
              <a:latin typeface="+mn-ea"/>
              <a:ea typeface="+mn-ea"/>
            </a:endParaRPr>
          </a:p>
        </p:txBody>
      </p:sp>
      <p:sp>
        <p:nvSpPr>
          <p:cNvPr id="33"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2.</a:t>
            </a:r>
            <a:r>
              <a:rPr lang="ja-JP" altLang="en-US" sz="1200" dirty="0">
                <a:latin typeface="+mn-ea"/>
                <a:ea typeface="+mn-ea"/>
              </a:rPr>
              <a:t>オープンデータの意義を理解する</a:t>
            </a:r>
          </a:p>
        </p:txBody>
      </p:sp>
      <p:grpSp>
        <p:nvGrpSpPr>
          <p:cNvPr id="4" name="グループ化 3">
            <a:extLst>
              <a:ext uri="{FF2B5EF4-FFF2-40B4-BE49-F238E27FC236}">
                <a16:creationId xmlns:a16="http://schemas.microsoft.com/office/drawing/2014/main" id="{3F16D335-B974-4879-9064-0569EE5F7852}"/>
              </a:ext>
            </a:extLst>
          </p:cNvPr>
          <p:cNvGrpSpPr/>
          <p:nvPr/>
        </p:nvGrpSpPr>
        <p:grpSpPr>
          <a:xfrm>
            <a:off x="1115616" y="2145132"/>
            <a:ext cx="6782037" cy="4650719"/>
            <a:chOff x="783271" y="847629"/>
            <a:chExt cx="8050486" cy="6059110"/>
          </a:xfrm>
        </p:grpSpPr>
        <p:pic>
          <p:nvPicPr>
            <p:cNvPr id="8" name="図 7">
              <a:extLst>
                <a:ext uri="{FF2B5EF4-FFF2-40B4-BE49-F238E27FC236}">
                  <a16:creationId xmlns:a16="http://schemas.microsoft.com/office/drawing/2014/main" id="{E95B647F-D865-4A57-9460-B26060EC4B92}"/>
                </a:ext>
              </a:extLst>
            </p:cNvPr>
            <p:cNvPicPr>
              <a:picLocks noChangeAspect="1"/>
            </p:cNvPicPr>
            <p:nvPr/>
          </p:nvPicPr>
          <p:blipFill>
            <a:blip r:embed="rId3"/>
            <a:stretch>
              <a:fillRect/>
            </a:stretch>
          </p:blipFill>
          <p:spPr>
            <a:xfrm>
              <a:off x="882160" y="1496203"/>
              <a:ext cx="7261908" cy="5136093"/>
            </a:xfrm>
            <a:prstGeom prst="rect">
              <a:avLst/>
            </a:prstGeom>
          </p:spPr>
        </p:pic>
        <p:sp>
          <p:nvSpPr>
            <p:cNvPr id="9" name="タイトル 1">
              <a:extLst>
                <a:ext uri="{FF2B5EF4-FFF2-40B4-BE49-F238E27FC236}">
                  <a16:creationId xmlns:a16="http://schemas.microsoft.com/office/drawing/2014/main" id="{18CFE60C-E506-43B1-898F-62F5FE7345F1}"/>
                </a:ext>
              </a:extLst>
            </p:cNvPr>
            <p:cNvSpPr txBox="1">
              <a:spLocks/>
            </p:cNvSpPr>
            <p:nvPr/>
          </p:nvSpPr>
          <p:spPr>
            <a:xfrm>
              <a:off x="783271" y="847629"/>
              <a:ext cx="7581120" cy="533770"/>
            </a:xfrm>
            <a:prstGeom prst="rect">
              <a:avLst/>
            </a:prstGeom>
          </p:spPr>
          <p:style>
            <a:lnRef idx="3">
              <a:schemeClr val="lt1"/>
            </a:lnRef>
            <a:fillRef idx="1">
              <a:schemeClr val="accent1"/>
            </a:fillRef>
            <a:effectRef idx="1">
              <a:schemeClr val="accent1"/>
            </a:effectRef>
            <a:fontRef idx="minor">
              <a:schemeClr val="lt1"/>
            </a:fontRef>
          </p:style>
          <p:txBody>
            <a:bodyPr vert="horz" wrap="square" lIns="84406" tIns="42203" rIns="84406" bIns="42203" rtlCol="0" anchor="b" anchorCtr="0">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a:solidFill>
                    <a:prstClr val="white"/>
                  </a:solidFill>
                  <a:latin typeface="+mn-ea"/>
                  <a:ea typeface="+mn-ea"/>
                  <a:cs typeface="メイリオ" pitchFamily="50" charset="-128"/>
                </a:rPr>
                <a:t>食品衛生営業関係許可に係る情報公開請求件数（静岡市）</a:t>
              </a:r>
            </a:p>
          </p:txBody>
        </p:sp>
        <p:sp>
          <p:nvSpPr>
            <p:cNvPr id="10" name="テキスト ボックス 9">
              <a:extLst>
                <a:ext uri="{FF2B5EF4-FFF2-40B4-BE49-F238E27FC236}">
                  <a16:creationId xmlns:a16="http://schemas.microsoft.com/office/drawing/2014/main" id="{1F57AFFF-55DF-4586-819C-D846A6009FA0}"/>
                </a:ext>
              </a:extLst>
            </p:cNvPr>
            <p:cNvSpPr txBox="1"/>
            <p:nvPr/>
          </p:nvSpPr>
          <p:spPr>
            <a:xfrm>
              <a:off x="882160" y="6559369"/>
              <a:ext cx="7951597" cy="347370"/>
            </a:xfrm>
            <a:prstGeom prst="rect">
              <a:avLst/>
            </a:prstGeom>
            <a:noFill/>
          </p:spPr>
          <p:txBody>
            <a:bodyPr wrap="square" rtlCol="0">
              <a:spAutoFit/>
            </a:bodyPr>
            <a:lstStyle/>
            <a:p>
              <a:r>
                <a:rPr lang="ja-JP" altLang="en-US" sz="1200" dirty="0">
                  <a:latin typeface="+mn-ea"/>
                </a:rPr>
                <a:t>出典：</a:t>
              </a:r>
              <a:r>
                <a:rPr lang="en-US" altLang="ja-JP" sz="1200" dirty="0">
                  <a:latin typeface="+mn-ea"/>
                </a:rPr>
                <a:t>VLED</a:t>
              </a:r>
              <a:r>
                <a:rPr lang="ja-JP" altLang="en-US" sz="1200" dirty="0">
                  <a:latin typeface="+mn-ea"/>
                </a:rPr>
                <a:t>「第</a:t>
              </a:r>
              <a:r>
                <a:rPr lang="en-US" altLang="ja-JP" sz="1200" dirty="0">
                  <a:latin typeface="+mn-ea"/>
                </a:rPr>
                <a:t>4</a:t>
              </a:r>
              <a:r>
                <a:rPr lang="ja-JP" altLang="en-US" sz="1200" dirty="0">
                  <a:latin typeface="+mn-ea"/>
                </a:rPr>
                <a:t>回データ運用検討分科会（</a:t>
              </a:r>
              <a:r>
                <a:rPr lang="en-US" altLang="ja-JP" sz="1200" dirty="0">
                  <a:latin typeface="+mn-ea"/>
                </a:rPr>
                <a:t>2017</a:t>
              </a:r>
              <a:r>
                <a:rPr lang="ja-JP" altLang="en-US" sz="1200" dirty="0">
                  <a:latin typeface="+mn-ea"/>
                </a:rPr>
                <a:t>年</a:t>
              </a:r>
              <a:r>
                <a:rPr lang="en-US" altLang="ja-JP" sz="1200" dirty="0">
                  <a:latin typeface="+mn-ea"/>
                </a:rPr>
                <a:t>2</a:t>
              </a:r>
              <a:r>
                <a:rPr lang="ja-JP" altLang="en-US" sz="1200" dirty="0">
                  <a:latin typeface="+mn-ea"/>
                </a:rPr>
                <a:t>月</a:t>
              </a:r>
              <a:r>
                <a:rPr lang="en-US" altLang="ja-JP" sz="1200" dirty="0">
                  <a:latin typeface="+mn-ea"/>
                </a:rPr>
                <a:t>13</a:t>
              </a:r>
              <a:r>
                <a:rPr lang="ja-JP" altLang="en-US" sz="1200" dirty="0">
                  <a:latin typeface="+mn-ea"/>
                </a:rPr>
                <a:t>日）」静岡市プレゼン資料をもとに作成</a:t>
              </a:r>
              <a:endParaRPr kumimoji="1" lang="ja-JP" altLang="en-US" sz="1200" dirty="0">
                <a:latin typeface="+mn-ea"/>
              </a:endParaRPr>
            </a:p>
          </p:txBody>
        </p:sp>
      </p:grpSp>
      <p:sp>
        <p:nvSpPr>
          <p:cNvPr id="12" name="テキスト ボックス 7">
            <a:extLst>
              <a:ext uri="{FF2B5EF4-FFF2-40B4-BE49-F238E27FC236}">
                <a16:creationId xmlns:a16="http://schemas.microsoft.com/office/drawing/2014/main" id="{27ADCC37-08CB-41EB-AE6C-0043044AC513}"/>
              </a:ext>
            </a:extLst>
          </p:cNvPr>
          <p:cNvSpPr txBox="1"/>
          <p:nvPr/>
        </p:nvSpPr>
        <p:spPr>
          <a:xfrm>
            <a:off x="6118400" y="3717052"/>
            <a:ext cx="2384126" cy="1077218"/>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年間１００件減</a:t>
            </a:r>
            <a:endParaRPr lang="en-US" altLang="ja-JP"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約３００時間</a:t>
            </a:r>
            <a:endParaRPr lang="en-US" altLang="ja-JP"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業務時間削減</a:t>
            </a:r>
            <a:endParaRPr lang="en-US" altLang="ja-JP"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四角形: 角を丸くする 12">
            <a:extLst>
              <a:ext uri="{FF2B5EF4-FFF2-40B4-BE49-F238E27FC236}">
                <a16:creationId xmlns:a16="http://schemas.microsoft.com/office/drawing/2014/main" id="{127331CA-774C-4B66-BBF4-592FCE2823A2}"/>
              </a:ext>
            </a:extLst>
          </p:cNvPr>
          <p:cNvSpPr/>
          <p:nvPr/>
        </p:nvSpPr>
        <p:spPr>
          <a:xfrm>
            <a:off x="200658" y="1279737"/>
            <a:ext cx="8577708" cy="786007"/>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kumimoji="1" lang="ja-JP" altLang="en-US" sz="1600" dirty="0">
                <a:solidFill>
                  <a:schemeClr val="tx1"/>
                </a:solidFill>
              </a:rPr>
              <a:t>静岡市では、情報公開請求件数の多かった食品衛生許可に関するデータをオープンデータとして公開することにより、業務負担の軽減に成功しました。</a:t>
            </a:r>
          </a:p>
        </p:txBody>
      </p:sp>
    </p:spTree>
    <p:extLst>
      <p:ext uri="{BB962C8B-B14F-4D97-AF65-F5344CB8AC3E}">
        <p14:creationId xmlns:p14="http://schemas.microsoft.com/office/powerpoint/2010/main" val="765112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3491881" y="4471152"/>
            <a:ext cx="3528391" cy="1872629"/>
          </a:xfrm>
          <a:prstGeom prst="rect">
            <a:avLst/>
          </a:prstGeom>
        </p:spPr>
      </p:pic>
      <p:pic>
        <p:nvPicPr>
          <p:cNvPr id="2" name="図 1"/>
          <p:cNvPicPr>
            <a:picLocks noChangeAspect="1"/>
          </p:cNvPicPr>
          <p:nvPr/>
        </p:nvPicPr>
        <p:blipFill>
          <a:blip r:embed="rId4"/>
          <a:stretch>
            <a:fillRect/>
          </a:stretch>
        </p:blipFill>
        <p:spPr>
          <a:xfrm>
            <a:off x="2411761" y="2420888"/>
            <a:ext cx="3888431" cy="1855255"/>
          </a:xfrm>
          <a:prstGeom prst="rect">
            <a:avLst/>
          </a:prstGeom>
        </p:spPr>
      </p:pic>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18</a:t>
            </a:fld>
            <a:endParaRPr kumimoji="1" lang="ja-JP" altLang="en-US"/>
          </a:p>
        </p:txBody>
      </p:sp>
      <p:sp>
        <p:nvSpPr>
          <p:cNvPr id="29" name="正方形/長方形 28"/>
          <p:cNvSpPr/>
          <p:nvPr/>
        </p:nvSpPr>
        <p:spPr>
          <a:xfrm>
            <a:off x="215899" y="840309"/>
            <a:ext cx="8502531"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② バスロケ情報のオープン化（鯖江市）</a:t>
            </a:r>
          </a:p>
        </p:txBody>
      </p:sp>
      <p:sp>
        <p:nvSpPr>
          <p:cNvPr id="10" name="四角形: 角を丸くする 9">
            <a:extLst>
              <a:ext uri="{FF2B5EF4-FFF2-40B4-BE49-F238E27FC236}">
                <a16:creationId xmlns:a16="http://schemas.microsoft.com/office/drawing/2014/main" id="{683F6A8F-D098-45F9-BBEF-610D483B57C8}"/>
              </a:ext>
            </a:extLst>
          </p:cNvPr>
          <p:cNvSpPr/>
          <p:nvPr/>
        </p:nvSpPr>
        <p:spPr>
          <a:xfrm>
            <a:off x="317237" y="1216512"/>
            <a:ext cx="8502531" cy="1049265"/>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n-ea"/>
                <a:cs typeface="Meiryo UI" panose="020B0604030504040204" pitchFamily="50" charset="-128"/>
              </a:rPr>
              <a:t>鯖江市では、コミュニティバスの時刻表やバスの位置情報を、リアルタイムなオープンデータとして提供しています。</a:t>
            </a:r>
          </a:p>
          <a:p>
            <a:r>
              <a:rPr lang="ja-JP" altLang="en-US" sz="1600" dirty="0">
                <a:solidFill>
                  <a:schemeClr val="tx1"/>
                </a:solidFill>
                <a:latin typeface="+mn-ea"/>
                <a:cs typeface="Meiryo UI" panose="020B0604030504040204" pitchFamily="50" charset="-128"/>
              </a:rPr>
              <a:t>これを用いて、ブラウザ上でバスの動きを確認できるアプリができました。</a:t>
            </a:r>
          </a:p>
          <a:p>
            <a:r>
              <a:rPr lang="ja-JP" altLang="en-US" sz="1600" dirty="0">
                <a:solidFill>
                  <a:schemeClr val="tx1"/>
                </a:solidFill>
                <a:latin typeface="+mn-ea"/>
                <a:cs typeface="Meiryo UI" panose="020B0604030504040204" pitchFamily="50" charset="-128"/>
              </a:rPr>
              <a:t>急なバスの遅れなどにも対応しやすくなったため、市民からの苦情や市の負担が軽減しました。</a:t>
            </a:r>
          </a:p>
        </p:txBody>
      </p:sp>
      <p:sp>
        <p:nvSpPr>
          <p:cNvPr id="24" name="正方形/長方形 23">
            <a:extLst>
              <a:ext uri="{FF2B5EF4-FFF2-40B4-BE49-F238E27FC236}">
                <a16:creationId xmlns:a16="http://schemas.microsoft.com/office/drawing/2014/main" id="{7AC4B23F-EE74-4FE4-9494-3EC420FAEE71}"/>
              </a:ext>
            </a:extLst>
          </p:cNvPr>
          <p:cNvSpPr/>
          <p:nvPr/>
        </p:nvSpPr>
        <p:spPr>
          <a:xfrm>
            <a:off x="215899" y="6443015"/>
            <a:ext cx="8560745" cy="307777"/>
          </a:xfrm>
          <a:prstGeom prst="rect">
            <a:avLst/>
          </a:prstGeom>
        </p:spPr>
        <p:txBody>
          <a:bodyPr wrap="square">
            <a:spAutoFit/>
          </a:bodyPr>
          <a:lstStyle/>
          <a:p>
            <a:pPr algn="r"/>
            <a:r>
              <a:rPr kumimoji="1" lang="en-US" altLang="ja-JP" sz="1400" dirty="0"/>
              <a:t>※</a:t>
            </a:r>
            <a:r>
              <a:rPr kumimoji="1" lang="ja-JP" altLang="en-US" sz="1400" dirty="0"/>
              <a:t>出典</a:t>
            </a:r>
            <a:r>
              <a:rPr kumimoji="1" lang="en-US" altLang="ja-JP" sz="1400" dirty="0"/>
              <a:t>: </a:t>
            </a:r>
            <a:r>
              <a:rPr kumimoji="1" lang="ja-JP" altLang="en-US" sz="1400" dirty="0"/>
              <a:t>内閣官房「オープンデータ</a:t>
            </a:r>
            <a:r>
              <a:rPr kumimoji="1" lang="en-US" altLang="ja-JP" sz="1400" dirty="0"/>
              <a:t>100</a:t>
            </a:r>
            <a:r>
              <a:rPr kumimoji="1" lang="ja-JP" altLang="en-US" sz="1400" dirty="0"/>
              <a:t>」より「鯖江バスモニター」 </a:t>
            </a:r>
            <a:r>
              <a:rPr kumimoji="1" lang="en-US" altLang="ja-JP" sz="1400" dirty="0"/>
              <a:t>https://cio.go.jp/opendata100</a:t>
            </a:r>
            <a:endParaRPr kumimoji="1" lang="ja-JP" altLang="en-US" sz="1400" dirty="0"/>
          </a:p>
        </p:txBody>
      </p:sp>
      <p:sp>
        <p:nvSpPr>
          <p:cNvPr id="27" name="タイトル 1">
            <a:extLst>
              <a:ext uri="{FF2B5EF4-FFF2-40B4-BE49-F238E27FC236}">
                <a16:creationId xmlns:a16="http://schemas.microsoft.com/office/drawing/2014/main" id="{39A9879F-E9DE-40E3-B156-91D331C7BB7E}"/>
              </a:ext>
            </a:extLst>
          </p:cNvPr>
          <p:cNvSpPr txBox="1">
            <a:spLocks/>
          </p:cNvSpPr>
          <p:nvPr/>
        </p:nvSpPr>
        <p:spPr>
          <a:xfrm>
            <a:off x="251520" y="313813"/>
            <a:ext cx="8712968" cy="424732"/>
          </a:xfrm>
          <a:prstGeom prst="rect">
            <a:avLst/>
          </a:prstGeom>
        </p:spPr>
        <p:txBody>
          <a:bodyPr vert="horz" wrap="none" lIns="91440" tIns="45720" rIns="91440" bIns="45720" rtlCol="0" anchor="ctr">
            <a:normAutofit/>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dirty="0">
                <a:latin typeface="+mn-ea"/>
                <a:ea typeface="+mn-ea"/>
              </a:rPr>
              <a:t>2.3 </a:t>
            </a:r>
            <a:r>
              <a:rPr lang="ja-JP" altLang="en-US" dirty="0">
                <a:latin typeface="+mn-ea"/>
                <a:ea typeface="+mn-ea"/>
              </a:rPr>
              <a:t>オープンデータによる行政の効率化</a:t>
            </a:r>
          </a:p>
        </p:txBody>
      </p:sp>
      <p:sp>
        <p:nvSpPr>
          <p:cNvPr id="30" name="タイトル 1">
            <a:extLst>
              <a:ext uri="{FF2B5EF4-FFF2-40B4-BE49-F238E27FC236}">
                <a16:creationId xmlns:a16="http://schemas.microsoft.com/office/drawing/2014/main" id="{D1E2C220-5B94-439E-9FC0-FA72055E0404}"/>
              </a:ext>
            </a:extLst>
          </p:cNvPr>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2.</a:t>
            </a:r>
            <a:r>
              <a:rPr lang="ja-JP" altLang="en-US" sz="1200" dirty="0">
                <a:latin typeface="+mn-ea"/>
                <a:ea typeface="+mn-ea"/>
              </a:rPr>
              <a:t>オープンデータの意義を理解する</a:t>
            </a:r>
          </a:p>
        </p:txBody>
      </p:sp>
      <p:sp>
        <p:nvSpPr>
          <p:cNvPr id="23" name="角丸四角形 33">
            <a:extLst>
              <a:ext uri="{FF2B5EF4-FFF2-40B4-BE49-F238E27FC236}">
                <a16:creationId xmlns:a16="http://schemas.microsoft.com/office/drawing/2014/main" id="{7B2CB59C-9F46-4E26-9926-A38AECD4D95E}"/>
              </a:ext>
            </a:extLst>
          </p:cNvPr>
          <p:cNvSpPr/>
          <p:nvPr/>
        </p:nvSpPr>
        <p:spPr>
          <a:xfrm>
            <a:off x="883805" y="2326068"/>
            <a:ext cx="2579545" cy="450629"/>
          </a:xfrm>
          <a:prstGeom prst="roundRect">
            <a:avLst>
              <a:gd name="adj" fmla="val 50000"/>
            </a:avLst>
          </a:prstGeom>
          <a:solidFill>
            <a:schemeClr val="accent1"/>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white"/>
                </a:solidFill>
                <a:effectLst/>
                <a:uLnTx/>
                <a:uFillTx/>
                <a:latin typeface="フォントポにほんご"/>
                <a:ea typeface="フォントポにほんご"/>
                <a:cs typeface="フォントポにほんご"/>
              </a:rPr>
              <a:t>全体図：全ルートの経路と</a:t>
            </a:r>
            <a:endParaRPr kumimoji="1" lang="en-US" altLang="ja-JP" sz="1100" b="0" i="0" u="none" strike="noStrike" kern="0" cap="none" spc="0" normalizeH="0" baseline="0" noProof="0" dirty="0">
              <a:ln>
                <a:noFill/>
              </a:ln>
              <a:solidFill>
                <a:prstClr val="white"/>
              </a:solidFill>
              <a:effectLst/>
              <a:uLnTx/>
              <a:uFillTx/>
              <a:latin typeface="フォントポにほんご"/>
              <a:ea typeface="フォントポにほんご"/>
              <a:cs typeface="フォントポにほんご"/>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white"/>
                </a:solidFill>
                <a:effectLst/>
                <a:uLnTx/>
                <a:uFillTx/>
                <a:latin typeface="フォントポにほんご"/>
                <a:ea typeface="フォントポにほんご"/>
                <a:cs typeface="フォントポにほんご"/>
              </a:rPr>
              <a:t>バスの現在地を表示する</a:t>
            </a:r>
          </a:p>
        </p:txBody>
      </p:sp>
      <p:sp>
        <p:nvSpPr>
          <p:cNvPr id="25" name="角丸四角形 44">
            <a:extLst>
              <a:ext uri="{FF2B5EF4-FFF2-40B4-BE49-F238E27FC236}">
                <a16:creationId xmlns:a16="http://schemas.microsoft.com/office/drawing/2014/main" id="{13A50E28-2241-4C30-AFEC-48AE93978D0A}"/>
              </a:ext>
            </a:extLst>
          </p:cNvPr>
          <p:cNvSpPr/>
          <p:nvPr/>
        </p:nvSpPr>
        <p:spPr>
          <a:xfrm>
            <a:off x="3513282" y="4464199"/>
            <a:ext cx="3419723" cy="450629"/>
          </a:xfrm>
          <a:prstGeom prst="roundRect">
            <a:avLst>
              <a:gd name="adj" fmla="val 50000"/>
            </a:avLst>
          </a:prstGeom>
          <a:solidFill>
            <a:schemeClr val="accent1"/>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white"/>
                </a:solidFill>
                <a:effectLst/>
                <a:uLnTx/>
                <a:uFillTx/>
                <a:latin typeface="フォントポにほんご"/>
                <a:ea typeface="フォントポにほんご"/>
                <a:cs typeface="フォントポにほんご"/>
              </a:rPr>
              <a:t>拡大図：確認したいバスのアイコンをクリック</a:t>
            </a:r>
            <a:endParaRPr kumimoji="1" lang="en-US" altLang="ja-JP" sz="1100" b="0" i="0" u="none" strike="noStrike" kern="0" cap="none" spc="0" normalizeH="0" baseline="0" noProof="0" dirty="0">
              <a:ln>
                <a:noFill/>
              </a:ln>
              <a:solidFill>
                <a:prstClr val="white"/>
              </a:solidFill>
              <a:effectLst/>
              <a:uLnTx/>
              <a:uFillTx/>
              <a:latin typeface="フォントポにほんご"/>
              <a:ea typeface="フォントポにほんご"/>
              <a:cs typeface="フォントポにほんご"/>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white"/>
                </a:solidFill>
                <a:effectLst/>
                <a:uLnTx/>
                <a:uFillTx/>
                <a:latin typeface="フォントポにほんご"/>
                <a:ea typeface="フォントポにほんご"/>
                <a:cs typeface="フォントポにほんご"/>
              </a:rPr>
              <a:t>するとより詳細なバスの現在地が確認できる</a:t>
            </a:r>
          </a:p>
        </p:txBody>
      </p:sp>
      <p:sp>
        <p:nvSpPr>
          <p:cNvPr id="26" name="円/楕円 38">
            <a:extLst>
              <a:ext uri="{FF2B5EF4-FFF2-40B4-BE49-F238E27FC236}">
                <a16:creationId xmlns:a16="http://schemas.microsoft.com/office/drawing/2014/main" id="{9205803A-13C1-450B-B0A8-1A97DA91928E}"/>
              </a:ext>
            </a:extLst>
          </p:cNvPr>
          <p:cNvSpPr/>
          <p:nvPr/>
        </p:nvSpPr>
        <p:spPr>
          <a:xfrm>
            <a:off x="3789407" y="3449975"/>
            <a:ext cx="280737" cy="187158"/>
          </a:xfrm>
          <a:prstGeom prst="ellipse">
            <a:avLst/>
          </a:prstGeom>
          <a:noFill/>
          <a:ln w="28575" cap="flat" cmpd="sng" algn="ctr">
            <a:solidFill>
              <a:srgbClr val="008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solidFill>
                  <a:srgbClr val="008000"/>
                </a:solidFill>
              </a:ln>
              <a:noFill/>
              <a:effectLst/>
              <a:uLnTx/>
              <a:uFillTx/>
              <a:latin typeface="Calibri"/>
              <a:ea typeface="ＭＳ Ｐゴシック" panose="020B0600070205080204" pitchFamily="50" charset="-128"/>
              <a:cs typeface="+mn-cs"/>
            </a:endParaRPr>
          </a:p>
        </p:txBody>
      </p:sp>
      <p:sp>
        <p:nvSpPr>
          <p:cNvPr id="28" name="角丸四角形吹き出し 39">
            <a:extLst>
              <a:ext uri="{FF2B5EF4-FFF2-40B4-BE49-F238E27FC236}">
                <a16:creationId xmlns:a16="http://schemas.microsoft.com/office/drawing/2014/main" id="{0AB34FCC-17FE-4804-BB54-2F43F4FE4ED2}"/>
              </a:ext>
            </a:extLst>
          </p:cNvPr>
          <p:cNvSpPr/>
          <p:nvPr/>
        </p:nvSpPr>
        <p:spPr>
          <a:xfrm>
            <a:off x="2229392" y="4531932"/>
            <a:ext cx="1217444" cy="779148"/>
          </a:xfrm>
          <a:prstGeom prst="wedgeRoundRectCallout">
            <a:avLst>
              <a:gd name="adj1" fmla="val 86853"/>
              <a:gd name="adj2" fmla="val -171438"/>
              <a:gd name="adj3" fmla="val 16667"/>
            </a:avLst>
          </a:prstGeom>
          <a:solidFill>
            <a:srgbClr val="FFFFFF"/>
          </a:solidFill>
          <a:ln w="28575" cap="flat" cmpd="sng" algn="ctr">
            <a:solidFill>
              <a:schemeClr val="accent1"/>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バスのアイコンをクリック</a:t>
            </a:r>
            <a:endParaRPr kumimoji="1" lang="en-US" altLang="ja-JP" sz="12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すると</a:t>
            </a:r>
            <a:r>
              <a:rPr kumimoji="1" lang="en-US" altLang="ja-JP" sz="12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1200"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016117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9">
            <a:extLst>
              <a:ext uri="{FF2B5EF4-FFF2-40B4-BE49-F238E27FC236}">
                <a16:creationId xmlns:a16="http://schemas.microsoft.com/office/drawing/2014/main" id="{8FB1291F-8409-42A7-9AED-FB8796037451}"/>
              </a:ext>
            </a:extLst>
          </p:cNvPr>
          <p:cNvSpPr txBox="1">
            <a:spLocks noChangeArrowheads="1"/>
          </p:cNvSpPr>
          <p:nvPr/>
        </p:nvSpPr>
        <p:spPr bwMode="gray">
          <a:xfrm>
            <a:off x="566738" y="3178636"/>
            <a:ext cx="4352474" cy="430887"/>
          </a:xfrm>
          <a:prstGeom prst="rect">
            <a:avLst/>
          </a:prstGeom>
          <a:noFill/>
          <a:ln w="9525">
            <a:noFill/>
            <a:miter lim="800000"/>
            <a:headEnd/>
            <a:tailEnd/>
          </a:ln>
          <a:effectLst/>
        </p:spPr>
        <p:txBody>
          <a:bodyPr wrap="none">
            <a:spAutoFit/>
          </a:bodyPr>
          <a:lstStyle/>
          <a:p>
            <a:pPr>
              <a:lnSpc>
                <a:spcPct val="100000"/>
              </a:lnSpc>
            </a:pPr>
            <a:r>
              <a:rPr lang="ja-JP" altLang="en-US" sz="2200" dirty="0">
                <a:solidFill>
                  <a:schemeClr val="tx1"/>
                </a:solidFill>
                <a:latin typeface="+mj-ea"/>
                <a:ea typeface="+mj-ea"/>
              </a:rPr>
              <a:t>１</a:t>
            </a:r>
            <a:r>
              <a:rPr lang="en-US" altLang="ja-JP" sz="2200" dirty="0">
                <a:solidFill>
                  <a:schemeClr val="tx1"/>
                </a:solidFill>
                <a:latin typeface="+mj-ea"/>
                <a:ea typeface="+mj-ea"/>
              </a:rPr>
              <a:t>.</a:t>
            </a:r>
            <a:r>
              <a:rPr lang="ja-JP" altLang="en-US" sz="2200" dirty="0">
                <a:solidFill>
                  <a:schemeClr val="tx1"/>
                </a:solidFill>
                <a:latin typeface="+mj-ea"/>
                <a:ea typeface="+mj-ea"/>
              </a:rPr>
              <a:t> オープンデータとは何かを理解する</a:t>
            </a:r>
          </a:p>
        </p:txBody>
      </p:sp>
      <p:sp>
        <p:nvSpPr>
          <p:cNvPr id="7" name="Text Box 31">
            <a:extLst>
              <a:ext uri="{FF2B5EF4-FFF2-40B4-BE49-F238E27FC236}">
                <a16:creationId xmlns:a16="http://schemas.microsoft.com/office/drawing/2014/main" id="{2AA45135-99A0-4D96-8159-29900E9825E7}"/>
              </a:ext>
            </a:extLst>
          </p:cNvPr>
          <p:cNvSpPr txBox="1">
            <a:spLocks noChangeArrowheads="1"/>
          </p:cNvSpPr>
          <p:nvPr/>
        </p:nvSpPr>
        <p:spPr bwMode="gray">
          <a:xfrm>
            <a:off x="566738" y="3677429"/>
            <a:ext cx="3693640" cy="430887"/>
          </a:xfrm>
          <a:prstGeom prst="rect">
            <a:avLst/>
          </a:prstGeom>
          <a:noFill/>
          <a:ln w="9525">
            <a:noFill/>
            <a:miter lim="800000"/>
            <a:headEnd/>
            <a:tailEnd/>
          </a:ln>
          <a:effectLst/>
        </p:spPr>
        <p:txBody>
          <a:bodyPr wrap="none">
            <a:spAutoFit/>
          </a:bodyPr>
          <a:lstStyle/>
          <a:p>
            <a:pPr>
              <a:lnSpc>
                <a:spcPct val="100000"/>
              </a:lnSpc>
            </a:pPr>
            <a:r>
              <a:rPr lang="ja-JP" altLang="en-US" sz="2200" dirty="0">
                <a:latin typeface="+mj-ea"/>
                <a:ea typeface="+mj-ea"/>
              </a:rPr>
              <a:t>２</a:t>
            </a:r>
            <a:r>
              <a:rPr lang="en-US" altLang="ja-JP" sz="2200" dirty="0">
                <a:latin typeface="+mj-ea"/>
                <a:ea typeface="+mj-ea"/>
              </a:rPr>
              <a:t>.</a:t>
            </a:r>
            <a:r>
              <a:rPr lang="ja-JP" altLang="en-US" sz="2200" dirty="0">
                <a:latin typeface="+mj-ea"/>
                <a:ea typeface="+mj-ea"/>
              </a:rPr>
              <a:t> オープンデータの意義を知る</a:t>
            </a:r>
          </a:p>
        </p:txBody>
      </p:sp>
    </p:spTree>
    <p:extLst>
      <p:ext uri="{BB962C8B-B14F-4D97-AF65-F5344CB8AC3E}">
        <p14:creationId xmlns:p14="http://schemas.microsoft.com/office/powerpoint/2010/main" val="2342290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19</a:t>
            </a:fld>
            <a:endParaRPr kumimoji="1" lang="ja-JP" altLang="en-US"/>
          </a:p>
        </p:txBody>
      </p:sp>
      <p:sp>
        <p:nvSpPr>
          <p:cNvPr id="29" name="正方形/長方形 28"/>
          <p:cNvSpPr/>
          <p:nvPr/>
        </p:nvSpPr>
        <p:spPr>
          <a:xfrm>
            <a:off x="215899" y="840309"/>
            <a:ext cx="8502531"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② バスロケ情報のオープン化（宇野自動車・ほか）</a:t>
            </a:r>
          </a:p>
        </p:txBody>
      </p:sp>
      <p:sp>
        <p:nvSpPr>
          <p:cNvPr id="10" name="四角形: 角を丸くする 9">
            <a:extLst>
              <a:ext uri="{FF2B5EF4-FFF2-40B4-BE49-F238E27FC236}">
                <a16:creationId xmlns:a16="http://schemas.microsoft.com/office/drawing/2014/main" id="{683F6A8F-D098-45F9-BBEF-610D483B57C8}"/>
              </a:ext>
            </a:extLst>
          </p:cNvPr>
          <p:cNvSpPr/>
          <p:nvPr/>
        </p:nvSpPr>
        <p:spPr>
          <a:xfrm>
            <a:off x="317237" y="1216513"/>
            <a:ext cx="8502531" cy="826620"/>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n-ea"/>
                <a:cs typeface="Meiryo UI" panose="020B0604030504040204" pitchFamily="50" charset="-128"/>
              </a:rPr>
              <a:t>タブレットをバスの車載器として使用することで、バスの走行位置・バス停を通過した時刻を</a:t>
            </a:r>
          </a:p>
          <a:p>
            <a:r>
              <a:rPr lang="ja-JP" altLang="en-US" sz="1600" dirty="0">
                <a:solidFill>
                  <a:schemeClr val="tx1"/>
                </a:solidFill>
                <a:latin typeface="+mn-ea"/>
                <a:cs typeface="Meiryo UI" panose="020B0604030504040204" pitchFamily="50" charset="-128"/>
              </a:rPr>
              <a:t>リアルタイムで把握・提供が可能なバスロケシステムを安価に実現しています。</a:t>
            </a:r>
          </a:p>
        </p:txBody>
      </p:sp>
      <p:sp>
        <p:nvSpPr>
          <p:cNvPr id="24" name="正方形/長方形 23">
            <a:extLst>
              <a:ext uri="{FF2B5EF4-FFF2-40B4-BE49-F238E27FC236}">
                <a16:creationId xmlns:a16="http://schemas.microsoft.com/office/drawing/2014/main" id="{7AC4B23F-EE74-4FE4-9494-3EC420FAEE71}"/>
              </a:ext>
            </a:extLst>
          </p:cNvPr>
          <p:cNvSpPr/>
          <p:nvPr/>
        </p:nvSpPr>
        <p:spPr>
          <a:xfrm>
            <a:off x="317237" y="6491685"/>
            <a:ext cx="8459407" cy="311370"/>
          </a:xfrm>
          <a:prstGeom prst="rect">
            <a:avLst/>
          </a:prstGeom>
        </p:spPr>
        <p:txBody>
          <a:bodyPr wrap="square">
            <a:spAutoFit/>
          </a:bodyPr>
          <a:lstStyle/>
          <a:p>
            <a:pPr algn="r"/>
            <a:r>
              <a:rPr kumimoji="1" lang="en-US" altLang="ja-JP" sz="1400" dirty="0"/>
              <a:t>※</a:t>
            </a:r>
            <a:r>
              <a:rPr kumimoji="1" lang="ja-JP" altLang="en-US" sz="1400" dirty="0"/>
              <a:t>出典</a:t>
            </a:r>
            <a:r>
              <a:rPr kumimoji="1" lang="en-US" altLang="ja-JP" sz="1400" dirty="0"/>
              <a:t>: </a:t>
            </a:r>
            <a:r>
              <a:rPr kumimoji="1" lang="ja-JP" altLang="en-US" sz="1400" dirty="0"/>
              <a:t>内閣官房「オープンデータ</a:t>
            </a:r>
            <a:r>
              <a:rPr kumimoji="1" lang="en-US" altLang="ja-JP" sz="1400" dirty="0"/>
              <a:t>100</a:t>
            </a:r>
            <a:r>
              <a:rPr kumimoji="1" lang="ja-JP" altLang="en-US" sz="1400" dirty="0"/>
              <a:t>」より「バスロケ」 </a:t>
            </a:r>
            <a:r>
              <a:rPr kumimoji="1" lang="en-US" altLang="ja-JP" sz="1400" dirty="0"/>
              <a:t>https://cio.go.jp/opendata100</a:t>
            </a:r>
            <a:endParaRPr kumimoji="1" lang="ja-JP" altLang="en-US" sz="1400" dirty="0"/>
          </a:p>
        </p:txBody>
      </p:sp>
      <p:sp>
        <p:nvSpPr>
          <p:cNvPr id="27" name="タイトル 1">
            <a:extLst>
              <a:ext uri="{FF2B5EF4-FFF2-40B4-BE49-F238E27FC236}">
                <a16:creationId xmlns:a16="http://schemas.microsoft.com/office/drawing/2014/main" id="{39A9879F-E9DE-40E3-B156-91D331C7BB7E}"/>
              </a:ext>
            </a:extLst>
          </p:cNvPr>
          <p:cNvSpPr txBox="1">
            <a:spLocks/>
          </p:cNvSpPr>
          <p:nvPr/>
        </p:nvSpPr>
        <p:spPr>
          <a:xfrm>
            <a:off x="251520" y="313813"/>
            <a:ext cx="8712968" cy="424732"/>
          </a:xfrm>
          <a:prstGeom prst="rect">
            <a:avLst/>
          </a:prstGeom>
        </p:spPr>
        <p:txBody>
          <a:bodyPr vert="horz" wrap="none" lIns="91440" tIns="45720" rIns="91440" bIns="45720" rtlCol="0" anchor="ctr">
            <a:normAutofit/>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dirty="0">
                <a:latin typeface="+mn-ea"/>
                <a:ea typeface="+mn-ea"/>
              </a:rPr>
              <a:t>2.3 </a:t>
            </a:r>
            <a:r>
              <a:rPr lang="ja-JP" altLang="en-US" dirty="0">
                <a:latin typeface="+mn-ea"/>
                <a:ea typeface="+mn-ea"/>
              </a:rPr>
              <a:t>オープンデータによる行政の効率化</a:t>
            </a:r>
          </a:p>
        </p:txBody>
      </p:sp>
      <p:sp>
        <p:nvSpPr>
          <p:cNvPr id="30" name="タイトル 1">
            <a:extLst>
              <a:ext uri="{FF2B5EF4-FFF2-40B4-BE49-F238E27FC236}">
                <a16:creationId xmlns:a16="http://schemas.microsoft.com/office/drawing/2014/main" id="{D1E2C220-5B94-439E-9FC0-FA72055E0404}"/>
              </a:ext>
            </a:extLst>
          </p:cNvPr>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2.</a:t>
            </a:r>
            <a:r>
              <a:rPr lang="ja-JP" altLang="en-US" sz="1200" dirty="0">
                <a:latin typeface="+mn-ea"/>
                <a:ea typeface="+mn-ea"/>
              </a:rPr>
              <a:t>オープンデータの意義を理解する</a:t>
            </a:r>
          </a:p>
        </p:txBody>
      </p:sp>
      <p:sp>
        <p:nvSpPr>
          <p:cNvPr id="14" name="角丸四角形 43">
            <a:extLst>
              <a:ext uri="{FF2B5EF4-FFF2-40B4-BE49-F238E27FC236}">
                <a16:creationId xmlns:a16="http://schemas.microsoft.com/office/drawing/2014/main" id="{D206BD0A-657E-4909-B0C0-FD83222CB64C}"/>
              </a:ext>
            </a:extLst>
          </p:cNvPr>
          <p:cNvSpPr/>
          <p:nvPr/>
        </p:nvSpPr>
        <p:spPr>
          <a:xfrm>
            <a:off x="2074436" y="2287529"/>
            <a:ext cx="4332864" cy="526631"/>
          </a:xfrm>
          <a:prstGeom prst="roundRect">
            <a:avLst>
              <a:gd name="adj" fmla="val 50000"/>
            </a:avLst>
          </a:prstGeom>
          <a:solidFill>
            <a:schemeClr val="accent1"/>
          </a:solidFill>
          <a:ln w="25400" cap="flat" cmpd="sng" algn="ctr">
            <a:solidFill>
              <a:srgbClr val="4CA6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mn-ea"/>
              <a:cs typeface="+mn-cs"/>
            </a:endParaRPr>
          </a:p>
        </p:txBody>
      </p:sp>
      <p:sp>
        <p:nvSpPr>
          <p:cNvPr id="15" name="テキスト ボックス 14">
            <a:extLst>
              <a:ext uri="{FF2B5EF4-FFF2-40B4-BE49-F238E27FC236}">
                <a16:creationId xmlns:a16="http://schemas.microsoft.com/office/drawing/2014/main" id="{07D14790-74A0-429D-87E9-35FCF9D9F7DF}"/>
              </a:ext>
            </a:extLst>
          </p:cNvPr>
          <p:cNvSpPr txBox="1"/>
          <p:nvPr/>
        </p:nvSpPr>
        <p:spPr>
          <a:xfrm>
            <a:off x="2154964" y="2315007"/>
            <a:ext cx="4361910" cy="461665"/>
          </a:xfrm>
          <a:prstGeom prst="rect">
            <a:avLst/>
          </a:prstGeom>
          <a:noFill/>
        </p:spPr>
        <p:txBody>
          <a:bodyPr wrap="square" rtlCol="0">
            <a:spAutoFit/>
          </a:bodyPr>
          <a:lstStyle/>
          <a:p>
            <a:pPr defTabSz="914400"/>
            <a:r>
              <a:rPr kumimoji="1" lang="ja-JP" altLang="en-US" sz="1200" b="1" dirty="0">
                <a:solidFill>
                  <a:prstClr val="white"/>
                </a:solidFill>
                <a:latin typeface="+mn-ea"/>
              </a:rPr>
              <a:t>利用者向けサイト「バスまだ」において、「時刻表タイプ」・「地図タイプ」・「一覧タイプ」・「マニアタイプ」の</a:t>
            </a:r>
            <a:r>
              <a:rPr kumimoji="1" lang="en-US" altLang="ja-JP" sz="1200" b="1" dirty="0">
                <a:solidFill>
                  <a:prstClr val="white"/>
                </a:solidFill>
                <a:latin typeface="+mn-ea"/>
              </a:rPr>
              <a:t>4</a:t>
            </a:r>
            <a:r>
              <a:rPr kumimoji="1" lang="ja-JP" altLang="en-US" sz="1200" b="1" dirty="0">
                <a:solidFill>
                  <a:prstClr val="white"/>
                </a:solidFill>
                <a:latin typeface="+mn-ea"/>
              </a:rPr>
              <a:t>種類の情報を提供</a:t>
            </a:r>
            <a:endParaRPr kumimoji="1" lang="en-US" altLang="ja-JP" sz="1200" b="1" dirty="0">
              <a:solidFill>
                <a:prstClr val="white"/>
              </a:solidFill>
              <a:latin typeface="+mn-ea"/>
            </a:endParaRPr>
          </a:p>
        </p:txBody>
      </p:sp>
      <p:pic>
        <p:nvPicPr>
          <p:cNvPr id="16" name="図 15">
            <a:extLst>
              <a:ext uri="{FF2B5EF4-FFF2-40B4-BE49-F238E27FC236}">
                <a16:creationId xmlns:a16="http://schemas.microsoft.com/office/drawing/2014/main" id="{399E3D99-7B99-4224-8AD2-18D698314241}"/>
              </a:ext>
            </a:extLst>
          </p:cNvPr>
          <p:cNvPicPr>
            <a:picLocks noChangeAspect="1"/>
          </p:cNvPicPr>
          <p:nvPr/>
        </p:nvPicPr>
        <p:blipFill rotWithShape="1">
          <a:blip r:embed="rId3"/>
          <a:srcRect l="16583" t="23954" r="17667" b="3488"/>
          <a:stretch/>
        </p:blipFill>
        <p:spPr>
          <a:xfrm>
            <a:off x="2261387" y="3571741"/>
            <a:ext cx="3980461" cy="2361034"/>
          </a:xfrm>
          <a:prstGeom prst="rect">
            <a:avLst/>
          </a:prstGeom>
        </p:spPr>
      </p:pic>
      <p:sp>
        <p:nvSpPr>
          <p:cNvPr id="17" name="線吹き出し 1 (枠付き) 55">
            <a:extLst>
              <a:ext uri="{FF2B5EF4-FFF2-40B4-BE49-F238E27FC236}">
                <a16:creationId xmlns:a16="http://schemas.microsoft.com/office/drawing/2014/main" id="{2A4ED0AA-A45D-41E9-B1AC-3674436B1390}"/>
              </a:ext>
            </a:extLst>
          </p:cNvPr>
          <p:cNvSpPr/>
          <p:nvPr/>
        </p:nvSpPr>
        <p:spPr>
          <a:xfrm>
            <a:off x="2263332" y="2918774"/>
            <a:ext cx="1599626" cy="597293"/>
          </a:xfrm>
          <a:prstGeom prst="borderCallout1">
            <a:avLst>
              <a:gd name="adj1" fmla="val 95194"/>
              <a:gd name="adj2" fmla="val 3071"/>
              <a:gd name="adj3" fmla="val 140094"/>
              <a:gd name="adj4" fmla="val 17238"/>
            </a:avLst>
          </a:prstGeom>
          <a:solidFill>
            <a:schemeClr val="accent1"/>
          </a:solidFill>
          <a:ln w="25400" cap="flat" cmpd="sng" algn="ctr">
            <a:solidFill>
              <a:srgbClr val="0066FF"/>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white"/>
                </a:solidFill>
                <a:effectLst/>
                <a:uLnTx/>
                <a:uFillTx/>
                <a:latin typeface="+mn-ea"/>
                <a:cs typeface="+mn-cs"/>
              </a:rPr>
              <a:t>一般的なバスロケ表示の「時刻表タイプ」</a:t>
            </a:r>
          </a:p>
        </p:txBody>
      </p:sp>
      <p:sp>
        <p:nvSpPr>
          <p:cNvPr id="18" name="線吹き出し 1 (枠付き) 41">
            <a:extLst>
              <a:ext uri="{FF2B5EF4-FFF2-40B4-BE49-F238E27FC236}">
                <a16:creationId xmlns:a16="http://schemas.microsoft.com/office/drawing/2014/main" id="{50424C15-BBB1-4AC4-B601-56B99E28D330}"/>
              </a:ext>
            </a:extLst>
          </p:cNvPr>
          <p:cNvSpPr/>
          <p:nvPr/>
        </p:nvSpPr>
        <p:spPr>
          <a:xfrm>
            <a:off x="2079947" y="5962327"/>
            <a:ext cx="1995425" cy="499805"/>
          </a:xfrm>
          <a:prstGeom prst="borderCallout1">
            <a:avLst>
              <a:gd name="adj1" fmla="val -1215"/>
              <a:gd name="adj2" fmla="val 51226"/>
              <a:gd name="adj3" fmla="val -72039"/>
              <a:gd name="adj4" fmla="val 77544"/>
            </a:avLst>
          </a:prstGeom>
          <a:solidFill>
            <a:schemeClr val="accent1"/>
          </a:solidFill>
          <a:ln w="25400" cap="flat" cmpd="sng" algn="ctr">
            <a:solidFill>
              <a:srgbClr val="0066FF"/>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white"/>
                </a:solidFill>
                <a:effectLst/>
                <a:uLnTx/>
                <a:uFillTx/>
                <a:latin typeface="+mn-ea"/>
                <a:cs typeface="小塚ゴシック Pr6N L"/>
              </a:rPr>
              <a:t>運行中のバスの位置を地図上で直接見られる「地図タイプ」</a:t>
            </a:r>
            <a:endParaRPr kumimoji="1" lang="ja-JP" altLang="en-US" sz="1100" b="0" i="0" u="none" strike="noStrike" kern="0" cap="none" spc="0" normalizeH="0" baseline="0" noProof="0" dirty="0">
              <a:ln>
                <a:noFill/>
              </a:ln>
              <a:solidFill>
                <a:prstClr val="white"/>
              </a:solidFill>
              <a:effectLst/>
              <a:uLnTx/>
              <a:uFillTx/>
              <a:latin typeface="+mn-ea"/>
              <a:cs typeface="+mn-cs"/>
            </a:endParaRPr>
          </a:p>
        </p:txBody>
      </p:sp>
      <p:sp>
        <p:nvSpPr>
          <p:cNvPr id="20" name="線吹き出し 1 (枠付き) 42">
            <a:extLst>
              <a:ext uri="{FF2B5EF4-FFF2-40B4-BE49-F238E27FC236}">
                <a16:creationId xmlns:a16="http://schemas.microsoft.com/office/drawing/2014/main" id="{7697EC2F-88DB-4C60-8AFB-7EA963D1B0BD}"/>
              </a:ext>
            </a:extLst>
          </p:cNvPr>
          <p:cNvSpPr/>
          <p:nvPr/>
        </p:nvSpPr>
        <p:spPr>
          <a:xfrm>
            <a:off x="4473132" y="2913289"/>
            <a:ext cx="2025620" cy="550280"/>
          </a:xfrm>
          <a:prstGeom prst="borderCallout1">
            <a:avLst>
              <a:gd name="adj1" fmla="val 85095"/>
              <a:gd name="adj2" fmla="val 50173"/>
              <a:gd name="adj3" fmla="val 140795"/>
              <a:gd name="adj4" fmla="val 18972"/>
            </a:avLst>
          </a:prstGeom>
          <a:solidFill>
            <a:schemeClr val="accent1"/>
          </a:solidFill>
          <a:ln w="25400" cap="flat" cmpd="sng" algn="ctr">
            <a:solidFill>
              <a:srgbClr val="0066FF"/>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white"/>
                </a:solidFill>
                <a:effectLst/>
                <a:uLnTx/>
                <a:uFillTx/>
                <a:latin typeface="+mn-ea"/>
                <a:cs typeface="+mn-cs"/>
              </a:rPr>
              <a:t>遅延が発生しているバスが分かりやすい「一覧タイプ」</a:t>
            </a:r>
          </a:p>
        </p:txBody>
      </p:sp>
      <p:sp>
        <p:nvSpPr>
          <p:cNvPr id="21" name="線吹き出し 1 (枠付き) 56">
            <a:extLst>
              <a:ext uri="{FF2B5EF4-FFF2-40B4-BE49-F238E27FC236}">
                <a16:creationId xmlns:a16="http://schemas.microsoft.com/office/drawing/2014/main" id="{805F6FE5-84E9-4762-A6CC-9C1B12C2C97B}"/>
              </a:ext>
            </a:extLst>
          </p:cNvPr>
          <p:cNvSpPr/>
          <p:nvPr/>
        </p:nvSpPr>
        <p:spPr>
          <a:xfrm>
            <a:off x="4315451" y="5824027"/>
            <a:ext cx="2125242" cy="686363"/>
          </a:xfrm>
          <a:prstGeom prst="borderCallout1">
            <a:avLst>
              <a:gd name="adj1" fmla="val 920"/>
              <a:gd name="adj2" fmla="val 49286"/>
              <a:gd name="adj3" fmla="val -16609"/>
              <a:gd name="adj4" fmla="val 54744"/>
            </a:avLst>
          </a:prstGeom>
          <a:solidFill>
            <a:schemeClr val="accent1"/>
          </a:solidFill>
          <a:ln w="25400" cap="flat" cmpd="sng" algn="ctr">
            <a:solidFill>
              <a:srgbClr val="0066FF"/>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white"/>
                </a:solidFill>
                <a:effectLst/>
                <a:uLnTx/>
                <a:uFillTx/>
                <a:latin typeface="+mn-ea"/>
                <a:cs typeface="小塚ゴシック Pr6N L"/>
              </a:rPr>
              <a:t>車両ナンバーを地図上で見ることができ、回送車両まで表示される「マニアタイプ」</a:t>
            </a:r>
            <a:endParaRPr kumimoji="1" lang="ja-JP" altLang="en-US" sz="1100" b="0" i="0" u="none" strike="noStrike" kern="0" cap="none" spc="0" normalizeH="0" baseline="0" noProof="0" dirty="0">
              <a:ln>
                <a:noFill/>
              </a:ln>
              <a:solidFill>
                <a:prstClr val="white"/>
              </a:solidFill>
              <a:effectLst/>
              <a:uLnTx/>
              <a:uFillTx/>
              <a:latin typeface="+mn-ea"/>
              <a:cs typeface="+mn-cs"/>
            </a:endParaRPr>
          </a:p>
        </p:txBody>
      </p:sp>
    </p:spTree>
    <p:extLst>
      <p:ext uri="{BB962C8B-B14F-4D97-AF65-F5344CB8AC3E}">
        <p14:creationId xmlns:p14="http://schemas.microsoft.com/office/powerpoint/2010/main" val="723120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20</a:t>
            </a:fld>
            <a:endParaRPr kumimoji="1" lang="ja-JP" altLang="en-US"/>
          </a:p>
        </p:txBody>
      </p:sp>
      <p:sp>
        <p:nvSpPr>
          <p:cNvPr id="11" name="正方形/長方形 10"/>
          <p:cNvSpPr/>
          <p:nvPr/>
        </p:nvSpPr>
        <p:spPr>
          <a:xfrm>
            <a:off x="365634" y="1364447"/>
            <a:ext cx="8454838"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自治体による公共データのオープンデータ化により、</a:t>
            </a:r>
            <a:br>
              <a:rPr lang="ja-JP" altLang="en-US" sz="2000" dirty="0">
                <a:solidFill>
                  <a:schemeClr val="tx1"/>
                </a:solidFill>
                <a:latin typeface="+mn-ea"/>
                <a:cs typeface="Meiryo UI" panose="020B0604030504040204" pitchFamily="50" charset="-128"/>
              </a:rPr>
            </a:br>
            <a:r>
              <a:rPr lang="ja-JP" altLang="en-US" sz="2000" dirty="0">
                <a:solidFill>
                  <a:schemeClr val="tx1"/>
                </a:solidFill>
                <a:latin typeface="+mn-ea"/>
                <a:cs typeface="Meiryo UI" panose="020B0604030504040204" pitchFamily="50" charset="-128"/>
              </a:rPr>
              <a:t>これまで自治体・担当課ごとに作成していたデータを共有・連携できるようになります。</a:t>
            </a:r>
          </a:p>
        </p:txBody>
      </p:sp>
      <p:sp>
        <p:nvSpPr>
          <p:cNvPr id="3" name="四角形: 角を丸くする 2">
            <a:extLst>
              <a:ext uri="{FF2B5EF4-FFF2-40B4-BE49-F238E27FC236}">
                <a16:creationId xmlns:a16="http://schemas.microsoft.com/office/drawing/2014/main" id="{23ADEE9A-F42D-4357-AAB0-AC0C48501BFB}"/>
              </a:ext>
            </a:extLst>
          </p:cNvPr>
          <p:cNvSpPr/>
          <p:nvPr/>
        </p:nvSpPr>
        <p:spPr>
          <a:xfrm>
            <a:off x="242764" y="2172427"/>
            <a:ext cx="8577708" cy="3321126"/>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kumimoji="1" lang="ja-JP" altLang="en-US" sz="1600" dirty="0">
                <a:solidFill>
                  <a:schemeClr val="tx1"/>
                </a:solidFill>
              </a:rPr>
              <a:t>全国いずれの自治体も限りある予算や人員で業務を遂行しています。</a:t>
            </a:r>
            <a:br>
              <a:rPr kumimoji="1" lang="ja-JP" altLang="en-US" sz="1600" dirty="0">
                <a:solidFill>
                  <a:schemeClr val="tx1"/>
                </a:solidFill>
              </a:rPr>
            </a:br>
            <a:r>
              <a:rPr kumimoji="1" lang="ja-JP" altLang="en-US" sz="1600" dirty="0">
                <a:solidFill>
                  <a:schemeClr val="tx1"/>
                </a:solidFill>
              </a:rPr>
              <a:t>行政が地域の課題に対し、今後も継続的に取り組んでいくためには、業務を効率化し、より優先度の高い業務に注力していくことが求められます。</a:t>
            </a:r>
          </a:p>
          <a:p>
            <a:pPr marL="285750" indent="-285750">
              <a:buFont typeface="Wingdings" panose="05000000000000000000" pitchFamily="2" charset="2"/>
              <a:buChar char="l"/>
            </a:pPr>
            <a:r>
              <a:rPr kumimoji="1" lang="ja-JP" altLang="en-US" sz="1600" dirty="0">
                <a:solidFill>
                  <a:schemeClr val="tx1"/>
                </a:solidFill>
              </a:rPr>
              <a:t>例えば、別々の業務担当課が、それぞれで同じようなデータを作ったり、管理していることはないでしょうか。</a:t>
            </a:r>
          </a:p>
          <a:p>
            <a:pPr marL="742950" lvl="1" indent="-285750">
              <a:buFont typeface="Wingdings" panose="05000000000000000000" pitchFamily="2" charset="2"/>
              <a:buChar char="u"/>
            </a:pPr>
            <a:r>
              <a:rPr kumimoji="1" lang="ja-JP" altLang="en-US" sz="1600" dirty="0">
                <a:solidFill>
                  <a:schemeClr val="tx1"/>
                </a:solidFill>
              </a:rPr>
              <a:t>例</a:t>
            </a:r>
            <a:r>
              <a:rPr kumimoji="1" lang="en-US" altLang="ja-JP" sz="1600" dirty="0">
                <a:solidFill>
                  <a:schemeClr val="tx1"/>
                </a:solidFill>
              </a:rPr>
              <a:t>: </a:t>
            </a:r>
            <a:r>
              <a:rPr kumimoji="1" lang="ja-JP" altLang="en-US" sz="1600" dirty="0">
                <a:solidFill>
                  <a:schemeClr val="tx1"/>
                </a:solidFill>
              </a:rPr>
              <a:t>公衆トイレのデータを、観光課、環境課、企画課（ユニバーサルデザイン担当）</a:t>
            </a:r>
            <a:br>
              <a:rPr kumimoji="1" lang="ja-JP" altLang="en-US" sz="1600" dirty="0">
                <a:solidFill>
                  <a:schemeClr val="tx1"/>
                </a:solidFill>
              </a:rPr>
            </a:br>
            <a:r>
              <a:rPr kumimoji="1" lang="ja-JP" altLang="en-US" sz="1600" dirty="0">
                <a:solidFill>
                  <a:schemeClr val="tx1"/>
                </a:solidFill>
              </a:rPr>
              <a:t>それぞれが保有・管理している、等</a:t>
            </a:r>
          </a:p>
          <a:p>
            <a:pPr marL="285750" indent="-285750">
              <a:buFont typeface="Wingdings" panose="05000000000000000000" pitchFamily="2" charset="2"/>
              <a:buChar char="l"/>
            </a:pPr>
            <a:r>
              <a:rPr kumimoji="1" lang="ja-JP" altLang="en-US" sz="1600" dirty="0">
                <a:solidFill>
                  <a:schemeClr val="tx1"/>
                </a:solidFill>
              </a:rPr>
              <a:t>これでは、データ作成・管理の手間が余計にかかりますし、データの連携がされていないので内容に食い違いが生じるかもしれません。</a:t>
            </a:r>
          </a:p>
          <a:p>
            <a:pPr marL="285750" indent="-285750">
              <a:buFont typeface="Wingdings" panose="05000000000000000000" pitchFamily="2" charset="2"/>
              <a:buChar char="l"/>
            </a:pPr>
            <a:r>
              <a:rPr kumimoji="1" lang="ja-JP" altLang="en-US" sz="1600" dirty="0">
                <a:solidFill>
                  <a:schemeClr val="tx1"/>
                </a:solidFill>
              </a:rPr>
              <a:t>データをオープンデータとして公開することで、</a:t>
            </a:r>
          </a:p>
          <a:p>
            <a:pPr marL="742950" lvl="1" indent="-285750">
              <a:buFont typeface="Wingdings" panose="05000000000000000000" pitchFamily="2" charset="2"/>
              <a:buChar char="u"/>
            </a:pPr>
            <a:r>
              <a:rPr kumimoji="1" lang="ja-JP" altLang="en-US" sz="1600" dirty="0">
                <a:solidFill>
                  <a:schemeClr val="tx1"/>
                </a:solidFill>
              </a:rPr>
              <a:t>データの利用性、検索性の向上を通じて、自治体内の業務を効率化できます。</a:t>
            </a:r>
          </a:p>
          <a:p>
            <a:pPr marL="742950" lvl="1" indent="-285750">
              <a:buFont typeface="Wingdings" panose="05000000000000000000" pitchFamily="2" charset="2"/>
              <a:buChar char="u"/>
            </a:pPr>
            <a:r>
              <a:rPr kumimoji="1" lang="ja-JP" altLang="en-US" sz="1600" dirty="0">
                <a:solidFill>
                  <a:schemeClr val="tx1"/>
                </a:solidFill>
              </a:rPr>
              <a:t>他の自治体とデータを相互に活用することができるので、地域課題の解決にむけて他の自治体と連携することができ、相乗的な利用価値が期待できます。</a:t>
            </a:r>
          </a:p>
        </p:txBody>
      </p:sp>
      <p:sp>
        <p:nvSpPr>
          <p:cNvPr id="10" name="タイトル 1">
            <a:extLst>
              <a:ext uri="{FF2B5EF4-FFF2-40B4-BE49-F238E27FC236}">
                <a16:creationId xmlns:a16="http://schemas.microsoft.com/office/drawing/2014/main" id="{AB85685C-C717-4F18-BA9D-30E419B69FF5}"/>
              </a:ext>
            </a:extLst>
          </p:cNvPr>
          <p:cNvSpPr txBox="1">
            <a:spLocks/>
          </p:cNvSpPr>
          <p:nvPr/>
        </p:nvSpPr>
        <p:spPr>
          <a:xfrm>
            <a:off x="251520" y="313813"/>
            <a:ext cx="8712968" cy="424732"/>
          </a:xfrm>
          <a:prstGeom prst="rect">
            <a:avLst/>
          </a:prstGeom>
        </p:spPr>
        <p:txBody>
          <a:bodyPr vert="horz" wrap="none" lIns="91440" tIns="45720" rIns="91440" bIns="45720" rtlCol="0" anchor="ctr">
            <a:normAutofit/>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dirty="0">
                <a:latin typeface="+mn-ea"/>
                <a:ea typeface="+mn-ea"/>
              </a:rPr>
              <a:t>2.3 </a:t>
            </a:r>
            <a:r>
              <a:rPr lang="ja-JP" altLang="en-US" dirty="0">
                <a:latin typeface="+mn-ea"/>
                <a:ea typeface="+mn-ea"/>
              </a:rPr>
              <a:t>オープンデータによる行政の効率化</a:t>
            </a:r>
          </a:p>
        </p:txBody>
      </p:sp>
      <p:sp>
        <p:nvSpPr>
          <p:cNvPr id="12" name="タイトル 1">
            <a:extLst>
              <a:ext uri="{FF2B5EF4-FFF2-40B4-BE49-F238E27FC236}">
                <a16:creationId xmlns:a16="http://schemas.microsoft.com/office/drawing/2014/main" id="{C10E9B97-D1AC-4477-AADE-AFA281927DB3}"/>
              </a:ext>
            </a:extLst>
          </p:cNvPr>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2.</a:t>
            </a:r>
            <a:r>
              <a:rPr lang="ja-JP" altLang="en-US" sz="1200" dirty="0">
                <a:latin typeface="+mn-ea"/>
                <a:ea typeface="+mn-ea"/>
              </a:rPr>
              <a:t>オープンデータの意義を理解する</a:t>
            </a:r>
          </a:p>
        </p:txBody>
      </p:sp>
    </p:spTree>
    <p:extLst>
      <p:ext uri="{BB962C8B-B14F-4D97-AF65-F5344CB8AC3E}">
        <p14:creationId xmlns:p14="http://schemas.microsoft.com/office/powerpoint/2010/main" val="1837074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21</a:t>
            </a:fld>
            <a:endParaRPr kumimoji="1" lang="ja-JP" altLang="en-US"/>
          </a:p>
        </p:txBody>
      </p:sp>
      <p:sp>
        <p:nvSpPr>
          <p:cNvPr id="11" name="正方形/長方形 10"/>
          <p:cNvSpPr/>
          <p:nvPr/>
        </p:nvSpPr>
        <p:spPr>
          <a:xfrm>
            <a:off x="416496" y="1275466"/>
            <a:ext cx="8331968"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自治体による公共データのオープンデータ化により、住民や民間団体、</a:t>
            </a:r>
            <a:r>
              <a:rPr lang="en-US" altLang="ja-JP" sz="2000" dirty="0">
                <a:solidFill>
                  <a:schemeClr val="tx1"/>
                </a:solidFill>
                <a:latin typeface="+mn-ea"/>
                <a:cs typeface="Meiryo UI" panose="020B0604030504040204" pitchFamily="50" charset="-128"/>
              </a:rPr>
              <a:t>NPO</a:t>
            </a:r>
            <a:r>
              <a:rPr lang="ja-JP" altLang="en-US" sz="2000" dirty="0">
                <a:solidFill>
                  <a:schemeClr val="tx1"/>
                </a:solidFill>
                <a:latin typeface="+mn-ea"/>
                <a:cs typeface="Meiryo UI" panose="020B0604030504040204" pitchFamily="50" charset="-128"/>
              </a:rPr>
              <a:t>等との連携を促進できます。</a:t>
            </a:r>
          </a:p>
        </p:txBody>
      </p:sp>
      <p:sp>
        <p:nvSpPr>
          <p:cNvPr id="2" name="タイトル 1"/>
          <p:cNvSpPr>
            <a:spLocks noGrp="1"/>
          </p:cNvSpPr>
          <p:nvPr>
            <p:ph type="title"/>
          </p:nvPr>
        </p:nvSpPr>
        <p:spPr>
          <a:xfrm>
            <a:off x="251520" y="313813"/>
            <a:ext cx="8712968" cy="424732"/>
          </a:xfrm>
        </p:spPr>
        <p:txBody>
          <a:bodyPr>
            <a:normAutofit/>
          </a:bodyPr>
          <a:lstStyle/>
          <a:p>
            <a:r>
              <a:rPr lang="en-US" altLang="ja-JP" dirty="0">
                <a:latin typeface="+mn-ea"/>
                <a:ea typeface="+mn-ea"/>
              </a:rPr>
              <a:t>2.4 </a:t>
            </a:r>
            <a:r>
              <a:rPr lang="ja-JP" altLang="en-US" dirty="0">
                <a:latin typeface="+mn-ea"/>
                <a:ea typeface="+mn-ea"/>
              </a:rPr>
              <a:t>オープンデータによる官民協働の促進</a:t>
            </a:r>
            <a:endParaRPr kumimoji="1" lang="ja-JP" altLang="en-US" dirty="0">
              <a:latin typeface="+mn-ea"/>
              <a:ea typeface="+mn-ea"/>
            </a:endParaRPr>
          </a:p>
        </p:txBody>
      </p:sp>
      <p:sp>
        <p:nvSpPr>
          <p:cNvPr id="33"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2.</a:t>
            </a:r>
            <a:r>
              <a:rPr lang="ja-JP" altLang="en-US" sz="1200" dirty="0">
                <a:latin typeface="+mn-ea"/>
                <a:ea typeface="+mn-ea"/>
              </a:rPr>
              <a:t>オープンデータの意義を理解する</a:t>
            </a:r>
          </a:p>
        </p:txBody>
      </p:sp>
      <p:sp>
        <p:nvSpPr>
          <p:cNvPr id="3" name="四角形: 角を丸くする 2">
            <a:extLst>
              <a:ext uri="{FF2B5EF4-FFF2-40B4-BE49-F238E27FC236}">
                <a16:creationId xmlns:a16="http://schemas.microsoft.com/office/drawing/2014/main" id="{23ADEE9A-F42D-4357-AAB0-AC0C48501BFB}"/>
              </a:ext>
            </a:extLst>
          </p:cNvPr>
          <p:cNvSpPr/>
          <p:nvPr/>
        </p:nvSpPr>
        <p:spPr>
          <a:xfrm>
            <a:off x="245933" y="1879540"/>
            <a:ext cx="8577708" cy="1080119"/>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kumimoji="1" lang="ja-JP" altLang="en-US" sz="1600" dirty="0">
                <a:solidFill>
                  <a:schemeClr val="tx1"/>
                </a:solidFill>
              </a:rPr>
              <a:t>地域課題の解決に向けて官民が現状を共有し、課題を具体化し、その解決策・実現策を一緒に考える上で、データの共有は欠かせません。</a:t>
            </a:r>
            <a:r>
              <a:rPr kumimoji="1" lang="en-US" altLang="ja-JP" sz="1600" dirty="0">
                <a:solidFill>
                  <a:schemeClr val="tx1"/>
                </a:solidFill>
              </a:rPr>
              <a:t/>
            </a:r>
            <a:br>
              <a:rPr kumimoji="1" lang="en-US" altLang="ja-JP" sz="1600" dirty="0">
                <a:solidFill>
                  <a:schemeClr val="tx1"/>
                </a:solidFill>
              </a:rPr>
            </a:br>
            <a:r>
              <a:rPr kumimoji="1" lang="ja-JP" altLang="en-US" sz="1600" dirty="0">
                <a:solidFill>
                  <a:schemeClr val="tx1"/>
                </a:solidFill>
              </a:rPr>
              <a:t>公共データがオープンデータになれば、住民、民間団体や</a:t>
            </a:r>
            <a:r>
              <a:rPr kumimoji="1" lang="en-US" altLang="ja-JP" sz="1600" dirty="0">
                <a:solidFill>
                  <a:schemeClr val="tx1"/>
                </a:solidFill>
              </a:rPr>
              <a:t>NPO</a:t>
            </a:r>
            <a:r>
              <a:rPr kumimoji="1" lang="ja-JP" altLang="en-US" sz="1600" dirty="0" err="1">
                <a:solidFill>
                  <a:schemeClr val="tx1"/>
                </a:solidFill>
              </a:rPr>
              <a:t>、</a:t>
            </a:r>
            <a:r>
              <a:rPr kumimoji="1" lang="ja-JP" altLang="en-US" sz="1600" dirty="0">
                <a:solidFill>
                  <a:schemeClr val="tx1"/>
                </a:solidFill>
              </a:rPr>
              <a:t>民間企業、教育機関との連携を促進できます。</a:t>
            </a:r>
          </a:p>
        </p:txBody>
      </p:sp>
      <p:sp>
        <p:nvSpPr>
          <p:cNvPr id="17" name="角丸四角形 12">
            <a:extLst>
              <a:ext uri="{FF2B5EF4-FFF2-40B4-BE49-F238E27FC236}">
                <a16:creationId xmlns:a16="http://schemas.microsoft.com/office/drawing/2014/main" id="{498048F2-752C-4CDA-B6B6-11C2343EE4F7}"/>
              </a:ext>
            </a:extLst>
          </p:cNvPr>
          <p:cNvSpPr/>
          <p:nvPr/>
        </p:nvSpPr>
        <p:spPr bwMode="auto">
          <a:xfrm>
            <a:off x="323528" y="3166085"/>
            <a:ext cx="3528392" cy="1703075"/>
          </a:xfrm>
          <a:prstGeom prst="roundRect">
            <a:avLst/>
          </a:prstGeom>
          <a:solidFill>
            <a:srgbClr val="FFCCCC"/>
          </a:solidFill>
          <a:ln w="12700" cap="sq" cmpd="sng" algn="ctr">
            <a:solidFill>
              <a:srgbClr val="1F497D"/>
            </a:solidFill>
            <a:prstDash val="solid"/>
            <a:round/>
            <a:headEnd type="none" w="sm" len="sm"/>
            <a:tailEnd type="none" w="sm" len="sm"/>
          </a:ln>
          <a:effectLst>
            <a:outerShdw blurRad="50800" dist="38100" dir="2700000" algn="tl" rotWithShape="0">
              <a:prstClr val="black">
                <a:alpha val="40000"/>
              </a:prstClr>
            </a:outerShdw>
          </a:effectLst>
        </p:spPr>
        <p:txBody>
          <a:bodyPr wrap="none" anchor="ctr"/>
          <a:lstStyle>
            <a:defPPr>
              <a:defRPr lang="ko-KR"/>
            </a:defPPr>
            <a:lvl1pPr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1pPr>
            <a:lvl2pPr marL="334963" indent="12223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2pPr>
            <a:lvl3pPr marL="671513" indent="24288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3pPr>
            <a:lvl4pPr marL="1008063" indent="36353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4pPr>
            <a:lvl5pPr marL="1344613" indent="48418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5pPr>
            <a:lvl6pPr marL="22860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6pPr>
            <a:lvl7pPr marL="27432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7pPr>
            <a:lvl8pPr marL="32004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8pPr>
            <a:lvl9pPr marL="36576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9p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1" lang="ja-JP" altLang="en-US" sz="1600" b="0" i="0" u="sng" strike="noStrike" kern="1200" cap="none" spc="0" normalizeH="0" baseline="0" noProof="0" dirty="0">
                <a:ln>
                  <a:noFill/>
                </a:ln>
                <a:solidFill>
                  <a:sysClr val="windowText" lastClr="000000"/>
                </a:solidFill>
                <a:effectLst/>
                <a:uLnTx/>
                <a:uFillTx/>
                <a:latin typeface="+mj-lt"/>
                <a:ea typeface="メイリオ" panose="020B0604030504040204" pitchFamily="50" charset="-128"/>
                <a:cs typeface="メイリオ" panose="020B0604030504040204" pitchFamily="50" charset="-128"/>
              </a:rPr>
              <a:t>アイデアソン、ハッカソン等</a:t>
            </a:r>
            <a:endParaRPr kumimoji="1" lang="en-US" altLang="ja-JP" sz="1600" b="0" i="0" u="sng" strike="noStrike" kern="1200" cap="none" spc="0" normalizeH="0" baseline="0" noProof="0" dirty="0">
              <a:ln>
                <a:noFill/>
              </a:ln>
              <a:solidFill>
                <a:sysClr val="windowText" lastClr="000000"/>
              </a:solidFill>
              <a:effectLst/>
              <a:uLnTx/>
              <a:uFillTx/>
              <a:latin typeface="+mj-lt"/>
              <a:ea typeface="メイリオ" panose="020B0604030504040204" pitchFamily="50" charset="-128"/>
              <a:cs typeface="メイリオ" panose="020B0604030504040204" pitchFamily="50" charset="-128"/>
            </a:endParaRPr>
          </a:p>
          <a:p>
            <a:pPr marL="0" marR="0" lvl="0" indent="0" algn="l" defTabSz="914400" rtl="0" eaLnBrk="1" fontAlgn="base" latinLnBrk="1" hangingPunct="1">
              <a:lnSpc>
                <a:spcPct val="100000"/>
              </a:lnSpc>
              <a:spcBef>
                <a:spcPct val="0"/>
              </a:spcBef>
              <a:spcAft>
                <a:spcPct val="0"/>
              </a:spcAft>
              <a:buClrTx/>
              <a:buSzTx/>
              <a:buFontTx/>
              <a:buNone/>
              <a:tabLst/>
              <a:defRPr/>
            </a:pPr>
            <a:endParaRPr kumimoji="1" lang="en-US" altLang="ja-JP" sz="1600" b="0" i="0" u="none" strike="noStrike" kern="1200" cap="none" spc="0" normalizeH="0" baseline="0" noProof="0" dirty="0">
              <a:ln>
                <a:noFill/>
              </a:ln>
              <a:solidFill>
                <a:sysClr val="windowText" lastClr="000000"/>
              </a:solidFill>
              <a:effectLst/>
              <a:uLnTx/>
              <a:uFillTx/>
              <a:latin typeface="+mj-lt"/>
              <a:ea typeface="メイリオ" panose="020B0604030504040204" pitchFamily="50" charset="-128"/>
              <a:cs typeface="メイリオ" panose="020B0604030504040204" pitchFamily="50" charset="-128"/>
            </a:endParaRPr>
          </a:p>
          <a:p>
            <a:pPr marL="0" marR="0" lvl="0" indent="0" algn="l" defTabSz="914400" rtl="0" eaLnBrk="1" fontAlgn="base" latinLnBrk="1"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ysClr val="windowText" lastClr="000000"/>
                </a:solidFill>
                <a:effectLst/>
                <a:uLnTx/>
                <a:uFillTx/>
                <a:latin typeface="+mj-lt"/>
                <a:ea typeface="メイリオ" panose="020B0604030504040204" pitchFamily="50" charset="-128"/>
                <a:cs typeface="メイリオ" panose="020B0604030504040204" pitchFamily="50" charset="-128"/>
              </a:rPr>
              <a:t>グループ毎にアイデアを出し合い、</a:t>
            </a:r>
            <a:endParaRPr kumimoji="1" lang="en-US" altLang="ja-JP" sz="1400" b="0" i="0" u="none" strike="noStrike" kern="1200" cap="none" spc="0" normalizeH="0" baseline="0" noProof="0" dirty="0">
              <a:ln>
                <a:noFill/>
              </a:ln>
              <a:solidFill>
                <a:sysClr val="windowText" lastClr="000000"/>
              </a:solidFill>
              <a:effectLst/>
              <a:uLnTx/>
              <a:uFillTx/>
              <a:latin typeface="+mj-lt"/>
              <a:ea typeface="メイリオ" panose="020B0604030504040204" pitchFamily="50" charset="-128"/>
              <a:cs typeface="メイリオ" panose="020B0604030504040204" pitchFamily="50" charset="-128"/>
            </a:endParaRPr>
          </a:p>
          <a:p>
            <a:pPr marL="0" marR="0" lvl="0" indent="0" algn="l" defTabSz="914400" rtl="0" eaLnBrk="1" fontAlgn="base" latinLnBrk="1"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ysClr val="windowText" lastClr="000000"/>
                </a:solidFill>
                <a:effectLst/>
                <a:uLnTx/>
                <a:uFillTx/>
                <a:latin typeface="+mj-lt"/>
                <a:ea typeface="メイリオ" panose="020B0604030504040204" pitchFamily="50" charset="-128"/>
                <a:cs typeface="メイリオ" panose="020B0604030504040204" pitchFamily="50" charset="-128"/>
              </a:rPr>
              <a:t>解決策をまとめたり、そのための</a:t>
            </a:r>
          </a:p>
          <a:p>
            <a:pPr marL="0" marR="0" lvl="0" indent="0" algn="l" defTabSz="914400" rtl="0" eaLnBrk="1" fontAlgn="base" latinLnBrk="1"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ysClr val="windowText" lastClr="000000"/>
                </a:solidFill>
                <a:effectLst/>
                <a:uLnTx/>
                <a:uFillTx/>
                <a:latin typeface="+mj-lt"/>
                <a:ea typeface="メイリオ" panose="020B0604030504040204" pitchFamily="50" charset="-128"/>
                <a:cs typeface="メイリオ" panose="020B0604030504040204" pitchFamily="50" charset="-128"/>
              </a:rPr>
              <a:t>プログラムを開発したりする</a:t>
            </a:r>
          </a:p>
          <a:p>
            <a:pPr marL="0" marR="0" lvl="0" indent="0" algn="l" defTabSz="914400" rtl="0" eaLnBrk="1" fontAlgn="base" latinLnBrk="1"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ysClr val="windowText" lastClr="000000"/>
                </a:solidFill>
                <a:effectLst/>
                <a:uLnTx/>
                <a:uFillTx/>
                <a:latin typeface="+mj-lt"/>
                <a:ea typeface="メイリオ" panose="020B0604030504040204" pitchFamily="50" charset="-128"/>
                <a:cs typeface="メイリオ" panose="020B0604030504040204" pitchFamily="50" charset="-128"/>
              </a:rPr>
              <a:t>イベント等の開催</a:t>
            </a:r>
            <a:endParaRPr kumimoji="1" lang="en-US" altLang="ja-JP" sz="1400" b="0" i="0" u="none" strike="noStrike" kern="1200" cap="none" spc="0" normalizeH="0" baseline="0" noProof="0" dirty="0">
              <a:ln>
                <a:noFill/>
              </a:ln>
              <a:solidFill>
                <a:sysClr val="windowText" lastClr="000000"/>
              </a:solidFill>
              <a:effectLst/>
              <a:uLnTx/>
              <a:uFillTx/>
              <a:latin typeface="+mj-lt"/>
              <a:ea typeface="メイリオ" panose="020B0604030504040204" pitchFamily="50" charset="-128"/>
              <a:cs typeface="メイリオ" panose="020B0604030504040204" pitchFamily="50" charset="-128"/>
            </a:endParaRPr>
          </a:p>
        </p:txBody>
      </p:sp>
      <p:pic>
        <p:nvPicPr>
          <p:cNvPr id="18" name="図 17">
            <a:extLst>
              <a:ext uri="{FF2B5EF4-FFF2-40B4-BE49-F238E27FC236}">
                <a16:creationId xmlns:a16="http://schemas.microsoft.com/office/drawing/2014/main" id="{C3121033-501F-4516-A663-EA360B1B72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69671" y="5104261"/>
            <a:ext cx="2321505" cy="1046208"/>
          </a:xfrm>
          <a:prstGeom prst="rect">
            <a:avLst/>
          </a:prstGeom>
        </p:spPr>
      </p:pic>
      <p:pic>
        <p:nvPicPr>
          <p:cNvPr id="19" name="図 18">
            <a:extLst>
              <a:ext uri="{FF2B5EF4-FFF2-40B4-BE49-F238E27FC236}">
                <a16:creationId xmlns:a16="http://schemas.microsoft.com/office/drawing/2014/main" id="{8DC104EA-745E-42EF-9544-7CD2D53780D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656606" y="5117140"/>
            <a:ext cx="1700684" cy="1020450"/>
          </a:xfrm>
          <a:prstGeom prst="rect">
            <a:avLst/>
          </a:prstGeom>
        </p:spPr>
      </p:pic>
      <p:sp>
        <p:nvSpPr>
          <p:cNvPr id="20" name="角丸四角形 16">
            <a:extLst>
              <a:ext uri="{FF2B5EF4-FFF2-40B4-BE49-F238E27FC236}">
                <a16:creationId xmlns:a16="http://schemas.microsoft.com/office/drawing/2014/main" id="{F43AF7FD-0D57-45E8-908B-78BCE9B523F5}"/>
              </a:ext>
            </a:extLst>
          </p:cNvPr>
          <p:cNvSpPr/>
          <p:nvPr/>
        </p:nvSpPr>
        <p:spPr bwMode="auto">
          <a:xfrm>
            <a:off x="5492140" y="3143478"/>
            <a:ext cx="3219698" cy="1797690"/>
          </a:xfrm>
          <a:prstGeom prst="roundRect">
            <a:avLst/>
          </a:prstGeom>
          <a:solidFill>
            <a:srgbClr val="FFFF99"/>
          </a:solidFill>
          <a:ln w="12700" cap="sq" cmpd="sng" algn="ctr">
            <a:solidFill>
              <a:srgbClr val="1F497D"/>
            </a:solidFill>
            <a:prstDash val="solid"/>
            <a:round/>
            <a:headEnd type="none" w="sm" len="sm"/>
            <a:tailEnd type="none" w="sm" len="sm"/>
          </a:ln>
          <a:effectLst>
            <a:outerShdw blurRad="50800" dist="38100" dir="2700000" algn="tl" rotWithShape="0">
              <a:prstClr val="black">
                <a:alpha val="40000"/>
              </a:prstClr>
            </a:outerShdw>
          </a:effectLst>
        </p:spPr>
        <p:txBody>
          <a:bodyPr wrap="none" anchor="ctr"/>
          <a:lstStyle>
            <a:defPPr>
              <a:defRPr lang="ko-KR"/>
            </a:defPPr>
            <a:lvl1pPr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1pPr>
            <a:lvl2pPr marL="334963" indent="12223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2pPr>
            <a:lvl3pPr marL="671513" indent="24288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3pPr>
            <a:lvl4pPr marL="1008063" indent="36353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4pPr>
            <a:lvl5pPr marL="1344613" indent="48418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5pPr>
            <a:lvl6pPr marL="22860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6pPr>
            <a:lvl7pPr marL="27432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7pPr>
            <a:lvl8pPr marL="32004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8pPr>
            <a:lvl9pPr marL="36576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9p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1" lang="ja-JP" altLang="en-US" sz="1600" b="0" i="0" u="sng" strike="noStrike" kern="1200" cap="none" spc="0" normalizeH="0" baseline="0" noProof="0" dirty="0">
                <a:ln>
                  <a:noFill/>
                </a:ln>
                <a:solidFill>
                  <a:sysClr val="windowText" lastClr="000000"/>
                </a:solidFill>
                <a:effectLst/>
                <a:uLnTx/>
                <a:uFillTx/>
                <a:latin typeface="+mj-lt"/>
                <a:ea typeface="メイリオ" panose="020B0604030504040204" pitchFamily="50" charset="-128"/>
                <a:cs typeface="メイリオ" panose="020B0604030504040204" pitchFamily="50" charset="-128"/>
              </a:rPr>
              <a:t>公共データを活用したアプリ開発</a:t>
            </a:r>
            <a:endParaRPr kumimoji="1" lang="en-US" altLang="ja-JP" sz="1600" b="0" i="0" u="sng" strike="noStrike" kern="1200" cap="none" spc="0" normalizeH="0" baseline="0" noProof="0" dirty="0">
              <a:ln>
                <a:noFill/>
              </a:ln>
              <a:solidFill>
                <a:sysClr val="windowText" lastClr="000000"/>
              </a:solidFill>
              <a:effectLst/>
              <a:uLnTx/>
              <a:uFillTx/>
              <a:latin typeface="+mj-lt"/>
              <a:ea typeface="メイリオ" panose="020B0604030504040204" pitchFamily="50" charset="-128"/>
              <a:cs typeface="メイリオ" panose="020B0604030504040204" pitchFamily="50" charset="-128"/>
            </a:endParaRPr>
          </a:p>
          <a:p>
            <a:pPr marL="0" marR="0" lvl="0" indent="0" algn="l" defTabSz="914400" rtl="0" eaLnBrk="1" fontAlgn="base" latinLnBrk="1" hangingPunct="1">
              <a:lnSpc>
                <a:spcPct val="100000"/>
              </a:lnSpc>
              <a:spcBef>
                <a:spcPct val="0"/>
              </a:spcBef>
              <a:spcAft>
                <a:spcPct val="0"/>
              </a:spcAft>
              <a:buClrTx/>
              <a:buSzTx/>
              <a:buFontTx/>
              <a:buNone/>
              <a:tabLst/>
              <a:defRPr/>
            </a:pPr>
            <a:endParaRPr kumimoji="1" lang="en-US" altLang="ja-JP" sz="1600" b="0" i="0" u="none" strike="noStrike" kern="1200" cap="none" spc="0" normalizeH="0" baseline="0" noProof="0" dirty="0">
              <a:ln>
                <a:noFill/>
              </a:ln>
              <a:solidFill>
                <a:sysClr val="windowText" lastClr="000000"/>
              </a:solidFill>
              <a:effectLst/>
              <a:uLnTx/>
              <a:uFillTx/>
              <a:latin typeface="+mj-lt"/>
              <a:ea typeface="メイリオ" panose="020B0604030504040204" pitchFamily="50" charset="-128"/>
              <a:cs typeface="メイリオ" panose="020B0604030504040204" pitchFamily="50" charset="-128"/>
            </a:endParaRPr>
          </a:p>
          <a:p>
            <a:pPr marL="0" marR="0" lvl="0" indent="0" algn="l" defTabSz="914400" rtl="0" eaLnBrk="1" fontAlgn="base" latinLnBrk="1"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ysClr val="windowText" lastClr="000000"/>
                </a:solidFill>
                <a:effectLst/>
                <a:uLnTx/>
                <a:uFillTx/>
                <a:latin typeface="+mj-lt"/>
                <a:ea typeface="メイリオ" panose="020B0604030504040204" pitchFamily="50" charset="-128"/>
                <a:cs typeface="メイリオ" panose="020B0604030504040204" pitchFamily="50" charset="-128"/>
              </a:rPr>
              <a:t>住みよいまちづくり、防災、</a:t>
            </a:r>
          </a:p>
          <a:p>
            <a:pPr marL="0" marR="0" lvl="0" indent="0" algn="l" defTabSz="914400" rtl="0" eaLnBrk="1" fontAlgn="base" latinLnBrk="1"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ysClr val="windowText" lastClr="000000"/>
                </a:solidFill>
                <a:effectLst/>
                <a:uLnTx/>
                <a:uFillTx/>
                <a:latin typeface="+mj-lt"/>
                <a:ea typeface="メイリオ" panose="020B0604030504040204" pitchFamily="50" charset="-128"/>
                <a:cs typeface="メイリオ" panose="020B0604030504040204" pitchFamily="50" charset="-128"/>
              </a:rPr>
              <a:t>観光等の地域テーマのための</a:t>
            </a:r>
            <a:endParaRPr kumimoji="1" lang="en-US" altLang="ja-JP" sz="1400" b="0" i="0" u="none" strike="noStrike" kern="1200" cap="none" spc="0" normalizeH="0" baseline="0" noProof="0" dirty="0">
              <a:ln>
                <a:noFill/>
              </a:ln>
              <a:solidFill>
                <a:sysClr val="windowText" lastClr="000000"/>
              </a:solidFill>
              <a:effectLst/>
              <a:uLnTx/>
              <a:uFillTx/>
              <a:latin typeface="+mj-lt"/>
              <a:ea typeface="メイリオ" panose="020B0604030504040204" pitchFamily="50" charset="-128"/>
              <a:cs typeface="メイリオ" panose="020B0604030504040204" pitchFamily="50" charset="-128"/>
            </a:endParaRPr>
          </a:p>
          <a:p>
            <a:pPr marL="0" marR="0" lvl="0" indent="0" algn="l" defTabSz="914400" rtl="0" eaLnBrk="1" fontAlgn="base" latinLnBrk="1"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ysClr val="windowText" lastClr="000000"/>
                </a:solidFill>
                <a:effectLst/>
                <a:uLnTx/>
                <a:uFillTx/>
                <a:latin typeface="+mj-lt"/>
                <a:ea typeface="メイリオ" panose="020B0604030504040204" pitchFamily="50" charset="-128"/>
                <a:cs typeface="メイリオ" panose="020B0604030504040204" pitchFamily="50" charset="-128"/>
              </a:rPr>
              <a:t>アプリ開発に向けた、プログラム</a:t>
            </a:r>
          </a:p>
          <a:p>
            <a:pPr marL="0" marR="0" lvl="0" indent="0" algn="l" defTabSz="914400" rtl="0" eaLnBrk="1" fontAlgn="base" latinLnBrk="1"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ysClr val="windowText" lastClr="000000"/>
                </a:solidFill>
                <a:effectLst/>
                <a:uLnTx/>
                <a:uFillTx/>
                <a:latin typeface="+mj-lt"/>
                <a:ea typeface="メイリオ" panose="020B0604030504040204" pitchFamily="50" charset="-128"/>
                <a:cs typeface="メイリオ" panose="020B0604030504040204" pitchFamily="50" charset="-128"/>
              </a:rPr>
              <a:t>開発者や民間企業等と連携</a:t>
            </a:r>
            <a:endParaRPr kumimoji="1" lang="en-US" altLang="ja-JP" sz="1400" b="0" i="0" u="none" strike="noStrike" kern="1200" cap="none" spc="0" normalizeH="0" baseline="0" noProof="0" dirty="0">
              <a:ln>
                <a:noFill/>
              </a:ln>
              <a:solidFill>
                <a:sysClr val="windowText" lastClr="000000"/>
              </a:solidFill>
              <a:effectLst/>
              <a:uLnTx/>
              <a:uFillTx/>
              <a:latin typeface="+mj-lt"/>
              <a:ea typeface="メイリオ" panose="020B0604030504040204" pitchFamily="50" charset="-128"/>
              <a:cs typeface="メイリオ" panose="020B0604030504040204" pitchFamily="50" charset="-128"/>
            </a:endParaRPr>
          </a:p>
        </p:txBody>
      </p:sp>
      <p:pic>
        <p:nvPicPr>
          <p:cNvPr id="21" name="Picture 2">
            <a:extLst>
              <a:ext uri="{FF2B5EF4-FFF2-40B4-BE49-F238E27FC236}">
                <a16:creationId xmlns:a16="http://schemas.microsoft.com/office/drawing/2014/main" id="{73E4B5DB-38B7-40DA-9501-F385A356FF8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5808244" y="5123165"/>
            <a:ext cx="2592288" cy="1078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正方形/長方形 21">
            <a:extLst>
              <a:ext uri="{FF2B5EF4-FFF2-40B4-BE49-F238E27FC236}">
                <a16:creationId xmlns:a16="http://schemas.microsoft.com/office/drawing/2014/main" id="{B90765E0-83FA-435C-8FFF-4FC42DE4F7B2}"/>
              </a:ext>
            </a:extLst>
          </p:cNvPr>
          <p:cNvSpPr/>
          <p:nvPr/>
        </p:nvSpPr>
        <p:spPr>
          <a:xfrm>
            <a:off x="5589821" y="6251799"/>
            <a:ext cx="3024336" cy="584775"/>
          </a:xfrm>
          <a:prstGeom prst="rect">
            <a:avLst/>
          </a:prstGeom>
        </p:spPr>
        <p:txBody>
          <a:bodyPr wrap="square">
            <a:spAutoFit/>
          </a:bodyPr>
          <a:lstStyle>
            <a:defPPr>
              <a:defRPr lang="ko-KR"/>
            </a:defPPr>
            <a:lvl1pPr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1pPr>
            <a:lvl2pPr marL="334963" indent="12223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2pPr>
            <a:lvl3pPr marL="671513" indent="24288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3pPr>
            <a:lvl4pPr marL="1008063" indent="36353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4pPr>
            <a:lvl5pPr marL="1344613" indent="48418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5pPr>
            <a:lvl6pPr marL="22860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6pPr>
            <a:lvl7pPr marL="27432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7pPr>
            <a:lvl8pPr marL="32004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8pPr>
            <a:lvl9pPr marL="36576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9pPr>
          </a:lstStyle>
          <a:p>
            <a:pPr marL="0" marR="0" lvl="0" indent="0" algn="l" defTabSz="972616" rtl="0" eaLnBrk="1" fontAlgn="base" latinLnBrk="0" hangingPunct="1">
              <a:lnSpc>
                <a:spcPct val="100000"/>
              </a:lnSpc>
              <a:spcBef>
                <a:spcPct val="50000"/>
              </a:spcBef>
              <a:spcAft>
                <a:spcPct val="0"/>
              </a:spcAft>
              <a:buClr>
                <a:srgbClr val="C0504D"/>
              </a:buClr>
              <a:buSzTx/>
              <a:buFontTx/>
              <a:buNone/>
              <a:tabLst>
                <a:tab pos="775291" algn="l"/>
              </a:tabLst>
              <a:defRPr/>
            </a:pPr>
            <a:r>
              <a:rPr kumimoji="1"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出典</a:t>
            </a:r>
            <a:r>
              <a:rPr kumimoji="1" lang="en-US" altLang="ja-JP"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1"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データシティ鯖江</a:t>
            </a:r>
            <a:r>
              <a:rPr kumimoji="1" lang="en-US" altLang="ja-JP"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hlinkClick r:id="rId6"/>
              </a:rPr>
              <a:t>http://data.city.sabae.lg.jp/</a:t>
            </a:r>
            <a:endParaRPr kumimoji="1" lang="en-US" altLang="ja-JP"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23" name="円/楕円 20">
            <a:extLst>
              <a:ext uri="{FF2B5EF4-FFF2-40B4-BE49-F238E27FC236}">
                <a16:creationId xmlns:a16="http://schemas.microsoft.com/office/drawing/2014/main" id="{DEC35000-5AE7-4B0E-A631-327D40DACC47}"/>
              </a:ext>
            </a:extLst>
          </p:cNvPr>
          <p:cNvSpPr/>
          <p:nvPr/>
        </p:nvSpPr>
        <p:spPr bwMode="auto">
          <a:xfrm>
            <a:off x="3916007" y="3822669"/>
            <a:ext cx="1496616" cy="415218"/>
          </a:xfrm>
          <a:prstGeom prst="ellipse">
            <a:avLst/>
          </a:prstGeom>
          <a:solidFill>
            <a:sysClr val="window" lastClr="FFFFFF"/>
          </a:solidFill>
          <a:ln w="12700" cap="sq" cmpd="sng" algn="ctr">
            <a:solidFill>
              <a:srgbClr val="1F497D"/>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b" anchorCtr="0" compatLnSpc="1">
            <a:prstTxWarp prst="textNoShape">
              <a:avLst/>
            </a:prstTxWarp>
          </a:bodyPr>
          <a:lstStyle>
            <a:defPPr>
              <a:defRPr lang="ko-KR"/>
            </a:defPPr>
            <a:lvl1pPr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1pPr>
            <a:lvl2pPr marL="334963" indent="12223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2pPr>
            <a:lvl3pPr marL="671513" indent="24288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3pPr>
            <a:lvl4pPr marL="1008063" indent="36353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4pPr>
            <a:lvl5pPr marL="1344613" indent="48418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5pPr>
            <a:lvl6pPr marL="22860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6pPr>
            <a:lvl7pPr marL="27432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7pPr>
            <a:lvl8pPr marL="32004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8pPr>
            <a:lvl9pPr marL="36576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9p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1" lang="ja-JP" altLang="en-US" sz="1600" b="0" i="0" u="none" strike="noStrike" kern="0" cap="none" spc="0" normalizeH="0" baseline="0" noProof="0" dirty="0">
                <a:ln>
                  <a:noFill/>
                </a:ln>
                <a:solidFill>
                  <a:sysClr val="windowText" lastClr="000000"/>
                </a:solidFill>
                <a:effectLst/>
                <a:uLnTx/>
                <a:uFillTx/>
                <a:latin typeface="+mj-lt"/>
                <a:ea typeface="メイリオ" pitchFamily="50" charset="-128"/>
                <a:cs typeface="メイリオ" pitchFamily="50" charset="-128"/>
              </a:rPr>
              <a:t>官民協働の例</a:t>
            </a:r>
            <a:endParaRPr kumimoji="0" lang="ja-JP" altLang="en-US" sz="1600" b="0" i="0" u="none" strike="noStrike" kern="1200" cap="none" spc="0" normalizeH="0" baseline="0" noProof="0" dirty="0">
              <a:ln>
                <a:noFill/>
              </a:ln>
              <a:solidFill>
                <a:sysClr val="windowText" lastClr="000000"/>
              </a:solidFill>
              <a:effectLst/>
              <a:uLnTx/>
              <a:uFillTx/>
              <a:latin typeface="+mj-lt"/>
              <a:ea typeface="メイリオ" panose="020B0604030504040204" pitchFamily="50" charset="-128"/>
              <a:cs typeface="メイリオ" panose="020B0604030504040204" pitchFamily="50" charset="-128"/>
            </a:endParaRPr>
          </a:p>
        </p:txBody>
      </p:sp>
      <p:sp>
        <p:nvSpPr>
          <p:cNvPr id="24" name="正方形/長方形 23">
            <a:extLst>
              <a:ext uri="{FF2B5EF4-FFF2-40B4-BE49-F238E27FC236}">
                <a16:creationId xmlns:a16="http://schemas.microsoft.com/office/drawing/2014/main" id="{B93EDF8C-1F1E-4771-9A22-6518CFB6B04B}"/>
              </a:ext>
            </a:extLst>
          </p:cNvPr>
          <p:cNvSpPr/>
          <p:nvPr/>
        </p:nvSpPr>
        <p:spPr>
          <a:xfrm>
            <a:off x="44026" y="6227321"/>
            <a:ext cx="5256584" cy="830997"/>
          </a:xfrm>
          <a:prstGeom prst="rect">
            <a:avLst/>
          </a:prstGeom>
        </p:spPr>
        <p:txBody>
          <a:bodyPr wrap="square">
            <a:spAutoFit/>
          </a:bodyPr>
          <a:lstStyle>
            <a:defPPr>
              <a:defRPr lang="ko-KR"/>
            </a:defPPr>
            <a:lvl1pPr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1pPr>
            <a:lvl2pPr marL="334963" indent="12223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2pPr>
            <a:lvl3pPr marL="671513" indent="24288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3pPr>
            <a:lvl4pPr marL="1008063" indent="36353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4pPr>
            <a:lvl5pPr marL="1344613" indent="48418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5pPr>
            <a:lvl6pPr marL="22860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6pPr>
            <a:lvl7pPr marL="27432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7pPr>
            <a:lvl8pPr marL="32004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8pPr>
            <a:lvl9pPr marL="36576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9pPr>
          </a:lstStyle>
          <a:p>
            <a:pPr defTabSz="972616">
              <a:spcBef>
                <a:spcPct val="50000"/>
              </a:spcBef>
              <a:buClr>
                <a:srgbClr val="C0504D"/>
              </a:buClr>
              <a:tabLst>
                <a:tab pos="775291" algn="l"/>
              </a:tabLst>
              <a:defRPr/>
            </a:pPr>
            <a:r>
              <a:rPr lang="ja-JP" altLang="en-US" sz="1600" kern="0" dirty="0">
                <a:latin typeface="+mj-lt"/>
                <a:ea typeface="メイリオ" pitchFamily="50" charset="-128"/>
                <a:cs typeface="メイリオ" pitchFamily="50" charset="-128"/>
              </a:rPr>
              <a:t>出典</a:t>
            </a:r>
            <a:r>
              <a:rPr lang="en-US" altLang="ja-JP" sz="1600" kern="0" dirty="0">
                <a:latin typeface="+mj-lt"/>
                <a:ea typeface="メイリオ" pitchFamily="50" charset="-128"/>
                <a:cs typeface="メイリオ" pitchFamily="50" charset="-128"/>
              </a:rPr>
              <a:t>: </a:t>
            </a:r>
            <a:r>
              <a:rPr lang="ja-JP" altLang="en-US" sz="1600" kern="0" dirty="0">
                <a:latin typeface="+mj-lt"/>
                <a:ea typeface="メイリオ" pitchFamily="50" charset="-128"/>
                <a:cs typeface="メイリオ" pitchFamily="50" charset="-128"/>
              </a:rPr>
              <a:t>福岡まちあるきオープンデータソン</a:t>
            </a:r>
            <a:r>
              <a:rPr lang="en-US" altLang="ja-JP" sz="1600" kern="0" dirty="0">
                <a:solidFill>
                  <a:schemeClr val="bg2"/>
                </a:solidFill>
                <a:latin typeface="+mj-lt"/>
                <a:ea typeface="メイリオ" pitchFamily="50" charset="-128"/>
                <a:cs typeface="メイリオ" pitchFamily="50" charset="-128"/>
              </a:rPr>
              <a:t>(</a:t>
            </a:r>
            <a:r>
              <a:rPr lang="en-US" altLang="ja-JP" sz="1600" kern="0" dirty="0">
                <a:solidFill>
                  <a:schemeClr val="bg2"/>
                </a:solidFill>
                <a:latin typeface="+mj-lt"/>
                <a:ea typeface="メイリオ" pitchFamily="50" charset="-128"/>
                <a:cs typeface="メイリオ" pitchFamily="50" charset="-128"/>
                <a:hlinkClick r:id="rId7"/>
              </a:rPr>
              <a:t>http://www.isit.or.jp/wg8/2014/11/10/datason1/</a:t>
            </a:r>
            <a:r>
              <a:rPr lang="en-US" altLang="ja-JP" sz="1600" kern="0" dirty="0">
                <a:solidFill>
                  <a:schemeClr val="bg2"/>
                </a:solidFill>
                <a:latin typeface="+mj-lt"/>
                <a:ea typeface="メイリオ" pitchFamily="50" charset="-128"/>
                <a:cs typeface="メイリオ" pitchFamily="50" charset="-128"/>
              </a:rPr>
              <a:t>)</a:t>
            </a:r>
          </a:p>
        </p:txBody>
      </p:sp>
    </p:spTree>
    <p:extLst>
      <p:ext uri="{BB962C8B-B14F-4D97-AF65-F5344CB8AC3E}">
        <p14:creationId xmlns:p14="http://schemas.microsoft.com/office/powerpoint/2010/main" val="3278681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四角形: 角を丸くする 11">
            <a:extLst>
              <a:ext uri="{FF2B5EF4-FFF2-40B4-BE49-F238E27FC236}">
                <a16:creationId xmlns:a16="http://schemas.microsoft.com/office/drawing/2014/main" id="{AE6FF592-9C47-43E2-AA49-857E29F6D187}"/>
              </a:ext>
            </a:extLst>
          </p:cNvPr>
          <p:cNvSpPr/>
          <p:nvPr/>
        </p:nvSpPr>
        <p:spPr>
          <a:xfrm>
            <a:off x="245933" y="2110232"/>
            <a:ext cx="8577708" cy="1405444"/>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kumimoji="1" lang="ja-JP" altLang="en-US" sz="1600" dirty="0">
              <a:solidFill>
                <a:schemeClr val="tx1"/>
              </a:solidFill>
            </a:endParaRPr>
          </a:p>
        </p:txBody>
      </p:sp>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22</a:t>
            </a:fld>
            <a:endParaRPr kumimoji="1" lang="ja-JP" altLang="en-US"/>
          </a:p>
        </p:txBody>
      </p:sp>
      <p:sp>
        <p:nvSpPr>
          <p:cNvPr id="11" name="正方形/長方形 10"/>
          <p:cNvSpPr/>
          <p:nvPr/>
        </p:nvSpPr>
        <p:spPr>
          <a:xfrm>
            <a:off x="416496" y="1275466"/>
            <a:ext cx="8331968"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官はデータ提供までを担当し、データを利用したサービス提供を民間や個人に委ねます。</a:t>
            </a:r>
          </a:p>
        </p:txBody>
      </p:sp>
      <p:sp>
        <p:nvSpPr>
          <p:cNvPr id="29" name="正方形/長方形 28"/>
          <p:cNvSpPr/>
          <p:nvPr/>
        </p:nvSpPr>
        <p:spPr>
          <a:xfrm>
            <a:off x="215900" y="840309"/>
            <a:ext cx="7092404"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 オープンデータを用いた場合の、サービス提供に関わる官民の分担</a:t>
            </a:r>
          </a:p>
        </p:txBody>
      </p:sp>
      <p:sp>
        <p:nvSpPr>
          <p:cNvPr id="4" name="楕円 3">
            <a:extLst>
              <a:ext uri="{FF2B5EF4-FFF2-40B4-BE49-F238E27FC236}">
                <a16:creationId xmlns:a16="http://schemas.microsoft.com/office/drawing/2014/main" id="{0CD16DB9-4203-427F-A0B4-41998CCC6916}"/>
              </a:ext>
            </a:extLst>
          </p:cNvPr>
          <p:cNvSpPr/>
          <p:nvPr/>
        </p:nvSpPr>
        <p:spPr>
          <a:xfrm>
            <a:off x="1043608" y="2363548"/>
            <a:ext cx="1008112"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行政</a:t>
            </a:r>
          </a:p>
        </p:txBody>
      </p:sp>
      <p:sp>
        <p:nvSpPr>
          <p:cNvPr id="9" name="楕円 8">
            <a:extLst>
              <a:ext uri="{FF2B5EF4-FFF2-40B4-BE49-F238E27FC236}">
                <a16:creationId xmlns:a16="http://schemas.microsoft.com/office/drawing/2014/main" id="{C063D74E-A1FD-4EFE-80A7-051908F4B815}"/>
              </a:ext>
            </a:extLst>
          </p:cNvPr>
          <p:cNvSpPr/>
          <p:nvPr/>
        </p:nvSpPr>
        <p:spPr>
          <a:xfrm>
            <a:off x="7090938" y="2363548"/>
            <a:ext cx="1008112" cy="936104"/>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市民</a:t>
            </a:r>
          </a:p>
        </p:txBody>
      </p:sp>
      <p:sp>
        <p:nvSpPr>
          <p:cNvPr id="5" name="矢印: 右 4">
            <a:extLst>
              <a:ext uri="{FF2B5EF4-FFF2-40B4-BE49-F238E27FC236}">
                <a16:creationId xmlns:a16="http://schemas.microsoft.com/office/drawing/2014/main" id="{0C3F6274-0B07-4529-9AB9-C146D3D7E7C6}"/>
              </a:ext>
            </a:extLst>
          </p:cNvPr>
          <p:cNvSpPr/>
          <p:nvPr/>
        </p:nvSpPr>
        <p:spPr>
          <a:xfrm>
            <a:off x="2350232" y="2558350"/>
            <a:ext cx="4464496" cy="525278"/>
          </a:xfrm>
          <a:prstGeom prst="rightArrow">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536F1FD6-C639-4A10-A1E9-769BF75F2333}"/>
              </a:ext>
            </a:extLst>
          </p:cNvPr>
          <p:cNvSpPr txBox="1"/>
          <p:nvPr/>
        </p:nvSpPr>
        <p:spPr>
          <a:xfrm>
            <a:off x="543935" y="1948464"/>
            <a:ext cx="1412566" cy="338554"/>
          </a:xfrm>
          <a:prstGeom prst="rect">
            <a:avLst/>
          </a:prstGeom>
          <a:solidFill>
            <a:schemeClr val="bg1"/>
          </a:solidFill>
        </p:spPr>
        <p:txBody>
          <a:bodyPr wrap="none" rtlCol="0">
            <a:spAutoFit/>
          </a:bodyPr>
          <a:lstStyle/>
          <a:p>
            <a:r>
              <a:rPr kumimoji="1" lang="ja-JP" altLang="en-US" sz="1600" dirty="0"/>
              <a:t>これまでの手法</a:t>
            </a:r>
          </a:p>
        </p:txBody>
      </p:sp>
      <p:sp>
        <p:nvSpPr>
          <p:cNvPr id="6" name="テキスト ボックス 5">
            <a:extLst>
              <a:ext uri="{FF2B5EF4-FFF2-40B4-BE49-F238E27FC236}">
                <a16:creationId xmlns:a16="http://schemas.microsoft.com/office/drawing/2014/main" id="{CDEA2493-ED99-4FC4-869B-066DF5A674CF}"/>
              </a:ext>
            </a:extLst>
          </p:cNvPr>
          <p:cNvSpPr txBox="1"/>
          <p:nvPr/>
        </p:nvSpPr>
        <p:spPr>
          <a:xfrm>
            <a:off x="4089347" y="2347289"/>
            <a:ext cx="415498" cy="369332"/>
          </a:xfrm>
          <a:prstGeom prst="rect">
            <a:avLst/>
          </a:prstGeom>
          <a:noFill/>
        </p:spPr>
        <p:txBody>
          <a:bodyPr wrap="none" rtlCol="0">
            <a:spAutoFit/>
          </a:bodyPr>
          <a:lstStyle/>
          <a:p>
            <a:r>
              <a:rPr kumimoji="1" lang="ja-JP" altLang="en-US" dirty="0"/>
              <a:t>官</a:t>
            </a:r>
          </a:p>
        </p:txBody>
      </p:sp>
      <p:sp>
        <p:nvSpPr>
          <p:cNvPr id="14" name="四角形: 角を丸くする 13">
            <a:extLst>
              <a:ext uri="{FF2B5EF4-FFF2-40B4-BE49-F238E27FC236}">
                <a16:creationId xmlns:a16="http://schemas.microsoft.com/office/drawing/2014/main" id="{8314B981-B54E-4425-9E7B-8708282F43AF}"/>
              </a:ext>
            </a:extLst>
          </p:cNvPr>
          <p:cNvSpPr/>
          <p:nvPr/>
        </p:nvSpPr>
        <p:spPr>
          <a:xfrm>
            <a:off x="283146" y="4543836"/>
            <a:ext cx="8577708" cy="1405444"/>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kumimoji="1" lang="ja-JP" altLang="en-US" sz="1600" dirty="0">
              <a:solidFill>
                <a:schemeClr val="tx1"/>
              </a:solidFill>
            </a:endParaRPr>
          </a:p>
        </p:txBody>
      </p:sp>
      <p:sp>
        <p:nvSpPr>
          <p:cNvPr id="15" name="楕円 14">
            <a:extLst>
              <a:ext uri="{FF2B5EF4-FFF2-40B4-BE49-F238E27FC236}">
                <a16:creationId xmlns:a16="http://schemas.microsoft.com/office/drawing/2014/main" id="{AD6F9BAF-3CE5-4989-8B9A-421941BC4C5B}"/>
              </a:ext>
            </a:extLst>
          </p:cNvPr>
          <p:cNvSpPr/>
          <p:nvPr/>
        </p:nvSpPr>
        <p:spPr>
          <a:xfrm>
            <a:off x="1080821" y="4797152"/>
            <a:ext cx="1008112"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行政</a:t>
            </a:r>
          </a:p>
        </p:txBody>
      </p:sp>
      <p:sp>
        <p:nvSpPr>
          <p:cNvPr id="16" name="楕円 15">
            <a:extLst>
              <a:ext uri="{FF2B5EF4-FFF2-40B4-BE49-F238E27FC236}">
                <a16:creationId xmlns:a16="http://schemas.microsoft.com/office/drawing/2014/main" id="{ECBFD8CF-DCA2-40D6-BCFF-E02659A06647}"/>
              </a:ext>
            </a:extLst>
          </p:cNvPr>
          <p:cNvSpPr/>
          <p:nvPr/>
        </p:nvSpPr>
        <p:spPr>
          <a:xfrm>
            <a:off x="7128151" y="4797152"/>
            <a:ext cx="1008112" cy="936104"/>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市民</a:t>
            </a:r>
          </a:p>
        </p:txBody>
      </p:sp>
      <p:sp>
        <p:nvSpPr>
          <p:cNvPr id="18" name="テキスト ボックス 17">
            <a:extLst>
              <a:ext uri="{FF2B5EF4-FFF2-40B4-BE49-F238E27FC236}">
                <a16:creationId xmlns:a16="http://schemas.microsoft.com/office/drawing/2014/main" id="{2D6A31C7-9E57-47BE-A35D-89804038B06C}"/>
              </a:ext>
            </a:extLst>
          </p:cNvPr>
          <p:cNvSpPr txBox="1"/>
          <p:nvPr/>
        </p:nvSpPr>
        <p:spPr>
          <a:xfrm>
            <a:off x="581148" y="4382068"/>
            <a:ext cx="2978701" cy="338554"/>
          </a:xfrm>
          <a:prstGeom prst="rect">
            <a:avLst/>
          </a:prstGeom>
          <a:solidFill>
            <a:schemeClr val="bg1"/>
          </a:solidFill>
        </p:spPr>
        <p:txBody>
          <a:bodyPr wrap="none" rtlCol="0">
            <a:spAutoFit/>
          </a:bodyPr>
          <a:lstStyle/>
          <a:p>
            <a:r>
              <a:rPr kumimoji="1" lang="ja-JP" altLang="en-US" sz="1600" dirty="0"/>
              <a:t>オープンデータを用いた場合の手法</a:t>
            </a:r>
          </a:p>
        </p:txBody>
      </p:sp>
      <p:sp>
        <p:nvSpPr>
          <p:cNvPr id="19" name="テキスト ボックス 18">
            <a:extLst>
              <a:ext uri="{FF2B5EF4-FFF2-40B4-BE49-F238E27FC236}">
                <a16:creationId xmlns:a16="http://schemas.microsoft.com/office/drawing/2014/main" id="{D09B00DC-DAEA-4D29-8ABE-4031FB2D02A2}"/>
              </a:ext>
            </a:extLst>
          </p:cNvPr>
          <p:cNvSpPr txBox="1"/>
          <p:nvPr/>
        </p:nvSpPr>
        <p:spPr>
          <a:xfrm>
            <a:off x="2806544" y="4820974"/>
            <a:ext cx="415498" cy="369332"/>
          </a:xfrm>
          <a:prstGeom prst="rect">
            <a:avLst/>
          </a:prstGeom>
          <a:noFill/>
        </p:spPr>
        <p:txBody>
          <a:bodyPr wrap="none" rtlCol="0">
            <a:spAutoFit/>
          </a:bodyPr>
          <a:lstStyle/>
          <a:p>
            <a:r>
              <a:rPr kumimoji="1" lang="ja-JP" altLang="en-US" dirty="0"/>
              <a:t>官</a:t>
            </a:r>
          </a:p>
        </p:txBody>
      </p:sp>
      <p:sp>
        <p:nvSpPr>
          <p:cNvPr id="20" name="矢印: 右 19">
            <a:extLst>
              <a:ext uri="{FF2B5EF4-FFF2-40B4-BE49-F238E27FC236}">
                <a16:creationId xmlns:a16="http://schemas.microsoft.com/office/drawing/2014/main" id="{98EAF1D5-4856-4DE1-BAD2-AC8EE19CC796}"/>
              </a:ext>
            </a:extLst>
          </p:cNvPr>
          <p:cNvSpPr/>
          <p:nvPr/>
        </p:nvSpPr>
        <p:spPr>
          <a:xfrm>
            <a:off x="2195736" y="5024474"/>
            <a:ext cx="1800200" cy="525278"/>
          </a:xfrm>
          <a:prstGeom prst="rightArrow">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36F6DAB8-EDFB-4EA7-8A79-6756B13DDF6E}"/>
              </a:ext>
            </a:extLst>
          </p:cNvPr>
          <p:cNvSpPr/>
          <p:nvPr/>
        </p:nvSpPr>
        <p:spPr>
          <a:xfrm>
            <a:off x="4159932" y="4819061"/>
            <a:ext cx="1045376" cy="936104"/>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オープンデータ</a:t>
            </a:r>
          </a:p>
        </p:txBody>
      </p:sp>
      <p:sp>
        <p:nvSpPr>
          <p:cNvPr id="22" name="矢印: 右 21">
            <a:extLst>
              <a:ext uri="{FF2B5EF4-FFF2-40B4-BE49-F238E27FC236}">
                <a16:creationId xmlns:a16="http://schemas.microsoft.com/office/drawing/2014/main" id="{D04ECC85-3E6F-402C-AA35-4630D8A5E7D2}"/>
              </a:ext>
            </a:extLst>
          </p:cNvPr>
          <p:cNvSpPr/>
          <p:nvPr/>
        </p:nvSpPr>
        <p:spPr>
          <a:xfrm>
            <a:off x="5298628" y="5024474"/>
            <a:ext cx="1721644" cy="525278"/>
          </a:xfrm>
          <a:prstGeom prst="right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2BE52A44-FD86-4272-8C16-18ED5DB921D6}"/>
              </a:ext>
            </a:extLst>
          </p:cNvPr>
          <p:cNvSpPr txBox="1"/>
          <p:nvPr/>
        </p:nvSpPr>
        <p:spPr>
          <a:xfrm>
            <a:off x="5531492" y="4820974"/>
            <a:ext cx="1223412" cy="369332"/>
          </a:xfrm>
          <a:prstGeom prst="rect">
            <a:avLst/>
          </a:prstGeom>
          <a:noFill/>
        </p:spPr>
        <p:txBody>
          <a:bodyPr wrap="none" rtlCol="0">
            <a:spAutoFit/>
          </a:bodyPr>
          <a:lstStyle/>
          <a:p>
            <a:r>
              <a:rPr kumimoji="1" lang="ja-JP" altLang="en-US" dirty="0"/>
              <a:t>民間・個人</a:t>
            </a:r>
          </a:p>
        </p:txBody>
      </p:sp>
      <p:sp>
        <p:nvSpPr>
          <p:cNvPr id="24" name="タイトル 1">
            <a:extLst>
              <a:ext uri="{FF2B5EF4-FFF2-40B4-BE49-F238E27FC236}">
                <a16:creationId xmlns:a16="http://schemas.microsoft.com/office/drawing/2014/main" id="{DB5F9E72-7A7C-4388-BFE4-9CC421C8D83D}"/>
              </a:ext>
            </a:extLst>
          </p:cNvPr>
          <p:cNvSpPr txBox="1">
            <a:spLocks/>
          </p:cNvSpPr>
          <p:nvPr/>
        </p:nvSpPr>
        <p:spPr>
          <a:xfrm>
            <a:off x="251520" y="313813"/>
            <a:ext cx="8712968" cy="424732"/>
          </a:xfrm>
          <a:prstGeom prst="rect">
            <a:avLst/>
          </a:prstGeom>
        </p:spPr>
        <p:txBody>
          <a:bodyPr vert="horz" wrap="none" lIns="91440" tIns="45720" rIns="91440" bIns="45720" rtlCol="0" anchor="ctr">
            <a:normAutofit/>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dirty="0">
                <a:latin typeface="+mn-ea"/>
                <a:ea typeface="+mn-ea"/>
              </a:rPr>
              <a:t>2.4 </a:t>
            </a:r>
            <a:r>
              <a:rPr lang="ja-JP" altLang="en-US" dirty="0">
                <a:latin typeface="+mn-ea"/>
                <a:ea typeface="+mn-ea"/>
              </a:rPr>
              <a:t>オープンデータによる官民協働の促進</a:t>
            </a:r>
          </a:p>
        </p:txBody>
      </p:sp>
      <p:sp>
        <p:nvSpPr>
          <p:cNvPr id="25" name="タイトル 1">
            <a:extLst>
              <a:ext uri="{FF2B5EF4-FFF2-40B4-BE49-F238E27FC236}">
                <a16:creationId xmlns:a16="http://schemas.microsoft.com/office/drawing/2014/main" id="{1702F251-0ED7-4EBE-9E36-E2491B2D54C0}"/>
              </a:ext>
            </a:extLst>
          </p:cNvPr>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2.</a:t>
            </a:r>
            <a:r>
              <a:rPr lang="ja-JP" altLang="en-US" sz="1200" dirty="0">
                <a:latin typeface="+mn-ea"/>
                <a:ea typeface="+mn-ea"/>
              </a:rPr>
              <a:t>オープンデータの意義を理解する</a:t>
            </a:r>
          </a:p>
        </p:txBody>
      </p:sp>
    </p:spTree>
    <p:extLst>
      <p:ext uri="{BB962C8B-B14F-4D97-AF65-F5344CB8AC3E}">
        <p14:creationId xmlns:p14="http://schemas.microsoft.com/office/powerpoint/2010/main" val="4025767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79513" y="2889280"/>
            <a:ext cx="4687476" cy="2555944"/>
          </a:xfrm>
          <a:prstGeom prst="rect">
            <a:avLst/>
          </a:prstGeom>
        </p:spPr>
      </p:pic>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23</a:t>
            </a:fld>
            <a:endParaRPr kumimoji="1" lang="ja-JP" altLang="en-US"/>
          </a:p>
        </p:txBody>
      </p:sp>
      <p:sp>
        <p:nvSpPr>
          <p:cNvPr id="29" name="正方形/長方形 28"/>
          <p:cNvSpPr/>
          <p:nvPr/>
        </p:nvSpPr>
        <p:spPr>
          <a:xfrm>
            <a:off x="215900" y="840309"/>
            <a:ext cx="8316540"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① さっぽろ保育園マップ（</a:t>
            </a:r>
            <a:r>
              <a:rPr lang="en-US" altLang="ja-JP" sz="2000" dirty="0">
                <a:solidFill>
                  <a:schemeClr val="tx1"/>
                </a:solidFill>
                <a:latin typeface="+mn-ea"/>
                <a:cs typeface="Meiryo UI" panose="020B0604030504040204" pitchFamily="50" charset="-128"/>
              </a:rPr>
              <a:t>Code for Sapporo </a:t>
            </a:r>
            <a:r>
              <a:rPr lang="ja-JP" altLang="en-US" sz="2000" dirty="0">
                <a:solidFill>
                  <a:schemeClr val="tx1"/>
                </a:solidFill>
                <a:latin typeface="+mn-ea"/>
                <a:cs typeface="Meiryo UI" panose="020B0604030504040204" pitchFamily="50" charset="-128"/>
              </a:rPr>
              <a:t>パパママ</a:t>
            </a:r>
            <a:r>
              <a:rPr lang="ja-JP" altLang="en-US" sz="2000" dirty="0" err="1">
                <a:solidFill>
                  <a:schemeClr val="tx1"/>
                </a:solidFill>
                <a:latin typeface="+mn-ea"/>
                <a:cs typeface="Meiryo UI" panose="020B0604030504040204" pitchFamily="50" charset="-128"/>
              </a:rPr>
              <a:t>まっぷ</a:t>
            </a:r>
            <a:r>
              <a:rPr lang="ja-JP" altLang="en-US" sz="2000" dirty="0">
                <a:solidFill>
                  <a:schemeClr val="tx1"/>
                </a:solidFill>
                <a:latin typeface="+mn-ea"/>
                <a:cs typeface="Meiryo UI" panose="020B0604030504040204" pitchFamily="50" charset="-128"/>
              </a:rPr>
              <a:t>チーム）</a:t>
            </a:r>
          </a:p>
        </p:txBody>
      </p:sp>
      <p:sp>
        <p:nvSpPr>
          <p:cNvPr id="10" name="四角形: 角を丸くする 9">
            <a:extLst>
              <a:ext uri="{FF2B5EF4-FFF2-40B4-BE49-F238E27FC236}">
                <a16:creationId xmlns:a16="http://schemas.microsoft.com/office/drawing/2014/main" id="{683F6A8F-D098-45F9-BBEF-610D483B57C8}"/>
              </a:ext>
            </a:extLst>
          </p:cNvPr>
          <p:cNvSpPr/>
          <p:nvPr/>
        </p:nvSpPr>
        <p:spPr>
          <a:xfrm>
            <a:off x="317237" y="1216512"/>
            <a:ext cx="8502531" cy="974759"/>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n-ea"/>
                <a:cs typeface="Meiryo UI" panose="020B0604030504040204" pitchFamily="50" charset="-128"/>
              </a:rPr>
              <a:t>パパママの負担を軽くする、それぞれの家庭の事情に合わせた、子育てに寄り添うマップアプリ。</a:t>
            </a:r>
          </a:p>
          <a:p>
            <a:pPr marL="285750" indent="-285750">
              <a:buFont typeface="Wingdings" panose="05000000000000000000" pitchFamily="2" charset="2"/>
              <a:buChar char="l"/>
            </a:pPr>
            <a:r>
              <a:rPr lang="ja-JP" altLang="en-US" sz="1600" dirty="0">
                <a:solidFill>
                  <a:schemeClr val="tx1"/>
                </a:solidFill>
                <a:latin typeface="+mn-ea"/>
                <a:cs typeface="Meiryo UI" panose="020B0604030504040204" pitchFamily="50" charset="-128"/>
              </a:rPr>
              <a:t>使用しているデータ</a:t>
            </a:r>
            <a:r>
              <a:rPr lang="en-US" altLang="ja-JP" sz="1600" dirty="0">
                <a:solidFill>
                  <a:schemeClr val="tx1"/>
                </a:solidFill>
                <a:latin typeface="+mn-ea"/>
                <a:cs typeface="Meiryo UI" panose="020B0604030504040204" pitchFamily="50" charset="-128"/>
              </a:rPr>
              <a:t>: </a:t>
            </a:r>
            <a:r>
              <a:rPr lang="ja-JP" altLang="en-US" sz="1600" dirty="0">
                <a:solidFill>
                  <a:schemeClr val="tx1"/>
                </a:solidFill>
                <a:latin typeface="+mn-ea"/>
                <a:cs typeface="Meiryo UI" panose="020B0604030504040204" pitchFamily="50" charset="-128"/>
              </a:rPr>
              <a:t>保育施設・国土数値・地図情報</a:t>
            </a:r>
            <a:endParaRPr lang="en-US" altLang="ja-JP" sz="1600" dirty="0">
              <a:solidFill>
                <a:schemeClr val="tx1"/>
              </a:solidFill>
              <a:latin typeface="+mn-ea"/>
              <a:cs typeface="Meiryo UI" panose="020B0604030504040204" pitchFamily="50" charset="-128"/>
            </a:endParaRPr>
          </a:p>
          <a:p>
            <a:pPr marL="285750" indent="-285750">
              <a:buFont typeface="Wingdings" panose="05000000000000000000" pitchFamily="2" charset="2"/>
              <a:buChar char="l"/>
            </a:pPr>
            <a:r>
              <a:rPr lang="ja-JP" altLang="en-US" sz="1600" dirty="0">
                <a:solidFill>
                  <a:schemeClr val="tx1"/>
                </a:solidFill>
                <a:latin typeface="+mn-ea"/>
                <a:cs typeface="Meiryo UI" panose="020B0604030504040204" pitchFamily="50" charset="-128"/>
              </a:rPr>
              <a:t>データの形式</a:t>
            </a:r>
            <a:r>
              <a:rPr lang="en-US" altLang="ja-JP" sz="1600" dirty="0">
                <a:solidFill>
                  <a:schemeClr val="tx1"/>
                </a:solidFill>
                <a:latin typeface="+mn-ea"/>
                <a:cs typeface="Meiryo UI" panose="020B0604030504040204" pitchFamily="50" charset="-128"/>
              </a:rPr>
              <a:t>: PDF</a:t>
            </a:r>
            <a:r>
              <a:rPr lang="ja-JP" altLang="en-US" sz="1600" dirty="0">
                <a:solidFill>
                  <a:schemeClr val="tx1"/>
                </a:solidFill>
                <a:latin typeface="+mn-ea"/>
                <a:cs typeface="Meiryo UI" panose="020B0604030504040204" pitchFamily="50" charset="-128"/>
              </a:rPr>
              <a:t>・</a:t>
            </a:r>
            <a:r>
              <a:rPr lang="en-US" altLang="ja-JP" sz="1600" dirty="0">
                <a:solidFill>
                  <a:schemeClr val="tx1"/>
                </a:solidFill>
                <a:latin typeface="+mn-ea"/>
                <a:cs typeface="Meiryo UI" panose="020B0604030504040204" pitchFamily="50" charset="-128"/>
              </a:rPr>
              <a:t>Excel</a:t>
            </a:r>
            <a:r>
              <a:rPr lang="ja-JP" altLang="en-US" sz="1600" dirty="0">
                <a:solidFill>
                  <a:schemeClr val="tx1"/>
                </a:solidFill>
                <a:latin typeface="+mn-ea"/>
                <a:cs typeface="Meiryo UI" panose="020B0604030504040204" pitchFamily="50" charset="-128"/>
              </a:rPr>
              <a:t>・</a:t>
            </a:r>
            <a:r>
              <a:rPr lang="en-US" altLang="ja-JP" sz="1600" dirty="0" err="1">
                <a:solidFill>
                  <a:schemeClr val="tx1"/>
                </a:solidFill>
                <a:latin typeface="+mn-ea"/>
                <a:cs typeface="Meiryo UI" panose="020B0604030504040204" pitchFamily="50" charset="-128"/>
              </a:rPr>
              <a:t>WebAPI</a:t>
            </a:r>
            <a:r>
              <a:rPr lang="ja-JP" altLang="en-US" sz="1600" dirty="0">
                <a:solidFill>
                  <a:schemeClr val="tx1"/>
                </a:solidFill>
                <a:latin typeface="+mn-ea"/>
                <a:cs typeface="Meiryo UI" panose="020B0604030504040204" pitchFamily="50" charset="-128"/>
              </a:rPr>
              <a:t>（地図）</a:t>
            </a:r>
            <a:endParaRPr lang="en-US" altLang="ja-JP" sz="1600" dirty="0">
              <a:solidFill>
                <a:schemeClr val="tx1"/>
              </a:solidFill>
              <a:latin typeface="+mn-ea"/>
              <a:cs typeface="Meiryo UI" panose="020B0604030504040204" pitchFamily="50" charset="-128"/>
            </a:endParaRPr>
          </a:p>
        </p:txBody>
      </p:sp>
      <p:sp>
        <p:nvSpPr>
          <p:cNvPr id="23" name="角丸四角形 37">
            <a:extLst>
              <a:ext uri="{FF2B5EF4-FFF2-40B4-BE49-F238E27FC236}">
                <a16:creationId xmlns:a16="http://schemas.microsoft.com/office/drawing/2014/main" id="{B51299D4-77C5-4A22-830E-B26B19F57C32}"/>
              </a:ext>
            </a:extLst>
          </p:cNvPr>
          <p:cNvSpPr/>
          <p:nvPr/>
        </p:nvSpPr>
        <p:spPr>
          <a:xfrm>
            <a:off x="234775" y="2407662"/>
            <a:ext cx="4230609" cy="421839"/>
          </a:xfrm>
          <a:prstGeom prst="roundRect">
            <a:avLst>
              <a:gd name="adj" fmla="val 50000"/>
            </a:avLst>
          </a:prstGeom>
          <a:solidFill>
            <a:schemeClr val="accent1"/>
          </a:solidFill>
          <a:ln w="9525"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ysClr val="window" lastClr="FFFFFF"/>
                </a:solidFill>
                <a:effectLst/>
                <a:uLnTx/>
                <a:uFillTx/>
                <a:latin typeface="+mn-ea"/>
                <a:cs typeface="フォントポにほんご"/>
              </a:rPr>
              <a:t>認可保育園、認可外保育園、幼稚園が異なる色のアイコンで</a:t>
            </a:r>
            <a:endParaRPr kumimoji="1" lang="en-US" altLang="ja-JP" sz="1100" b="0" i="0" u="none" strike="noStrike" kern="1200" cap="none" spc="0" normalizeH="0" baseline="0" noProof="0" dirty="0">
              <a:ln>
                <a:noFill/>
              </a:ln>
              <a:solidFill>
                <a:sysClr val="window" lastClr="FFFFFF"/>
              </a:solidFill>
              <a:effectLst/>
              <a:uLnTx/>
              <a:uFillTx/>
              <a:latin typeface="+mn-ea"/>
              <a:cs typeface="フォントポにほんご"/>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ysClr val="window" lastClr="FFFFFF"/>
                </a:solidFill>
                <a:effectLst/>
                <a:uLnTx/>
                <a:uFillTx/>
                <a:latin typeface="+mn-ea"/>
                <a:cs typeface="フォントポにほんご"/>
              </a:rPr>
              <a:t>マップ上に表示される</a:t>
            </a:r>
            <a:endParaRPr kumimoji="1" lang="en-US" altLang="ja-JP" sz="1100" b="0" i="0" u="none" strike="noStrike" kern="1200" cap="none" spc="0" normalizeH="0" baseline="0" noProof="0" dirty="0">
              <a:ln>
                <a:noFill/>
              </a:ln>
              <a:solidFill>
                <a:sysClr val="window" lastClr="FFFFFF"/>
              </a:solidFill>
              <a:effectLst/>
              <a:uLnTx/>
              <a:uFillTx/>
              <a:latin typeface="+mn-ea"/>
              <a:cs typeface="フォントポにほんご"/>
            </a:endParaRPr>
          </a:p>
        </p:txBody>
      </p:sp>
      <p:sp>
        <p:nvSpPr>
          <p:cNvPr id="25" name="角丸四角形 52">
            <a:extLst>
              <a:ext uri="{FF2B5EF4-FFF2-40B4-BE49-F238E27FC236}">
                <a16:creationId xmlns:a16="http://schemas.microsoft.com/office/drawing/2014/main" id="{D15F0712-4321-4437-B38F-D174C2C18E63}"/>
              </a:ext>
            </a:extLst>
          </p:cNvPr>
          <p:cNvSpPr/>
          <p:nvPr/>
        </p:nvSpPr>
        <p:spPr>
          <a:xfrm>
            <a:off x="4695448" y="4318640"/>
            <a:ext cx="4313069" cy="1683337"/>
          </a:xfrm>
          <a:prstGeom prst="roundRect">
            <a:avLst>
              <a:gd name="adj" fmla="val 10424"/>
            </a:avLst>
          </a:prstGeom>
          <a:noFill/>
          <a:ln w="9525" cap="flat" cmpd="sng" algn="ctr">
            <a:solidFill>
              <a:schemeClr val="accent1"/>
            </a:solid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mn-ea"/>
              <a:cs typeface="+mn-cs"/>
            </a:endParaRPr>
          </a:p>
        </p:txBody>
      </p:sp>
      <p:sp>
        <p:nvSpPr>
          <p:cNvPr id="26" name="片側の 2 つの角を丸めた四角形 53">
            <a:extLst>
              <a:ext uri="{FF2B5EF4-FFF2-40B4-BE49-F238E27FC236}">
                <a16:creationId xmlns:a16="http://schemas.microsoft.com/office/drawing/2014/main" id="{45E7DE47-C929-4E49-8504-BCEBCEB0122D}"/>
              </a:ext>
            </a:extLst>
          </p:cNvPr>
          <p:cNvSpPr/>
          <p:nvPr/>
        </p:nvSpPr>
        <p:spPr>
          <a:xfrm>
            <a:off x="4695448" y="4318640"/>
            <a:ext cx="4313069" cy="419339"/>
          </a:xfrm>
          <a:prstGeom prst="round2SameRect">
            <a:avLst>
              <a:gd name="adj1" fmla="val 40827"/>
              <a:gd name="adj2" fmla="val 0"/>
            </a:avLst>
          </a:prstGeom>
          <a:solidFill>
            <a:schemeClr val="accent1"/>
          </a:solidFill>
          <a:ln w="9525"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mn-ea"/>
              <a:cs typeface="+mn-cs"/>
            </a:endParaRPr>
          </a:p>
        </p:txBody>
      </p:sp>
      <p:sp>
        <p:nvSpPr>
          <p:cNvPr id="27" name="下矢印 54">
            <a:extLst>
              <a:ext uri="{FF2B5EF4-FFF2-40B4-BE49-F238E27FC236}">
                <a16:creationId xmlns:a16="http://schemas.microsoft.com/office/drawing/2014/main" id="{19B0C89E-0B20-4801-86A5-5B21B5B0D23D}"/>
              </a:ext>
            </a:extLst>
          </p:cNvPr>
          <p:cNvSpPr/>
          <p:nvPr/>
        </p:nvSpPr>
        <p:spPr>
          <a:xfrm>
            <a:off x="6712739" y="4037191"/>
            <a:ext cx="274998" cy="264503"/>
          </a:xfrm>
          <a:prstGeom prst="downArrow">
            <a:avLst>
              <a:gd name="adj1" fmla="val 30686"/>
              <a:gd name="adj2" fmla="val 50000"/>
            </a:avLst>
          </a:prstGeom>
          <a:solidFill>
            <a:schemeClr val="accent1"/>
          </a:solidFill>
          <a:ln w="9525"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mn-ea"/>
              <a:cs typeface="+mn-cs"/>
            </a:endParaRPr>
          </a:p>
        </p:txBody>
      </p:sp>
      <p:sp>
        <p:nvSpPr>
          <p:cNvPr id="30" name="テキスト ボックス 56">
            <a:extLst>
              <a:ext uri="{FF2B5EF4-FFF2-40B4-BE49-F238E27FC236}">
                <a16:creationId xmlns:a16="http://schemas.microsoft.com/office/drawing/2014/main" id="{D79C4EBD-CAA4-4256-ACE9-6E73B956F01B}"/>
              </a:ext>
            </a:extLst>
          </p:cNvPr>
          <p:cNvSpPr txBox="1"/>
          <p:nvPr/>
        </p:nvSpPr>
        <p:spPr>
          <a:xfrm>
            <a:off x="4799181" y="2521747"/>
            <a:ext cx="3443571" cy="369332"/>
          </a:xfrm>
          <a:prstGeom prst="rect">
            <a:avLst/>
          </a:prstGeom>
          <a:no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ja-JP" altLang="en-US" dirty="0">
                <a:solidFill>
                  <a:schemeClr val="accent1"/>
                </a:solidFill>
                <a:latin typeface="+mn-ea"/>
                <a:cs typeface="小塚ゴシック Pr6N M"/>
              </a:rPr>
              <a:t>さっぽろ保育園マップ</a:t>
            </a:r>
            <a:r>
              <a:rPr kumimoji="1" lang="en-US" altLang="ja-JP" dirty="0">
                <a:solidFill>
                  <a:schemeClr val="accent1"/>
                </a:solidFill>
                <a:latin typeface="+mn-ea"/>
                <a:cs typeface="小塚ゴシック Pr6N M"/>
              </a:rPr>
              <a:t> </a:t>
            </a:r>
            <a:r>
              <a:rPr kumimoji="1" lang="ja-JP" altLang="en-US" sz="1600" dirty="0">
                <a:solidFill>
                  <a:schemeClr val="accent1"/>
                </a:solidFill>
                <a:latin typeface="+mn-ea"/>
                <a:cs typeface="小塚ゴシック Pr6N M"/>
              </a:rPr>
              <a:t>誕生の</a:t>
            </a:r>
            <a:r>
              <a:rPr kumimoji="1" lang="en-US" altLang="ja-JP" dirty="0">
                <a:solidFill>
                  <a:schemeClr val="accent1"/>
                </a:solidFill>
                <a:latin typeface="+mn-ea"/>
                <a:cs typeface="小塚ゴシック Pr6N M"/>
              </a:rPr>
              <a:t> </a:t>
            </a:r>
            <a:r>
              <a:rPr kumimoji="1" lang="ja-JP" altLang="en-US" dirty="0">
                <a:solidFill>
                  <a:schemeClr val="accent1"/>
                </a:solidFill>
                <a:latin typeface="+mn-ea"/>
                <a:cs typeface="小塚ゴシック Pr6N M"/>
              </a:rPr>
              <a:t>キッカケ</a:t>
            </a:r>
          </a:p>
        </p:txBody>
      </p:sp>
      <p:sp>
        <p:nvSpPr>
          <p:cNvPr id="31" name="テキスト ボックス 57">
            <a:extLst>
              <a:ext uri="{FF2B5EF4-FFF2-40B4-BE49-F238E27FC236}">
                <a16:creationId xmlns:a16="http://schemas.microsoft.com/office/drawing/2014/main" id="{33CABB6B-AE1E-4591-9D0C-FEA048DCE756}"/>
              </a:ext>
            </a:extLst>
          </p:cNvPr>
          <p:cNvSpPr txBox="1"/>
          <p:nvPr/>
        </p:nvSpPr>
        <p:spPr>
          <a:xfrm>
            <a:off x="4711607" y="2875362"/>
            <a:ext cx="4295165" cy="1015663"/>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171450" indent="-171450">
              <a:buFont typeface="Wingdings" charset="2"/>
              <a:buChar char="l"/>
            </a:pPr>
            <a:r>
              <a:rPr lang="ja-JP" altLang="en-US" sz="1200" dirty="0">
                <a:latin typeface="+mn-ea"/>
                <a:cs typeface="小塚ゴシック Pr6N L"/>
              </a:rPr>
              <a:t>保育園や幼稚園は管轄が厚生労働省、文部科学省、</a:t>
            </a:r>
            <a:r>
              <a:rPr lang="en-US" altLang="ja-JP" sz="1200" dirty="0">
                <a:latin typeface="+mn-ea"/>
                <a:cs typeface="小塚ゴシック Pr6N L"/>
              </a:rPr>
              <a:t/>
            </a:r>
            <a:br>
              <a:rPr lang="en-US" altLang="ja-JP" sz="1200" dirty="0">
                <a:latin typeface="+mn-ea"/>
                <a:cs typeface="小塚ゴシック Pr6N L"/>
              </a:rPr>
            </a:br>
            <a:r>
              <a:rPr lang="ja-JP" altLang="en-US" sz="1200" dirty="0">
                <a:latin typeface="+mn-ea"/>
                <a:cs typeface="小塚ゴシック Pr6N L"/>
              </a:rPr>
              <a:t>各自治体とそれぞれ異なるため、一元化された情報がなかった</a:t>
            </a:r>
            <a:endParaRPr lang="en-US" altLang="ja-JP" sz="1200" dirty="0">
              <a:latin typeface="+mn-ea"/>
              <a:cs typeface="小塚ゴシック Pr6N L"/>
            </a:endParaRPr>
          </a:p>
          <a:p>
            <a:pPr marL="171450" indent="-171450">
              <a:buFont typeface="Wingdings" charset="2"/>
              <a:buChar char="l"/>
            </a:pPr>
            <a:endParaRPr lang="en-US" altLang="ja-JP" sz="1200" dirty="0">
              <a:latin typeface="+mn-ea"/>
              <a:cs typeface="小塚ゴシック Pr6N L"/>
            </a:endParaRPr>
          </a:p>
          <a:p>
            <a:pPr marL="171450" indent="-171450">
              <a:buFont typeface="Wingdings" charset="2"/>
              <a:buChar char="l"/>
            </a:pPr>
            <a:r>
              <a:rPr lang="ja-JP" altLang="en-US" sz="1200" dirty="0">
                <a:latin typeface="+mn-ea"/>
                <a:cs typeface="小塚ゴシック Pr6N L"/>
              </a:rPr>
              <a:t>分散した公開情報から申し込みたい預け先を探したり</a:t>
            </a:r>
            <a:endParaRPr lang="en-US" altLang="ja-JP" sz="1200" dirty="0">
              <a:latin typeface="+mn-ea"/>
              <a:cs typeface="小塚ゴシック Pr6N L"/>
            </a:endParaRPr>
          </a:p>
          <a:p>
            <a:r>
              <a:rPr lang="ja-JP" altLang="en-US" sz="1200" dirty="0">
                <a:latin typeface="+mn-ea"/>
                <a:cs typeface="小塚ゴシック Pr6N L"/>
              </a:rPr>
              <a:t>　調べたりすることは大変だった</a:t>
            </a:r>
            <a:endParaRPr lang="en-US" altLang="ja-JP" sz="1200" dirty="0">
              <a:latin typeface="+mn-ea"/>
              <a:cs typeface="小塚ゴシック Pr6N L"/>
            </a:endParaRPr>
          </a:p>
        </p:txBody>
      </p:sp>
      <p:sp>
        <p:nvSpPr>
          <p:cNvPr id="34" name="テキスト ボックス 59">
            <a:extLst>
              <a:ext uri="{FF2B5EF4-FFF2-40B4-BE49-F238E27FC236}">
                <a16:creationId xmlns:a16="http://schemas.microsoft.com/office/drawing/2014/main" id="{7352AA35-521A-422D-8557-CE4615685130}"/>
              </a:ext>
            </a:extLst>
          </p:cNvPr>
          <p:cNvSpPr txBox="1"/>
          <p:nvPr/>
        </p:nvSpPr>
        <p:spPr>
          <a:xfrm>
            <a:off x="4799181" y="4355812"/>
            <a:ext cx="3623108" cy="369332"/>
          </a:xfrm>
          <a:prstGeom prst="rect">
            <a:avLst/>
          </a:prstGeom>
          <a:solidFill>
            <a:schemeClr val="accent1"/>
          </a:solid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ysClr val="window" lastClr="FFFFFF"/>
                </a:solidFill>
                <a:effectLst/>
                <a:uLnTx/>
                <a:uFillTx/>
                <a:latin typeface="+mn-ea"/>
                <a:cs typeface="小塚ゴシック Pr6N M"/>
              </a:rPr>
              <a:t>さっぽろ保育園マップ</a:t>
            </a:r>
            <a:r>
              <a:rPr kumimoji="1" lang="en-US" altLang="ja-JP" sz="1800" b="0" i="0" u="none" strike="noStrike" kern="1200" cap="none" spc="0" normalizeH="0" baseline="0" noProof="0" dirty="0">
                <a:ln>
                  <a:noFill/>
                </a:ln>
                <a:solidFill>
                  <a:sysClr val="window" lastClr="FFFFFF"/>
                </a:solidFill>
                <a:effectLst/>
                <a:uLnTx/>
                <a:uFillTx/>
                <a:latin typeface="+mn-ea"/>
                <a:cs typeface="小塚ゴシック Pr6N M"/>
              </a:rPr>
              <a:t> </a:t>
            </a:r>
            <a:r>
              <a:rPr kumimoji="1" lang="ja-JP" altLang="en-US" sz="1600" b="0" i="0" u="none" strike="noStrike" kern="1200" cap="none" spc="0" normalizeH="0" baseline="0" noProof="0" dirty="0">
                <a:ln>
                  <a:noFill/>
                </a:ln>
                <a:solidFill>
                  <a:sysClr val="window" lastClr="FFFFFF"/>
                </a:solidFill>
                <a:effectLst/>
                <a:uLnTx/>
                <a:uFillTx/>
                <a:latin typeface="+mn-ea"/>
                <a:cs typeface="小塚ゴシック Pr6N M"/>
              </a:rPr>
              <a:t>でこう</a:t>
            </a:r>
            <a:r>
              <a:rPr kumimoji="1" lang="en-US" altLang="ja-JP" sz="1800" b="0" i="0" u="none" strike="noStrike" kern="1200" cap="none" spc="0" normalizeH="0" baseline="0" noProof="0" dirty="0">
                <a:ln>
                  <a:noFill/>
                </a:ln>
                <a:solidFill>
                  <a:sysClr val="window" lastClr="FFFFFF"/>
                </a:solidFill>
                <a:effectLst/>
                <a:uLnTx/>
                <a:uFillTx/>
                <a:latin typeface="+mn-ea"/>
                <a:cs typeface="小塚ゴシック Pr6N M"/>
              </a:rPr>
              <a:t> </a:t>
            </a:r>
            <a:r>
              <a:rPr kumimoji="1" lang="ja-JP" altLang="en-US" sz="1800" b="0" i="0" u="none" strike="noStrike" kern="1200" cap="none" spc="0" normalizeH="0" baseline="0" noProof="0" dirty="0">
                <a:ln>
                  <a:noFill/>
                </a:ln>
                <a:solidFill>
                  <a:sysClr val="window" lastClr="FFFFFF"/>
                </a:solidFill>
                <a:effectLst/>
                <a:uLnTx/>
                <a:uFillTx/>
                <a:latin typeface="+mn-ea"/>
                <a:cs typeface="小塚ゴシック Pr6N M"/>
              </a:rPr>
              <a:t>変わった！</a:t>
            </a:r>
          </a:p>
        </p:txBody>
      </p:sp>
      <p:sp>
        <p:nvSpPr>
          <p:cNvPr id="35" name="テキスト ボックス 60">
            <a:extLst>
              <a:ext uri="{FF2B5EF4-FFF2-40B4-BE49-F238E27FC236}">
                <a16:creationId xmlns:a16="http://schemas.microsoft.com/office/drawing/2014/main" id="{B2709881-DCAF-45FE-9FB1-0497AA64F250}"/>
              </a:ext>
            </a:extLst>
          </p:cNvPr>
          <p:cNvSpPr txBox="1"/>
          <p:nvPr/>
        </p:nvSpPr>
        <p:spPr>
          <a:xfrm>
            <a:off x="4711607" y="4801648"/>
            <a:ext cx="4280339" cy="1200329"/>
          </a:xfrm>
          <a:prstGeom prst="rect">
            <a:avLst/>
          </a:prstGeom>
          <a:no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171450" indent="-171450">
              <a:buFont typeface="Wingdings" charset="2"/>
              <a:buChar char="l"/>
            </a:pPr>
            <a:r>
              <a:rPr lang="ja-JP" altLang="en-US" sz="1200" dirty="0">
                <a:latin typeface="+mn-ea"/>
                <a:cs typeface="小塚ゴシック Pr6N L"/>
              </a:rPr>
              <a:t>アプリ運営者が各省、各自治体の情報をまとめて公開することで、</a:t>
            </a:r>
            <a:r>
              <a:rPr lang="en-US" altLang="ja-JP" sz="1200" dirty="0">
                <a:latin typeface="+mn-ea"/>
                <a:cs typeface="小塚ゴシック Pr6N L"/>
              </a:rPr>
              <a:t/>
            </a:r>
            <a:br>
              <a:rPr lang="en-US" altLang="ja-JP" sz="1200" dirty="0">
                <a:latin typeface="+mn-ea"/>
                <a:cs typeface="小塚ゴシック Pr6N L"/>
              </a:rPr>
            </a:br>
            <a:r>
              <a:rPr lang="ja-JP" altLang="en-US" sz="1200" dirty="0">
                <a:latin typeface="+mn-ea"/>
                <a:cs typeface="小塚ゴシック Pr6N L"/>
              </a:rPr>
              <a:t>一目で必要な情報がマップ上でわかるようになった</a:t>
            </a:r>
            <a:endParaRPr lang="en-US" altLang="ja-JP" sz="1200" dirty="0">
              <a:latin typeface="+mn-ea"/>
              <a:cs typeface="小塚ゴシック Pr6N L"/>
            </a:endParaRPr>
          </a:p>
          <a:p>
            <a:pPr marL="171450" indent="-171450">
              <a:buFont typeface="Wingdings" charset="2"/>
              <a:buChar char="l"/>
            </a:pPr>
            <a:r>
              <a:rPr lang="ja-JP" altLang="en-US" sz="1200" dirty="0">
                <a:latin typeface="+mn-ea"/>
                <a:cs typeface="小塚ゴシック Pr6N L"/>
              </a:rPr>
              <a:t>ユーザ数：</a:t>
            </a:r>
            <a:r>
              <a:rPr lang="en-US" altLang="ja-JP" sz="1200" dirty="0">
                <a:latin typeface="+mn-ea"/>
                <a:cs typeface="小塚ゴシック Pr6N L"/>
              </a:rPr>
              <a:t>9,000</a:t>
            </a:r>
            <a:r>
              <a:rPr lang="ja-JP" altLang="en-US" sz="1200" dirty="0">
                <a:latin typeface="+mn-ea"/>
                <a:cs typeface="小塚ゴシック Pr6N L"/>
              </a:rPr>
              <a:t>人弱（累計）</a:t>
            </a:r>
            <a:endParaRPr lang="en-US" altLang="ja-JP" sz="1200" dirty="0">
              <a:latin typeface="+mn-ea"/>
              <a:cs typeface="小塚ゴシック Pr6N L"/>
            </a:endParaRPr>
          </a:p>
          <a:p>
            <a:pPr marL="171450" indent="-171450">
              <a:buFont typeface="Wingdings" charset="2"/>
              <a:buChar char="l"/>
            </a:pPr>
            <a:r>
              <a:rPr lang="ja-JP" altLang="en-US" sz="1200" dirty="0">
                <a:latin typeface="+mn-ea"/>
                <a:cs typeface="小塚ゴシック Pr6N L"/>
              </a:rPr>
              <a:t>保育園の所在地だけでなく開園時間や空き情報も</a:t>
            </a:r>
            <a:r>
              <a:rPr lang="en-US" altLang="ja-JP" sz="1200" dirty="0">
                <a:latin typeface="+mn-ea"/>
                <a:cs typeface="小塚ゴシック Pr6N L"/>
              </a:rPr>
              <a:t/>
            </a:r>
            <a:br>
              <a:rPr lang="en-US" altLang="ja-JP" sz="1200" dirty="0">
                <a:latin typeface="+mn-ea"/>
                <a:cs typeface="小塚ゴシック Pr6N L"/>
              </a:rPr>
            </a:br>
            <a:r>
              <a:rPr lang="ja-JP" altLang="en-US" sz="1200" dirty="0">
                <a:latin typeface="+mn-ea"/>
                <a:cs typeface="小塚ゴシック Pr6N L"/>
              </a:rPr>
              <a:t>マップ上で確認できるため、保護者の負担軽減に繋がった</a:t>
            </a:r>
            <a:endParaRPr lang="en-US" altLang="ja-JP" sz="1200" dirty="0">
              <a:latin typeface="+mn-ea"/>
              <a:cs typeface="小塚ゴシック Pr6N L"/>
            </a:endParaRPr>
          </a:p>
          <a:p>
            <a:pPr marL="171450" indent="-171450">
              <a:buFont typeface="Wingdings" charset="2"/>
              <a:buChar char="l"/>
            </a:pPr>
            <a:r>
              <a:rPr lang="ja-JP" altLang="en-US" sz="1200" dirty="0">
                <a:latin typeface="+mn-ea"/>
                <a:cs typeface="小塚ゴシック Pr6N L"/>
              </a:rPr>
              <a:t>現在までにこの仕組を</a:t>
            </a:r>
            <a:r>
              <a:rPr lang="en-US" altLang="ja-JP" sz="1200" dirty="0">
                <a:latin typeface="+mn-ea"/>
                <a:cs typeface="小塚ゴシック Pr6N L"/>
              </a:rPr>
              <a:t>12</a:t>
            </a:r>
            <a:r>
              <a:rPr lang="ja-JP" altLang="en-US" sz="1200" dirty="0">
                <a:latin typeface="+mn-ea"/>
                <a:cs typeface="小塚ゴシック Pr6N L"/>
              </a:rPr>
              <a:t>地域に横展開</a:t>
            </a:r>
            <a:endParaRPr lang="en-US" altLang="ja-JP" sz="1200" dirty="0">
              <a:latin typeface="+mn-ea"/>
              <a:cs typeface="小塚ゴシック Pr6N L"/>
            </a:endParaRPr>
          </a:p>
        </p:txBody>
      </p:sp>
      <p:sp>
        <p:nvSpPr>
          <p:cNvPr id="36" name="角丸四角形 61">
            <a:extLst>
              <a:ext uri="{FF2B5EF4-FFF2-40B4-BE49-F238E27FC236}">
                <a16:creationId xmlns:a16="http://schemas.microsoft.com/office/drawing/2014/main" id="{8106BE1E-3FF7-4BF5-AA3C-5931A7396809}"/>
              </a:ext>
            </a:extLst>
          </p:cNvPr>
          <p:cNvSpPr/>
          <p:nvPr/>
        </p:nvSpPr>
        <p:spPr>
          <a:xfrm>
            <a:off x="4693704" y="2467555"/>
            <a:ext cx="4313069" cy="1534026"/>
          </a:xfrm>
          <a:prstGeom prst="roundRect">
            <a:avLst>
              <a:gd name="adj" fmla="val 10424"/>
            </a:avLst>
          </a:prstGeom>
          <a:noFill/>
          <a:ln w="9525" cap="flat" cmpd="sng" algn="ctr">
            <a:solidFill>
              <a:schemeClr val="accent1"/>
            </a:solid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mn-ea"/>
              <a:cs typeface="+mn-cs"/>
            </a:endParaRPr>
          </a:p>
        </p:txBody>
      </p:sp>
      <p:sp>
        <p:nvSpPr>
          <p:cNvPr id="37" name="角丸四角形 62">
            <a:extLst>
              <a:ext uri="{FF2B5EF4-FFF2-40B4-BE49-F238E27FC236}">
                <a16:creationId xmlns:a16="http://schemas.microsoft.com/office/drawing/2014/main" id="{2395981E-9433-41BA-822D-57BD964063F0}"/>
              </a:ext>
            </a:extLst>
          </p:cNvPr>
          <p:cNvSpPr/>
          <p:nvPr/>
        </p:nvSpPr>
        <p:spPr>
          <a:xfrm>
            <a:off x="830633" y="5455431"/>
            <a:ext cx="3038893" cy="421839"/>
          </a:xfrm>
          <a:prstGeom prst="roundRect">
            <a:avLst>
              <a:gd name="adj" fmla="val 50000"/>
            </a:avLst>
          </a:prstGeom>
          <a:solidFill>
            <a:schemeClr val="accent1"/>
          </a:solidFill>
          <a:ln w="9525"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ysClr val="window" lastClr="FFFFFF"/>
                </a:solidFill>
                <a:effectLst/>
                <a:uLnTx/>
                <a:uFillTx/>
                <a:latin typeface="+mn-ea"/>
                <a:cs typeface="フォントポにほんご"/>
              </a:rPr>
              <a:t>アイコンをクリックすると</a:t>
            </a:r>
            <a:endParaRPr kumimoji="1" lang="en-US" altLang="ja-JP" sz="1100" b="0" i="0" u="none" strike="noStrike" kern="1200" cap="none" spc="0" normalizeH="0" baseline="0" noProof="0" dirty="0">
              <a:ln>
                <a:noFill/>
              </a:ln>
              <a:solidFill>
                <a:sysClr val="window" lastClr="FFFFFF"/>
              </a:solidFill>
              <a:effectLst/>
              <a:uLnTx/>
              <a:uFillTx/>
              <a:latin typeface="+mn-ea"/>
              <a:cs typeface="フォントポにほんご"/>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ysClr val="window" lastClr="FFFFFF"/>
                </a:solidFill>
                <a:effectLst/>
                <a:uLnTx/>
                <a:uFillTx/>
                <a:latin typeface="+mn-ea"/>
                <a:cs typeface="フォントポにほんご"/>
              </a:rPr>
              <a:t>開園時間や空き情報などを確認できる</a:t>
            </a:r>
            <a:endParaRPr kumimoji="1" lang="en-US" altLang="ja-JP" sz="1100" b="0" i="0" u="none" strike="noStrike" kern="1200" cap="none" spc="0" normalizeH="0" baseline="0" noProof="0" dirty="0">
              <a:ln>
                <a:noFill/>
              </a:ln>
              <a:solidFill>
                <a:sysClr val="window" lastClr="FFFFFF"/>
              </a:solidFill>
              <a:effectLst/>
              <a:uLnTx/>
              <a:uFillTx/>
              <a:latin typeface="+mn-ea"/>
              <a:cs typeface="フォントポにほんご"/>
            </a:endParaRPr>
          </a:p>
        </p:txBody>
      </p:sp>
      <p:sp>
        <p:nvSpPr>
          <p:cNvPr id="19" name="正方形/長方形 18">
            <a:extLst>
              <a:ext uri="{FF2B5EF4-FFF2-40B4-BE49-F238E27FC236}">
                <a16:creationId xmlns:a16="http://schemas.microsoft.com/office/drawing/2014/main" id="{AEBA3CBD-D903-4533-8558-1F0B73CB8740}"/>
              </a:ext>
            </a:extLst>
          </p:cNvPr>
          <p:cNvSpPr/>
          <p:nvPr/>
        </p:nvSpPr>
        <p:spPr>
          <a:xfrm>
            <a:off x="611560" y="6544187"/>
            <a:ext cx="8165084" cy="307777"/>
          </a:xfrm>
          <a:prstGeom prst="rect">
            <a:avLst/>
          </a:prstGeom>
        </p:spPr>
        <p:txBody>
          <a:bodyPr wrap="square">
            <a:spAutoFit/>
          </a:bodyPr>
          <a:lstStyle/>
          <a:p>
            <a:pPr algn="r"/>
            <a:r>
              <a:rPr kumimoji="1" lang="en-US" altLang="ja-JP" sz="1400" dirty="0"/>
              <a:t>※</a:t>
            </a:r>
            <a:r>
              <a:rPr kumimoji="1" lang="ja-JP" altLang="en-US" sz="1400" dirty="0"/>
              <a:t>出典</a:t>
            </a:r>
            <a:r>
              <a:rPr kumimoji="1" lang="en-US" altLang="ja-JP" sz="1400" dirty="0"/>
              <a:t>: </a:t>
            </a:r>
            <a:r>
              <a:rPr kumimoji="1" lang="ja-JP" altLang="en-US" sz="1400" dirty="0"/>
              <a:t>内閣官房「オープンデータ</a:t>
            </a:r>
            <a:r>
              <a:rPr kumimoji="1" lang="en-US" altLang="ja-JP" sz="1400" dirty="0"/>
              <a:t>100</a:t>
            </a:r>
            <a:r>
              <a:rPr kumimoji="1" lang="ja-JP" altLang="en-US" sz="1400" dirty="0"/>
              <a:t>」より「さっぽろ保育園マップ」 </a:t>
            </a:r>
            <a:r>
              <a:rPr kumimoji="1" lang="en-US" altLang="ja-JP" sz="1400" dirty="0"/>
              <a:t>https://cio.go.jp/opendata100</a:t>
            </a:r>
            <a:endParaRPr kumimoji="1" lang="ja-JP" altLang="en-US" sz="1400" dirty="0"/>
          </a:p>
        </p:txBody>
      </p:sp>
      <p:sp>
        <p:nvSpPr>
          <p:cNvPr id="21" name="タイトル 1">
            <a:extLst>
              <a:ext uri="{FF2B5EF4-FFF2-40B4-BE49-F238E27FC236}">
                <a16:creationId xmlns:a16="http://schemas.microsoft.com/office/drawing/2014/main" id="{CCC6629C-721B-4556-911B-6BE490D135F9}"/>
              </a:ext>
            </a:extLst>
          </p:cNvPr>
          <p:cNvSpPr>
            <a:spLocks noGrp="1"/>
          </p:cNvSpPr>
          <p:nvPr>
            <p:ph type="title"/>
          </p:nvPr>
        </p:nvSpPr>
        <p:spPr>
          <a:xfrm>
            <a:off x="251520" y="313813"/>
            <a:ext cx="8712968" cy="424732"/>
          </a:xfrm>
        </p:spPr>
        <p:txBody>
          <a:bodyPr>
            <a:normAutofit/>
          </a:bodyPr>
          <a:lstStyle/>
          <a:p>
            <a:r>
              <a:rPr lang="en-US" altLang="ja-JP" dirty="0">
                <a:latin typeface="+mn-ea"/>
                <a:ea typeface="+mn-ea"/>
              </a:rPr>
              <a:t>2.4 </a:t>
            </a:r>
            <a:r>
              <a:rPr lang="ja-JP" altLang="en-US" dirty="0">
                <a:latin typeface="+mn-ea"/>
                <a:ea typeface="+mn-ea"/>
              </a:rPr>
              <a:t>オープンデータによる官民協働の促進</a:t>
            </a:r>
            <a:endParaRPr kumimoji="1" lang="ja-JP" altLang="en-US" dirty="0">
              <a:latin typeface="+mn-ea"/>
              <a:ea typeface="+mn-ea"/>
            </a:endParaRPr>
          </a:p>
        </p:txBody>
      </p:sp>
      <p:sp>
        <p:nvSpPr>
          <p:cNvPr id="22" name="タイトル 1">
            <a:extLst>
              <a:ext uri="{FF2B5EF4-FFF2-40B4-BE49-F238E27FC236}">
                <a16:creationId xmlns:a16="http://schemas.microsoft.com/office/drawing/2014/main" id="{872C00C5-D076-4603-BFF7-EA6AB9F1A26B}"/>
              </a:ext>
            </a:extLst>
          </p:cNvPr>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2.</a:t>
            </a:r>
            <a:r>
              <a:rPr lang="ja-JP" altLang="en-US" sz="1200" dirty="0">
                <a:latin typeface="+mn-ea"/>
                <a:ea typeface="+mn-ea"/>
              </a:rPr>
              <a:t>オープンデータの意義を理解する</a:t>
            </a:r>
          </a:p>
        </p:txBody>
      </p:sp>
    </p:spTree>
    <p:extLst>
      <p:ext uri="{BB962C8B-B14F-4D97-AF65-F5344CB8AC3E}">
        <p14:creationId xmlns:p14="http://schemas.microsoft.com/office/powerpoint/2010/main" val="1644144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24</a:t>
            </a:fld>
            <a:endParaRPr kumimoji="1" lang="ja-JP" altLang="en-US"/>
          </a:p>
        </p:txBody>
      </p:sp>
      <p:sp>
        <p:nvSpPr>
          <p:cNvPr id="29" name="正方形/長方形 28"/>
          <p:cNvSpPr/>
          <p:nvPr/>
        </p:nvSpPr>
        <p:spPr>
          <a:xfrm>
            <a:off x="215900" y="840309"/>
            <a:ext cx="8316540"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② セーフティマップ（本田技研工業株式会社）</a:t>
            </a:r>
          </a:p>
        </p:txBody>
      </p:sp>
      <p:sp>
        <p:nvSpPr>
          <p:cNvPr id="10" name="四角形: 角を丸くする 9">
            <a:extLst>
              <a:ext uri="{FF2B5EF4-FFF2-40B4-BE49-F238E27FC236}">
                <a16:creationId xmlns:a16="http://schemas.microsoft.com/office/drawing/2014/main" id="{683F6A8F-D098-45F9-BBEF-610D483B57C8}"/>
              </a:ext>
            </a:extLst>
          </p:cNvPr>
          <p:cNvSpPr/>
          <p:nvPr/>
        </p:nvSpPr>
        <p:spPr>
          <a:xfrm>
            <a:off x="317237" y="1216512"/>
            <a:ext cx="8502531" cy="1078195"/>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n-ea"/>
                <a:cs typeface="Meiryo UI" panose="020B0604030504040204" pitchFamily="50" charset="-128"/>
              </a:rPr>
              <a:t>行政から提供される交通事故発生状況に係るデータと、カーナビデータから得られる急ブレーキ情報、</a:t>
            </a:r>
          </a:p>
          <a:p>
            <a:r>
              <a:rPr lang="ja-JP" altLang="en-US" sz="1600" dirty="0">
                <a:solidFill>
                  <a:schemeClr val="tx1"/>
                </a:solidFill>
                <a:latin typeface="+mn-ea"/>
                <a:cs typeface="Meiryo UI" panose="020B0604030504040204" pitchFamily="50" charset="-128"/>
              </a:rPr>
              <a:t>さらに危険箇所に係る住民の声をもとに、事故多発箇所や要注意箇所を地図上に提示するサービス。</a:t>
            </a:r>
          </a:p>
          <a:p>
            <a:pPr marL="285750" indent="-285750">
              <a:buFont typeface="Wingdings" panose="05000000000000000000" pitchFamily="2" charset="2"/>
              <a:buChar char="l"/>
            </a:pPr>
            <a:r>
              <a:rPr lang="ja-JP" altLang="en-US" sz="1600" dirty="0">
                <a:solidFill>
                  <a:schemeClr val="tx1"/>
                </a:solidFill>
                <a:latin typeface="+mn-ea"/>
                <a:cs typeface="Meiryo UI" panose="020B0604030504040204" pitchFamily="50" charset="-128"/>
              </a:rPr>
              <a:t>使用しているデータ</a:t>
            </a:r>
            <a:r>
              <a:rPr lang="en-US" altLang="ja-JP" sz="1600" dirty="0">
                <a:solidFill>
                  <a:schemeClr val="tx1"/>
                </a:solidFill>
                <a:latin typeface="+mn-ea"/>
                <a:cs typeface="Meiryo UI" panose="020B0604030504040204" pitchFamily="50" charset="-128"/>
              </a:rPr>
              <a:t>:</a:t>
            </a:r>
            <a:r>
              <a:rPr lang="ja-JP" altLang="en-US" sz="1600" dirty="0">
                <a:solidFill>
                  <a:schemeClr val="tx1"/>
                </a:solidFill>
                <a:latin typeface="+mn-ea"/>
                <a:cs typeface="Meiryo UI" panose="020B0604030504040204" pitchFamily="50" charset="-128"/>
              </a:rPr>
              <a:t>交通事故情報、ゾーン</a:t>
            </a:r>
            <a:r>
              <a:rPr lang="en-US" altLang="ja-JP" sz="1600" dirty="0">
                <a:solidFill>
                  <a:schemeClr val="tx1"/>
                </a:solidFill>
                <a:latin typeface="+mn-ea"/>
                <a:cs typeface="Meiryo UI" panose="020B0604030504040204" pitchFamily="50" charset="-128"/>
              </a:rPr>
              <a:t>30</a:t>
            </a:r>
            <a:r>
              <a:rPr lang="ja-JP" altLang="en-US" sz="1600" dirty="0">
                <a:solidFill>
                  <a:schemeClr val="tx1"/>
                </a:solidFill>
                <a:latin typeface="+mn-ea"/>
                <a:cs typeface="Meiryo UI" panose="020B0604030504040204" pitchFamily="50" charset="-128"/>
              </a:rPr>
              <a:t>（自治体）＋急ブレーキ発生箇所等（</a:t>
            </a:r>
            <a:r>
              <a:rPr lang="en-US" altLang="ja-JP" sz="1600" dirty="0">
                <a:solidFill>
                  <a:schemeClr val="tx1"/>
                </a:solidFill>
                <a:latin typeface="+mn-ea"/>
                <a:cs typeface="Meiryo UI" panose="020B0604030504040204" pitchFamily="50" charset="-128"/>
              </a:rPr>
              <a:t>Honda</a:t>
            </a:r>
            <a:r>
              <a:rPr lang="ja-JP" altLang="en-US" sz="1600" dirty="0">
                <a:solidFill>
                  <a:schemeClr val="tx1"/>
                </a:solidFill>
                <a:latin typeface="+mn-ea"/>
                <a:cs typeface="Meiryo UI" panose="020B0604030504040204" pitchFamily="50" charset="-128"/>
              </a:rPr>
              <a:t>）</a:t>
            </a:r>
            <a:endParaRPr lang="en-US" altLang="ja-JP" sz="1600" dirty="0">
              <a:solidFill>
                <a:schemeClr val="tx1"/>
              </a:solidFill>
              <a:latin typeface="+mn-ea"/>
              <a:cs typeface="Meiryo UI" panose="020B0604030504040204" pitchFamily="50" charset="-128"/>
            </a:endParaRPr>
          </a:p>
          <a:p>
            <a:pPr marL="285750" indent="-285750">
              <a:buFont typeface="Wingdings" panose="05000000000000000000" pitchFamily="2" charset="2"/>
              <a:buChar char="l"/>
            </a:pPr>
            <a:r>
              <a:rPr lang="ja-JP" altLang="en-US" sz="1600" dirty="0">
                <a:solidFill>
                  <a:schemeClr val="tx1"/>
                </a:solidFill>
                <a:latin typeface="+mn-ea"/>
                <a:cs typeface="Meiryo UI" panose="020B0604030504040204" pitchFamily="50" charset="-128"/>
              </a:rPr>
              <a:t>データの形式</a:t>
            </a:r>
            <a:r>
              <a:rPr lang="en-US" altLang="ja-JP" sz="1600" dirty="0">
                <a:solidFill>
                  <a:schemeClr val="tx1"/>
                </a:solidFill>
                <a:latin typeface="+mn-ea"/>
                <a:cs typeface="Meiryo UI" panose="020B0604030504040204" pitchFamily="50" charset="-128"/>
              </a:rPr>
              <a:t>: Excel</a:t>
            </a:r>
          </a:p>
        </p:txBody>
      </p:sp>
      <p:sp>
        <p:nvSpPr>
          <p:cNvPr id="17" name="角丸四角形 49">
            <a:extLst>
              <a:ext uri="{FF2B5EF4-FFF2-40B4-BE49-F238E27FC236}">
                <a16:creationId xmlns:a16="http://schemas.microsoft.com/office/drawing/2014/main" id="{CA2F3A52-DD32-4A37-ABF7-344510C46F99}"/>
              </a:ext>
            </a:extLst>
          </p:cNvPr>
          <p:cNvSpPr/>
          <p:nvPr/>
        </p:nvSpPr>
        <p:spPr>
          <a:xfrm>
            <a:off x="133956" y="2576094"/>
            <a:ext cx="2131551" cy="370732"/>
          </a:xfrm>
          <a:prstGeom prst="roundRect">
            <a:avLst>
              <a:gd name="adj" fmla="val 50000"/>
            </a:avLst>
          </a:prstGeom>
          <a:solidFill>
            <a:schemeClr val="accent1"/>
          </a:solidFill>
          <a:ln w="25400"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mn-ea"/>
              <a:cs typeface="+mn-cs"/>
            </a:endParaRPr>
          </a:p>
        </p:txBody>
      </p:sp>
      <p:sp>
        <p:nvSpPr>
          <p:cNvPr id="18" name="テキスト ボックス 50">
            <a:extLst>
              <a:ext uri="{FF2B5EF4-FFF2-40B4-BE49-F238E27FC236}">
                <a16:creationId xmlns:a16="http://schemas.microsoft.com/office/drawing/2014/main" id="{E93C0EC5-41E5-4ADB-8EC6-C1B0D0E730D7}"/>
              </a:ext>
            </a:extLst>
          </p:cNvPr>
          <p:cNvSpPr txBox="1"/>
          <p:nvPr/>
        </p:nvSpPr>
        <p:spPr>
          <a:xfrm>
            <a:off x="316436" y="2617284"/>
            <a:ext cx="1949071" cy="276999"/>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ysClr val="window" lastClr="FFFFFF"/>
                </a:solidFill>
                <a:effectLst/>
                <a:uLnTx/>
                <a:uFillTx/>
                <a:latin typeface="+mn-ea"/>
                <a:cs typeface="+mn-cs"/>
              </a:rPr>
              <a:t>事故多発地帯を表示</a:t>
            </a:r>
          </a:p>
        </p:txBody>
      </p:sp>
      <p:sp>
        <p:nvSpPr>
          <p:cNvPr id="19" name="角丸四角形 51">
            <a:extLst>
              <a:ext uri="{FF2B5EF4-FFF2-40B4-BE49-F238E27FC236}">
                <a16:creationId xmlns:a16="http://schemas.microsoft.com/office/drawing/2014/main" id="{C8944806-87E3-4FD6-9CFE-35AE4421ABBC}"/>
              </a:ext>
            </a:extLst>
          </p:cNvPr>
          <p:cNvSpPr/>
          <p:nvPr/>
        </p:nvSpPr>
        <p:spPr>
          <a:xfrm>
            <a:off x="134977" y="5604730"/>
            <a:ext cx="4263103" cy="621814"/>
          </a:xfrm>
          <a:prstGeom prst="roundRect">
            <a:avLst>
              <a:gd name="adj" fmla="val 50000"/>
            </a:avLst>
          </a:prstGeom>
          <a:solidFill>
            <a:schemeClr val="accent1"/>
          </a:solidFill>
          <a:ln w="25400"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mn-ea"/>
              <a:cs typeface="+mn-cs"/>
            </a:endParaRPr>
          </a:p>
        </p:txBody>
      </p:sp>
      <p:sp>
        <p:nvSpPr>
          <p:cNvPr id="20" name="テキスト ボックス 52">
            <a:extLst>
              <a:ext uri="{FF2B5EF4-FFF2-40B4-BE49-F238E27FC236}">
                <a16:creationId xmlns:a16="http://schemas.microsoft.com/office/drawing/2014/main" id="{1A470972-49C6-4DC2-9819-046FB8C4398C}"/>
              </a:ext>
            </a:extLst>
          </p:cNvPr>
          <p:cNvSpPr txBox="1"/>
          <p:nvPr/>
        </p:nvSpPr>
        <p:spPr>
          <a:xfrm>
            <a:off x="261830" y="5672110"/>
            <a:ext cx="4066406" cy="461665"/>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ysClr val="window" lastClr="FFFFFF"/>
                </a:solidFill>
                <a:effectLst/>
                <a:uLnTx/>
                <a:uFillTx/>
                <a:latin typeface="+mn-ea"/>
                <a:cs typeface="+mn-cs"/>
              </a:rPr>
              <a:t>PC</a:t>
            </a:r>
            <a:r>
              <a:rPr kumimoji="1" lang="ja-JP" altLang="en-US" sz="1200" b="1" i="0" u="none" strike="noStrike" kern="1200" cap="none" spc="0" normalizeH="0" baseline="0" noProof="0" dirty="0" err="1">
                <a:ln>
                  <a:noFill/>
                </a:ln>
                <a:solidFill>
                  <a:sysClr val="window" lastClr="FFFFFF"/>
                </a:solidFill>
                <a:effectLst/>
                <a:uLnTx/>
                <a:uFillTx/>
                <a:latin typeface="+mn-ea"/>
                <a:cs typeface="+mn-cs"/>
              </a:rPr>
              <a:t>、</a:t>
            </a:r>
            <a:r>
              <a:rPr kumimoji="1" lang="ja-JP" altLang="en-US" sz="1200" b="1" i="0" u="none" strike="noStrike" kern="1200" cap="none" spc="0" normalizeH="0" baseline="0" noProof="0" dirty="0">
                <a:ln>
                  <a:noFill/>
                </a:ln>
                <a:solidFill>
                  <a:sysClr val="window" lastClr="FFFFFF"/>
                </a:solidFill>
                <a:effectLst/>
                <a:uLnTx/>
                <a:uFillTx/>
                <a:latin typeface="+mn-ea"/>
                <a:cs typeface="+mn-cs"/>
              </a:rPr>
              <a:t>スマホから危険箇所について自由にコメントを投稿することができる。他の利用者が登録した情報の参照も可能。</a:t>
            </a:r>
            <a:endParaRPr kumimoji="1" lang="en-US" altLang="ja-JP" sz="1200" b="1" i="0" u="none" strike="noStrike" kern="1200" cap="none" spc="0" normalizeH="0" baseline="0" noProof="0" dirty="0">
              <a:ln>
                <a:noFill/>
              </a:ln>
              <a:solidFill>
                <a:sysClr val="window" lastClr="FFFFFF"/>
              </a:solidFill>
              <a:effectLst/>
              <a:uLnTx/>
              <a:uFillTx/>
              <a:latin typeface="+mn-ea"/>
              <a:cs typeface="+mn-cs"/>
            </a:endParaRPr>
          </a:p>
        </p:txBody>
      </p:sp>
      <p:sp>
        <p:nvSpPr>
          <p:cNvPr id="21" name="角丸四角形 54">
            <a:extLst>
              <a:ext uri="{FF2B5EF4-FFF2-40B4-BE49-F238E27FC236}">
                <a16:creationId xmlns:a16="http://schemas.microsoft.com/office/drawing/2014/main" id="{EB64CD0D-CD31-4819-946E-31F9D9988ED0}"/>
              </a:ext>
            </a:extLst>
          </p:cNvPr>
          <p:cNvSpPr/>
          <p:nvPr/>
        </p:nvSpPr>
        <p:spPr>
          <a:xfrm>
            <a:off x="4621347" y="2564904"/>
            <a:ext cx="4234051" cy="1656308"/>
          </a:xfrm>
          <a:prstGeom prst="roundRect">
            <a:avLst>
              <a:gd name="adj" fmla="val 11133"/>
            </a:avLst>
          </a:prstGeom>
          <a:noFill/>
          <a:ln w="12700" cap="flat" cmpd="sng" algn="ctr">
            <a:solidFill>
              <a:schemeClr val="accent1"/>
            </a:solid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mn-ea"/>
              <a:cs typeface="+mn-cs"/>
            </a:endParaRPr>
          </a:p>
        </p:txBody>
      </p:sp>
      <p:sp>
        <p:nvSpPr>
          <p:cNvPr id="22" name="下矢印 55">
            <a:extLst>
              <a:ext uri="{FF2B5EF4-FFF2-40B4-BE49-F238E27FC236}">
                <a16:creationId xmlns:a16="http://schemas.microsoft.com/office/drawing/2014/main" id="{EC40E3C3-7457-4620-B791-ED0827FE35A2}"/>
              </a:ext>
            </a:extLst>
          </p:cNvPr>
          <p:cNvSpPr/>
          <p:nvPr/>
        </p:nvSpPr>
        <p:spPr>
          <a:xfrm>
            <a:off x="6547082" y="4260496"/>
            <a:ext cx="422830" cy="319262"/>
          </a:xfrm>
          <a:prstGeom prst="downArrow">
            <a:avLst/>
          </a:prstGeom>
          <a:solidFill>
            <a:schemeClr val="accent1"/>
          </a:solidFill>
          <a:ln w="25400" cap="flat" cmpd="sng" algn="ctr">
            <a:solidFill>
              <a:srgbClr val="0080FF"/>
            </a:solid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mn-ea"/>
              <a:cs typeface="+mn-cs"/>
            </a:endParaRPr>
          </a:p>
        </p:txBody>
      </p:sp>
      <p:sp>
        <p:nvSpPr>
          <p:cNvPr id="23" name="テキスト ボックス 56">
            <a:extLst>
              <a:ext uri="{FF2B5EF4-FFF2-40B4-BE49-F238E27FC236}">
                <a16:creationId xmlns:a16="http://schemas.microsoft.com/office/drawing/2014/main" id="{2AB66EDC-266C-4988-8DA3-131443949EF5}"/>
              </a:ext>
            </a:extLst>
          </p:cNvPr>
          <p:cNvSpPr txBox="1"/>
          <p:nvPr/>
        </p:nvSpPr>
        <p:spPr>
          <a:xfrm>
            <a:off x="4750104" y="2592457"/>
            <a:ext cx="4280101" cy="369332"/>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chemeClr val="accent1"/>
                </a:solidFill>
                <a:effectLst/>
                <a:uLnTx/>
                <a:uFillTx/>
                <a:latin typeface="+mn-ea"/>
                <a:cs typeface="+mn-cs"/>
              </a:rPr>
              <a:t>セーフティマップ </a:t>
            </a:r>
            <a:r>
              <a:rPr kumimoji="1" lang="ja-JP" altLang="en-US" sz="1600" b="1" i="0" u="none" strike="noStrike" kern="1200" cap="none" spc="0" normalizeH="0" baseline="0" noProof="0" dirty="0">
                <a:ln>
                  <a:noFill/>
                </a:ln>
                <a:solidFill>
                  <a:schemeClr val="accent1"/>
                </a:solidFill>
                <a:effectLst/>
                <a:uLnTx/>
                <a:uFillTx/>
                <a:latin typeface="+mn-ea"/>
                <a:cs typeface="+mn-cs"/>
              </a:rPr>
              <a:t>誕生の</a:t>
            </a:r>
            <a:r>
              <a:rPr kumimoji="1" lang="ja-JP" altLang="en-US" sz="1200" b="1" i="0" u="none" strike="noStrike" kern="1200" cap="none" spc="0" normalizeH="0" baseline="0" noProof="0" dirty="0">
                <a:ln>
                  <a:noFill/>
                </a:ln>
                <a:solidFill>
                  <a:schemeClr val="accent1"/>
                </a:solidFill>
                <a:effectLst/>
                <a:uLnTx/>
                <a:uFillTx/>
                <a:latin typeface="+mn-ea"/>
                <a:cs typeface="+mn-cs"/>
              </a:rPr>
              <a:t> </a:t>
            </a:r>
            <a:r>
              <a:rPr kumimoji="1" lang="ja-JP" altLang="en-US" sz="1800" b="1" i="0" u="none" strike="noStrike" kern="1200" cap="none" spc="0" normalizeH="0" baseline="0" noProof="0" dirty="0">
                <a:ln>
                  <a:noFill/>
                </a:ln>
                <a:solidFill>
                  <a:schemeClr val="accent1"/>
                </a:solidFill>
                <a:effectLst/>
                <a:uLnTx/>
                <a:uFillTx/>
                <a:latin typeface="+mn-ea"/>
                <a:cs typeface="+mn-cs"/>
              </a:rPr>
              <a:t>キッカケ</a:t>
            </a:r>
          </a:p>
        </p:txBody>
      </p:sp>
      <p:sp>
        <p:nvSpPr>
          <p:cNvPr id="24" name="テキスト ボックス 58">
            <a:extLst>
              <a:ext uri="{FF2B5EF4-FFF2-40B4-BE49-F238E27FC236}">
                <a16:creationId xmlns:a16="http://schemas.microsoft.com/office/drawing/2014/main" id="{3CB4FAEC-B55C-4A4F-84B7-072F25AEB464}"/>
              </a:ext>
            </a:extLst>
          </p:cNvPr>
          <p:cNvSpPr txBox="1"/>
          <p:nvPr/>
        </p:nvSpPr>
        <p:spPr>
          <a:xfrm>
            <a:off x="4659956" y="2905801"/>
            <a:ext cx="4155854" cy="646331"/>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sysClr val="windowText" lastClr="000000"/>
                </a:solidFill>
                <a:effectLst/>
                <a:uLnTx/>
                <a:uFillTx/>
                <a:latin typeface="+mn-ea"/>
                <a:cs typeface="+mn-cs"/>
              </a:rPr>
              <a:t>各自治体では交通事故防止に向けた対策を推進しているが、車同士の事故は減少しても自転車・歩行者の死傷者数が減少しないことが課題となっていた。</a:t>
            </a:r>
          </a:p>
        </p:txBody>
      </p:sp>
      <p:sp>
        <p:nvSpPr>
          <p:cNvPr id="25" name="テキスト ボックス 59">
            <a:extLst>
              <a:ext uri="{FF2B5EF4-FFF2-40B4-BE49-F238E27FC236}">
                <a16:creationId xmlns:a16="http://schemas.microsoft.com/office/drawing/2014/main" id="{39460083-D9C5-4ED3-AEFF-8E7E93FD3AC3}"/>
              </a:ext>
            </a:extLst>
          </p:cNvPr>
          <p:cNvSpPr txBox="1"/>
          <p:nvPr/>
        </p:nvSpPr>
        <p:spPr>
          <a:xfrm>
            <a:off x="4660934" y="3455353"/>
            <a:ext cx="4087529" cy="646331"/>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sysClr val="windowText" lastClr="000000"/>
                </a:solidFill>
                <a:effectLst/>
                <a:uLnTx/>
                <a:uFillTx/>
                <a:latin typeface="+mn-ea"/>
                <a:cs typeface="+mn-cs"/>
              </a:rPr>
              <a:t>自転車・歩行者の事故対策は、行政内に保有している情報だけでは限界があり、安全対策をより効率的・効果的に行うための取組み・仕組みが必要となっていた。</a:t>
            </a:r>
          </a:p>
        </p:txBody>
      </p:sp>
      <p:sp>
        <p:nvSpPr>
          <p:cNvPr id="28" name="角丸四角形 61">
            <a:extLst>
              <a:ext uri="{FF2B5EF4-FFF2-40B4-BE49-F238E27FC236}">
                <a16:creationId xmlns:a16="http://schemas.microsoft.com/office/drawing/2014/main" id="{72ECA26C-81CA-4517-B66B-08A765024B82}"/>
              </a:ext>
            </a:extLst>
          </p:cNvPr>
          <p:cNvSpPr/>
          <p:nvPr/>
        </p:nvSpPr>
        <p:spPr>
          <a:xfrm>
            <a:off x="4594954" y="4628082"/>
            <a:ext cx="4234051" cy="1656308"/>
          </a:xfrm>
          <a:prstGeom prst="roundRect">
            <a:avLst>
              <a:gd name="adj" fmla="val 11133"/>
            </a:avLst>
          </a:prstGeom>
          <a:noFill/>
          <a:ln w="12700" cap="flat" cmpd="sng" algn="ctr">
            <a:solidFill>
              <a:schemeClr val="accent1"/>
            </a:solid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mn-ea"/>
              <a:cs typeface="+mn-cs"/>
            </a:endParaRPr>
          </a:p>
        </p:txBody>
      </p:sp>
      <p:sp>
        <p:nvSpPr>
          <p:cNvPr id="32" name="片側の 2 つの角を丸めた四角形 63">
            <a:extLst>
              <a:ext uri="{FF2B5EF4-FFF2-40B4-BE49-F238E27FC236}">
                <a16:creationId xmlns:a16="http://schemas.microsoft.com/office/drawing/2014/main" id="{A3A93B06-4F7F-433A-A3AD-6FA220CA59A3}"/>
              </a:ext>
            </a:extLst>
          </p:cNvPr>
          <p:cNvSpPr/>
          <p:nvPr/>
        </p:nvSpPr>
        <p:spPr>
          <a:xfrm>
            <a:off x="4586846" y="4611337"/>
            <a:ext cx="4255356" cy="483633"/>
          </a:xfrm>
          <a:prstGeom prst="round2SameRect">
            <a:avLst>
              <a:gd name="adj1" fmla="val 39170"/>
              <a:gd name="adj2" fmla="val 0"/>
            </a:avLst>
          </a:prstGeom>
          <a:solidFill>
            <a:schemeClr val="accent1"/>
          </a:solidFill>
          <a:ln w="25400" cap="flat" cmpd="sng" algn="ctr">
            <a:solidFill>
              <a:schemeClr val="accent1"/>
            </a:solid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mn-ea"/>
              <a:cs typeface="+mn-cs"/>
            </a:endParaRPr>
          </a:p>
        </p:txBody>
      </p:sp>
      <p:sp>
        <p:nvSpPr>
          <p:cNvPr id="34" name="テキスト ボックス 64">
            <a:extLst>
              <a:ext uri="{FF2B5EF4-FFF2-40B4-BE49-F238E27FC236}">
                <a16:creationId xmlns:a16="http://schemas.microsoft.com/office/drawing/2014/main" id="{52042745-0CEA-4748-8557-EA2567D8D5EA}"/>
              </a:ext>
            </a:extLst>
          </p:cNvPr>
          <p:cNvSpPr txBox="1"/>
          <p:nvPr/>
        </p:nvSpPr>
        <p:spPr>
          <a:xfrm>
            <a:off x="4695025" y="4675970"/>
            <a:ext cx="3837415" cy="369332"/>
          </a:xfrm>
          <a:prstGeom prst="rect">
            <a:avLst/>
          </a:prstGeom>
          <a:solidFill>
            <a:schemeClr val="accent1"/>
          </a:solid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ysClr val="window" lastClr="FFFFFF"/>
                </a:solidFill>
                <a:effectLst/>
                <a:uLnTx/>
                <a:uFillTx/>
                <a:latin typeface="+mn-ea"/>
                <a:cs typeface="+mn-cs"/>
              </a:rPr>
              <a:t>セーフティマップ </a:t>
            </a:r>
            <a:r>
              <a:rPr kumimoji="1" lang="ja-JP" altLang="en-US" sz="1600" b="1" i="0" u="none" strike="noStrike" kern="1200" cap="none" spc="0" normalizeH="0" baseline="0" noProof="0" dirty="0">
                <a:ln>
                  <a:noFill/>
                </a:ln>
                <a:solidFill>
                  <a:sysClr val="window" lastClr="FFFFFF"/>
                </a:solidFill>
                <a:effectLst/>
                <a:uLnTx/>
                <a:uFillTx/>
                <a:latin typeface="+mn-ea"/>
                <a:cs typeface="+mn-cs"/>
              </a:rPr>
              <a:t>でこう </a:t>
            </a:r>
            <a:r>
              <a:rPr kumimoji="1" lang="ja-JP" altLang="en-US" sz="1800" b="1" i="0" u="none" strike="noStrike" kern="1200" cap="none" spc="0" normalizeH="0" baseline="0" noProof="0" dirty="0">
                <a:ln>
                  <a:noFill/>
                </a:ln>
                <a:solidFill>
                  <a:sysClr val="window" lastClr="FFFFFF"/>
                </a:solidFill>
                <a:effectLst/>
                <a:uLnTx/>
                <a:uFillTx/>
                <a:latin typeface="+mn-ea"/>
                <a:cs typeface="+mn-cs"/>
              </a:rPr>
              <a:t>変わった！</a:t>
            </a:r>
            <a:r>
              <a:rPr kumimoji="1" lang="ja-JP" altLang="en-US" sz="1200" b="1" i="0" u="none" strike="noStrike" kern="1200" cap="none" spc="0" normalizeH="0" baseline="0" noProof="0" dirty="0">
                <a:ln>
                  <a:noFill/>
                </a:ln>
                <a:solidFill>
                  <a:sysClr val="window" lastClr="FFFFFF"/>
                </a:solidFill>
                <a:effectLst/>
                <a:uLnTx/>
                <a:uFillTx/>
                <a:latin typeface="+mn-ea"/>
                <a:cs typeface="+mn-cs"/>
              </a:rPr>
              <a:t> </a:t>
            </a:r>
            <a:endParaRPr kumimoji="1" lang="ja-JP" altLang="en-US" sz="1800" b="1" i="0" u="none" strike="noStrike" kern="1200" cap="none" spc="0" normalizeH="0" baseline="0" noProof="0" dirty="0">
              <a:ln>
                <a:noFill/>
              </a:ln>
              <a:solidFill>
                <a:sysClr val="window" lastClr="FFFFFF"/>
              </a:solidFill>
              <a:effectLst/>
              <a:uLnTx/>
              <a:uFillTx/>
              <a:latin typeface="+mn-ea"/>
              <a:cs typeface="+mn-cs"/>
            </a:endParaRPr>
          </a:p>
        </p:txBody>
      </p:sp>
      <p:sp>
        <p:nvSpPr>
          <p:cNvPr id="38" name="テキスト ボックス 66">
            <a:extLst>
              <a:ext uri="{FF2B5EF4-FFF2-40B4-BE49-F238E27FC236}">
                <a16:creationId xmlns:a16="http://schemas.microsoft.com/office/drawing/2014/main" id="{A3766E4F-D73B-4683-9BE0-0D34C0990F68}"/>
              </a:ext>
            </a:extLst>
          </p:cNvPr>
          <p:cNvSpPr txBox="1"/>
          <p:nvPr/>
        </p:nvSpPr>
        <p:spPr>
          <a:xfrm>
            <a:off x="4641172" y="5127190"/>
            <a:ext cx="4174638" cy="646331"/>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sysClr val="windowText" lastClr="000000"/>
                </a:solidFill>
                <a:effectLst/>
                <a:uLnTx/>
                <a:uFillTx/>
                <a:latin typeface="+mn-ea"/>
                <a:cs typeface="+mn-cs"/>
              </a:rPr>
              <a:t>急ブレーキ多発箇所や要注意箇所を特定することができ、行政が効率的に自転車や歩行者を中心とした交通安全対策を実施</a:t>
            </a:r>
          </a:p>
        </p:txBody>
      </p:sp>
      <p:pic>
        <p:nvPicPr>
          <p:cNvPr id="39" name="Picture 2" descr="C:\Users\fr021409\Desktop\無題.png">
            <a:extLst>
              <a:ext uri="{FF2B5EF4-FFF2-40B4-BE49-F238E27FC236}">
                <a16:creationId xmlns:a16="http://schemas.microsoft.com/office/drawing/2014/main" id="{F388C4B6-B853-4ECE-873D-A4AFA58079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131" y="3046674"/>
            <a:ext cx="4224949" cy="2390670"/>
          </a:xfrm>
          <a:prstGeom prst="rect">
            <a:avLst/>
          </a:prstGeom>
          <a:noFill/>
          <a:extLst>
            <a:ext uri="{909E8E84-426E-40DD-AFC4-6F175D3DCCD1}">
              <a14:hiddenFill xmlns:a14="http://schemas.microsoft.com/office/drawing/2010/main">
                <a:solidFill>
                  <a:srgbClr val="FFFFFF"/>
                </a:solidFill>
              </a14:hiddenFill>
            </a:ext>
          </a:extLst>
        </p:spPr>
      </p:pic>
      <p:cxnSp>
        <p:nvCxnSpPr>
          <p:cNvPr id="40" name="直線矢印コネクタ 39">
            <a:extLst>
              <a:ext uri="{FF2B5EF4-FFF2-40B4-BE49-F238E27FC236}">
                <a16:creationId xmlns:a16="http://schemas.microsoft.com/office/drawing/2014/main" id="{1CD62913-002C-405D-ADC1-3B9E770EB3B8}"/>
              </a:ext>
            </a:extLst>
          </p:cNvPr>
          <p:cNvCxnSpPr/>
          <p:nvPr/>
        </p:nvCxnSpPr>
        <p:spPr>
          <a:xfrm flipH="1">
            <a:off x="1212927" y="2907540"/>
            <a:ext cx="1" cy="822017"/>
          </a:xfrm>
          <a:prstGeom prst="straightConnector1">
            <a:avLst/>
          </a:prstGeom>
          <a:noFill/>
          <a:ln w="38100" cap="flat" cmpd="sng" algn="ctr">
            <a:solidFill>
              <a:schemeClr val="accent1"/>
            </a:solidFill>
            <a:prstDash val="solid"/>
            <a:tailEnd type="arrow"/>
          </a:ln>
          <a:effectLst/>
        </p:spPr>
      </p:cxnSp>
      <p:sp>
        <p:nvSpPr>
          <p:cNvPr id="41" name="角丸四角形 69">
            <a:extLst>
              <a:ext uri="{FF2B5EF4-FFF2-40B4-BE49-F238E27FC236}">
                <a16:creationId xmlns:a16="http://schemas.microsoft.com/office/drawing/2014/main" id="{F9655A27-191A-43C5-92A8-BC2AA5D54BF3}"/>
              </a:ext>
            </a:extLst>
          </p:cNvPr>
          <p:cNvSpPr/>
          <p:nvPr/>
        </p:nvSpPr>
        <p:spPr>
          <a:xfrm>
            <a:off x="2365168" y="2587382"/>
            <a:ext cx="2131551" cy="628491"/>
          </a:xfrm>
          <a:prstGeom prst="roundRect">
            <a:avLst>
              <a:gd name="adj" fmla="val 50000"/>
            </a:avLst>
          </a:prstGeom>
          <a:solidFill>
            <a:schemeClr val="accent1"/>
          </a:solidFill>
          <a:ln w="25400"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mn-ea"/>
              <a:cs typeface="+mn-cs"/>
            </a:endParaRPr>
          </a:p>
        </p:txBody>
      </p:sp>
      <p:sp>
        <p:nvSpPr>
          <p:cNvPr id="42" name="テキスト ボックス 70">
            <a:extLst>
              <a:ext uri="{FF2B5EF4-FFF2-40B4-BE49-F238E27FC236}">
                <a16:creationId xmlns:a16="http://schemas.microsoft.com/office/drawing/2014/main" id="{50BCD967-4A42-4FD8-93CE-6CCA09A85CD4}"/>
              </a:ext>
            </a:extLst>
          </p:cNvPr>
          <p:cNvSpPr txBox="1"/>
          <p:nvPr/>
        </p:nvSpPr>
        <p:spPr>
          <a:xfrm>
            <a:off x="2468471" y="2564904"/>
            <a:ext cx="1949071" cy="646331"/>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ysClr val="window" lastClr="FFFFFF"/>
                </a:solidFill>
                <a:effectLst/>
                <a:uLnTx/>
                <a:uFillTx/>
                <a:latin typeface="+mn-ea"/>
                <a:cs typeface="+mn-cs"/>
              </a:rPr>
              <a:t>急ブレーキ多発箇所を表示</a:t>
            </a:r>
            <a:endParaRPr kumimoji="1" lang="en-US" altLang="ja-JP" sz="1200" b="1" i="0" u="none" strike="noStrike" kern="1200" cap="none" spc="0" normalizeH="0" baseline="0" noProof="0" dirty="0">
              <a:ln>
                <a:noFill/>
              </a:ln>
              <a:solidFill>
                <a:sysClr val="window" lastClr="FFFFFF"/>
              </a:solidFill>
              <a:effectLst/>
              <a:uLnTx/>
              <a:uFillTx/>
              <a:latin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ysClr val="window" lastClr="FFFFFF"/>
                </a:solidFill>
                <a:effectLst/>
                <a:uLnTx/>
                <a:uFillTx/>
                <a:latin typeface="+mn-ea"/>
                <a:cs typeface="+mn-cs"/>
              </a:rPr>
              <a:t>選択した箇所の写真や利用者のコメントも確認できる</a:t>
            </a:r>
          </a:p>
        </p:txBody>
      </p:sp>
      <p:cxnSp>
        <p:nvCxnSpPr>
          <p:cNvPr id="43" name="直線矢印コネクタ 42">
            <a:extLst>
              <a:ext uri="{FF2B5EF4-FFF2-40B4-BE49-F238E27FC236}">
                <a16:creationId xmlns:a16="http://schemas.microsoft.com/office/drawing/2014/main" id="{E7D48E69-67E9-43B2-9B11-46E7A7D1A824}"/>
              </a:ext>
            </a:extLst>
          </p:cNvPr>
          <p:cNvCxnSpPr/>
          <p:nvPr/>
        </p:nvCxnSpPr>
        <p:spPr>
          <a:xfrm flipH="1">
            <a:off x="3407846" y="3195832"/>
            <a:ext cx="1" cy="303922"/>
          </a:xfrm>
          <a:prstGeom prst="straightConnector1">
            <a:avLst/>
          </a:prstGeom>
          <a:noFill/>
          <a:ln w="38100" cap="flat" cmpd="sng" algn="ctr">
            <a:solidFill>
              <a:schemeClr val="accent1"/>
            </a:solidFill>
            <a:prstDash val="solid"/>
            <a:tailEnd type="arrow"/>
          </a:ln>
          <a:effectLst/>
        </p:spPr>
      </p:cxnSp>
      <p:cxnSp>
        <p:nvCxnSpPr>
          <p:cNvPr id="44" name="直線矢印コネクタ 43">
            <a:extLst>
              <a:ext uri="{FF2B5EF4-FFF2-40B4-BE49-F238E27FC236}">
                <a16:creationId xmlns:a16="http://schemas.microsoft.com/office/drawing/2014/main" id="{7C36705C-6787-49C7-8F2B-2CFEFB475033}"/>
              </a:ext>
            </a:extLst>
          </p:cNvPr>
          <p:cNvCxnSpPr/>
          <p:nvPr/>
        </p:nvCxnSpPr>
        <p:spPr>
          <a:xfrm flipH="1">
            <a:off x="2265506" y="3083658"/>
            <a:ext cx="202964" cy="151961"/>
          </a:xfrm>
          <a:prstGeom prst="straightConnector1">
            <a:avLst/>
          </a:prstGeom>
          <a:noFill/>
          <a:ln w="38100" cap="flat" cmpd="sng" algn="ctr">
            <a:solidFill>
              <a:schemeClr val="accent1"/>
            </a:solidFill>
            <a:prstDash val="solid"/>
            <a:tailEnd type="arrow"/>
          </a:ln>
          <a:effectLst/>
        </p:spPr>
      </p:cxnSp>
      <p:cxnSp>
        <p:nvCxnSpPr>
          <p:cNvPr id="45" name="直線矢印コネクタ 44">
            <a:extLst>
              <a:ext uri="{FF2B5EF4-FFF2-40B4-BE49-F238E27FC236}">
                <a16:creationId xmlns:a16="http://schemas.microsoft.com/office/drawing/2014/main" id="{9F86A949-AD09-40B9-B3DF-51F7B6749B9C}"/>
              </a:ext>
            </a:extLst>
          </p:cNvPr>
          <p:cNvCxnSpPr>
            <a:stCxn id="19" idx="0"/>
          </p:cNvCxnSpPr>
          <p:nvPr/>
        </p:nvCxnSpPr>
        <p:spPr>
          <a:xfrm flipH="1" flipV="1">
            <a:off x="1591594" y="3944850"/>
            <a:ext cx="674935" cy="1659881"/>
          </a:xfrm>
          <a:prstGeom prst="straightConnector1">
            <a:avLst/>
          </a:prstGeom>
          <a:noFill/>
          <a:ln w="38100" cap="flat" cmpd="sng" algn="ctr">
            <a:solidFill>
              <a:schemeClr val="accent1"/>
            </a:solidFill>
            <a:prstDash val="solid"/>
            <a:tailEnd type="arrow"/>
          </a:ln>
          <a:effectLst/>
        </p:spPr>
      </p:cxnSp>
      <p:sp>
        <p:nvSpPr>
          <p:cNvPr id="46" name="テキスト ボックス 74">
            <a:extLst>
              <a:ext uri="{FF2B5EF4-FFF2-40B4-BE49-F238E27FC236}">
                <a16:creationId xmlns:a16="http://schemas.microsoft.com/office/drawing/2014/main" id="{96A95C84-86EF-43F9-A67E-98B05ECB4CD4}"/>
              </a:ext>
            </a:extLst>
          </p:cNvPr>
          <p:cNvSpPr txBox="1"/>
          <p:nvPr/>
        </p:nvSpPr>
        <p:spPr>
          <a:xfrm>
            <a:off x="4627976" y="5683301"/>
            <a:ext cx="4187834" cy="646331"/>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sysClr val="windowText" lastClr="000000"/>
                </a:solidFill>
                <a:effectLst/>
                <a:uLnTx/>
                <a:uFillTx/>
                <a:latin typeface="+mn-ea"/>
                <a:cs typeface="+mn-cs"/>
              </a:rPr>
              <a:t>埼玉県の事例では、平成</a:t>
            </a:r>
            <a:r>
              <a:rPr kumimoji="1" lang="en-US" altLang="ja-JP" sz="1200" b="0" i="0" u="none" strike="noStrike" kern="1200" cap="none" spc="0" normalizeH="0" baseline="0" noProof="0" dirty="0">
                <a:ln>
                  <a:noFill/>
                </a:ln>
                <a:solidFill>
                  <a:sysClr val="windowText" lastClr="000000"/>
                </a:solidFill>
                <a:effectLst/>
                <a:uLnTx/>
                <a:uFillTx/>
                <a:latin typeface="+mn-ea"/>
                <a:cs typeface="+mn-cs"/>
              </a:rPr>
              <a:t>23</a:t>
            </a:r>
            <a:r>
              <a:rPr kumimoji="1" lang="ja-JP" altLang="en-US" sz="1200" b="0" i="0" u="none" strike="noStrike" kern="1200" cap="none" spc="0" normalizeH="0" baseline="0" noProof="0" dirty="0">
                <a:ln>
                  <a:noFill/>
                </a:ln>
                <a:solidFill>
                  <a:sysClr val="windowText" lastClr="000000"/>
                </a:solidFill>
                <a:effectLst/>
                <a:uLnTx/>
                <a:uFillTx/>
                <a:latin typeface="+mn-ea"/>
                <a:cs typeface="+mn-cs"/>
              </a:rPr>
              <a:t>年度までに県内で</a:t>
            </a:r>
            <a:r>
              <a:rPr kumimoji="1" lang="en-US" altLang="ja-JP" sz="1200" b="0" i="0" u="none" strike="noStrike" kern="1200" cap="none" spc="0" normalizeH="0" baseline="0" noProof="0" dirty="0">
                <a:ln>
                  <a:noFill/>
                </a:ln>
                <a:solidFill>
                  <a:sysClr val="windowText" lastClr="000000"/>
                </a:solidFill>
                <a:effectLst/>
                <a:uLnTx/>
                <a:uFillTx/>
                <a:latin typeface="+mn-ea"/>
                <a:cs typeface="+mn-cs"/>
              </a:rPr>
              <a:t>160</a:t>
            </a:r>
            <a:r>
              <a:rPr kumimoji="1" lang="ja-JP" altLang="en-US" sz="1200" b="0" i="0" u="none" strike="noStrike" kern="1200" cap="none" spc="0" normalizeH="0" baseline="0" noProof="0" dirty="0">
                <a:ln>
                  <a:noFill/>
                </a:ln>
                <a:solidFill>
                  <a:sysClr val="windowText" lastClr="000000"/>
                </a:solidFill>
                <a:effectLst/>
                <a:uLnTx/>
                <a:uFillTx/>
                <a:latin typeface="+mn-ea"/>
                <a:cs typeface="+mn-cs"/>
              </a:rPr>
              <a:t>カ所の安全対策を実施した結果、急ブレーキが約</a:t>
            </a:r>
            <a:r>
              <a:rPr kumimoji="1" lang="en-US" altLang="ja-JP" sz="1200" b="0" i="0" u="none" strike="noStrike" kern="1200" cap="none" spc="0" normalizeH="0" baseline="0" noProof="0" dirty="0">
                <a:ln>
                  <a:noFill/>
                </a:ln>
                <a:solidFill>
                  <a:sysClr val="windowText" lastClr="000000"/>
                </a:solidFill>
                <a:effectLst/>
                <a:uLnTx/>
                <a:uFillTx/>
                <a:latin typeface="+mn-ea"/>
                <a:cs typeface="+mn-cs"/>
              </a:rPr>
              <a:t>7</a:t>
            </a:r>
            <a:r>
              <a:rPr kumimoji="1" lang="ja-JP" altLang="en-US" sz="1200" b="0" i="0" u="none" strike="noStrike" kern="1200" cap="none" spc="0" normalizeH="0" baseline="0" noProof="0" dirty="0">
                <a:ln>
                  <a:noFill/>
                </a:ln>
                <a:solidFill>
                  <a:sysClr val="windowText" lastClr="000000"/>
                </a:solidFill>
                <a:effectLst/>
                <a:uLnTx/>
                <a:uFillTx/>
                <a:latin typeface="+mn-ea"/>
                <a:cs typeface="+mn-cs"/>
              </a:rPr>
              <a:t>割、人身事故が約</a:t>
            </a:r>
            <a:r>
              <a:rPr kumimoji="1" lang="en-US" altLang="ja-JP" sz="1200" b="0" i="0" u="none" strike="noStrike" kern="1200" cap="none" spc="0" normalizeH="0" baseline="0" noProof="0" dirty="0">
                <a:ln>
                  <a:noFill/>
                </a:ln>
                <a:solidFill>
                  <a:sysClr val="windowText" lastClr="000000"/>
                </a:solidFill>
                <a:effectLst/>
                <a:uLnTx/>
                <a:uFillTx/>
                <a:latin typeface="+mn-ea"/>
                <a:cs typeface="+mn-cs"/>
              </a:rPr>
              <a:t>2</a:t>
            </a:r>
            <a:r>
              <a:rPr kumimoji="1" lang="ja-JP" altLang="en-US" sz="1200" b="0" i="0" u="none" strike="noStrike" kern="1200" cap="none" spc="0" normalizeH="0" baseline="0" noProof="0" dirty="0">
                <a:ln>
                  <a:noFill/>
                </a:ln>
                <a:solidFill>
                  <a:sysClr val="windowText" lastClr="000000"/>
                </a:solidFill>
                <a:effectLst/>
                <a:uLnTx/>
                <a:uFillTx/>
                <a:latin typeface="+mn-ea"/>
                <a:cs typeface="+mn-cs"/>
              </a:rPr>
              <a:t>割減少</a:t>
            </a:r>
          </a:p>
        </p:txBody>
      </p:sp>
      <p:sp>
        <p:nvSpPr>
          <p:cNvPr id="30" name="正方形/長方形 29">
            <a:extLst>
              <a:ext uri="{FF2B5EF4-FFF2-40B4-BE49-F238E27FC236}">
                <a16:creationId xmlns:a16="http://schemas.microsoft.com/office/drawing/2014/main" id="{7BFEC4C3-4C5F-412C-B2A2-18E5CE4A71C1}"/>
              </a:ext>
            </a:extLst>
          </p:cNvPr>
          <p:cNvSpPr/>
          <p:nvPr/>
        </p:nvSpPr>
        <p:spPr>
          <a:xfrm>
            <a:off x="611560" y="6475677"/>
            <a:ext cx="8165084" cy="307777"/>
          </a:xfrm>
          <a:prstGeom prst="rect">
            <a:avLst/>
          </a:prstGeom>
        </p:spPr>
        <p:txBody>
          <a:bodyPr wrap="square">
            <a:spAutoFit/>
          </a:bodyPr>
          <a:lstStyle/>
          <a:p>
            <a:pPr algn="r"/>
            <a:r>
              <a:rPr kumimoji="1" lang="en-US" altLang="ja-JP" sz="1400" dirty="0"/>
              <a:t>※</a:t>
            </a:r>
            <a:r>
              <a:rPr kumimoji="1" lang="ja-JP" altLang="en-US" sz="1400" dirty="0"/>
              <a:t>出典</a:t>
            </a:r>
            <a:r>
              <a:rPr kumimoji="1" lang="en-US" altLang="ja-JP" sz="1400" dirty="0"/>
              <a:t>: </a:t>
            </a:r>
            <a:r>
              <a:rPr kumimoji="1" lang="ja-JP" altLang="en-US" sz="1400" dirty="0"/>
              <a:t>内閣官房「オープンデータ</a:t>
            </a:r>
            <a:r>
              <a:rPr kumimoji="1" lang="en-US" altLang="ja-JP" sz="1400" dirty="0"/>
              <a:t>100</a:t>
            </a:r>
            <a:r>
              <a:rPr kumimoji="1" lang="ja-JP" altLang="en-US" sz="1400" dirty="0"/>
              <a:t>」より「セーフティマップ」 </a:t>
            </a:r>
            <a:r>
              <a:rPr kumimoji="1" lang="en-US" altLang="ja-JP" sz="1400" dirty="0"/>
              <a:t>https://cio.go.jp/opendata100</a:t>
            </a:r>
            <a:endParaRPr kumimoji="1" lang="ja-JP" altLang="en-US" sz="1400" dirty="0"/>
          </a:p>
        </p:txBody>
      </p:sp>
      <p:sp>
        <p:nvSpPr>
          <p:cNvPr id="31" name="タイトル 1">
            <a:extLst>
              <a:ext uri="{FF2B5EF4-FFF2-40B4-BE49-F238E27FC236}">
                <a16:creationId xmlns:a16="http://schemas.microsoft.com/office/drawing/2014/main" id="{235F55B7-C860-403D-AC59-75DCC7BDBC67}"/>
              </a:ext>
            </a:extLst>
          </p:cNvPr>
          <p:cNvSpPr>
            <a:spLocks noGrp="1"/>
          </p:cNvSpPr>
          <p:nvPr>
            <p:ph type="title"/>
          </p:nvPr>
        </p:nvSpPr>
        <p:spPr>
          <a:xfrm>
            <a:off x="251520" y="313813"/>
            <a:ext cx="8712968" cy="424732"/>
          </a:xfrm>
        </p:spPr>
        <p:txBody>
          <a:bodyPr>
            <a:normAutofit/>
          </a:bodyPr>
          <a:lstStyle/>
          <a:p>
            <a:r>
              <a:rPr lang="en-US" altLang="ja-JP" dirty="0">
                <a:latin typeface="+mn-ea"/>
                <a:ea typeface="+mn-ea"/>
              </a:rPr>
              <a:t>2.4 </a:t>
            </a:r>
            <a:r>
              <a:rPr lang="ja-JP" altLang="en-US" dirty="0">
                <a:latin typeface="+mn-ea"/>
                <a:ea typeface="+mn-ea"/>
              </a:rPr>
              <a:t>オープンデータによる官民協働の促進</a:t>
            </a:r>
            <a:endParaRPr kumimoji="1" lang="ja-JP" altLang="en-US" dirty="0">
              <a:latin typeface="+mn-ea"/>
              <a:ea typeface="+mn-ea"/>
            </a:endParaRPr>
          </a:p>
        </p:txBody>
      </p:sp>
      <p:sp>
        <p:nvSpPr>
          <p:cNvPr id="35" name="タイトル 1">
            <a:extLst>
              <a:ext uri="{FF2B5EF4-FFF2-40B4-BE49-F238E27FC236}">
                <a16:creationId xmlns:a16="http://schemas.microsoft.com/office/drawing/2014/main" id="{E3E11E33-F78D-43F8-B0A1-41867A41D84A}"/>
              </a:ext>
            </a:extLst>
          </p:cNvPr>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2.</a:t>
            </a:r>
            <a:r>
              <a:rPr lang="ja-JP" altLang="en-US" sz="1200" dirty="0">
                <a:latin typeface="+mn-ea"/>
                <a:ea typeface="+mn-ea"/>
              </a:rPr>
              <a:t>オープンデータの意義を理解する</a:t>
            </a:r>
          </a:p>
        </p:txBody>
      </p:sp>
    </p:spTree>
    <p:extLst>
      <p:ext uri="{BB962C8B-B14F-4D97-AF65-F5344CB8AC3E}">
        <p14:creationId xmlns:p14="http://schemas.microsoft.com/office/powerpoint/2010/main" val="4126584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25</a:t>
            </a:fld>
            <a:endParaRPr kumimoji="1" lang="ja-JP" altLang="en-US"/>
          </a:p>
        </p:txBody>
      </p:sp>
      <p:sp>
        <p:nvSpPr>
          <p:cNvPr id="29" name="正方形/長方形 28"/>
          <p:cNvSpPr/>
          <p:nvPr/>
        </p:nvSpPr>
        <p:spPr>
          <a:xfrm>
            <a:off x="215900" y="840309"/>
            <a:ext cx="8316540"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③ しずみ</a:t>
            </a:r>
            <a:r>
              <a:rPr lang="ja-JP" altLang="en-US" sz="2000" dirty="0" err="1">
                <a:solidFill>
                  <a:schemeClr val="tx1"/>
                </a:solidFill>
                <a:latin typeface="+mn-ea"/>
                <a:cs typeface="Meiryo UI" panose="020B0604030504040204" pitchFamily="50" charset="-128"/>
              </a:rPr>
              <a:t>ち</a:t>
            </a:r>
            <a:r>
              <a:rPr lang="en-US" altLang="ja-JP" sz="2000" dirty="0">
                <a:solidFill>
                  <a:schemeClr val="tx1"/>
                </a:solidFill>
                <a:latin typeface="+mn-ea"/>
                <a:cs typeface="Meiryo UI" panose="020B0604030504040204" pitchFamily="50" charset="-128"/>
              </a:rPr>
              <a:t>info</a:t>
            </a:r>
            <a:r>
              <a:rPr lang="ja-JP" altLang="en-US" sz="2000" dirty="0">
                <a:solidFill>
                  <a:schemeClr val="tx1"/>
                </a:solidFill>
                <a:latin typeface="+mn-ea"/>
                <a:cs typeface="Meiryo UI" panose="020B0604030504040204" pitchFamily="50" charset="-128"/>
              </a:rPr>
              <a:t>（静岡市）</a:t>
            </a:r>
          </a:p>
        </p:txBody>
      </p:sp>
      <p:sp>
        <p:nvSpPr>
          <p:cNvPr id="10" name="四角形: 角を丸くする 9">
            <a:extLst>
              <a:ext uri="{FF2B5EF4-FFF2-40B4-BE49-F238E27FC236}">
                <a16:creationId xmlns:a16="http://schemas.microsoft.com/office/drawing/2014/main" id="{683F6A8F-D098-45F9-BBEF-610D483B57C8}"/>
              </a:ext>
            </a:extLst>
          </p:cNvPr>
          <p:cNvSpPr/>
          <p:nvPr/>
        </p:nvSpPr>
        <p:spPr>
          <a:xfrm>
            <a:off x="317237" y="1216512"/>
            <a:ext cx="8502531" cy="974759"/>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n-ea"/>
                <a:cs typeface="Meiryo UI" panose="020B0604030504040204" pitchFamily="50" charset="-128"/>
              </a:rPr>
              <a:t>静岡市内の道路を対象に、災害や工事による通行止めなどの規制情報をリアルタイムに提供。</a:t>
            </a:r>
          </a:p>
          <a:p>
            <a:pPr marL="285750" indent="-285750">
              <a:buFont typeface="Wingdings" panose="05000000000000000000" pitchFamily="2" charset="2"/>
              <a:buChar char="l"/>
            </a:pPr>
            <a:r>
              <a:rPr lang="ja-JP" altLang="en-US" sz="1600" dirty="0">
                <a:solidFill>
                  <a:schemeClr val="tx1"/>
                </a:solidFill>
                <a:latin typeface="+mn-ea"/>
                <a:cs typeface="Meiryo UI" panose="020B0604030504040204" pitchFamily="50" charset="-128"/>
              </a:rPr>
              <a:t>使用しているデータ</a:t>
            </a:r>
            <a:r>
              <a:rPr lang="en-US" altLang="ja-JP" sz="1600" dirty="0">
                <a:solidFill>
                  <a:schemeClr val="tx1"/>
                </a:solidFill>
                <a:latin typeface="+mn-ea"/>
                <a:cs typeface="Meiryo UI" panose="020B0604030504040204" pitchFamily="50" charset="-128"/>
              </a:rPr>
              <a:t>: </a:t>
            </a:r>
            <a:r>
              <a:rPr lang="ja-JP" altLang="en-US" sz="1600" dirty="0">
                <a:solidFill>
                  <a:schemeClr val="tx1"/>
                </a:solidFill>
                <a:latin typeface="+mn-ea"/>
                <a:cs typeface="Meiryo UI" panose="020B0604030504040204" pitchFamily="50" charset="-128"/>
              </a:rPr>
              <a:t>静岡市の道路通行規制情報等</a:t>
            </a:r>
            <a:endParaRPr lang="en-US" altLang="ja-JP" sz="1600" dirty="0">
              <a:solidFill>
                <a:schemeClr val="tx1"/>
              </a:solidFill>
              <a:latin typeface="+mn-ea"/>
              <a:cs typeface="Meiryo UI" panose="020B0604030504040204" pitchFamily="50" charset="-128"/>
            </a:endParaRPr>
          </a:p>
          <a:p>
            <a:pPr marL="285750" indent="-285750">
              <a:buFont typeface="Wingdings" panose="05000000000000000000" pitchFamily="2" charset="2"/>
              <a:buChar char="l"/>
            </a:pPr>
            <a:r>
              <a:rPr lang="ja-JP" altLang="en-US" sz="1600" dirty="0">
                <a:solidFill>
                  <a:schemeClr val="tx1"/>
                </a:solidFill>
                <a:latin typeface="+mn-ea"/>
                <a:cs typeface="Meiryo UI" panose="020B0604030504040204" pitchFamily="50" charset="-128"/>
              </a:rPr>
              <a:t>データの形式</a:t>
            </a:r>
            <a:r>
              <a:rPr lang="en-US" altLang="ja-JP" sz="1600" dirty="0">
                <a:solidFill>
                  <a:schemeClr val="tx1"/>
                </a:solidFill>
                <a:latin typeface="+mn-ea"/>
                <a:cs typeface="Meiryo UI" panose="020B0604030504040204" pitchFamily="50" charset="-128"/>
              </a:rPr>
              <a:t>: </a:t>
            </a:r>
            <a:r>
              <a:rPr lang="en-US" altLang="ja-JP" sz="1600" dirty="0" err="1">
                <a:solidFill>
                  <a:schemeClr val="tx1"/>
                </a:solidFill>
                <a:latin typeface="+mn-ea"/>
                <a:cs typeface="Meiryo UI" panose="020B0604030504040204" pitchFamily="50" charset="-128"/>
              </a:rPr>
              <a:t>GeoJSON</a:t>
            </a:r>
            <a:r>
              <a:rPr lang="ja-JP" altLang="en-US" sz="1600" dirty="0">
                <a:solidFill>
                  <a:schemeClr val="tx1"/>
                </a:solidFill>
                <a:latin typeface="+mn-ea"/>
                <a:cs typeface="Meiryo UI" panose="020B0604030504040204" pitchFamily="50" charset="-128"/>
              </a:rPr>
              <a:t>・</a:t>
            </a:r>
            <a:r>
              <a:rPr lang="en-US" altLang="ja-JP" sz="1600" dirty="0">
                <a:solidFill>
                  <a:schemeClr val="tx1"/>
                </a:solidFill>
                <a:latin typeface="+mn-ea"/>
                <a:cs typeface="Meiryo UI" panose="020B0604030504040204" pitchFamily="50" charset="-128"/>
              </a:rPr>
              <a:t>Shape</a:t>
            </a:r>
            <a:r>
              <a:rPr lang="ja-JP" altLang="en-US" sz="1600" dirty="0">
                <a:solidFill>
                  <a:schemeClr val="tx1"/>
                </a:solidFill>
                <a:latin typeface="+mn-ea"/>
                <a:cs typeface="Meiryo UI" panose="020B0604030504040204" pitchFamily="50" charset="-128"/>
              </a:rPr>
              <a:t>・</a:t>
            </a:r>
            <a:r>
              <a:rPr lang="en-US" altLang="ja-JP" sz="1600" dirty="0" err="1">
                <a:solidFill>
                  <a:schemeClr val="tx1"/>
                </a:solidFill>
                <a:latin typeface="+mn-ea"/>
                <a:cs typeface="Meiryo UI" panose="020B0604030504040204" pitchFamily="50" charset="-128"/>
              </a:rPr>
              <a:t>WebAPI</a:t>
            </a:r>
            <a:endParaRPr lang="en-US" altLang="ja-JP" sz="1600" dirty="0">
              <a:solidFill>
                <a:schemeClr val="tx1"/>
              </a:solidFill>
              <a:latin typeface="+mn-ea"/>
              <a:cs typeface="Meiryo UI" panose="020B0604030504040204" pitchFamily="50" charset="-128"/>
            </a:endParaRPr>
          </a:p>
        </p:txBody>
      </p:sp>
      <p:sp>
        <p:nvSpPr>
          <p:cNvPr id="18" name="角丸四角形 96">
            <a:extLst>
              <a:ext uri="{FF2B5EF4-FFF2-40B4-BE49-F238E27FC236}">
                <a16:creationId xmlns:a16="http://schemas.microsoft.com/office/drawing/2014/main" id="{FAC5A542-29DB-47C7-BFEE-A772EBBB858A}"/>
              </a:ext>
            </a:extLst>
          </p:cNvPr>
          <p:cNvSpPr/>
          <p:nvPr/>
        </p:nvSpPr>
        <p:spPr>
          <a:xfrm>
            <a:off x="4636922" y="4531560"/>
            <a:ext cx="4296783" cy="1698724"/>
          </a:xfrm>
          <a:prstGeom prst="roundRect">
            <a:avLst>
              <a:gd name="adj" fmla="val 10424"/>
            </a:avLst>
          </a:prstGeom>
          <a:noFill/>
          <a:ln w="9525" cap="flat" cmpd="sng" algn="ctr">
            <a:solidFill>
              <a:schemeClr val="accent1"/>
            </a:solid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mn-ea"/>
              <a:cs typeface="+mn-cs"/>
            </a:endParaRPr>
          </a:p>
        </p:txBody>
      </p:sp>
      <p:sp>
        <p:nvSpPr>
          <p:cNvPr id="19" name="片側の 2 つの角を丸めた四角形 97">
            <a:extLst>
              <a:ext uri="{FF2B5EF4-FFF2-40B4-BE49-F238E27FC236}">
                <a16:creationId xmlns:a16="http://schemas.microsoft.com/office/drawing/2014/main" id="{24282294-7B3B-4102-9F4A-E12FB2B5BC9C}"/>
              </a:ext>
            </a:extLst>
          </p:cNvPr>
          <p:cNvSpPr/>
          <p:nvPr/>
        </p:nvSpPr>
        <p:spPr>
          <a:xfrm>
            <a:off x="4636922" y="4531560"/>
            <a:ext cx="4296783" cy="431183"/>
          </a:xfrm>
          <a:prstGeom prst="round2SameRect">
            <a:avLst>
              <a:gd name="adj1" fmla="val 40827"/>
              <a:gd name="adj2" fmla="val 0"/>
            </a:avLst>
          </a:prstGeom>
          <a:solidFill>
            <a:schemeClr val="accent1"/>
          </a:solidFill>
          <a:ln w="9525" cap="flat" cmpd="sng" algn="ctr">
            <a:solidFill>
              <a:schemeClr val="accent1"/>
            </a:solid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mn-ea"/>
              <a:cs typeface="+mn-cs"/>
            </a:endParaRPr>
          </a:p>
        </p:txBody>
      </p:sp>
      <p:sp>
        <p:nvSpPr>
          <p:cNvPr id="20" name="下矢印 98">
            <a:extLst>
              <a:ext uri="{FF2B5EF4-FFF2-40B4-BE49-F238E27FC236}">
                <a16:creationId xmlns:a16="http://schemas.microsoft.com/office/drawing/2014/main" id="{BAECF56C-38E5-4419-8FE5-7D36397BBFDF}"/>
              </a:ext>
            </a:extLst>
          </p:cNvPr>
          <p:cNvSpPr/>
          <p:nvPr/>
        </p:nvSpPr>
        <p:spPr>
          <a:xfrm>
            <a:off x="6619774" y="4149109"/>
            <a:ext cx="341958" cy="339480"/>
          </a:xfrm>
          <a:prstGeom prst="downArrow">
            <a:avLst>
              <a:gd name="adj1" fmla="val 30686"/>
              <a:gd name="adj2" fmla="val 50000"/>
            </a:avLst>
          </a:prstGeom>
          <a:solidFill>
            <a:schemeClr val="accent1"/>
          </a:solidFill>
          <a:ln w="9525"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mn-ea"/>
              <a:cs typeface="+mn-cs"/>
            </a:endParaRPr>
          </a:p>
        </p:txBody>
      </p:sp>
      <p:sp>
        <p:nvSpPr>
          <p:cNvPr id="22" name="テキスト ボックス 100">
            <a:extLst>
              <a:ext uri="{FF2B5EF4-FFF2-40B4-BE49-F238E27FC236}">
                <a16:creationId xmlns:a16="http://schemas.microsoft.com/office/drawing/2014/main" id="{6B4CA69E-EF00-4818-8D8C-B77CC670C3F2}"/>
              </a:ext>
            </a:extLst>
          </p:cNvPr>
          <p:cNvSpPr txBox="1"/>
          <p:nvPr/>
        </p:nvSpPr>
        <p:spPr>
          <a:xfrm>
            <a:off x="4806598" y="2576885"/>
            <a:ext cx="2749471" cy="369332"/>
          </a:xfrm>
          <a:prstGeom prst="rect">
            <a:avLst/>
          </a:prstGeom>
          <a:no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ja-JP" altLang="en-US" dirty="0">
                <a:solidFill>
                  <a:schemeClr val="accent1"/>
                </a:solidFill>
                <a:latin typeface="+mn-ea"/>
                <a:cs typeface="小塚ゴシック Pr6N M"/>
              </a:rPr>
              <a:t>しずみ</a:t>
            </a:r>
            <a:r>
              <a:rPr lang="ja-JP" altLang="en-US" dirty="0" err="1">
                <a:solidFill>
                  <a:schemeClr val="accent1"/>
                </a:solidFill>
                <a:latin typeface="+mn-ea"/>
                <a:cs typeface="小塚ゴシック Pr6N M"/>
              </a:rPr>
              <a:t>ち</a:t>
            </a:r>
            <a:r>
              <a:rPr lang="en-US" altLang="ja-JP" dirty="0">
                <a:solidFill>
                  <a:schemeClr val="accent1"/>
                </a:solidFill>
                <a:latin typeface="+mn-ea"/>
                <a:cs typeface="小塚ゴシック Pr6N M"/>
              </a:rPr>
              <a:t>info</a:t>
            </a:r>
            <a:r>
              <a:rPr kumimoji="1" lang="en-US" altLang="ja-JP" dirty="0">
                <a:solidFill>
                  <a:schemeClr val="accent1"/>
                </a:solidFill>
                <a:latin typeface="+mn-ea"/>
                <a:cs typeface="小塚ゴシック Pr6N M"/>
              </a:rPr>
              <a:t> </a:t>
            </a:r>
            <a:r>
              <a:rPr kumimoji="1" lang="ja-JP" altLang="en-US" sz="1600" dirty="0">
                <a:solidFill>
                  <a:schemeClr val="accent1"/>
                </a:solidFill>
                <a:latin typeface="+mn-ea"/>
                <a:cs typeface="小塚ゴシック Pr6N M"/>
              </a:rPr>
              <a:t>誕生の</a:t>
            </a:r>
            <a:r>
              <a:rPr kumimoji="1" lang="en-US" altLang="ja-JP" dirty="0">
                <a:solidFill>
                  <a:schemeClr val="accent1"/>
                </a:solidFill>
                <a:latin typeface="+mn-ea"/>
                <a:cs typeface="小塚ゴシック Pr6N M"/>
              </a:rPr>
              <a:t> </a:t>
            </a:r>
            <a:r>
              <a:rPr kumimoji="1" lang="ja-JP" altLang="en-US" dirty="0">
                <a:solidFill>
                  <a:schemeClr val="accent1"/>
                </a:solidFill>
                <a:latin typeface="+mn-ea"/>
                <a:cs typeface="小塚ゴシック Pr6N M"/>
              </a:rPr>
              <a:t>キッカケ</a:t>
            </a:r>
          </a:p>
        </p:txBody>
      </p:sp>
      <p:sp>
        <p:nvSpPr>
          <p:cNvPr id="28" name="テキスト ボックス 101">
            <a:extLst>
              <a:ext uri="{FF2B5EF4-FFF2-40B4-BE49-F238E27FC236}">
                <a16:creationId xmlns:a16="http://schemas.microsoft.com/office/drawing/2014/main" id="{12E399B4-9197-486B-A312-0129E7968E89}"/>
              </a:ext>
            </a:extLst>
          </p:cNvPr>
          <p:cNvSpPr txBox="1"/>
          <p:nvPr/>
        </p:nvSpPr>
        <p:spPr>
          <a:xfrm>
            <a:off x="4672883" y="2884847"/>
            <a:ext cx="4249141" cy="1200329"/>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171450" indent="-171450">
              <a:buFont typeface="Wingdings" charset="2"/>
              <a:buChar char="l"/>
            </a:pPr>
            <a:r>
              <a:rPr lang="ja-JP" altLang="en-US" sz="1200" dirty="0">
                <a:latin typeface="+mn-ea"/>
                <a:cs typeface="小塚ゴシック Pr6N L"/>
              </a:rPr>
              <a:t>しずみ</a:t>
            </a:r>
            <a:r>
              <a:rPr lang="ja-JP" altLang="en-US" sz="1200" dirty="0" err="1">
                <a:latin typeface="+mn-ea"/>
                <a:cs typeface="小塚ゴシック Pr6N L"/>
              </a:rPr>
              <a:t>ち</a:t>
            </a:r>
            <a:r>
              <a:rPr lang="en-US" altLang="ja-JP" sz="1200" dirty="0">
                <a:latin typeface="+mn-ea"/>
                <a:cs typeface="小塚ゴシック Pr6N L"/>
              </a:rPr>
              <a:t>info</a:t>
            </a:r>
            <a:r>
              <a:rPr lang="ja-JP" altLang="en-US" sz="1200" dirty="0">
                <a:latin typeface="+mn-ea"/>
                <a:cs typeface="小塚ゴシック Pr6N L"/>
              </a:rPr>
              <a:t>は災害が発生したときに、どうしたら通行止めなどの規制情報をより多くの人に伝えられるかといった問題を解決するために開発されました。</a:t>
            </a:r>
            <a:endParaRPr lang="en-US" altLang="ja-JP" sz="1200" dirty="0">
              <a:latin typeface="+mn-ea"/>
              <a:cs typeface="小塚ゴシック Pr6N L"/>
            </a:endParaRPr>
          </a:p>
          <a:p>
            <a:pPr marL="171450" indent="-171450">
              <a:buFont typeface="Wingdings" charset="2"/>
              <a:buChar char="l"/>
            </a:pPr>
            <a:r>
              <a:rPr lang="ja-JP" altLang="en-US" sz="1200" dirty="0">
                <a:latin typeface="+mn-ea"/>
                <a:cs typeface="小塚ゴシック Pr6N L"/>
              </a:rPr>
              <a:t>ただし、公開サイトでは見に来てくれた人にしか情報が伝わりません。将来的にナビなどで規制情報が表示できることも考え、</a:t>
            </a:r>
            <a:r>
              <a:rPr lang="en-US" altLang="ja-JP" sz="1200" dirty="0" err="1">
                <a:latin typeface="+mn-ea"/>
                <a:cs typeface="小塚ゴシック Pr6N L"/>
              </a:rPr>
              <a:t>WebAPI</a:t>
            </a:r>
            <a:r>
              <a:rPr lang="ja-JP" altLang="en-US" sz="1200" dirty="0">
                <a:latin typeface="+mn-ea"/>
                <a:cs typeface="小塚ゴシック Pr6N L"/>
              </a:rPr>
              <a:t>によるオープンデータ提供を開始しました。</a:t>
            </a:r>
            <a:endParaRPr lang="en-US" altLang="ja-JP" sz="1200" dirty="0">
              <a:latin typeface="+mn-ea"/>
              <a:cs typeface="小塚ゴシック Pr6N L"/>
            </a:endParaRPr>
          </a:p>
        </p:txBody>
      </p:sp>
      <p:sp>
        <p:nvSpPr>
          <p:cNvPr id="38" name="テキスト ボックス 103">
            <a:extLst>
              <a:ext uri="{FF2B5EF4-FFF2-40B4-BE49-F238E27FC236}">
                <a16:creationId xmlns:a16="http://schemas.microsoft.com/office/drawing/2014/main" id="{325AB626-7D2C-4638-A9CA-7E114BF345B3}"/>
              </a:ext>
            </a:extLst>
          </p:cNvPr>
          <p:cNvSpPr txBox="1"/>
          <p:nvPr/>
        </p:nvSpPr>
        <p:spPr>
          <a:xfrm>
            <a:off x="4740263" y="4596266"/>
            <a:ext cx="2929007" cy="369332"/>
          </a:xfrm>
          <a:prstGeom prst="rect">
            <a:avLst/>
          </a:prstGeom>
          <a:solidFill>
            <a:schemeClr val="accent1"/>
          </a:solid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ysClr val="window" lastClr="FFFFFF"/>
                </a:solidFill>
                <a:effectLst/>
                <a:uLnTx/>
                <a:uFillTx/>
                <a:latin typeface="+mn-ea"/>
                <a:cs typeface="小塚ゴシック Pr6N M"/>
              </a:rPr>
              <a:t>しずみ</a:t>
            </a:r>
            <a:r>
              <a:rPr kumimoji="1" lang="ja-JP" altLang="en-US" sz="1800" b="0" i="0" u="none" strike="noStrike" kern="1200" cap="none" spc="0" normalizeH="0" baseline="0" noProof="0" dirty="0" err="1">
                <a:ln>
                  <a:noFill/>
                </a:ln>
                <a:solidFill>
                  <a:sysClr val="window" lastClr="FFFFFF"/>
                </a:solidFill>
                <a:effectLst/>
                <a:uLnTx/>
                <a:uFillTx/>
                <a:latin typeface="+mn-ea"/>
                <a:cs typeface="小塚ゴシック Pr6N M"/>
              </a:rPr>
              <a:t>ち</a:t>
            </a:r>
            <a:r>
              <a:rPr kumimoji="1" lang="en-US" altLang="ja-JP" sz="1800" b="0" i="0" u="none" strike="noStrike" kern="1200" cap="none" spc="0" normalizeH="0" baseline="0" noProof="0" dirty="0">
                <a:ln>
                  <a:noFill/>
                </a:ln>
                <a:solidFill>
                  <a:sysClr val="window" lastClr="FFFFFF"/>
                </a:solidFill>
                <a:effectLst/>
                <a:uLnTx/>
                <a:uFillTx/>
                <a:latin typeface="+mn-ea"/>
                <a:cs typeface="小塚ゴシック Pr6N M"/>
              </a:rPr>
              <a:t>info </a:t>
            </a:r>
            <a:r>
              <a:rPr kumimoji="1" lang="ja-JP" altLang="en-US" sz="1600" b="0" i="0" u="none" strike="noStrike" kern="1200" cap="none" spc="0" normalizeH="0" baseline="0" noProof="0" dirty="0">
                <a:ln>
                  <a:noFill/>
                </a:ln>
                <a:solidFill>
                  <a:sysClr val="window" lastClr="FFFFFF"/>
                </a:solidFill>
                <a:effectLst/>
                <a:uLnTx/>
                <a:uFillTx/>
                <a:latin typeface="+mn-ea"/>
                <a:cs typeface="小塚ゴシック Pr6N M"/>
              </a:rPr>
              <a:t>でこう</a:t>
            </a:r>
            <a:r>
              <a:rPr kumimoji="1" lang="en-US" altLang="ja-JP" sz="1800" b="0" i="0" u="none" strike="noStrike" kern="1200" cap="none" spc="0" normalizeH="0" baseline="0" noProof="0" dirty="0">
                <a:ln>
                  <a:noFill/>
                </a:ln>
                <a:solidFill>
                  <a:sysClr val="window" lastClr="FFFFFF"/>
                </a:solidFill>
                <a:effectLst/>
                <a:uLnTx/>
                <a:uFillTx/>
                <a:latin typeface="+mn-ea"/>
                <a:cs typeface="小塚ゴシック Pr6N M"/>
              </a:rPr>
              <a:t> </a:t>
            </a:r>
            <a:r>
              <a:rPr kumimoji="1" lang="ja-JP" altLang="en-US" sz="1800" b="0" i="0" u="none" strike="noStrike" kern="1200" cap="none" spc="0" normalizeH="0" baseline="0" noProof="0" dirty="0">
                <a:ln>
                  <a:noFill/>
                </a:ln>
                <a:solidFill>
                  <a:sysClr val="window" lastClr="FFFFFF"/>
                </a:solidFill>
                <a:effectLst/>
                <a:uLnTx/>
                <a:uFillTx/>
                <a:latin typeface="+mn-ea"/>
                <a:cs typeface="小塚ゴシック Pr6N M"/>
              </a:rPr>
              <a:t>変わった！</a:t>
            </a:r>
          </a:p>
        </p:txBody>
      </p:sp>
      <p:sp>
        <p:nvSpPr>
          <p:cNvPr id="39" name="角丸四角形 37">
            <a:extLst>
              <a:ext uri="{FF2B5EF4-FFF2-40B4-BE49-F238E27FC236}">
                <a16:creationId xmlns:a16="http://schemas.microsoft.com/office/drawing/2014/main" id="{D224BAC4-19D9-45DC-9F55-B042D62CB5D1}"/>
              </a:ext>
            </a:extLst>
          </p:cNvPr>
          <p:cNvSpPr/>
          <p:nvPr/>
        </p:nvSpPr>
        <p:spPr>
          <a:xfrm>
            <a:off x="4655047" y="2507228"/>
            <a:ext cx="4296783" cy="1577355"/>
          </a:xfrm>
          <a:prstGeom prst="roundRect">
            <a:avLst>
              <a:gd name="adj" fmla="val 10424"/>
            </a:avLst>
          </a:prstGeom>
          <a:noFill/>
          <a:ln w="9525" cap="flat" cmpd="sng" algn="ctr">
            <a:solidFill>
              <a:schemeClr val="accent1"/>
            </a:solid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mn-ea"/>
              <a:cs typeface="+mn-cs"/>
            </a:endParaRPr>
          </a:p>
        </p:txBody>
      </p:sp>
      <p:pic>
        <p:nvPicPr>
          <p:cNvPr id="40" name="Picture 2">
            <a:extLst>
              <a:ext uri="{FF2B5EF4-FFF2-40B4-BE49-F238E27FC236}">
                <a16:creationId xmlns:a16="http://schemas.microsoft.com/office/drawing/2014/main" id="{C4066067-95AA-4BEE-983D-65285CC9B1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976" y="2436072"/>
            <a:ext cx="4133988" cy="1850711"/>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テキスト ボックス 38">
            <a:extLst>
              <a:ext uri="{FF2B5EF4-FFF2-40B4-BE49-F238E27FC236}">
                <a16:creationId xmlns:a16="http://schemas.microsoft.com/office/drawing/2014/main" id="{B41B7D07-A162-43AF-8401-A667ACB88D4A}"/>
              </a:ext>
            </a:extLst>
          </p:cNvPr>
          <p:cNvSpPr txBox="1"/>
          <p:nvPr/>
        </p:nvSpPr>
        <p:spPr>
          <a:xfrm>
            <a:off x="142887" y="3942368"/>
            <a:ext cx="4425615" cy="400110"/>
          </a:xfrm>
          <a:prstGeom prst="rect">
            <a:avLst/>
          </a:prstGeom>
          <a:solidFill>
            <a:sysClr val="window" lastClr="FFFFFF">
              <a:alpha val="75000"/>
            </a:sysClr>
          </a:solid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ysClr val="windowText" lastClr="000000"/>
                </a:solidFill>
                <a:effectLst/>
                <a:uLnTx/>
                <a:uFillTx/>
                <a:latin typeface="+mn-ea"/>
                <a:cs typeface="小塚ゴシック Pr6N L"/>
              </a:rPr>
              <a:t>【</a:t>
            </a:r>
            <a:r>
              <a:rPr kumimoji="1" lang="ja-JP" altLang="en-US" sz="1200" b="0" i="0" u="none" strike="noStrike" kern="1200" cap="none" spc="0" normalizeH="0" baseline="0" noProof="0" dirty="0">
                <a:ln>
                  <a:noFill/>
                </a:ln>
                <a:solidFill>
                  <a:sysClr val="windowText" lastClr="000000"/>
                </a:solidFill>
                <a:effectLst/>
                <a:uLnTx/>
                <a:uFillTx/>
                <a:latin typeface="+mn-ea"/>
                <a:cs typeface="小塚ゴシック Pr6N L"/>
              </a:rPr>
              <a:t>しずみ</a:t>
            </a:r>
            <a:r>
              <a:rPr kumimoji="1" lang="ja-JP" altLang="en-US" sz="1200" b="0" i="0" u="none" strike="noStrike" kern="1200" cap="none" spc="0" normalizeH="0" baseline="0" noProof="0" dirty="0" err="1">
                <a:ln>
                  <a:noFill/>
                </a:ln>
                <a:solidFill>
                  <a:sysClr val="windowText" lastClr="000000"/>
                </a:solidFill>
                <a:effectLst/>
                <a:uLnTx/>
                <a:uFillTx/>
                <a:latin typeface="+mn-ea"/>
                <a:cs typeface="小塚ゴシック Pr6N L"/>
              </a:rPr>
              <a:t>ち</a:t>
            </a:r>
            <a:r>
              <a:rPr kumimoji="1" lang="en-US" altLang="ja-JP" sz="1200" b="0" i="0" u="none" strike="noStrike" kern="1200" cap="none" spc="0" normalizeH="0" baseline="0" noProof="0" dirty="0">
                <a:ln>
                  <a:noFill/>
                </a:ln>
                <a:solidFill>
                  <a:sysClr val="windowText" lastClr="000000"/>
                </a:solidFill>
                <a:effectLst/>
                <a:uLnTx/>
                <a:uFillTx/>
                <a:latin typeface="+mn-ea"/>
                <a:cs typeface="小塚ゴシック Pr6N L"/>
              </a:rPr>
              <a:t>info</a:t>
            </a:r>
            <a:r>
              <a:rPr kumimoji="1" lang="ja-JP" altLang="en-US" sz="1200" b="0" i="0" u="none" strike="noStrike" kern="1200" cap="none" spc="0" normalizeH="0" baseline="0" noProof="0" dirty="0">
                <a:ln>
                  <a:noFill/>
                </a:ln>
                <a:solidFill>
                  <a:sysClr val="windowText" lastClr="000000"/>
                </a:solidFill>
                <a:effectLst/>
                <a:uLnTx/>
                <a:uFillTx/>
                <a:latin typeface="+mn-ea"/>
                <a:cs typeface="小塚ゴシック Pr6N L"/>
              </a:rPr>
              <a:t>一般公開サイト</a:t>
            </a:r>
            <a:r>
              <a:rPr kumimoji="1" lang="en-US" altLang="ja-JP" sz="1200" b="0" i="0" u="none" strike="noStrike" kern="1200" cap="none" spc="0" normalizeH="0" baseline="0" noProof="0" dirty="0">
                <a:ln>
                  <a:noFill/>
                </a:ln>
                <a:solidFill>
                  <a:sysClr val="windowText" lastClr="000000"/>
                </a:solidFill>
                <a:effectLst/>
                <a:uLnTx/>
                <a:uFillTx/>
                <a:latin typeface="+mn-ea"/>
                <a:cs typeface="小塚ゴシック Pr6N L"/>
              </a:rPr>
              <a:t>】</a:t>
            </a:r>
            <a:r>
              <a:rPr kumimoji="1" lang="ja-JP" altLang="en-US" sz="1200" b="0" i="0" u="none" strike="noStrike" kern="1200" cap="none" spc="0" normalizeH="0" baseline="0" noProof="0" dirty="0">
                <a:ln>
                  <a:noFill/>
                </a:ln>
                <a:solidFill>
                  <a:sysClr val="windowText" lastClr="000000"/>
                </a:solidFill>
                <a:effectLst/>
                <a:uLnTx/>
                <a:uFillTx/>
                <a:latin typeface="+mn-ea"/>
                <a:cs typeface="小塚ゴシック Pr6N L"/>
              </a:rPr>
              <a:t>　</a:t>
            </a:r>
            <a:endParaRPr lang="en-US" altLang="ja-JP" sz="1100" dirty="0">
              <a:solidFill>
                <a:sysClr val="windowText" lastClr="000000"/>
              </a:solidFill>
              <a:latin typeface="+mn-ea"/>
              <a:cs typeface="小塚ゴシック Pr6N 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ysClr val="windowText" lastClr="000000"/>
                </a:solidFill>
                <a:effectLst/>
                <a:uLnTx/>
                <a:uFillTx/>
                <a:latin typeface="+mn-ea"/>
                <a:cs typeface="+mn-cs"/>
              </a:rPr>
              <a:t>Ⓒ　</a:t>
            </a:r>
            <a:r>
              <a:rPr kumimoji="1" lang="en-US" altLang="ja-JP" sz="800" b="0" i="0" u="none" strike="noStrike" kern="1200" cap="none" spc="0" normalizeH="0" baseline="0" noProof="0" dirty="0">
                <a:ln>
                  <a:noFill/>
                </a:ln>
                <a:solidFill>
                  <a:sysClr val="windowText" lastClr="000000"/>
                </a:solidFill>
                <a:effectLst/>
                <a:uLnTx/>
                <a:uFillTx/>
                <a:latin typeface="+mn-ea"/>
                <a:cs typeface="+mn-cs"/>
              </a:rPr>
              <a:t>Google</a:t>
            </a:r>
            <a:r>
              <a:rPr kumimoji="1" lang="ja-JP" altLang="en-US" sz="800" b="0" i="0" u="none" strike="noStrike" kern="1200" cap="none" spc="0" normalizeH="0" baseline="0" noProof="0" dirty="0">
                <a:ln>
                  <a:noFill/>
                </a:ln>
                <a:solidFill>
                  <a:sysClr val="windowText" lastClr="000000"/>
                </a:solidFill>
                <a:effectLst/>
                <a:uLnTx/>
                <a:uFillTx/>
                <a:latin typeface="+mn-ea"/>
                <a:cs typeface="+mn-cs"/>
              </a:rPr>
              <a:t>　Ⓒ　</a:t>
            </a:r>
            <a:r>
              <a:rPr kumimoji="1" lang="en-US" altLang="ja-JP" sz="800" b="0" i="0" u="none" strike="noStrike" kern="1200" cap="none" spc="0" normalizeH="0" baseline="0" noProof="0" dirty="0">
                <a:ln>
                  <a:noFill/>
                </a:ln>
                <a:solidFill>
                  <a:sysClr val="windowText" lastClr="000000"/>
                </a:solidFill>
                <a:effectLst/>
                <a:uLnTx/>
                <a:uFillTx/>
                <a:latin typeface="+mn-ea"/>
                <a:cs typeface="+mn-cs"/>
              </a:rPr>
              <a:t>2016 ZENRIN CO,LTD(Z16KC</a:t>
            </a:r>
            <a:r>
              <a:rPr kumimoji="1" lang="ja-JP" altLang="en-US" sz="800" b="0" i="0" u="none" strike="noStrike" kern="1200" cap="none" spc="0" normalizeH="0" baseline="0" noProof="0" dirty="0">
                <a:ln>
                  <a:noFill/>
                </a:ln>
                <a:solidFill>
                  <a:sysClr val="windowText" lastClr="000000"/>
                </a:solidFill>
                <a:effectLst/>
                <a:uLnTx/>
                <a:uFillTx/>
                <a:latin typeface="+mn-ea"/>
                <a:cs typeface="+mn-cs"/>
              </a:rPr>
              <a:t>第</a:t>
            </a:r>
            <a:r>
              <a:rPr kumimoji="1" lang="en-US" altLang="ja-JP" sz="800" b="0" i="0" u="none" strike="noStrike" kern="1200" cap="none" spc="0" normalizeH="0" baseline="0" noProof="0" dirty="0">
                <a:ln>
                  <a:noFill/>
                </a:ln>
                <a:solidFill>
                  <a:sysClr val="windowText" lastClr="000000"/>
                </a:solidFill>
                <a:effectLst/>
                <a:uLnTx/>
                <a:uFillTx/>
                <a:latin typeface="+mn-ea"/>
                <a:cs typeface="+mn-cs"/>
              </a:rPr>
              <a:t>464</a:t>
            </a:r>
            <a:r>
              <a:rPr kumimoji="1" lang="ja-JP" altLang="en-US" sz="800" b="0" i="0" u="none" strike="noStrike" kern="1200" cap="none" spc="0" normalizeH="0" baseline="0" noProof="0" dirty="0">
                <a:ln>
                  <a:noFill/>
                </a:ln>
                <a:solidFill>
                  <a:sysClr val="windowText" lastClr="000000"/>
                </a:solidFill>
                <a:effectLst/>
                <a:uLnTx/>
                <a:uFillTx/>
                <a:latin typeface="+mn-ea"/>
                <a:cs typeface="+mn-cs"/>
              </a:rPr>
              <a:t>号）</a:t>
            </a:r>
            <a:endParaRPr kumimoji="1" lang="en-US" altLang="ja-JP" sz="800" b="0" i="0" u="none" strike="noStrike" kern="1200" cap="none" spc="0" normalizeH="0" baseline="0" noProof="0" dirty="0">
              <a:ln>
                <a:noFill/>
              </a:ln>
              <a:solidFill>
                <a:sysClr val="windowText" lastClr="000000"/>
              </a:solidFill>
              <a:effectLst/>
              <a:uLnTx/>
              <a:uFillTx/>
              <a:latin typeface="+mn-ea"/>
              <a:cs typeface="+mn-cs"/>
            </a:endParaRPr>
          </a:p>
        </p:txBody>
      </p:sp>
      <p:pic>
        <p:nvPicPr>
          <p:cNvPr id="42" name="Picture 17">
            <a:extLst>
              <a:ext uri="{FF2B5EF4-FFF2-40B4-BE49-F238E27FC236}">
                <a16:creationId xmlns:a16="http://schemas.microsoft.com/office/drawing/2014/main" id="{03A20E68-E649-4E51-8DE4-5E97FA46814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00694" y="4494491"/>
            <a:ext cx="2750100" cy="1480569"/>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3" name="テキスト ボックス 49">
            <a:extLst>
              <a:ext uri="{FF2B5EF4-FFF2-40B4-BE49-F238E27FC236}">
                <a16:creationId xmlns:a16="http://schemas.microsoft.com/office/drawing/2014/main" id="{0BF7B6D9-3E21-46BD-A2AD-2D79B2BD6AD8}"/>
              </a:ext>
            </a:extLst>
          </p:cNvPr>
          <p:cNvSpPr txBox="1"/>
          <p:nvPr/>
        </p:nvSpPr>
        <p:spPr>
          <a:xfrm>
            <a:off x="2951837" y="4438796"/>
            <a:ext cx="1483291" cy="1631216"/>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ja-JP" altLang="en-US" sz="1000" dirty="0">
                <a:latin typeface="+mn-ea"/>
                <a:cs typeface="小塚ゴシック Pr6N L"/>
              </a:rPr>
              <a:t>しずみ</a:t>
            </a:r>
            <a:r>
              <a:rPr lang="ja-JP" altLang="en-US" sz="1000" dirty="0" err="1">
                <a:latin typeface="+mn-ea"/>
                <a:cs typeface="小塚ゴシック Pr6N L"/>
              </a:rPr>
              <a:t>ち</a:t>
            </a:r>
            <a:r>
              <a:rPr lang="en-US" altLang="ja-JP" sz="1000" dirty="0">
                <a:latin typeface="+mn-ea"/>
                <a:cs typeface="小塚ゴシック Pr6N L"/>
              </a:rPr>
              <a:t>info</a:t>
            </a:r>
            <a:r>
              <a:rPr lang="ja-JP" altLang="en-US" sz="1000" dirty="0">
                <a:latin typeface="+mn-ea"/>
                <a:cs typeface="小塚ゴシック Pr6N L"/>
              </a:rPr>
              <a:t>の</a:t>
            </a:r>
            <a:r>
              <a:rPr lang="en-US" altLang="ja-JP" sz="1000" dirty="0" err="1">
                <a:latin typeface="+mn-ea"/>
                <a:cs typeface="小塚ゴシック Pr6N L"/>
              </a:rPr>
              <a:t>WebAPI</a:t>
            </a:r>
            <a:r>
              <a:rPr lang="ja-JP" altLang="en-US" sz="1000" dirty="0">
                <a:latin typeface="+mn-ea"/>
                <a:cs typeface="小塚ゴシック Pr6N L"/>
              </a:rPr>
              <a:t>提供の規制情報をもとに、リアルタイムにルート探索するナビアプリの試作開発状況</a:t>
            </a:r>
            <a:endParaRPr lang="en-US" altLang="ja-JP" sz="1000" dirty="0">
              <a:latin typeface="+mn-ea"/>
              <a:cs typeface="小塚ゴシック Pr6N L"/>
            </a:endParaRPr>
          </a:p>
          <a:p>
            <a:r>
              <a:rPr lang="ja-JP" altLang="en-US" sz="1000" dirty="0">
                <a:latin typeface="+mn-ea"/>
                <a:cs typeface="小塚ゴシック Pr6N L"/>
              </a:rPr>
              <a:t>自治体からの規制情報を回避してルート探索することに成功。将来的にはナビや自動運転への活用の可能性を見いだせた研究。</a:t>
            </a:r>
            <a:endParaRPr lang="en-US" altLang="ja-JP" sz="1000" dirty="0">
              <a:latin typeface="+mn-ea"/>
              <a:cs typeface="小塚ゴシック Pr6N L"/>
            </a:endParaRPr>
          </a:p>
        </p:txBody>
      </p:sp>
      <p:sp>
        <p:nvSpPr>
          <p:cNvPr id="44" name="テキスト ボックス 50">
            <a:extLst>
              <a:ext uri="{FF2B5EF4-FFF2-40B4-BE49-F238E27FC236}">
                <a16:creationId xmlns:a16="http://schemas.microsoft.com/office/drawing/2014/main" id="{12EB32D5-4256-49BD-AAE7-16311407F4B9}"/>
              </a:ext>
            </a:extLst>
          </p:cNvPr>
          <p:cNvSpPr txBox="1"/>
          <p:nvPr/>
        </p:nvSpPr>
        <p:spPr>
          <a:xfrm>
            <a:off x="189227" y="5734229"/>
            <a:ext cx="2870605" cy="276999"/>
          </a:xfrm>
          <a:prstGeom prst="rect">
            <a:avLst/>
          </a:prstGeom>
          <a:solidFill>
            <a:sysClr val="window" lastClr="FFFFFF">
              <a:alpha val="75000"/>
            </a:sysClr>
          </a:solid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ysClr val="windowText" lastClr="000000"/>
                </a:solidFill>
                <a:effectLst/>
                <a:uLnTx/>
                <a:uFillTx/>
                <a:latin typeface="+mn-ea"/>
                <a:cs typeface="+mn-cs"/>
              </a:rPr>
              <a:t>Ⓒトヨタ</a:t>
            </a:r>
            <a:r>
              <a:rPr kumimoji="1" lang="en-US" altLang="ja-JP" sz="1200" b="0" i="0" u="none" strike="noStrike" kern="1200" cap="none" spc="0" normalizeH="0" baseline="0" noProof="0" dirty="0">
                <a:ln>
                  <a:noFill/>
                </a:ln>
                <a:solidFill>
                  <a:sysClr val="windowText" lastClr="000000"/>
                </a:solidFill>
                <a:effectLst/>
                <a:uLnTx/>
                <a:uFillTx/>
                <a:latin typeface="+mn-ea"/>
                <a:cs typeface="+mn-cs"/>
              </a:rPr>
              <a:t>IT</a:t>
            </a:r>
            <a:r>
              <a:rPr kumimoji="1" lang="ja-JP" altLang="en-US" sz="1200" b="0" i="0" u="none" strike="noStrike" kern="1200" cap="none" spc="0" normalizeH="0" baseline="0" noProof="0" dirty="0">
                <a:ln>
                  <a:noFill/>
                </a:ln>
                <a:solidFill>
                  <a:sysClr val="windowText" lastClr="000000"/>
                </a:solidFill>
                <a:effectLst/>
                <a:uLnTx/>
                <a:uFillTx/>
                <a:latin typeface="+mn-ea"/>
                <a:cs typeface="+mn-cs"/>
              </a:rPr>
              <a:t>開発センター　Ⓒゼンリンデータコム</a:t>
            </a:r>
            <a:endParaRPr kumimoji="1" lang="en-US" altLang="ja-JP" sz="1200" b="0" i="0" u="none" strike="noStrike" kern="1200" cap="none" spc="0" normalizeH="0" baseline="0" noProof="0" dirty="0">
              <a:ln>
                <a:noFill/>
              </a:ln>
              <a:solidFill>
                <a:sysClr val="windowText" lastClr="000000"/>
              </a:solidFill>
              <a:effectLst/>
              <a:uLnTx/>
              <a:uFillTx/>
              <a:latin typeface="+mn-ea"/>
              <a:cs typeface="+mn-cs"/>
            </a:endParaRPr>
          </a:p>
        </p:txBody>
      </p:sp>
      <p:sp>
        <p:nvSpPr>
          <p:cNvPr id="45" name="テキスト ボックス 104">
            <a:extLst>
              <a:ext uri="{FF2B5EF4-FFF2-40B4-BE49-F238E27FC236}">
                <a16:creationId xmlns:a16="http://schemas.microsoft.com/office/drawing/2014/main" id="{21A5F4AD-5A36-4143-A82B-82FF5D7F4EE2}"/>
              </a:ext>
            </a:extLst>
          </p:cNvPr>
          <p:cNvSpPr txBox="1"/>
          <p:nvPr/>
        </p:nvSpPr>
        <p:spPr>
          <a:xfrm>
            <a:off x="4653021" y="5048396"/>
            <a:ext cx="4349268" cy="1384995"/>
          </a:xfrm>
          <a:prstGeom prst="rect">
            <a:avLst/>
          </a:prstGeom>
          <a:no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171450" indent="-171450">
              <a:buFont typeface="Wingdings" charset="2"/>
              <a:buChar char="l"/>
            </a:pPr>
            <a:r>
              <a:rPr lang="ja-JP" altLang="en-US" sz="1200" dirty="0">
                <a:latin typeface="+mn-ea"/>
                <a:cs typeface="小塚ゴシック Pr6N L"/>
              </a:rPr>
              <a:t>リアルタイムに提供される道路規制情報を地図上でビジュアル的に</a:t>
            </a:r>
            <a:r>
              <a:rPr lang="en-US" altLang="ja-JP" sz="1200" dirty="0">
                <a:latin typeface="+mn-ea"/>
                <a:cs typeface="小塚ゴシック Pr6N L"/>
              </a:rPr>
              <a:t/>
            </a:r>
            <a:br>
              <a:rPr lang="en-US" altLang="ja-JP" sz="1200" dirty="0">
                <a:latin typeface="+mn-ea"/>
                <a:cs typeface="小塚ゴシック Pr6N L"/>
              </a:rPr>
            </a:br>
            <a:r>
              <a:rPr lang="ja-JP" altLang="en-US" sz="1200" dirty="0">
                <a:latin typeface="+mn-ea"/>
                <a:cs typeface="小塚ゴシック Pr6N L"/>
              </a:rPr>
              <a:t>確認できるようになりました。災害時には、現場からの情報をもとに</a:t>
            </a:r>
            <a:r>
              <a:rPr lang="en-US" altLang="ja-JP" sz="1200" dirty="0">
                <a:latin typeface="+mn-ea"/>
                <a:cs typeface="小塚ゴシック Pr6N L"/>
              </a:rPr>
              <a:t/>
            </a:r>
            <a:br>
              <a:rPr lang="en-US" altLang="ja-JP" sz="1200" dirty="0">
                <a:latin typeface="+mn-ea"/>
                <a:cs typeface="小塚ゴシック Pr6N L"/>
              </a:rPr>
            </a:br>
            <a:r>
              <a:rPr lang="ja-JP" altLang="en-US" sz="1200" dirty="0">
                <a:latin typeface="+mn-ea"/>
                <a:cs typeface="小塚ゴシック Pr6N L"/>
              </a:rPr>
              <a:t>通行可否情報を把握できます。</a:t>
            </a:r>
            <a:endParaRPr lang="en-US" altLang="ja-JP" sz="1200" dirty="0">
              <a:latin typeface="+mn-ea"/>
              <a:cs typeface="小塚ゴシック Pr6N L"/>
            </a:endParaRPr>
          </a:p>
          <a:p>
            <a:endParaRPr lang="en-US" altLang="ja-JP" sz="1200" dirty="0">
              <a:latin typeface="+mn-ea"/>
              <a:cs typeface="小塚ゴシック Pr6N L"/>
            </a:endParaRPr>
          </a:p>
          <a:p>
            <a:pPr marL="171450" indent="-171450">
              <a:buFont typeface="Wingdings" charset="2"/>
              <a:buChar char="l"/>
            </a:pPr>
            <a:r>
              <a:rPr lang="en-US" altLang="ja-JP" sz="1200" dirty="0">
                <a:latin typeface="+mn-ea"/>
                <a:cs typeface="小塚ゴシック Pr6N L"/>
              </a:rPr>
              <a:t>Web API</a:t>
            </a:r>
            <a:r>
              <a:rPr lang="ja-JP" altLang="en-US" sz="1200" dirty="0">
                <a:latin typeface="+mn-ea"/>
                <a:cs typeface="小塚ゴシック Pr6N L"/>
              </a:rPr>
              <a:t>を通じて規制情報や災害情報がオープンデータとして</a:t>
            </a:r>
            <a:r>
              <a:rPr lang="en-US" altLang="ja-JP" sz="1200" dirty="0">
                <a:latin typeface="+mn-ea"/>
                <a:cs typeface="小塚ゴシック Pr6N L"/>
              </a:rPr>
              <a:t/>
            </a:r>
            <a:br>
              <a:rPr lang="en-US" altLang="ja-JP" sz="1200" dirty="0">
                <a:latin typeface="+mn-ea"/>
                <a:cs typeface="小塚ゴシック Pr6N L"/>
              </a:rPr>
            </a:br>
            <a:r>
              <a:rPr lang="ja-JP" altLang="en-US" sz="1200" dirty="0">
                <a:latin typeface="+mn-ea"/>
                <a:cs typeface="小塚ゴシック Pr6N L"/>
              </a:rPr>
              <a:t>提供され、アプリケーションなどで自由に利用できるようになりました。</a:t>
            </a:r>
            <a:endParaRPr lang="en-US" altLang="ja-JP" sz="1200" dirty="0">
              <a:latin typeface="+mn-ea"/>
              <a:cs typeface="小塚ゴシック Pr6N L"/>
            </a:endParaRPr>
          </a:p>
          <a:p>
            <a:endParaRPr lang="en-US" altLang="ja-JP" sz="1200" dirty="0">
              <a:latin typeface="+mn-ea"/>
              <a:cs typeface="小塚ゴシック Pr6N L"/>
            </a:endParaRPr>
          </a:p>
        </p:txBody>
      </p:sp>
      <p:sp>
        <p:nvSpPr>
          <p:cNvPr id="21" name="正方形/長方形 20">
            <a:extLst>
              <a:ext uri="{FF2B5EF4-FFF2-40B4-BE49-F238E27FC236}">
                <a16:creationId xmlns:a16="http://schemas.microsoft.com/office/drawing/2014/main" id="{FAB1F835-7979-4C60-B5BE-E604885B41E1}"/>
              </a:ext>
            </a:extLst>
          </p:cNvPr>
          <p:cNvSpPr/>
          <p:nvPr/>
        </p:nvSpPr>
        <p:spPr>
          <a:xfrm>
            <a:off x="1043608" y="6491897"/>
            <a:ext cx="7733036" cy="307777"/>
          </a:xfrm>
          <a:prstGeom prst="rect">
            <a:avLst/>
          </a:prstGeom>
        </p:spPr>
        <p:txBody>
          <a:bodyPr wrap="square">
            <a:spAutoFit/>
          </a:bodyPr>
          <a:lstStyle/>
          <a:p>
            <a:pPr algn="r"/>
            <a:r>
              <a:rPr kumimoji="1" lang="en-US" altLang="ja-JP" sz="1400" dirty="0"/>
              <a:t>※</a:t>
            </a:r>
            <a:r>
              <a:rPr kumimoji="1" lang="ja-JP" altLang="en-US" sz="1400" dirty="0"/>
              <a:t>出典</a:t>
            </a:r>
            <a:r>
              <a:rPr kumimoji="1" lang="en-US" altLang="ja-JP" sz="1400" dirty="0"/>
              <a:t>: </a:t>
            </a:r>
            <a:r>
              <a:rPr kumimoji="1" lang="ja-JP" altLang="en-US" sz="1400" dirty="0"/>
              <a:t>内閣官房「オープンデータ</a:t>
            </a:r>
            <a:r>
              <a:rPr kumimoji="1" lang="en-US" altLang="ja-JP" sz="1400" dirty="0"/>
              <a:t>100</a:t>
            </a:r>
            <a:r>
              <a:rPr kumimoji="1" lang="ja-JP" altLang="en-US" sz="1400" dirty="0"/>
              <a:t>」より「しずみ</a:t>
            </a:r>
            <a:r>
              <a:rPr kumimoji="1" lang="ja-JP" altLang="en-US" sz="1400" dirty="0" err="1"/>
              <a:t>ち</a:t>
            </a:r>
            <a:r>
              <a:rPr kumimoji="1" lang="en-US" altLang="ja-JP" sz="1400" dirty="0"/>
              <a:t>info</a:t>
            </a:r>
            <a:r>
              <a:rPr kumimoji="1" lang="ja-JP" altLang="en-US" sz="1400" dirty="0"/>
              <a:t>」 </a:t>
            </a:r>
            <a:r>
              <a:rPr kumimoji="1" lang="en-US" altLang="ja-JP" sz="1400" dirty="0"/>
              <a:t>https://cio.go.jp/opendata100</a:t>
            </a:r>
            <a:endParaRPr kumimoji="1" lang="ja-JP" altLang="en-US" sz="1400" dirty="0"/>
          </a:p>
        </p:txBody>
      </p:sp>
      <p:sp>
        <p:nvSpPr>
          <p:cNvPr id="23" name="タイトル 1">
            <a:extLst>
              <a:ext uri="{FF2B5EF4-FFF2-40B4-BE49-F238E27FC236}">
                <a16:creationId xmlns:a16="http://schemas.microsoft.com/office/drawing/2014/main" id="{F2F0C32A-77C1-482E-B791-156E898662A6}"/>
              </a:ext>
            </a:extLst>
          </p:cNvPr>
          <p:cNvSpPr>
            <a:spLocks noGrp="1"/>
          </p:cNvSpPr>
          <p:nvPr>
            <p:ph type="title"/>
          </p:nvPr>
        </p:nvSpPr>
        <p:spPr>
          <a:xfrm>
            <a:off x="251520" y="313813"/>
            <a:ext cx="8712968" cy="424732"/>
          </a:xfrm>
        </p:spPr>
        <p:txBody>
          <a:bodyPr>
            <a:normAutofit/>
          </a:bodyPr>
          <a:lstStyle/>
          <a:p>
            <a:r>
              <a:rPr lang="en-US" altLang="ja-JP" dirty="0">
                <a:latin typeface="+mn-ea"/>
                <a:ea typeface="+mn-ea"/>
              </a:rPr>
              <a:t>2.4 </a:t>
            </a:r>
            <a:r>
              <a:rPr lang="ja-JP" altLang="en-US" dirty="0">
                <a:latin typeface="+mn-ea"/>
                <a:ea typeface="+mn-ea"/>
              </a:rPr>
              <a:t>オープンデータによる官民協働の促進</a:t>
            </a:r>
            <a:endParaRPr kumimoji="1" lang="ja-JP" altLang="en-US" dirty="0">
              <a:latin typeface="+mn-ea"/>
              <a:ea typeface="+mn-ea"/>
            </a:endParaRPr>
          </a:p>
        </p:txBody>
      </p:sp>
      <p:sp>
        <p:nvSpPr>
          <p:cNvPr id="24" name="タイトル 1">
            <a:extLst>
              <a:ext uri="{FF2B5EF4-FFF2-40B4-BE49-F238E27FC236}">
                <a16:creationId xmlns:a16="http://schemas.microsoft.com/office/drawing/2014/main" id="{85C7A9D9-DE27-4DBC-9856-CCC34E23B998}"/>
              </a:ext>
            </a:extLst>
          </p:cNvPr>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2.</a:t>
            </a:r>
            <a:r>
              <a:rPr lang="ja-JP" altLang="en-US" sz="1200" dirty="0">
                <a:latin typeface="+mn-ea"/>
                <a:ea typeface="+mn-ea"/>
              </a:rPr>
              <a:t>オープンデータの意義を理解する</a:t>
            </a:r>
          </a:p>
        </p:txBody>
      </p:sp>
    </p:spTree>
    <p:extLst>
      <p:ext uri="{BB962C8B-B14F-4D97-AF65-F5344CB8AC3E}">
        <p14:creationId xmlns:p14="http://schemas.microsoft.com/office/powerpoint/2010/main" val="1870404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26</a:t>
            </a:fld>
            <a:endParaRPr kumimoji="1" lang="ja-JP" altLang="en-US"/>
          </a:p>
        </p:txBody>
      </p:sp>
      <p:sp>
        <p:nvSpPr>
          <p:cNvPr id="29" name="正方形/長方形 28"/>
          <p:cNvSpPr/>
          <p:nvPr/>
        </p:nvSpPr>
        <p:spPr>
          <a:xfrm>
            <a:off x="215900" y="840309"/>
            <a:ext cx="8316540"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④ 室蘭市</a:t>
            </a:r>
            <a:r>
              <a:rPr lang="en-US" altLang="ja-JP" sz="2000" dirty="0">
                <a:solidFill>
                  <a:schemeClr val="tx1"/>
                </a:solidFill>
                <a:latin typeface="+mn-ea"/>
                <a:cs typeface="Meiryo UI" panose="020B0604030504040204" pitchFamily="50" charset="-128"/>
              </a:rPr>
              <a:t>GIS</a:t>
            </a:r>
            <a:r>
              <a:rPr lang="ja-JP" altLang="en-US" sz="2000" dirty="0">
                <a:solidFill>
                  <a:schemeClr val="tx1"/>
                </a:solidFill>
                <a:latin typeface="+mn-ea"/>
                <a:cs typeface="Meiryo UI" panose="020B0604030504040204" pitchFamily="50" charset="-128"/>
              </a:rPr>
              <a:t>情報の（一部）オープンデータ事業（室蘭市）</a:t>
            </a:r>
          </a:p>
        </p:txBody>
      </p:sp>
      <p:sp>
        <p:nvSpPr>
          <p:cNvPr id="10" name="四角形: 角を丸くする 9">
            <a:extLst>
              <a:ext uri="{FF2B5EF4-FFF2-40B4-BE49-F238E27FC236}">
                <a16:creationId xmlns:a16="http://schemas.microsoft.com/office/drawing/2014/main" id="{683F6A8F-D098-45F9-BBEF-610D483B57C8}"/>
              </a:ext>
            </a:extLst>
          </p:cNvPr>
          <p:cNvSpPr/>
          <p:nvPr/>
        </p:nvSpPr>
        <p:spPr>
          <a:xfrm>
            <a:off x="317237" y="1216512"/>
            <a:ext cx="8502531" cy="1045058"/>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n-ea"/>
                <a:cs typeface="Meiryo UI" panose="020B0604030504040204" pitchFamily="50" charset="-128"/>
              </a:rPr>
              <a:t>日本の地方自治体で初めて地理空間（</a:t>
            </a:r>
            <a:r>
              <a:rPr lang="en-US" altLang="ja-JP" sz="1600" dirty="0">
                <a:solidFill>
                  <a:schemeClr val="tx1"/>
                </a:solidFill>
                <a:latin typeface="+mn-ea"/>
                <a:cs typeface="Meiryo UI" panose="020B0604030504040204" pitchFamily="50" charset="-128"/>
              </a:rPr>
              <a:t>GIS</a:t>
            </a:r>
            <a:r>
              <a:rPr lang="ja-JP" altLang="en-US" sz="1600" dirty="0">
                <a:solidFill>
                  <a:schemeClr val="tx1"/>
                </a:solidFill>
                <a:latin typeface="+mn-ea"/>
                <a:cs typeface="Meiryo UI" panose="020B0604030504040204" pitchFamily="50" charset="-128"/>
              </a:rPr>
              <a:t>）情報をオープンデータとして公開。</a:t>
            </a:r>
          </a:p>
          <a:p>
            <a:pPr marL="285750" indent="-285750">
              <a:buFont typeface="Wingdings" panose="05000000000000000000" pitchFamily="2" charset="2"/>
              <a:buChar char="l"/>
            </a:pPr>
            <a:r>
              <a:rPr lang="ja-JP" altLang="en-US" sz="1600" dirty="0">
                <a:solidFill>
                  <a:schemeClr val="tx1"/>
                </a:solidFill>
                <a:latin typeface="+mn-ea"/>
                <a:cs typeface="Meiryo UI" panose="020B0604030504040204" pitchFamily="50" charset="-128"/>
              </a:rPr>
              <a:t>使用しているデータ</a:t>
            </a:r>
            <a:r>
              <a:rPr lang="en-US" altLang="ja-JP" sz="1600" dirty="0">
                <a:solidFill>
                  <a:schemeClr val="tx1"/>
                </a:solidFill>
                <a:latin typeface="+mn-ea"/>
                <a:cs typeface="Meiryo UI" panose="020B0604030504040204" pitchFamily="50" charset="-128"/>
              </a:rPr>
              <a:t>: </a:t>
            </a:r>
            <a:r>
              <a:rPr lang="ja-JP" altLang="en-US" sz="1600" dirty="0">
                <a:solidFill>
                  <a:schemeClr val="tx1"/>
                </a:solidFill>
                <a:latin typeface="+mn-ea"/>
                <a:cs typeface="Meiryo UI" panose="020B0604030504040204" pitchFamily="50" charset="-128"/>
              </a:rPr>
              <a:t>室蘭市オープンデータ・地理空間情報・</a:t>
            </a:r>
            <a:br>
              <a:rPr lang="ja-JP" altLang="en-US" sz="1600" dirty="0">
                <a:solidFill>
                  <a:schemeClr val="tx1"/>
                </a:solidFill>
                <a:latin typeface="+mn-ea"/>
                <a:cs typeface="Meiryo UI" panose="020B0604030504040204" pitchFamily="50" charset="-128"/>
              </a:rPr>
            </a:br>
            <a:r>
              <a:rPr lang="ja-JP" altLang="en-US" sz="1600" dirty="0">
                <a:solidFill>
                  <a:schemeClr val="tx1"/>
                </a:solidFill>
                <a:latin typeface="+mn-ea"/>
                <a:cs typeface="Meiryo UI" panose="020B0604030504040204" pitchFamily="50" charset="-128"/>
              </a:rPr>
              <a:t>				  総務省統計局 平成</a:t>
            </a:r>
            <a:r>
              <a:rPr lang="en-US" altLang="ja-JP" sz="1600" dirty="0">
                <a:solidFill>
                  <a:schemeClr val="tx1"/>
                </a:solidFill>
                <a:latin typeface="+mn-ea"/>
                <a:cs typeface="Meiryo UI" panose="020B0604030504040204" pitchFamily="50" charset="-128"/>
              </a:rPr>
              <a:t>22</a:t>
            </a:r>
            <a:r>
              <a:rPr lang="ja-JP" altLang="en-US" sz="1600" dirty="0">
                <a:solidFill>
                  <a:schemeClr val="tx1"/>
                </a:solidFill>
                <a:latin typeface="+mn-ea"/>
                <a:cs typeface="Meiryo UI" panose="020B0604030504040204" pitchFamily="50" charset="-128"/>
              </a:rPr>
              <a:t>年国勢調査 小地域統計データ</a:t>
            </a:r>
          </a:p>
          <a:p>
            <a:pPr marL="285750" indent="-285750">
              <a:buFont typeface="Wingdings" panose="05000000000000000000" pitchFamily="2" charset="2"/>
              <a:buChar char="l"/>
            </a:pPr>
            <a:r>
              <a:rPr lang="ja-JP" altLang="en-US" sz="1600" dirty="0">
                <a:solidFill>
                  <a:schemeClr val="tx1"/>
                </a:solidFill>
                <a:latin typeface="+mn-ea"/>
                <a:cs typeface="Meiryo UI" panose="020B0604030504040204" pitchFamily="50" charset="-128"/>
              </a:rPr>
              <a:t>データの形式</a:t>
            </a:r>
            <a:r>
              <a:rPr lang="en-US" altLang="ja-JP" sz="1600" dirty="0">
                <a:solidFill>
                  <a:schemeClr val="tx1"/>
                </a:solidFill>
                <a:latin typeface="+mn-ea"/>
                <a:cs typeface="Meiryo UI" panose="020B0604030504040204" pitchFamily="50" charset="-128"/>
              </a:rPr>
              <a:t>: CSV</a:t>
            </a:r>
            <a:r>
              <a:rPr lang="ja-JP" altLang="en-US" sz="1600" dirty="0">
                <a:solidFill>
                  <a:schemeClr val="tx1"/>
                </a:solidFill>
                <a:latin typeface="+mn-ea"/>
                <a:cs typeface="Meiryo UI" panose="020B0604030504040204" pitchFamily="50" charset="-128"/>
              </a:rPr>
              <a:t>（統計情報）・</a:t>
            </a:r>
            <a:r>
              <a:rPr lang="en-US" altLang="ja-JP" sz="1600" dirty="0">
                <a:solidFill>
                  <a:schemeClr val="tx1"/>
                </a:solidFill>
                <a:latin typeface="+mn-ea"/>
                <a:cs typeface="Meiryo UI" panose="020B0604030504040204" pitchFamily="50" charset="-128"/>
              </a:rPr>
              <a:t>Shape</a:t>
            </a:r>
            <a:r>
              <a:rPr lang="ja-JP" altLang="en-US" sz="1600" dirty="0">
                <a:solidFill>
                  <a:schemeClr val="tx1"/>
                </a:solidFill>
                <a:latin typeface="+mn-ea"/>
                <a:cs typeface="Meiryo UI" panose="020B0604030504040204" pitchFamily="50" charset="-128"/>
              </a:rPr>
              <a:t>（空間情報）ほか</a:t>
            </a:r>
            <a:endParaRPr lang="en-US" altLang="ja-JP" sz="1600" dirty="0">
              <a:solidFill>
                <a:schemeClr val="tx1"/>
              </a:solidFill>
              <a:latin typeface="+mn-ea"/>
              <a:cs typeface="Meiryo UI" panose="020B0604030504040204" pitchFamily="50" charset="-128"/>
            </a:endParaRPr>
          </a:p>
        </p:txBody>
      </p:sp>
      <p:sp>
        <p:nvSpPr>
          <p:cNvPr id="51" name="角丸四角形 79">
            <a:extLst>
              <a:ext uri="{FF2B5EF4-FFF2-40B4-BE49-F238E27FC236}">
                <a16:creationId xmlns:a16="http://schemas.microsoft.com/office/drawing/2014/main" id="{B03411D5-166F-4058-A098-F86D6806C939}"/>
              </a:ext>
            </a:extLst>
          </p:cNvPr>
          <p:cNvSpPr/>
          <p:nvPr/>
        </p:nvSpPr>
        <p:spPr>
          <a:xfrm>
            <a:off x="4610741" y="4688560"/>
            <a:ext cx="4366966" cy="1692768"/>
          </a:xfrm>
          <a:prstGeom prst="roundRect">
            <a:avLst>
              <a:gd name="adj" fmla="val 10424"/>
            </a:avLst>
          </a:prstGeom>
          <a:noFill/>
          <a:ln w="9525" cap="flat" cmpd="sng" algn="ctr">
            <a:solidFill>
              <a:schemeClr val="accent1"/>
            </a:solid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mn-ea"/>
              <a:cs typeface="+mn-cs"/>
            </a:endParaRPr>
          </a:p>
        </p:txBody>
      </p:sp>
      <p:sp>
        <p:nvSpPr>
          <p:cNvPr id="52" name="片側の 2 つの角を丸めた四角形 31">
            <a:extLst>
              <a:ext uri="{FF2B5EF4-FFF2-40B4-BE49-F238E27FC236}">
                <a16:creationId xmlns:a16="http://schemas.microsoft.com/office/drawing/2014/main" id="{DEDDB811-6329-4F46-9199-FEEB7FD08BAF}"/>
              </a:ext>
            </a:extLst>
          </p:cNvPr>
          <p:cNvSpPr/>
          <p:nvPr/>
        </p:nvSpPr>
        <p:spPr>
          <a:xfrm>
            <a:off x="4610741" y="4688560"/>
            <a:ext cx="4366966" cy="456823"/>
          </a:xfrm>
          <a:prstGeom prst="round2SameRect">
            <a:avLst>
              <a:gd name="adj1" fmla="val 40827"/>
              <a:gd name="adj2" fmla="val 0"/>
            </a:avLst>
          </a:prstGeom>
          <a:solidFill>
            <a:schemeClr val="accent1"/>
          </a:solidFill>
          <a:ln w="9525"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ysClr val="window" lastClr="FFFFFF"/>
              </a:solidFill>
              <a:effectLst/>
              <a:uLnTx/>
              <a:uFillTx/>
              <a:latin typeface="+mn-ea"/>
              <a:cs typeface="+mn-cs"/>
            </a:endParaRPr>
          </a:p>
        </p:txBody>
      </p:sp>
      <p:sp>
        <p:nvSpPr>
          <p:cNvPr id="53" name="下矢印 44">
            <a:extLst>
              <a:ext uri="{FF2B5EF4-FFF2-40B4-BE49-F238E27FC236}">
                <a16:creationId xmlns:a16="http://schemas.microsoft.com/office/drawing/2014/main" id="{E8AB2D3F-DDE9-4F4A-A9D1-9BE1A1A147FD}"/>
              </a:ext>
            </a:extLst>
          </p:cNvPr>
          <p:cNvSpPr/>
          <p:nvPr/>
        </p:nvSpPr>
        <p:spPr>
          <a:xfrm>
            <a:off x="6653240" y="4381952"/>
            <a:ext cx="278434" cy="288147"/>
          </a:xfrm>
          <a:prstGeom prst="downArrow">
            <a:avLst>
              <a:gd name="adj1" fmla="val 30686"/>
              <a:gd name="adj2" fmla="val 50000"/>
            </a:avLst>
          </a:prstGeom>
          <a:solidFill>
            <a:schemeClr val="accent1"/>
          </a:solidFill>
          <a:ln w="9525"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ysClr val="window" lastClr="FFFFFF"/>
              </a:solidFill>
              <a:effectLst/>
              <a:uLnTx/>
              <a:uFillTx/>
              <a:latin typeface="+mn-ea"/>
              <a:cs typeface="+mn-cs"/>
            </a:endParaRPr>
          </a:p>
        </p:txBody>
      </p:sp>
      <p:sp>
        <p:nvSpPr>
          <p:cNvPr id="56" name="テキスト ボックス 25">
            <a:extLst>
              <a:ext uri="{FF2B5EF4-FFF2-40B4-BE49-F238E27FC236}">
                <a16:creationId xmlns:a16="http://schemas.microsoft.com/office/drawing/2014/main" id="{60151317-FC6B-49BB-B4C6-2E6A4FF8E08C}"/>
              </a:ext>
            </a:extLst>
          </p:cNvPr>
          <p:cNvSpPr txBox="1"/>
          <p:nvPr/>
        </p:nvSpPr>
        <p:spPr>
          <a:xfrm>
            <a:off x="4715770" y="2522554"/>
            <a:ext cx="3866764" cy="369332"/>
          </a:xfrm>
          <a:prstGeom prst="rect">
            <a:avLst/>
          </a:prstGeom>
          <a:no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en-US" altLang="en-US" sz="1400" dirty="0">
                <a:solidFill>
                  <a:schemeClr val="accent1">
                    <a:lumMod val="50000"/>
                  </a:schemeClr>
                </a:solidFill>
                <a:latin typeface="+mn-ea"/>
                <a:cs typeface="小塚ゴシック Pr6N M"/>
              </a:rPr>
              <a:t>GIS</a:t>
            </a:r>
            <a:r>
              <a:rPr lang="ja-JP" altLang="en-US" sz="1400" dirty="0">
                <a:solidFill>
                  <a:schemeClr val="accent1">
                    <a:lumMod val="50000"/>
                  </a:schemeClr>
                </a:solidFill>
                <a:latin typeface="+mn-ea"/>
                <a:cs typeface="小塚ゴシック Pr6N M"/>
              </a:rPr>
              <a:t>情報の（一部）</a:t>
            </a:r>
            <a:r>
              <a:rPr lang="en-US" altLang="en-US" sz="1400" dirty="0">
                <a:solidFill>
                  <a:schemeClr val="accent1">
                    <a:lumMod val="50000"/>
                  </a:schemeClr>
                </a:solidFill>
                <a:latin typeface="+mn-ea"/>
                <a:cs typeface="小塚ゴシック Pr6N M"/>
              </a:rPr>
              <a:t>オープンデータ化</a:t>
            </a:r>
            <a:r>
              <a:rPr kumimoji="1" lang="en-US" altLang="ja-JP" dirty="0">
                <a:solidFill>
                  <a:schemeClr val="accent1">
                    <a:lumMod val="50000"/>
                  </a:schemeClr>
                </a:solidFill>
                <a:latin typeface="+mn-ea"/>
                <a:cs typeface="小塚ゴシック Pr6N M"/>
              </a:rPr>
              <a:t> </a:t>
            </a:r>
            <a:r>
              <a:rPr kumimoji="1" lang="ja-JP" altLang="en-US" sz="1600" dirty="0">
                <a:solidFill>
                  <a:schemeClr val="accent1">
                    <a:lumMod val="50000"/>
                  </a:schemeClr>
                </a:solidFill>
                <a:latin typeface="+mn-ea"/>
                <a:cs typeface="小塚ゴシック Pr6N M"/>
              </a:rPr>
              <a:t>の</a:t>
            </a:r>
            <a:r>
              <a:rPr kumimoji="1" lang="en-US" altLang="ja-JP" dirty="0">
                <a:solidFill>
                  <a:schemeClr val="accent1">
                    <a:lumMod val="50000"/>
                  </a:schemeClr>
                </a:solidFill>
                <a:latin typeface="+mn-ea"/>
                <a:cs typeface="小塚ゴシック Pr6N M"/>
              </a:rPr>
              <a:t> </a:t>
            </a:r>
            <a:r>
              <a:rPr kumimoji="1" lang="ja-JP" altLang="en-US" dirty="0">
                <a:solidFill>
                  <a:schemeClr val="accent1">
                    <a:lumMod val="50000"/>
                  </a:schemeClr>
                </a:solidFill>
                <a:latin typeface="+mn-ea"/>
                <a:cs typeface="小塚ゴシック Pr6N M"/>
              </a:rPr>
              <a:t>キッカケ</a:t>
            </a:r>
          </a:p>
        </p:txBody>
      </p:sp>
      <p:sp>
        <p:nvSpPr>
          <p:cNvPr id="57" name="テキスト ボックス 77">
            <a:extLst>
              <a:ext uri="{FF2B5EF4-FFF2-40B4-BE49-F238E27FC236}">
                <a16:creationId xmlns:a16="http://schemas.microsoft.com/office/drawing/2014/main" id="{D9FC5A32-BAFE-4699-A4FF-6496854B4594}"/>
              </a:ext>
            </a:extLst>
          </p:cNvPr>
          <p:cNvSpPr txBox="1"/>
          <p:nvPr/>
        </p:nvSpPr>
        <p:spPr>
          <a:xfrm>
            <a:off x="4627102" y="2771467"/>
            <a:ext cx="4337386" cy="1569660"/>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171450" indent="-171450">
              <a:buFont typeface="Wingdings" charset="2"/>
              <a:buChar char="l"/>
            </a:pPr>
            <a:r>
              <a:rPr lang="ja-JP" altLang="en-US" sz="1200" dirty="0">
                <a:latin typeface="+mn-ea"/>
                <a:cs typeface="小塚ゴシック Pr6N L"/>
              </a:rPr>
              <a:t>室蘭市は平成</a:t>
            </a:r>
            <a:r>
              <a:rPr lang="en-US" altLang="ja-JP" sz="1200" dirty="0">
                <a:latin typeface="+mn-ea"/>
                <a:cs typeface="小塚ゴシック Pr6N L"/>
              </a:rPr>
              <a:t>24</a:t>
            </a:r>
            <a:r>
              <a:rPr lang="ja-JP" altLang="en-US" sz="1200" dirty="0">
                <a:latin typeface="+mn-ea"/>
                <a:cs typeface="小塚ゴシック Pr6N L"/>
              </a:rPr>
              <a:t>年度に全庁型統合</a:t>
            </a:r>
            <a:r>
              <a:rPr lang="en-US" altLang="ja-JP" sz="1200" dirty="0">
                <a:latin typeface="+mn-ea"/>
                <a:cs typeface="小塚ゴシック Pr6N L"/>
              </a:rPr>
              <a:t>GIS</a:t>
            </a:r>
            <a:r>
              <a:rPr lang="ja-JP" altLang="en-US" sz="1200" dirty="0">
                <a:latin typeface="+mn-ea"/>
                <a:cs typeface="小塚ゴシック Pr6N L"/>
              </a:rPr>
              <a:t>の導入に伴い、</a:t>
            </a:r>
            <a:r>
              <a:rPr lang="en-US" altLang="ja-JP" sz="1200" dirty="0">
                <a:latin typeface="+mn-ea"/>
                <a:cs typeface="小塚ゴシック Pr6N L"/>
              </a:rPr>
              <a:t/>
            </a:r>
            <a:br>
              <a:rPr lang="en-US" altLang="ja-JP" sz="1200" dirty="0">
                <a:latin typeface="+mn-ea"/>
                <a:cs typeface="小塚ゴシック Pr6N L"/>
              </a:rPr>
            </a:br>
            <a:r>
              <a:rPr lang="ja-JP" altLang="en-US" sz="1200" dirty="0">
                <a:latin typeface="+mn-ea"/>
                <a:cs typeface="小塚ゴシック Pr6N L"/>
              </a:rPr>
              <a:t>市民向け</a:t>
            </a:r>
            <a:r>
              <a:rPr lang="en-US" altLang="ja-JP" sz="1200" dirty="0">
                <a:latin typeface="+mn-ea"/>
                <a:cs typeface="小塚ゴシック Pr6N L"/>
              </a:rPr>
              <a:t>GIS</a:t>
            </a:r>
            <a:r>
              <a:rPr lang="ja-JP" altLang="en-US" sz="1200" dirty="0">
                <a:latin typeface="+mn-ea"/>
                <a:cs typeface="小塚ゴシック Pr6N L"/>
              </a:rPr>
              <a:t>の導入についても検討したが、市民向け</a:t>
            </a:r>
            <a:r>
              <a:rPr lang="en-US" altLang="ja-JP" sz="1200" dirty="0">
                <a:latin typeface="+mn-ea"/>
                <a:cs typeface="小塚ゴシック Pr6N L"/>
              </a:rPr>
              <a:t>GIS</a:t>
            </a:r>
            <a:r>
              <a:rPr lang="ja-JP" altLang="en-US" sz="1200" dirty="0">
                <a:latin typeface="+mn-ea"/>
                <a:cs typeface="小塚ゴシック Pr6N L"/>
              </a:rPr>
              <a:t>を</a:t>
            </a:r>
            <a:r>
              <a:rPr lang="en-US" altLang="ja-JP" sz="1200" dirty="0">
                <a:latin typeface="+mn-ea"/>
                <a:cs typeface="小塚ゴシック Pr6N L"/>
              </a:rPr>
              <a:t/>
            </a:r>
            <a:br>
              <a:rPr lang="en-US" altLang="ja-JP" sz="1200" dirty="0">
                <a:latin typeface="+mn-ea"/>
                <a:cs typeface="小塚ゴシック Pr6N L"/>
              </a:rPr>
            </a:br>
            <a:r>
              <a:rPr lang="ja-JP" altLang="en-US" sz="1200" dirty="0">
                <a:latin typeface="+mn-ea"/>
                <a:cs typeface="小塚ゴシック Pr6N L"/>
              </a:rPr>
              <a:t>導入すると新たな費用や、データ整備が別途必要なことなど</a:t>
            </a:r>
            <a:r>
              <a:rPr lang="en-US" altLang="ja-JP" sz="1200" dirty="0">
                <a:latin typeface="+mn-ea"/>
                <a:cs typeface="小塚ゴシック Pr6N L"/>
              </a:rPr>
              <a:t/>
            </a:r>
            <a:br>
              <a:rPr lang="en-US" altLang="ja-JP" sz="1200" dirty="0">
                <a:latin typeface="+mn-ea"/>
                <a:cs typeface="小塚ゴシック Pr6N L"/>
              </a:rPr>
            </a:br>
            <a:r>
              <a:rPr lang="ja-JP" altLang="en-US" sz="1200" dirty="0">
                <a:latin typeface="+mn-ea"/>
                <a:cs typeface="小塚ゴシック Pr6N L"/>
              </a:rPr>
              <a:t>課題が多い。</a:t>
            </a:r>
            <a:endParaRPr lang="en-US" altLang="ja-JP" sz="1200" dirty="0">
              <a:latin typeface="+mn-ea"/>
              <a:cs typeface="小塚ゴシック Pr6N L"/>
            </a:endParaRPr>
          </a:p>
          <a:p>
            <a:r>
              <a:rPr lang="ja-JP" altLang="ja-JP" sz="1200" dirty="0">
                <a:latin typeface="+mn-ea"/>
                <a:cs typeface="小塚ゴシック Pr6N L"/>
              </a:rPr>
              <a:t>　</a:t>
            </a:r>
            <a:endParaRPr lang="en-US" altLang="ja-JP" sz="1200" dirty="0">
              <a:latin typeface="+mn-ea"/>
              <a:cs typeface="小塚ゴシック Pr6N L"/>
            </a:endParaRPr>
          </a:p>
          <a:p>
            <a:pPr marL="171450" indent="-171450">
              <a:buFont typeface="Wingdings" charset="2"/>
              <a:buChar char="l"/>
            </a:pPr>
            <a:r>
              <a:rPr lang="ja-JP" altLang="en-US" sz="1200" dirty="0">
                <a:latin typeface="+mn-ea"/>
                <a:cs typeface="小塚ゴシック Pr6N L"/>
              </a:rPr>
              <a:t>データに住所や座標などがあれば、無料で使える民間の地図</a:t>
            </a:r>
            <a:r>
              <a:rPr lang="en-US" altLang="ja-JP" sz="1200" dirty="0">
                <a:latin typeface="+mn-ea"/>
                <a:cs typeface="小塚ゴシック Pr6N L"/>
              </a:rPr>
              <a:t/>
            </a:r>
            <a:br>
              <a:rPr lang="en-US" altLang="ja-JP" sz="1200" dirty="0">
                <a:latin typeface="+mn-ea"/>
                <a:cs typeface="小塚ゴシック Pr6N L"/>
              </a:rPr>
            </a:br>
            <a:r>
              <a:rPr lang="ja-JP" altLang="en-US" sz="1200" dirty="0">
                <a:latin typeface="+mn-ea"/>
                <a:cs typeface="小塚ゴシック Pr6N L"/>
              </a:rPr>
              <a:t>サービスに簡単にデータを重ねることができるので、 </a:t>
            </a:r>
            <a:r>
              <a:rPr lang="en-US" altLang="ja-JP" sz="1200" dirty="0">
                <a:latin typeface="+mn-ea"/>
                <a:cs typeface="小塚ゴシック Pr6N L"/>
              </a:rPr>
              <a:t>GIS</a:t>
            </a:r>
            <a:r>
              <a:rPr lang="ja-JP" altLang="en-US" sz="1200" dirty="0">
                <a:latin typeface="+mn-ea"/>
                <a:cs typeface="小塚ゴシック Pr6N L"/>
              </a:rPr>
              <a:t>で構築したデータの一部を公開したらどうか。</a:t>
            </a:r>
            <a:endParaRPr lang="en-US" altLang="ja-JP" sz="1200" dirty="0">
              <a:latin typeface="+mn-ea"/>
              <a:cs typeface="小塚ゴシック Pr6N L"/>
            </a:endParaRPr>
          </a:p>
        </p:txBody>
      </p:sp>
      <p:sp>
        <p:nvSpPr>
          <p:cNvPr id="59" name="テキスト ボックス 80">
            <a:extLst>
              <a:ext uri="{FF2B5EF4-FFF2-40B4-BE49-F238E27FC236}">
                <a16:creationId xmlns:a16="http://schemas.microsoft.com/office/drawing/2014/main" id="{51F2D533-A700-4894-A05C-6188505D1071}"/>
              </a:ext>
            </a:extLst>
          </p:cNvPr>
          <p:cNvSpPr txBox="1"/>
          <p:nvPr/>
        </p:nvSpPr>
        <p:spPr>
          <a:xfrm>
            <a:off x="4715770" y="4757114"/>
            <a:ext cx="4235455" cy="369332"/>
          </a:xfrm>
          <a:prstGeom prst="rect">
            <a:avLst/>
          </a:prstGeom>
          <a:solidFill>
            <a:schemeClr val="accent1"/>
          </a:solid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ysClr val="window" lastClr="FFFFFF"/>
                </a:solidFill>
                <a:effectLst/>
                <a:uLnTx/>
                <a:uFillTx/>
                <a:latin typeface="+mn-ea"/>
                <a:cs typeface="小塚ゴシック Pr6N M"/>
              </a:rPr>
              <a:t>GIS</a:t>
            </a:r>
            <a:r>
              <a:rPr kumimoji="1" lang="ja-JP" altLang="en-US" sz="1400" b="0" i="0" u="none" strike="noStrike" kern="1200" cap="none" spc="0" normalizeH="0" baseline="0" noProof="0" dirty="0">
                <a:ln>
                  <a:noFill/>
                </a:ln>
                <a:solidFill>
                  <a:sysClr val="window" lastClr="FFFFFF"/>
                </a:solidFill>
                <a:effectLst/>
                <a:uLnTx/>
                <a:uFillTx/>
                <a:latin typeface="+mn-ea"/>
                <a:cs typeface="小塚ゴシック Pr6N M"/>
              </a:rPr>
              <a:t>情報の（一部）オープンデータ化</a:t>
            </a:r>
            <a:r>
              <a:rPr kumimoji="1" lang="en-US" altLang="ja-JP" sz="1800" b="0" i="0" u="none" strike="noStrike" kern="1200" cap="none" spc="0" normalizeH="0" baseline="0" noProof="0" dirty="0">
                <a:ln>
                  <a:noFill/>
                </a:ln>
                <a:solidFill>
                  <a:sysClr val="window" lastClr="FFFFFF"/>
                </a:solidFill>
                <a:effectLst/>
                <a:uLnTx/>
                <a:uFillTx/>
                <a:latin typeface="+mn-ea"/>
                <a:cs typeface="小塚ゴシック Pr6N M"/>
              </a:rPr>
              <a:t> </a:t>
            </a:r>
            <a:r>
              <a:rPr kumimoji="1" lang="ja-JP" altLang="en-US" sz="1200" b="0" i="0" u="none" strike="noStrike" kern="1200" cap="none" spc="0" normalizeH="0" baseline="0" noProof="0" dirty="0">
                <a:ln>
                  <a:noFill/>
                </a:ln>
                <a:solidFill>
                  <a:sysClr val="window" lastClr="FFFFFF"/>
                </a:solidFill>
                <a:effectLst/>
                <a:uLnTx/>
                <a:uFillTx/>
                <a:latin typeface="+mn-ea"/>
                <a:cs typeface="小塚ゴシック Pr6N M"/>
              </a:rPr>
              <a:t>でこう</a:t>
            </a:r>
            <a:r>
              <a:rPr kumimoji="1" lang="en-US" altLang="ja-JP" sz="1800" b="0" i="0" u="none" strike="noStrike" kern="1200" cap="none" spc="0" normalizeH="0" baseline="0" noProof="0" dirty="0">
                <a:ln>
                  <a:noFill/>
                </a:ln>
                <a:solidFill>
                  <a:sysClr val="window" lastClr="FFFFFF"/>
                </a:solidFill>
                <a:effectLst/>
                <a:uLnTx/>
                <a:uFillTx/>
                <a:latin typeface="+mn-ea"/>
                <a:cs typeface="小塚ゴシック Pr6N M"/>
              </a:rPr>
              <a:t> </a:t>
            </a:r>
            <a:r>
              <a:rPr kumimoji="1" lang="ja-JP" altLang="en-US" sz="1600" b="0" i="0" u="none" strike="noStrike" kern="1200" cap="none" spc="0" normalizeH="0" baseline="0" noProof="0" dirty="0">
                <a:ln>
                  <a:noFill/>
                </a:ln>
                <a:solidFill>
                  <a:sysClr val="window" lastClr="FFFFFF"/>
                </a:solidFill>
                <a:effectLst/>
                <a:uLnTx/>
                <a:uFillTx/>
                <a:latin typeface="+mn-ea"/>
                <a:cs typeface="小塚ゴシック Pr6N M"/>
              </a:rPr>
              <a:t>変わった！</a:t>
            </a:r>
            <a:endParaRPr kumimoji="1" lang="ja-JP" altLang="en-US" sz="1800" b="0" i="0" u="none" strike="noStrike" kern="1200" cap="none" spc="0" normalizeH="0" baseline="0" noProof="0" dirty="0">
              <a:ln>
                <a:noFill/>
              </a:ln>
              <a:solidFill>
                <a:sysClr val="window" lastClr="FFFFFF"/>
              </a:solidFill>
              <a:effectLst/>
              <a:uLnTx/>
              <a:uFillTx/>
              <a:latin typeface="+mn-ea"/>
              <a:cs typeface="小塚ゴシック Pr6N M"/>
            </a:endParaRPr>
          </a:p>
        </p:txBody>
      </p:sp>
      <p:sp>
        <p:nvSpPr>
          <p:cNvPr id="60" name="テキスト ボックス 81">
            <a:extLst>
              <a:ext uri="{FF2B5EF4-FFF2-40B4-BE49-F238E27FC236}">
                <a16:creationId xmlns:a16="http://schemas.microsoft.com/office/drawing/2014/main" id="{55E57C6C-DF9E-49D4-B238-074EEA651592}"/>
              </a:ext>
            </a:extLst>
          </p:cNvPr>
          <p:cNvSpPr txBox="1"/>
          <p:nvPr/>
        </p:nvSpPr>
        <p:spPr>
          <a:xfrm>
            <a:off x="4715770" y="5324213"/>
            <a:ext cx="4176710" cy="1015663"/>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171450" indent="-171450">
              <a:buFont typeface="Wingdings" charset="2"/>
              <a:buChar char="l"/>
            </a:pPr>
            <a:r>
              <a:rPr lang="ja-JP" altLang="en-US" sz="1200" dirty="0">
                <a:latin typeface="+mn-ea"/>
                <a:cs typeface="小塚ゴシック Pr6N L"/>
              </a:rPr>
              <a:t>民間企業や個人が情報を付加することで、市の負担</a:t>
            </a:r>
            <a:r>
              <a:rPr lang="ja-JP" altLang="en-US" sz="1200" dirty="0">
                <a:solidFill>
                  <a:srgbClr val="000000"/>
                </a:solidFill>
                <a:latin typeface="+mn-ea"/>
                <a:cs typeface="小塚ゴシック Pr6N L"/>
              </a:rPr>
              <a:t>なく</a:t>
            </a:r>
            <a:r>
              <a:rPr lang="en-US" altLang="ja-JP" sz="1200" dirty="0">
                <a:solidFill>
                  <a:srgbClr val="000000"/>
                </a:solidFill>
                <a:latin typeface="+mn-ea"/>
                <a:cs typeface="小塚ゴシック Pr6N L"/>
              </a:rPr>
              <a:t/>
            </a:r>
            <a:br>
              <a:rPr lang="en-US" altLang="ja-JP" sz="1200" dirty="0">
                <a:solidFill>
                  <a:srgbClr val="000000"/>
                </a:solidFill>
                <a:latin typeface="+mn-ea"/>
                <a:cs typeface="小塚ゴシック Pr6N L"/>
              </a:rPr>
            </a:br>
            <a:r>
              <a:rPr lang="ja-JP" altLang="en-US" sz="1200" dirty="0">
                <a:solidFill>
                  <a:srgbClr val="000000"/>
                </a:solidFill>
                <a:latin typeface="+mn-ea"/>
                <a:cs typeface="小塚ゴシック Pr6N L"/>
              </a:rPr>
              <a:t>新たなツールが生み出された</a:t>
            </a:r>
            <a:endParaRPr lang="en-US" altLang="ja-JP" sz="1200" dirty="0">
              <a:solidFill>
                <a:srgbClr val="000000"/>
              </a:solidFill>
              <a:latin typeface="+mn-ea"/>
              <a:cs typeface="小塚ゴシック Pr6N L"/>
            </a:endParaRPr>
          </a:p>
          <a:p>
            <a:endParaRPr lang="en-US" altLang="ja-JP" sz="1200" dirty="0">
              <a:solidFill>
                <a:srgbClr val="000000"/>
              </a:solidFill>
              <a:latin typeface="+mn-ea"/>
              <a:cs typeface="小塚ゴシック Pr6N L"/>
            </a:endParaRPr>
          </a:p>
          <a:p>
            <a:pPr marL="171450" indent="-171450">
              <a:buFont typeface="Wingdings" charset="2"/>
              <a:buChar char="l"/>
            </a:pPr>
            <a:r>
              <a:rPr lang="ja-JP" altLang="en-US" sz="1200" dirty="0">
                <a:solidFill>
                  <a:srgbClr val="000000"/>
                </a:solidFill>
                <a:latin typeface="+mn-ea"/>
                <a:cs typeface="小塚ゴシック Pr6N L"/>
              </a:rPr>
              <a:t>上記のツールは誰でも自由に利用できるため、市民がデータを</a:t>
            </a:r>
            <a:r>
              <a:rPr lang="en-US" altLang="ja-JP" sz="1200" dirty="0">
                <a:solidFill>
                  <a:srgbClr val="000000"/>
                </a:solidFill>
                <a:latin typeface="+mn-ea"/>
                <a:cs typeface="小塚ゴシック Pr6N L"/>
              </a:rPr>
              <a:t/>
            </a:r>
            <a:br>
              <a:rPr lang="en-US" altLang="ja-JP" sz="1200" dirty="0">
                <a:solidFill>
                  <a:srgbClr val="000000"/>
                </a:solidFill>
                <a:latin typeface="+mn-ea"/>
                <a:cs typeface="小塚ゴシック Pr6N L"/>
              </a:rPr>
            </a:br>
            <a:r>
              <a:rPr lang="ja-JP" altLang="en-US" sz="1200" dirty="0">
                <a:solidFill>
                  <a:srgbClr val="000000"/>
                </a:solidFill>
                <a:latin typeface="+mn-ea"/>
                <a:cs typeface="小塚ゴシック Pr6N L"/>
              </a:rPr>
              <a:t>気軽に活用できるようになった</a:t>
            </a:r>
            <a:endParaRPr lang="en-US" altLang="ja-JP" sz="1200" dirty="0">
              <a:solidFill>
                <a:srgbClr val="000000"/>
              </a:solidFill>
              <a:latin typeface="+mn-ea"/>
              <a:cs typeface="小塚ゴシック Pr6N L"/>
            </a:endParaRPr>
          </a:p>
        </p:txBody>
      </p:sp>
      <p:sp>
        <p:nvSpPr>
          <p:cNvPr id="61" name="角丸四角形 83">
            <a:extLst>
              <a:ext uri="{FF2B5EF4-FFF2-40B4-BE49-F238E27FC236}">
                <a16:creationId xmlns:a16="http://schemas.microsoft.com/office/drawing/2014/main" id="{AC69F8E2-6F5D-4DCA-B9C7-8BEB4A1593DF}"/>
              </a:ext>
            </a:extLst>
          </p:cNvPr>
          <p:cNvSpPr/>
          <p:nvPr/>
        </p:nvSpPr>
        <p:spPr>
          <a:xfrm>
            <a:off x="4608975" y="2519000"/>
            <a:ext cx="4366966" cy="1821500"/>
          </a:xfrm>
          <a:prstGeom prst="roundRect">
            <a:avLst>
              <a:gd name="adj" fmla="val 10424"/>
            </a:avLst>
          </a:prstGeom>
          <a:noFill/>
          <a:ln w="9525" cap="flat" cmpd="sng" algn="ctr">
            <a:solidFill>
              <a:schemeClr val="accent1"/>
            </a:solid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mn-ea"/>
              <a:cs typeface="+mn-cs"/>
            </a:endParaRPr>
          </a:p>
        </p:txBody>
      </p:sp>
      <p:sp>
        <p:nvSpPr>
          <p:cNvPr id="62" name="テキスト ボックス 5">
            <a:extLst>
              <a:ext uri="{FF2B5EF4-FFF2-40B4-BE49-F238E27FC236}">
                <a16:creationId xmlns:a16="http://schemas.microsoft.com/office/drawing/2014/main" id="{9B60F876-9FEB-4D25-8209-99815A28FF91}"/>
              </a:ext>
            </a:extLst>
          </p:cNvPr>
          <p:cNvSpPr txBox="1"/>
          <p:nvPr/>
        </p:nvSpPr>
        <p:spPr>
          <a:xfrm>
            <a:off x="599815" y="2573237"/>
            <a:ext cx="184731" cy="369332"/>
          </a:xfrm>
          <a:prstGeom prst="rect">
            <a:avLst/>
          </a:prstGeom>
          <a:no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ysClr val="windowText" lastClr="000000"/>
              </a:solidFill>
              <a:effectLst/>
              <a:uLnTx/>
              <a:uFillTx/>
              <a:latin typeface="+mn-ea"/>
              <a:cs typeface="+mn-cs"/>
            </a:endParaRPr>
          </a:p>
        </p:txBody>
      </p:sp>
      <p:pic>
        <p:nvPicPr>
          <p:cNvPr id="63" name="図 62" descr="スクリーンショット 2016-01-28 0.12.40.png">
            <a:extLst>
              <a:ext uri="{FF2B5EF4-FFF2-40B4-BE49-F238E27FC236}">
                <a16:creationId xmlns:a16="http://schemas.microsoft.com/office/drawing/2014/main" id="{12882D50-FD8A-431F-BE09-974B6EBB635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5849" y="2742842"/>
            <a:ext cx="2247445" cy="1776464"/>
          </a:xfrm>
          <a:prstGeom prst="rect">
            <a:avLst/>
          </a:prstGeom>
        </p:spPr>
      </p:pic>
      <p:pic>
        <p:nvPicPr>
          <p:cNvPr id="64" name="図 63" descr="スクリーンショット 2016-03-02 18.47.22.png">
            <a:extLst>
              <a:ext uri="{FF2B5EF4-FFF2-40B4-BE49-F238E27FC236}">
                <a16:creationId xmlns:a16="http://schemas.microsoft.com/office/drawing/2014/main" id="{07093600-9402-4824-8078-F5631F54AE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1376" y="3908308"/>
            <a:ext cx="1778707" cy="1875462"/>
          </a:xfrm>
          <a:prstGeom prst="rect">
            <a:avLst/>
          </a:prstGeom>
        </p:spPr>
      </p:pic>
      <p:pic>
        <p:nvPicPr>
          <p:cNvPr id="65" name="図 64" descr="スクリーンショット 2016-03-02 18.48.19.png">
            <a:extLst>
              <a:ext uri="{FF2B5EF4-FFF2-40B4-BE49-F238E27FC236}">
                <a16:creationId xmlns:a16="http://schemas.microsoft.com/office/drawing/2014/main" id="{DB4492C6-D172-4440-A22F-2617961A83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848" y="4882591"/>
            <a:ext cx="2247529" cy="1498737"/>
          </a:xfrm>
          <a:prstGeom prst="rect">
            <a:avLst/>
          </a:prstGeom>
        </p:spPr>
      </p:pic>
      <p:sp>
        <p:nvSpPr>
          <p:cNvPr id="66" name="角丸四角形 37">
            <a:extLst>
              <a:ext uri="{FF2B5EF4-FFF2-40B4-BE49-F238E27FC236}">
                <a16:creationId xmlns:a16="http://schemas.microsoft.com/office/drawing/2014/main" id="{0299A9E6-BD3B-4503-A300-BE6E7FDDB0D1}"/>
              </a:ext>
            </a:extLst>
          </p:cNvPr>
          <p:cNvSpPr/>
          <p:nvPr/>
        </p:nvSpPr>
        <p:spPr>
          <a:xfrm>
            <a:off x="2306405" y="3619132"/>
            <a:ext cx="2169091" cy="426319"/>
          </a:xfrm>
          <a:prstGeom prst="roundRect">
            <a:avLst>
              <a:gd name="adj" fmla="val 50000"/>
            </a:avLst>
          </a:prstGeom>
          <a:solidFill>
            <a:schemeClr val="accent1"/>
          </a:solidFill>
          <a:ln w="9525"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ysClr val="window" lastClr="FFFFFF"/>
                </a:solidFill>
                <a:effectLst/>
                <a:uLnTx/>
                <a:uFillTx/>
                <a:latin typeface="+mn-ea"/>
                <a:cs typeface="フォントポにほんご"/>
              </a:rPr>
              <a:t>株式会社ネオジーアイエス</a:t>
            </a:r>
            <a:endParaRPr kumimoji="1" lang="en-US" altLang="ja-JP" sz="1100" b="0" i="0" u="none" strike="noStrike" kern="1200" cap="none" spc="0" normalizeH="0" baseline="0" noProof="0" dirty="0">
              <a:ln>
                <a:noFill/>
              </a:ln>
              <a:solidFill>
                <a:sysClr val="window" lastClr="FFFFFF"/>
              </a:solidFill>
              <a:effectLst/>
              <a:uLnTx/>
              <a:uFillTx/>
              <a:latin typeface="+mn-ea"/>
              <a:cs typeface="フォントポにほんご"/>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ysClr val="window" lastClr="FFFFFF"/>
                </a:solidFill>
                <a:effectLst/>
                <a:uLnTx/>
                <a:uFillTx/>
                <a:latin typeface="+mn-ea"/>
                <a:cs typeface="フォントポにほんご"/>
              </a:rPr>
              <a:t>「みんなのマップ</a:t>
            </a:r>
            <a:r>
              <a:rPr kumimoji="1" lang="en-US" altLang="ja-JP" sz="1100" b="0" i="0" u="none" strike="noStrike" kern="1200" cap="none" spc="0" normalizeH="0" baseline="0" noProof="0" dirty="0">
                <a:ln>
                  <a:noFill/>
                </a:ln>
                <a:solidFill>
                  <a:sysClr val="window" lastClr="FFFFFF"/>
                </a:solidFill>
                <a:effectLst/>
                <a:uLnTx/>
                <a:uFillTx/>
                <a:latin typeface="+mn-ea"/>
                <a:cs typeface="フォントポにほんご"/>
              </a:rPr>
              <a:t> for </a:t>
            </a:r>
            <a:r>
              <a:rPr kumimoji="1" lang="ja-JP" altLang="en-US" sz="1100" b="0" i="0" u="none" strike="noStrike" kern="1200" cap="none" spc="0" normalizeH="0" baseline="0" noProof="0" dirty="0">
                <a:ln>
                  <a:noFill/>
                </a:ln>
                <a:solidFill>
                  <a:sysClr val="window" lastClr="FFFFFF"/>
                </a:solidFill>
                <a:effectLst/>
                <a:uLnTx/>
                <a:uFillTx/>
                <a:latin typeface="+mn-ea"/>
                <a:cs typeface="フォントポにほんご"/>
              </a:rPr>
              <a:t>室蘭市」</a:t>
            </a:r>
            <a:endParaRPr kumimoji="1" lang="en-US" altLang="ja-JP" sz="1100" b="0" i="0" u="none" strike="noStrike" kern="1200" cap="none" spc="0" normalizeH="0" baseline="0" noProof="0" dirty="0">
              <a:ln>
                <a:noFill/>
              </a:ln>
              <a:solidFill>
                <a:sysClr val="window" lastClr="FFFFFF"/>
              </a:solidFill>
              <a:effectLst/>
              <a:uLnTx/>
              <a:uFillTx/>
              <a:latin typeface="+mn-ea"/>
              <a:cs typeface="フォントポにほんご"/>
            </a:endParaRPr>
          </a:p>
        </p:txBody>
      </p:sp>
      <p:sp>
        <p:nvSpPr>
          <p:cNvPr id="67" name="角丸四角形 38">
            <a:extLst>
              <a:ext uri="{FF2B5EF4-FFF2-40B4-BE49-F238E27FC236}">
                <a16:creationId xmlns:a16="http://schemas.microsoft.com/office/drawing/2014/main" id="{AAED0B13-3963-4078-ABAC-084930AEE852}"/>
              </a:ext>
            </a:extLst>
          </p:cNvPr>
          <p:cNvSpPr/>
          <p:nvPr/>
        </p:nvSpPr>
        <p:spPr>
          <a:xfrm>
            <a:off x="140444" y="4636541"/>
            <a:ext cx="2323311" cy="508842"/>
          </a:xfrm>
          <a:prstGeom prst="roundRect">
            <a:avLst>
              <a:gd name="adj" fmla="val 50000"/>
            </a:avLst>
          </a:prstGeom>
          <a:solidFill>
            <a:schemeClr val="accent1"/>
          </a:solidFill>
          <a:ln w="9525"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ysClr val="window" lastClr="FFFFFF"/>
                </a:solidFill>
                <a:effectLst/>
                <a:uLnTx/>
                <a:uFillTx/>
                <a:latin typeface="+mn-ea"/>
                <a:cs typeface="フォントポにほんご"/>
              </a:rPr>
              <a:t>北海道地図株式会社</a:t>
            </a:r>
            <a:endParaRPr kumimoji="1" lang="en-US" altLang="ja-JP" sz="1100" b="0" i="0" u="none" strike="noStrike" kern="1200" cap="none" spc="0" normalizeH="0" baseline="0" noProof="0" dirty="0">
              <a:ln>
                <a:noFill/>
              </a:ln>
              <a:solidFill>
                <a:sysClr val="window" lastClr="FFFFFF"/>
              </a:solidFill>
              <a:effectLst/>
              <a:uLnTx/>
              <a:uFillTx/>
              <a:latin typeface="+mn-ea"/>
              <a:cs typeface="フォントポにほんご"/>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ysClr val="window" lastClr="FFFFFF"/>
                </a:solidFill>
                <a:effectLst/>
                <a:uLnTx/>
                <a:uFillTx/>
                <a:latin typeface="+mn-ea"/>
                <a:cs typeface="フォントポにほんご"/>
              </a:rPr>
              <a:t>「</a:t>
            </a:r>
            <a:r>
              <a:rPr kumimoji="1" lang="en-US" altLang="ja-JP" sz="1100" b="0" i="0" u="none" strike="noStrike" kern="1200" cap="none" spc="0" normalizeH="0" baseline="0" noProof="0" dirty="0">
                <a:ln>
                  <a:noFill/>
                </a:ln>
                <a:solidFill>
                  <a:sysClr val="window" lastClr="FFFFFF"/>
                </a:solidFill>
                <a:effectLst/>
                <a:uLnTx/>
                <a:uFillTx/>
                <a:latin typeface="+mn-ea"/>
                <a:cs typeface="フォントポにほんご"/>
              </a:rPr>
              <a:t>HCC</a:t>
            </a:r>
            <a:r>
              <a:rPr kumimoji="1" lang="ja-JP" altLang="en-US" sz="1100" b="0" i="0" u="none" strike="noStrike" kern="1200" cap="none" spc="0" normalizeH="0" baseline="0" noProof="0" dirty="0">
                <a:ln>
                  <a:noFill/>
                </a:ln>
                <a:solidFill>
                  <a:sysClr val="window" lastClr="FFFFFF"/>
                </a:solidFill>
                <a:effectLst/>
                <a:uLnTx/>
                <a:uFillTx/>
                <a:latin typeface="+mn-ea"/>
                <a:cs typeface="フォントポにほんご"/>
              </a:rPr>
              <a:t>ラボ</a:t>
            </a:r>
            <a:r>
              <a:rPr kumimoji="1" lang="en-US" altLang="ja-JP" sz="1100" b="0" i="0" u="none" strike="noStrike" kern="1200" cap="none" spc="0" normalizeH="0" baseline="0" noProof="0" dirty="0">
                <a:ln>
                  <a:noFill/>
                </a:ln>
                <a:solidFill>
                  <a:sysClr val="window" lastClr="FFFFFF"/>
                </a:solidFill>
                <a:effectLst/>
                <a:uLnTx/>
                <a:uFillTx/>
                <a:latin typeface="+mn-ea"/>
                <a:cs typeface="フォントポにほんご"/>
              </a:rPr>
              <a:t> Sparkling Night View “</a:t>
            </a:r>
            <a:r>
              <a:rPr kumimoji="1" lang="en-US" altLang="ja-JP" sz="1100" b="0" i="0" u="none" strike="noStrike" kern="1200" cap="none" spc="0" normalizeH="0" baseline="0" noProof="0" dirty="0" err="1">
                <a:ln>
                  <a:noFill/>
                </a:ln>
                <a:solidFill>
                  <a:sysClr val="window" lastClr="FFFFFF"/>
                </a:solidFill>
                <a:effectLst/>
                <a:uLnTx/>
                <a:uFillTx/>
                <a:latin typeface="+mn-ea"/>
                <a:cs typeface="フォントポにほんご"/>
              </a:rPr>
              <a:t>Muroran</a:t>
            </a:r>
            <a:r>
              <a:rPr kumimoji="1" lang="en-US" altLang="ja-JP" sz="1100" b="0" i="0" u="none" strike="noStrike" kern="1200" cap="none" spc="0" normalizeH="0" baseline="0" noProof="0" dirty="0">
                <a:ln>
                  <a:noFill/>
                </a:ln>
                <a:solidFill>
                  <a:sysClr val="window" lastClr="FFFFFF"/>
                </a:solidFill>
                <a:effectLst/>
                <a:uLnTx/>
                <a:uFillTx/>
                <a:latin typeface="+mn-ea"/>
                <a:cs typeface="フォントポにほんご"/>
              </a:rPr>
              <a:t>”</a:t>
            </a:r>
            <a:r>
              <a:rPr kumimoji="1" lang="ja-JP" altLang="en-US" sz="1100" b="0" i="0" u="none" strike="noStrike" kern="1200" cap="none" spc="0" normalizeH="0" baseline="0" noProof="0" dirty="0">
                <a:ln>
                  <a:noFill/>
                </a:ln>
                <a:solidFill>
                  <a:sysClr val="window" lastClr="FFFFFF"/>
                </a:solidFill>
                <a:effectLst/>
                <a:uLnTx/>
                <a:uFillTx/>
                <a:latin typeface="+mn-ea"/>
                <a:cs typeface="フォントポにほんご"/>
              </a:rPr>
              <a:t>」</a:t>
            </a:r>
            <a:endParaRPr kumimoji="1" lang="en-US" altLang="ja-JP" sz="1100" b="0" i="0" u="none" strike="noStrike" kern="1200" cap="none" spc="0" normalizeH="0" baseline="0" noProof="0" dirty="0">
              <a:ln>
                <a:noFill/>
              </a:ln>
              <a:solidFill>
                <a:sysClr val="window" lastClr="FFFFFF"/>
              </a:solidFill>
              <a:effectLst/>
              <a:uLnTx/>
              <a:uFillTx/>
              <a:latin typeface="+mn-ea"/>
              <a:cs typeface="フォントポにほんご"/>
            </a:endParaRPr>
          </a:p>
        </p:txBody>
      </p:sp>
      <p:sp>
        <p:nvSpPr>
          <p:cNvPr id="68" name="角丸四角形 40">
            <a:extLst>
              <a:ext uri="{FF2B5EF4-FFF2-40B4-BE49-F238E27FC236}">
                <a16:creationId xmlns:a16="http://schemas.microsoft.com/office/drawing/2014/main" id="{8659E66C-30FB-4C25-B69A-734959AA3C6E}"/>
              </a:ext>
            </a:extLst>
          </p:cNvPr>
          <p:cNvSpPr/>
          <p:nvPr/>
        </p:nvSpPr>
        <p:spPr>
          <a:xfrm>
            <a:off x="140444" y="2552014"/>
            <a:ext cx="2323311" cy="514295"/>
          </a:xfrm>
          <a:prstGeom prst="roundRect">
            <a:avLst>
              <a:gd name="adj" fmla="val 50000"/>
            </a:avLst>
          </a:prstGeom>
          <a:solidFill>
            <a:schemeClr val="accent1"/>
          </a:solidFill>
          <a:ln w="9525"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ysClr val="window" lastClr="FFFFFF"/>
                </a:solidFill>
                <a:effectLst/>
                <a:uLnTx/>
                <a:uFillTx/>
                <a:latin typeface="+mn-ea"/>
                <a:cs typeface="フォントポにほんご"/>
              </a:rPr>
              <a:t>青木和人</a:t>
            </a:r>
            <a:r>
              <a:rPr kumimoji="1" lang="en-US" altLang="ja-JP" sz="1100" b="0" i="0" u="none" strike="noStrike" kern="1200" cap="none" spc="0" normalizeH="0" baseline="0" noProof="0" dirty="0">
                <a:ln>
                  <a:noFill/>
                </a:ln>
                <a:solidFill>
                  <a:sysClr val="window" lastClr="FFFFFF"/>
                </a:solidFill>
                <a:effectLst/>
                <a:uLnTx/>
                <a:uFillTx/>
                <a:latin typeface="+mn-ea"/>
                <a:cs typeface="フォントポにほんご"/>
              </a:rPr>
              <a:t> </a:t>
            </a:r>
            <a:r>
              <a:rPr kumimoji="1" lang="ja-JP" altLang="en-US" sz="1100" b="0" i="0" u="none" strike="noStrike" kern="1200" cap="none" spc="0" normalizeH="0" baseline="0" noProof="0" dirty="0">
                <a:ln>
                  <a:noFill/>
                </a:ln>
                <a:solidFill>
                  <a:sysClr val="window" lastClr="FFFFFF"/>
                </a:solidFill>
                <a:effectLst/>
                <a:uLnTx/>
                <a:uFillTx/>
                <a:latin typeface="+mn-ea"/>
                <a:cs typeface="フォントポにほんご"/>
              </a:rPr>
              <a:t>氏</a:t>
            </a:r>
            <a:endParaRPr kumimoji="1" lang="en-US" altLang="ja-JP" sz="1100" b="0" i="0" u="none" strike="noStrike" kern="1200" cap="none" spc="0" normalizeH="0" baseline="0" noProof="0" dirty="0">
              <a:ln>
                <a:noFill/>
              </a:ln>
              <a:solidFill>
                <a:sysClr val="window" lastClr="FFFFFF"/>
              </a:solidFill>
              <a:effectLst/>
              <a:uLnTx/>
              <a:uFillTx/>
              <a:latin typeface="+mn-ea"/>
              <a:cs typeface="フォントポにほんご"/>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ysClr val="window" lastClr="FFFFFF"/>
                </a:solidFill>
                <a:effectLst/>
                <a:uLnTx/>
                <a:uFillTx/>
                <a:latin typeface="+mn-ea"/>
                <a:cs typeface="フォントポにほんご"/>
              </a:rPr>
              <a:t>「室蘭市オープンデータによる</a:t>
            </a:r>
            <a:endParaRPr kumimoji="1" lang="en-US" altLang="ja-JP" sz="1100" b="0" i="0" u="none" strike="noStrike" kern="1200" cap="none" spc="0" normalizeH="0" baseline="0" noProof="0" dirty="0">
              <a:ln>
                <a:noFill/>
              </a:ln>
              <a:solidFill>
                <a:sysClr val="window" lastClr="FFFFFF"/>
              </a:solidFill>
              <a:effectLst/>
              <a:uLnTx/>
              <a:uFillTx/>
              <a:latin typeface="+mn-ea"/>
              <a:cs typeface="フォントポにほんご"/>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ysClr val="window" lastClr="FFFFFF"/>
                </a:solidFill>
                <a:effectLst/>
                <a:uLnTx/>
                <a:uFillTx/>
                <a:latin typeface="+mn-ea"/>
                <a:cs typeface="フォントポにほんご"/>
              </a:rPr>
              <a:t>防災教育地図教材」</a:t>
            </a:r>
            <a:endParaRPr kumimoji="1" lang="en-US" altLang="ja-JP" sz="1100" b="0" i="0" u="none" strike="noStrike" kern="1200" cap="none" spc="0" normalizeH="0" baseline="0" noProof="0" dirty="0">
              <a:ln>
                <a:noFill/>
              </a:ln>
              <a:solidFill>
                <a:sysClr val="window" lastClr="FFFFFF"/>
              </a:solidFill>
              <a:effectLst/>
              <a:uLnTx/>
              <a:uFillTx/>
              <a:latin typeface="+mn-ea"/>
              <a:cs typeface="フォントポにほんご"/>
            </a:endParaRPr>
          </a:p>
        </p:txBody>
      </p:sp>
      <p:sp>
        <p:nvSpPr>
          <p:cNvPr id="22" name="正方形/長方形 21">
            <a:extLst>
              <a:ext uri="{FF2B5EF4-FFF2-40B4-BE49-F238E27FC236}">
                <a16:creationId xmlns:a16="http://schemas.microsoft.com/office/drawing/2014/main" id="{6CE4C6C8-8536-4DAC-8856-73D1062D75A4}"/>
              </a:ext>
            </a:extLst>
          </p:cNvPr>
          <p:cNvSpPr/>
          <p:nvPr/>
        </p:nvSpPr>
        <p:spPr>
          <a:xfrm>
            <a:off x="35496" y="6506407"/>
            <a:ext cx="8784272" cy="284693"/>
          </a:xfrm>
          <a:prstGeom prst="rect">
            <a:avLst/>
          </a:prstGeom>
        </p:spPr>
        <p:txBody>
          <a:bodyPr wrap="square">
            <a:spAutoFit/>
          </a:bodyPr>
          <a:lstStyle/>
          <a:p>
            <a:pPr algn="r"/>
            <a:r>
              <a:rPr kumimoji="1" lang="en-US" altLang="ja-JP" sz="1250" dirty="0"/>
              <a:t>※</a:t>
            </a:r>
            <a:r>
              <a:rPr kumimoji="1" lang="ja-JP" altLang="en-US" sz="1250" dirty="0"/>
              <a:t>出典</a:t>
            </a:r>
            <a:r>
              <a:rPr kumimoji="1" lang="en-US" altLang="ja-JP" sz="1250" dirty="0"/>
              <a:t>: </a:t>
            </a:r>
            <a:r>
              <a:rPr kumimoji="1" lang="ja-JP" altLang="en-US" sz="1250" dirty="0"/>
              <a:t>内閣官房「オープンデータ</a:t>
            </a:r>
            <a:r>
              <a:rPr kumimoji="1" lang="en-US" altLang="ja-JP" sz="1250" dirty="0"/>
              <a:t>100</a:t>
            </a:r>
            <a:r>
              <a:rPr kumimoji="1" lang="ja-JP" altLang="en-US" sz="1250" dirty="0"/>
              <a:t>」より「室蘭市</a:t>
            </a:r>
            <a:r>
              <a:rPr kumimoji="1" lang="en-US" altLang="ja-JP" sz="1250" dirty="0"/>
              <a:t>GIS</a:t>
            </a:r>
            <a:r>
              <a:rPr kumimoji="1" lang="ja-JP" altLang="en-US" sz="1250" dirty="0"/>
              <a:t>情報の</a:t>
            </a:r>
            <a:r>
              <a:rPr kumimoji="1" lang="en-US" altLang="ja-JP" sz="1250" dirty="0"/>
              <a:t>(</a:t>
            </a:r>
            <a:r>
              <a:rPr kumimoji="1" lang="ja-JP" altLang="en-US" sz="1250" dirty="0"/>
              <a:t>一部</a:t>
            </a:r>
            <a:r>
              <a:rPr kumimoji="1" lang="en-US" altLang="ja-JP" sz="1250" dirty="0"/>
              <a:t>)</a:t>
            </a:r>
            <a:r>
              <a:rPr kumimoji="1" lang="ja-JP" altLang="en-US" sz="1250" dirty="0"/>
              <a:t>オープンデータ化事業」 </a:t>
            </a:r>
            <a:r>
              <a:rPr kumimoji="1" lang="en-US" altLang="ja-JP" sz="1250" dirty="0"/>
              <a:t>https://cio.go.jp/opendata100</a:t>
            </a:r>
            <a:endParaRPr kumimoji="1" lang="ja-JP" altLang="en-US" sz="1250" dirty="0"/>
          </a:p>
        </p:txBody>
      </p:sp>
      <p:sp>
        <p:nvSpPr>
          <p:cNvPr id="25" name="タイトル 1">
            <a:extLst>
              <a:ext uri="{FF2B5EF4-FFF2-40B4-BE49-F238E27FC236}">
                <a16:creationId xmlns:a16="http://schemas.microsoft.com/office/drawing/2014/main" id="{F02BC6CC-A87D-4838-98C6-0E9DB32F7D34}"/>
              </a:ext>
            </a:extLst>
          </p:cNvPr>
          <p:cNvSpPr>
            <a:spLocks noGrp="1"/>
          </p:cNvSpPr>
          <p:nvPr>
            <p:ph type="title"/>
          </p:nvPr>
        </p:nvSpPr>
        <p:spPr>
          <a:xfrm>
            <a:off x="251520" y="313813"/>
            <a:ext cx="8712968" cy="424732"/>
          </a:xfrm>
        </p:spPr>
        <p:txBody>
          <a:bodyPr>
            <a:normAutofit/>
          </a:bodyPr>
          <a:lstStyle/>
          <a:p>
            <a:r>
              <a:rPr lang="en-US" altLang="ja-JP" dirty="0">
                <a:latin typeface="+mn-ea"/>
                <a:ea typeface="+mn-ea"/>
              </a:rPr>
              <a:t>2.4 </a:t>
            </a:r>
            <a:r>
              <a:rPr lang="ja-JP" altLang="en-US" dirty="0">
                <a:latin typeface="+mn-ea"/>
                <a:ea typeface="+mn-ea"/>
              </a:rPr>
              <a:t>オープンデータによる官民協働の促進</a:t>
            </a:r>
            <a:endParaRPr kumimoji="1" lang="ja-JP" altLang="en-US" dirty="0">
              <a:latin typeface="+mn-ea"/>
              <a:ea typeface="+mn-ea"/>
            </a:endParaRPr>
          </a:p>
        </p:txBody>
      </p:sp>
      <p:sp>
        <p:nvSpPr>
          <p:cNvPr id="26" name="タイトル 1">
            <a:extLst>
              <a:ext uri="{FF2B5EF4-FFF2-40B4-BE49-F238E27FC236}">
                <a16:creationId xmlns:a16="http://schemas.microsoft.com/office/drawing/2014/main" id="{B4A4E5EB-4833-4767-8ABB-5B3E3ECB7E1F}"/>
              </a:ext>
            </a:extLst>
          </p:cNvPr>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2.</a:t>
            </a:r>
            <a:r>
              <a:rPr lang="ja-JP" altLang="en-US" sz="1200" dirty="0">
                <a:latin typeface="+mn-ea"/>
                <a:ea typeface="+mn-ea"/>
              </a:rPr>
              <a:t>オープンデータの意義を理解する</a:t>
            </a:r>
          </a:p>
        </p:txBody>
      </p:sp>
    </p:spTree>
    <p:extLst>
      <p:ext uri="{BB962C8B-B14F-4D97-AF65-F5344CB8AC3E}">
        <p14:creationId xmlns:p14="http://schemas.microsoft.com/office/powerpoint/2010/main" val="1358941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27</a:t>
            </a:fld>
            <a:endParaRPr kumimoji="1" lang="ja-JP" altLang="en-US"/>
          </a:p>
        </p:txBody>
      </p:sp>
      <p:sp>
        <p:nvSpPr>
          <p:cNvPr id="29" name="正方形/長方形 28"/>
          <p:cNvSpPr/>
          <p:nvPr/>
        </p:nvSpPr>
        <p:spPr>
          <a:xfrm>
            <a:off x="215900" y="840309"/>
            <a:ext cx="8316540"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⑤ </a:t>
            </a:r>
            <a:r>
              <a:rPr lang="en-US" altLang="ja-JP" sz="2000" dirty="0" err="1">
                <a:solidFill>
                  <a:schemeClr val="tx1"/>
                </a:solidFill>
                <a:latin typeface="+mn-ea"/>
                <a:cs typeface="Meiryo UI" panose="020B0604030504040204" pitchFamily="50" charset="-128"/>
              </a:rPr>
              <a:t>HalexDream</a:t>
            </a:r>
            <a:r>
              <a:rPr lang="en-US" altLang="ja-JP" sz="2000" dirty="0">
                <a:solidFill>
                  <a:schemeClr val="tx1"/>
                </a:solidFill>
                <a:latin typeface="+mn-ea"/>
                <a:cs typeface="Meiryo UI" panose="020B0604030504040204" pitchFamily="50" charset="-128"/>
              </a:rPr>
              <a:t>!</a:t>
            </a:r>
            <a:r>
              <a:rPr lang="ja-JP" altLang="en-US" sz="2000" dirty="0">
                <a:solidFill>
                  <a:schemeClr val="tx1"/>
                </a:solidFill>
                <a:latin typeface="+mn-ea"/>
                <a:cs typeface="Meiryo UI" panose="020B0604030504040204" pitchFamily="50" charset="-128"/>
              </a:rPr>
              <a:t>（株式会社ハレックス）</a:t>
            </a:r>
          </a:p>
        </p:txBody>
      </p:sp>
      <p:sp>
        <p:nvSpPr>
          <p:cNvPr id="10" name="四角形: 角を丸くする 9">
            <a:extLst>
              <a:ext uri="{FF2B5EF4-FFF2-40B4-BE49-F238E27FC236}">
                <a16:creationId xmlns:a16="http://schemas.microsoft.com/office/drawing/2014/main" id="{683F6A8F-D098-45F9-BBEF-610D483B57C8}"/>
              </a:ext>
            </a:extLst>
          </p:cNvPr>
          <p:cNvSpPr/>
          <p:nvPr/>
        </p:nvSpPr>
        <p:spPr>
          <a:xfrm>
            <a:off x="317237" y="1216512"/>
            <a:ext cx="8502531" cy="1045058"/>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n-ea"/>
                <a:cs typeface="Meiryo UI" panose="020B0604030504040204" pitchFamily="50" charset="-128"/>
              </a:rPr>
              <a:t>気象庁から発表される各種データを加工することにより、予報の詳細化、更新頻度アップ、データハンドリング性向上を実現。</a:t>
            </a:r>
          </a:p>
          <a:p>
            <a:pPr marL="285750" indent="-285750">
              <a:buFont typeface="Wingdings" panose="05000000000000000000" pitchFamily="2" charset="2"/>
              <a:buChar char="l"/>
            </a:pPr>
            <a:r>
              <a:rPr lang="ja-JP" altLang="en-US" sz="1600" dirty="0">
                <a:solidFill>
                  <a:schemeClr val="tx1"/>
                </a:solidFill>
                <a:latin typeface="+mn-ea"/>
                <a:cs typeface="Meiryo UI" panose="020B0604030504040204" pitchFamily="50" charset="-128"/>
              </a:rPr>
              <a:t>使用しているデータ</a:t>
            </a:r>
            <a:r>
              <a:rPr lang="en-US" altLang="ja-JP" sz="1600" dirty="0">
                <a:solidFill>
                  <a:schemeClr val="tx1"/>
                </a:solidFill>
                <a:latin typeface="+mn-ea"/>
                <a:cs typeface="Meiryo UI" panose="020B0604030504040204" pitchFamily="50" charset="-128"/>
              </a:rPr>
              <a:t>: </a:t>
            </a:r>
            <a:r>
              <a:rPr lang="ja-JP" altLang="en-US" sz="1600" dirty="0">
                <a:solidFill>
                  <a:schemeClr val="tx1"/>
                </a:solidFill>
                <a:latin typeface="+mn-ea"/>
                <a:cs typeface="Meiryo UI" panose="020B0604030504040204" pitchFamily="50" charset="-128"/>
              </a:rPr>
              <a:t>気象庁発表の各種データ</a:t>
            </a:r>
            <a:endParaRPr lang="en-US" altLang="ja-JP" sz="1600" dirty="0">
              <a:solidFill>
                <a:schemeClr val="tx1"/>
              </a:solidFill>
              <a:latin typeface="+mn-ea"/>
              <a:cs typeface="Meiryo UI" panose="020B0604030504040204" pitchFamily="50" charset="-128"/>
            </a:endParaRPr>
          </a:p>
          <a:p>
            <a:pPr marL="285750" indent="-285750">
              <a:buFont typeface="Wingdings" panose="05000000000000000000" pitchFamily="2" charset="2"/>
              <a:buChar char="l"/>
            </a:pPr>
            <a:r>
              <a:rPr lang="ja-JP" altLang="en-US" sz="1600" dirty="0">
                <a:solidFill>
                  <a:schemeClr val="tx1"/>
                </a:solidFill>
                <a:latin typeface="+mn-ea"/>
                <a:cs typeface="Meiryo UI" panose="020B0604030504040204" pitchFamily="50" charset="-128"/>
              </a:rPr>
              <a:t>データの形式</a:t>
            </a:r>
            <a:r>
              <a:rPr lang="en-US" altLang="ja-JP" sz="1600" dirty="0">
                <a:solidFill>
                  <a:schemeClr val="tx1"/>
                </a:solidFill>
                <a:latin typeface="+mn-ea"/>
                <a:cs typeface="Meiryo UI" panose="020B0604030504040204" pitchFamily="50" charset="-128"/>
              </a:rPr>
              <a:t>: </a:t>
            </a:r>
            <a:r>
              <a:rPr lang="ja-JP" altLang="en-US" sz="1600" dirty="0">
                <a:solidFill>
                  <a:schemeClr val="tx1"/>
                </a:solidFill>
                <a:latin typeface="+mn-ea"/>
                <a:cs typeface="Meiryo UI" panose="020B0604030504040204" pitchFamily="50" charset="-128"/>
              </a:rPr>
              <a:t>独自形式</a:t>
            </a:r>
            <a:endParaRPr lang="en-US" altLang="ja-JP" sz="1600" dirty="0">
              <a:solidFill>
                <a:schemeClr val="tx1"/>
              </a:solidFill>
              <a:latin typeface="+mn-ea"/>
              <a:cs typeface="Meiryo UI" panose="020B0604030504040204" pitchFamily="50" charset="-128"/>
            </a:endParaRPr>
          </a:p>
        </p:txBody>
      </p:sp>
      <p:sp>
        <p:nvSpPr>
          <p:cNvPr id="22" name="正方形/長方形 21">
            <a:extLst>
              <a:ext uri="{FF2B5EF4-FFF2-40B4-BE49-F238E27FC236}">
                <a16:creationId xmlns:a16="http://schemas.microsoft.com/office/drawing/2014/main" id="{6CE4C6C8-8536-4DAC-8856-73D1062D75A4}"/>
              </a:ext>
            </a:extLst>
          </p:cNvPr>
          <p:cNvSpPr/>
          <p:nvPr/>
        </p:nvSpPr>
        <p:spPr>
          <a:xfrm>
            <a:off x="35496" y="6506407"/>
            <a:ext cx="8784272" cy="284693"/>
          </a:xfrm>
          <a:prstGeom prst="rect">
            <a:avLst/>
          </a:prstGeom>
        </p:spPr>
        <p:txBody>
          <a:bodyPr wrap="square">
            <a:spAutoFit/>
          </a:bodyPr>
          <a:lstStyle/>
          <a:p>
            <a:pPr algn="r"/>
            <a:r>
              <a:rPr kumimoji="1" lang="en-US" altLang="ja-JP" sz="1250" dirty="0"/>
              <a:t>※</a:t>
            </a:r>
            <a:r>
              <a:rPr kumimoji="1" lang="ja-JP" altLang="en-US" sz="1250" dirty="0"/>
              <a:t>出典</a:t>
            </a:r>
            <a:r>
              <a:rPr kumimoji="1" lang="en-US" altLang="ja-JP" sz="1250" dirty="0"/>
              <a:t>: </a:t>
            </a:r>
            <a:r>
              <a:rPr kumimoji="1" lang="ja-JP" altLang="en-US" sz="1250" dirty="0"/>
              <a:t>内閣官房「オープンデータ</a:t>
            </a:r>
            <a:r>
              <a:rPr kumimoji="1" lang="en-US" altLang="ja-JP" sz="1250" dirty="0"/>
              <a:t>100</a:t>
            </a:r>
            <a:r>
              <a:rPr kumimoji="1" lang="ja-JP" altLang="en-US" sz="1250" dirty="0"/>
              <a:t>」より「</a:t>
            </a:r>
            <a:r>
              <a:rPr kumimoji="1" lang="en-US" altLang="ja-JP" sz="1250" dirty="0" err="1"/>
              <a:t>HalexDream</a:t>
            </a:r>
            <a:r>
              <a:rPr kumimoji="1" lang="en-US" altLang="ja-JP" sz="1250" dirty="0"/>
              <a:t>!</a:t>
            </a:r>
            <a:r>
              <a:rPr kumimoji="1" lang="ja-JP" altLang="en-US" sz="1250" dirty="0"/>
              <a:t>」 </a:t>
            </a:r>
            <a:r>
              <a:rPr kumimoji="1" lang="en-US" altLang="ja-JP" sz="1250" dirty="0"/>
              <a:t>https://cio.go.jp/opendata100</a:t>
            </a:r>
            <a:endParaRPr kumimoji="1" lang="ja-JP" altLang="en-US" sz="1250" dirty="0"/>
          </a:p>
        </p:txBody>
      </p:sp>
      <p:sp>
        <p:nvSpPr>
          <p:cNvPr id="25" name="タイトル 1">
            <a:extLst>
              <a:ext uri="{FF2B5EF4-FFF2-40B4-BE49-F238E27FC236}">
                <a16:creationId xmlns:a16="http://schemas.microsoft.com/office/drawing/2014/main" id="{F02BC6CC-A87D-4838-98C6-0E9DB32F7D34}"/>
              </a:ext>
            </a:extLst>
          </p:cNvPr>
          <p:cNvSpPr>
            <a:spLocks noGrp="1"/>
          </p:cNvSpPr>
          <p:nvPr>
            <p:ph type="title"/>
          </p:nvPr>
        </p:nvSpPr>
        <p:spPr>
          <a:xfrm>
            <a:off x="251520" y="313813"/>
            <a:ext cx="8712968" cy="424732"/>
          </a:xfrm>
        </p:spPr>
        <p:txBody>
          <a:bodyPr>
            <a:normAutofit/>
          </a:bodyPr>
          <a:lstStyle/>
          <a:p>
            <a:r>
              <a:rPr lang="en-US" altLang="ja-JP" dirty="0">
                <a:latin typeface="+mn-ea"/>
                <a:ea typeface="+mn-ea"/>
              </a:rPr>
              <a:t>2.4 </a:t>
            </a:r>
            <a:r>
              <a:rPr lang="ja-JP" altLang="en-US" dirty="0">
                <a:latin typeface="+mn-ea"/>
                <a:ea typeface="+mn-ea"/>
              </a:rPr>
              <a:t>オープンデータによる官民協働の促進</a:t>
            </a:r>
            <a:endParaRPr kumimoji="1" lang="ja-JP" altLang="en-US" dirty="0">
              <a:latin typeface="+mn-ea"/>
              <a:ea typeface="+mn-ea"/>
            </a:endParaRPr>
          </a:p>
        </p:txBody>
      </p:sp>
      <p:sp>
        <p:nvSpPr>
          <p:cNvPr id="26" name="タイトル 1">
            <a:extLst>
              <a:ext uri="{FF2B5EF4-FFF2-40B4-BE49-F238E27FC236}">
                <a16:creationId xmlns:a16="http://schemas.microsoft.com/office/drawing/2014/main" id="{B4A4E5EB-4833-4767-8ABB-5B3E3ECB7E1F}"/>
              </a:ext>
            </a:extLst>
          </p:cNvPr>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2.</a:t>
            </a:r>
            <a:r>
              <a:rPr lang="ja-JP" altLang="en-US" sz="1200" dirty="0">
                <a:latin typeface="+mn-ea"/>
                <a:ea typeface="+mn-ea"/>
              </a:rPr>
              <a:t>オープンデータの意義を理解する</a:t>
            </a:r>
          </a:p>
        </p:txBody>
      </p:sp>
      <p:sp>
        <p:nvSpPr>
          <p:cNvPr id="23" name="角丸四角形 79">
            <a:extLst>
              <a:ext uri="{FF2B5EF4-FFF2-40B4-BE49-F238E27FC236}">
                <a16:creationId xmlns:a16="http://schemas.microsoft.com/office/drawing/2014/main" id="{018C4CC3-8A71-4F91-B9E2-D314E8FBE049}"/>
              </a:ext>
            </a:extLst>
          </p:cNvPr>
          <p:cNvSpPr/>
          <p:nvPr/>
        </p:nvSpPr>
        <p:spPr>
          <a:xfrm>
            <a:off x="4629299" y="4605846"/>
            <a:ext cx="4407605" cy="1760322"/>
          </a:xfrm>
          <a:prstGeom prst="roundRect">
            <a:avLst>
              <a:gd name="adj" fmla="val 10424"/>
            </a:avLst>
          </a:prstGeom>
          <a:noFill/>
          <a:ln w="6350" cap="flat" cmpd="sng" algn="ctr">
            <a:solidFill>
              <a:schemeClr val="accent1"/>
            </a:solidFill>
            <a:prstDash val="solid"/>
            <a:miter lim="800000"/>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mj-lt"/>
              <a:ea typeface="ＭＳ Ｐゴシック" panose="020B0600070205080204" pitchFamily="50" charset="-128"/>
              <a:cs typeface="+mn-cs"/>
            </a:endParaRPr>
          </a:p>
        </p:txBody>
      </p:sp>
      <p:sp>
        <p:nvSpPr>
          <p:cNvPr id="24" name="片側の 2 つの角を丸めた四角形 31">
            <a:extLst>
              <a:ext uri="{FF2B5EF4-FFF2-40B4-BE49-F238E27FC236}">
                <a16:creationId xmlns:a16="http://schemas.microsoft.com/office/drawing/2014/main" id="{F5D7116E-873C-4955-8839-CB98F9E48D00}"/>
              </a:ext>
            </a:extLst>
          </p:cNvPr>
          <p:cNvSpPr/>
          <p:nvPr/>
        </p:nvSpPr>
        <p:spPr>
          <a:xfrm>
            <a:off x="4629299" y="4605846"/>
            <a:ext cx="4407605" cy="475054"/>
          </a:xfrm>
          <a:prstGeom prst="round2SameRect">
            <a:avLst>
              <a:gd name="adj1" fmla="val 40827"/>
              <a:gd name="adj2" fmla="val 0"/>
            </a:avLst>
          </a:prstGeom>
          <a:solidFill>
            <a:schemeClr val="accent1"/>
          </a:solidFill>
          <a:ln w="6350" cap="flat" cmpd="sng" algn="ctr">
            <a:noFill/>
            <a:prstDash val="solid"/>
            <a:miter lim="800000"/>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mj-lt"/>
              <a:ea typeface="ＭＳ Ｐゴシック" panose="020B0600070205080204" pitchFamily="50" charset="-128"/>
              <a:cs typeface="+mn-cs"/>
            </a:endParaRPr>
          </a:p>
        </p:txBody>
      </p:sp>
      <p:sp>
        <p:nvSpPr>
          <p:cNvPr id="27" name="下矢印 44">
            <a:extLst>
              <a:ext uri="{FF2B5EF4-FFF2-40B4-BE49-F238E27FC236}">
                <a16:creationId xmlns:a16="http://schemas.microsoft.com/office/drawing/2014/main" id="{D478A9FD-657E-41B6-B80A-D6A1E012377E}"/>
              </a:ext>
            </a:extLst>
          </p:cNvPr>
          <p:cNvSpPr/>
          <p:nvPr/>
        </p:nvSpPr>
        <p:spPr>
          <a:xfrm>
            <a:off x="6690806" y="4287002"/>
            <a:ext cx="281025" cy="299646"/>
          </a:xfrm>
          <a:prstGeom prst="downArrow">
            <a:avLst>
              <a:gd name="adj1" fmla="val 30686"/>
              <a:gd name="adj2" fmla="val 50000"/>
            </a:avLst>
          </a:prstGeom>
          <a:solidFill>
            <a:srgbClr val="0080FF"/>
          </a:solidFill>
          <a:ln w="6350" cap="flat" cmpd="sng" algn="ctr">
            <a:noFill/>
            <a:prstDash val="solid"/>
            <a:miter lim="800000"/>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mj-lt"/>
              <a:ea typeface="ＭＳ Ｐゴシック" panose="020B0600070205080204" pitchFamily="50" charset="-128"/>
              <a:cs typeface="+mn-cs"/>
            </a:endParaRPr>
          </a:p>
        </p:txBody>
      </p:sp>
      <p:sp>
        <p:nvSpPr>
          <p:cNvPr id="30" name="テキスト ボックス 25">
            <a:extLst>
              <a:ext uri="{FF2B5EF4-FFF2-40B4-BE49-F238E27FC236}">
                <a16:creationId xmlns:a16="http://schemas.microsoft.com/office/drawing/2014/main" id="{C680EA75-2366-4DCD-BC1F-9C5B9784B094}"/>
              </a:ext>
            </a:extLst>
          </p:cNvPr>
          <p:cNvSpPr txBox="1"/>
          <p:nvPr/>
        </p:nvSpPr>
        <p:spPr>
          <a:xfrm>
            <a:off x="4735306" y="2538631"/>
            <a:ext cx="3352200" cy="369332"/>
          </a:xfrm>
          <a:prstGeom prst="rect">
            <a:avLst/>
          </a:prstGeom>
          <a:no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en-US" altLang="ja-JP" dirty="0" err="1">
                <a:solidFill>
                  <a:schemeClr val="accent1"/>
                </a:solidFill>
                <a:latin typeface="+mj-lt"/>
                <a:ea typeface="小塚ゴシック Pr6N M"/>
                <a:cs typeface="小塚ゴシック Pr6N M"/>
              </a:rPr>
              <a:t>HalexDream</a:t>
            </a:r>
            <a:r>
              <a:rPr lang="en-US" altLang="ja-JP" dirty="0">
                <a:solidFill>
                  <a:schemeClr val="accent1"/>
                </a:solidFill>
                <a:latin typeface="+mj-lt"/>
                <a:ea typeface="小塚ゴシック Pr6N M"/>
                <a:cs typeface="小塚ゴシック Pr6N M"/>
              </a:rPr>
              <a:t>!</a:t>
            </a:r>
            <a:r>
              <a:rPr kumimoji="1" lang="en-US" altLang="ja-JP" dirty="0">
                <a:solidFill>
                  <a:schemeClr val="accent1"/>
                </a:solidFill>
                <a:latin typeface="+mj-lt"/>
                <a:ea typeface="小塚ゴシック Pr6N M"/>
                <a:cs typeface="小塚ゴシック Pr6N M"/>
              </a:rPr>
              <a:t> </a:t>
            </a:r>
            <a:r>
              <a:rPr kumimoji="1" lang="ja-JP" altLang="en-US" sz="1600" dirty="0">
                <a:solidFill>
                  <a:schemeClr val="accent1"/>
                </a:solidFill>
                <a:latin typeface="+mj-lt"/>
                <a:ea typeface="小塚ゴシック Pr6N M"/>
                <a:cs typeface="小塚ゴシック Pr6N M"/>
              </a:rPr>
              <a:t>誕生の</a:t>
            </a:r>
            <a:r>
              <a:rPr kumimoji="1" lang="en-US" altLang="ja-JP" dirty="0">
                <a:solidFill>
                  <a:schemeClr val="accent1"/>
                </a:solidFill>
                <a:latin typeface="+mj-lt"/>
                <a:ea typeface="小塚ゴシック Pr6N M"/>
                <a:cs typeface="小塚ゴシック Pr6N M"/>
              </a:rPr>
              <a:t> </a:t>
            </a:r>
            <a:r>
              <a:rPr kumimoji="1" lang="ja-JP" altLang="en-US" dirty="0">
                <a:solidFill>
                  <a:schemeClr val="accent1"/>
                </a:solidFill>
                <a:latin typeface="+mj-lt"/>
                <a:ea typeface="小塚ゴシック Pr6N M"/>
                <a:cs typeface="小塚ゴシック Pr6N M"/>
              </a:rPr>
              <a:t>キッカケ</a:t>
            </a:r>
          </a:p>
        </p:txBody>
      </p:sp>
      <p:sp>
        <p:nvSpPr>
          <p:cNvPr id="31" name="テキスト ボックス 77">
            <a:extLst>
              <a:ext uri="{FF2B5EF4-FFF2-40B4-BE49-F238E27FC236}">
                <a16:creationId xmlns:a16="http://schemas.microsoft.com/office/drawing/2014/main" id="{0FAA5AB9-7C94-4209-A11B-675826F2A58D}"/>
              </a:ext>
            </a:extLst>
          </p:cNvPr>
          <p:cNvSpPr txBox="1"/>
          <p:nvPr/>
        </p:nvSpPr>
        <p:spPr>
          <a:xfrm>
            <a:off x="4735306" y="2879532"/>
            <a:ext cx="4073914" cy="1015663"/>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ja-JP" altLang="en-US" sz="1200" dirty="0">
                <a:latin typeface="Meiryo UI" panose="020B0604030504040204" pitchFamily="50" charset="-128"/>
                <a:ea typeface="Meiryo UI" panose="020B0604030504040204" pitchFamily="50" charset="-128"/>
                <a:cs typeface="小塚ゴシック Pr6N L"/>
              </a:rPr>
              <a:t>気象庁が提供するデータでは事業者のニーズは十分に満たし切れていないところに着目してサービスを開発。気象庁が提供する各種データに</a:t>
            </a:r>
            <a:r>
              <a:rPr lang="en-US" altLang="ja-JP" sz="1200" dirty="0" err="1">
                <a:latin typeface="Meiryo UI" panose="020B0604030504040204" pitchFamily="50" charset="-128"/>
                <a:ea typeface="Meiryo UI" panose="020B0604030504040204" pitchFamily="50" charset="-128"/>
                <a:cs typeface="小塚ゴシック Pro M"/>
              </a:rPr>
              <a:t>HalexDream</a:t>
            </a:r>
            <a:r>
              <a:rPr lang="en-US" altLang="ja-JP" sz="1200" dirty="0">
                <a:latin typeface="Meiryo UI" panose="020B0604030504040204" pitchFamily="50" charset="-128"/>
                <a:ea typeface="Meiryo UI" panose="020B0604030504040204" pitchFamily="50" charset="-128"/>
                <a:cs typeface="小塚ゴシック Pro M"/>
              </a:rPr>
              <a:t>!</a:t>
            </a:r>
            <a:r>
              <a:rPr lang="ja-JP" altLang="en-US" sz="1200" dirty="0">
                <a:latin typeface="Meiryo UI" panose="020B0604030504040204" pitchFamily="50" charset="-128"/>
                <a:ea typeface="Meiryo UI" panose="020B0604030504040204" pitchFamily="50" charset="-128"/>
                <a:cs typeface="小塚ゴシック Pr6N L"/>
              </a:rPr>
              <a:t>ならではのデータハンドリング性向上等の付加価値を加え、事業者の抱える業務上の課題解決に資する気象データとして提供している。</a:t>
            </a:r>
            <a:endParaRPr lang="ja-JP" altLang="en-US" sz="1200" dirty="0">
              <a:latin typeface="Meiryo UI" panose="020B0604030504040204" pitchFamily="50" charset="-128"/>
              <a:ea typeface="Meiryo UI" panose="020B0604030504040204" pitchFamily="50" charset="-128"/>
              <a:cs typeface="小塚ゴシック Pro M"/>
            </a:endParaRPr>
          </a:p>
        </p:txBody>
      </p:sp>
      <p:sp>
        <p:nvSpPr>
          <p:cNvPr id="32" name="テキスト ボックス 80">
            <a:extLst>
              <a:ext uri="{FF2B5EF4-FFF2-40B4-BE49-F238E27FC236}">
                <a16:creationId xmlns:a16="http://schemas.microsoft.com/office/drawing/2014/main" id="{CF172450-1E32-4418-93B3-76670E6485E0}"/>
              </a:ext>
            </a:extLst>
          </p:cNvPr>
          <p:cNvSpPr txBox="1"/>
          <p:nvPr/>
        </p:nvSpPr>
        <p:spPr>
          <a:xfrm>
            <a:off x="4735306" y="4677136"/>
            <a:ext cx="3583032" cy="369332"/>
          </a:xfrm>
          <a:prstGeom prst="rect">
            <a:avLst/>
          </a:prstGeom>
          <a:no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a:noFill/>
                </a:ln>
                <a:solidFill>
                  <a:sysClr val="window" lastClr="FFFFFF"/>
                </a:solidFill>
                <a:effectLst/>
                <a:uLnTx/>
                <a:uFillTx/>
                <a:latin typeface="+mj-lt"/>
                <a:ea typeface="小塚ゴシック Pr6N M"/>
                <a:cs typeface="小塚ゴシック Pr6N M"/>
              </a:rPr>
              <a:t>HalexDream</a:t>
            </a:r>
            <a:r>
              <a:rPr kumimoji="1" lang="en-US" altLang="ja-JP" sz="1800" b="0" i="0" u="none" strike="noStrike" kern="1200" cap="none" spc="0" normalizeH="0" baseline="0" noProof="0" dirty="0">
                <a:ln>
                  <a:noFill/>
                </a:ln>
                <a:solidFill>
                  <a:sysClr val="window" lastClr="FFFFFF"/>
                </a:solidFill>
                <a:effectLst/>
                <a:uLnTx/>
                <a:uFillTx/>
                <a:latin typeface="+mj-lt"/>
                <a:ea typeface="小塚ゴシック Pr6N M"/>
                <a:cs typeface="小塚ゴシック Pr6N M"/>
              </a:rPr>
              <a:t>! </a:t>
            </a:r>
            <a:r>
              <a:rPr kumimoji="1" lang="ja-JP" altLang="en-US" sz="1600" b="0" i="0" u="none" strike="noStrike" kern="1200" cap="none" spc="0" normalizeH="0" baseline="0" noProof="0" dirty="0">
                <a:ln>
                  <a:noFill/>
                </a:ln>
                <a:solidFill>
                  <a:sysClr val="window" lastClr="FFFFFF"/>
                </a:solidFill>
                <a:effectLst/>
                <a:uLnTx/>
                <a:uFillTx/>
                <a:latin typeface="+mj-lt"/>
                <a:ea typeface="小塚ゴシック Pr6N M"/>
                <a:cs typeface="小塚ゴシック Pr6N M"/>
              </a:rPr>
              <a:t>でこう</a:t>
            </a:r>
            <a:r>
              <a:rPr kumimoji="1" lang="en-US" altLang="ja-JP" sz="1800" b="0" i="0" u="none" strike="noStrike" kern="1200" cap="none" spc="0" normalizeH="0" baseline="0" noProof="0" dirty="0">
                <a:ln>
                  <a:noFill/>
                </a:ln>
                <a:solidFill>
                  <a:sysClr val="window" lastClr="FFFFFF"/>
                </a:solidFill>
                <a:effectLst/>
                <a:uLnTx/>
                <a:uFillTx/>
                <a:latin typeface="+mj-lt"/>
                <a:ea typeface="小塚ゴシック Pr6N M"/>
                <a:cs typeface="小塚ゴシック Pr6N M"/>
              </a:rPr>
              <a:t> </a:t>
            </a:r>
            <a:r>
              <a:rPr kumimoji="1" lang="ja-JP" altLang="en-US" sz="1800" b="0" i="0" u="none" strike="noStrike" kern="1200" cap="none" spc="0" normalizeH="0" baseline="0" noProof="0" dirty="0">
                <a:ln>
                  <a:noFill/>
                </a:ln>
                <a:solidFill>
                  <a:sysClr val="window" lastClr="FFFFFF"/>
                </a:solidFill>
                <a:effectLst/>
                <a:uLnTx/>
                <a:uFillTx/>
                <a:latin typeface="+mj-lt"/>
                <a:ea typeface="小塚ゴシック Pr6N M"/>
                <a:cs typeface="小塚ゴシック Pr6N M"/>
              </a:rPr>
              <a:t>変わった！</a:t>
            </a:r>
          </a:p>
        </p:txBody>
      </p:sp>
      <p:sp>
        <p:nvSpPr>
          <p:cNvPr id="33" name="角丸四角形 83">
            <a:extLst>
              <a:ext uri="{FF2B5EF4-FFF2-40B4-BE49-F238E27FC236}">
                <a16:creationId xmlns:a16="http://schemas.microsoft.com/office/drawing/2014/main" id="{B12C9394-008C-4588-8029-14C9D0169CFF}"/>
              </a:ext>
            </a:extLst>
          </p:cNvPr>
          <p:cNvSpPr/>
          <p:nvPr/>
        </p:nvSpPr>
        <p:spPr>
          <a:xfrm>
            <a:off x="4627517" y="2508818"/>
            <a:ext cx="4407605" cy="1737842"/>
          </a:xfrm>
          <a:prstGeom prst="roundRect">
            <a:avLst>
              <a:gd name="adj" fmla="val 10424"/>
            </a:avLst>
          </a:prstGeom>
          <a:noFill/>
          <a:ln w="6350" cap="flat" cmpd="sng" algn="ctr">
            <a:solidFill>
              <a:schemeClr val="accent1"/>
            </a:solidFill>
            <a:prstDash val="solid"/>
            <a:miter lim="800000"/>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mj-lt"/>
              <a:ea typeface="ＭＳ Ｐゴシック" panose="020B0600070205080204" pitchFamily="50" charset="-128"/>
              <a:cs typeface="+mn-cs"/>
            </a:endParaRPr>
          </a:p>
        </p:txBody>
      </p:sp>
      <p:sp>
        <p:nvSpPr>
          <p:cNvPr id="34" name="テキスト ボックス 65">
            <a:extLst>
              <a:ext uri="{FF2B5EF4-FFF2-40B4-BE49-F238E27FC236}">
                <a16:creationId xmlns:a16="http://schemas.microsoft.com/office/drawing/2014/main" id="{82758770-03B5-48F6-A88B-ABDD783FAD65}"/>
              </a:ext>
            </a:extLst>
          </p:cNvPr>
          <p:cNvSpPr txBox="1"/>
          <p:nvPr/>
        </p:nvSpPr>
        <p:spPr>
          <a:xfrm>
            <a:off x="4735306" y="5116185"/>
            <a:ext cx="4169676" cy="1200329"/>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en-US" altLang="ja-JP" sz="1200" dirty="0" err="1">
                <a:latin typeface="Meiryo UI" panose="020B0604030504040204" pitchFamily="50" charset="-128"/>
                <a:ea typeface="Meiryo UI" panose="020B0604030504040204" pitchFamily="50" charset="-128"/>
                <a:cs typeface="小塚ゴシック Pr6N L"/>
              </a:rPr>
              <a:t>HalexDream</a:t>
            </a:r>
            <a:r>
              <a:rPr lang="en-US" altLang="ja-JP" sz="1200" dirty="0">
                <a:latin typeface="Meiryo UI" panose="020B0604030504040204" pitchFamily="50" charset="-128"/>
                <a:ea typeface="Meiryo UI" panose="020B0604030504040204" pitchFamily="50" charset="-128"/>
                <a:cs typeface="小塚ゴシック Pr6N L"/>
              </a:rPr>
              <a:t>!</a:t>
            </a:r>
            <a:r>
              <a:rPr lang="ja-JP" altLang="en-US" sz="1200" dirty="0" err="1">
                <a:latin typeface="Meiryo UI" panose="020B0604030504040204" pitchFamily="50" charset="-128"/>
                <a:ea typeface="Meiryo UI" panose="020B0604030504040204" pitchFamily="50" charset="-128"/>
                <a:cs typeface="小塚ゴシック Pr6N L"/>
              </a:rPr>
              <a:t>にて</a:t>
            </a:r>
            <a:r>
              <a:rPr lang="ja-JP" altLang="en-US" sz="1200" dirty="0">
                <a:latin typeface="Meiryo UI" panose="020B0604030504040204" pitchFamily="50" charset="-128"/>
                <a:ea typeface="Meiryo UI" panose="020B0604030504040204" pitchFamily="50" charset="-128"/>
                <a:cs typeface="小塚ゴシック Pr6N L"/>
              </a:rPr>
              <a:t>下記３点が実現。</a:t>
            </a:r>
            <a:endParaRPr lang="en-US" altLang="ja-JP" sz="1200" dirty="0">
              <a:latin typeface="Meiryo UI" panose="020B0604030504040204" pitchFamily="50" charset="-128"/>
              <a:ea typeface="Meiryo UI" panose="020B0604030504040204" pitchFamily="50" charset="-128"/>
              <a:cs typeface="小塚ゴシック Pr6N L"/>
            </a:endParaRPr>
          </a:p>
          <a:p>
            <a:pPr marL="171450" indent="-171450">
              <a:buFont typeface="Wingdings" charset="2"/>
              <a:buChar char="l"/>
            </a:pPr>
            <a:r>
              <a:rPr lang="ja-JP" altLang="en-US" sz="1200" dirty="0">
                <a:latin typeface="Meiryo UI" panose="020B0604030504040204" pitchFamily="50" charset="-128"/>
                <a:ea typeface="Meiryo UI" panose="020B0604030504040204" pitchFamily="50" charset="-128"/>
                <a:cs typeface="小塚ゴシック Pr6N L"/>
              </a:rPr>
              <a:t>地域特性を補正することにより予報の精度を向上</a:t>
            </a:r>
            <a:endParaRPr lang="en-US" altLang="ja-JP" sz="1200" dirty="0">
              <a:latin typeface="Meiryo UI" panose="020B0604030504040204" pitchFamily="50" charset="-128"/>
              <a:ea typeface="Meiryo UI" panose="020B0604030504040204" pitchFamily="50" charset="-128"/>
              <a:cs typeface="小塚ゴシック Pr6N L"/>
            </a:endParaRPr>
          </a:p>
          <a:p>
            <a:pPr marL="171450" indent="-171450">
              <a:buFont typeface="Wingdings" charset="2"/>
              <a:buChar char="l"/>
            </a:pPr>
            <a:r>
              <a:rPr lang="ja-JP" altLang="en-US" sz="1200" dirty="0">
                <a:latin typeface="Meiryo UI" panose="020B0604030504040204" pitchFamily="50" charset="-128"/>
                <a:ea typeface="Meiryo UI" panose="020B0604030504040204" pitchFamily="50" charset="-128"/>
                <a:cs typeface="小塚ゴシック Pr6N L"/>
              </a:rPr>
              <a:t>予測と実測の同化により１日</a:t>
            </a:r>
            <a:r>
              <a:rPr lang="en-US" altLang="ja-JP" sz="1200" dirty="0">
                <a:latin typeface="Meiryo UI" panose="020B0604030504040204" pitchFamily="50" charset="-128"/>
                <a:ea typeface="Meiryo UI" panose="020B0604030504040204" pitchFamily="50" charset="-128"/>
                <a:cs typeface="小塚ゴシック Pr6N L"/>
              </a:rPr>
              <a:t>48</a:t>
            </a:r>
            <a:r>
              <a:rPr lang="ja-JP" altLang="en-US" sz="1200" dirty="0">
                <a:latin typeface="Meiryo UI" panose="020B0604030504040204" pitchFamily="50" charset="-128"/>
                <a:ea typeface="Meiryo UI" panose="020B0604030504040204" pitchFamily="50" charset="-128"/>
                <a:cs typeface="小塚ゴシック Pr6N L"/>
              </a:rPr>
              <a:t>回のデータ更新を実現</a:t>
            </a:r>
            <a:endParaRPr lang="en-US" altLang="ja-JP" sz="1200" dirty="0">
              <a:latin typeface="Meiryo UI" panose="020B0604030504040204" pitchFamily="50" charset="-128"/>
              <a:ea typeface="Meiryo UI" panose="020B0604030504040204" pitchFamily="50" charset="-128"/>
              <a:cs typeface="小塚ゴシック Pr6N L"/>
            </a:endParaRPr>
          </a:p>
          <a:p>
            <a:pPr marL="171450" indent="-171450">
              <a:buFont typeface="Wingdings" charset="2"/>
              <a:buChar char="l"/>
            </a:pPr>
            <a:r>
              <a:rPr lang="en-US" altLang="ja-JP" sz="1200" dirty="0">
                <a:latin typeface="Meiryo UI" panose="020B0604030504040204" pitchFamily="50" charset="-128"/>
                <a:ea typeface="Meiryo UI" panose="020B0604030504040204" pitchFamily="50" charset="-128"/>
                <a:cs typeface="小塚ゴシック Pr6N L"/>
              </a:rPr>
              <a:t>XML</a:t>
            </a:r>
            <a:r>
              <a:rPr lang="ja-JP" altLang="en-US" sz="1200" dirty="0">
                <a:latin typeface="Meiryo UI" panose="020B0604030504040204" pitchFamily="50" charset="-128"/>
                <a:ea typeface="Meiryo UI" panose="020B0604030504040204" pitchFamily="50" charset="-128"/>
                <a:cs typeface="小塚ゴシック Pr6N L"/>
              </a:rPr>
              <a:t>や</a:t>
            </a:r>
            <a:r>
              <a:rPr lang="en-US" altLang="ja-JP" sz="1200" dirty="0">
                <a:latin typeface="Meiryo UI" panose="020B0604030504040204" pitchFamily="50" charset="-128"/>
                <a:ea typeface="Meiryo UI" panose="020B0604030504040204" pitchFamily="50" charset="-128"/>
                <a:cs typeface="小塚ゴシック Pr6N L"/>
              </a:rPr>
              <a:t>CSV</a:t>
            </a:r>
            <a:r>
              <a:rPr lang="ja-JP" altLang="en-US" sz="1200" dirty="0" err="1">
                <a:latin typeface="Meiryo UI" panose="020B0604030504040204" pitchFamily="50" charset="-128"/>
                <a:ea typeface="Meiryo UI" panose="020B0604030504040204" pitchFamily="50" charset="-128"/>
                <a:cs typeface="小塚ゴシック Pr6N L"/>
              </a:rPr>
              <a:t>、</a:t>
            </a:r>
            <a:r>
              <a:rPr lang="en-US" altLang="ja-JP" sz="1200" dirty="0">
                <a:latin typeface="Meiryo UI" panose="020B0604030504040204" pitchFamily="50" charset="-128"/>
                <a:ea typeface="Meiryo UI" panose="020B0604030504040204" pitchFamily="50" charset="-128"/>
                <a:cs typeface="小塚ゴシック Pr6N L"/>
              </a:rPr>
              <a:t>API</a:t>
            </a:r>
            <a:r>
              <a:rPr lang="ja-JP" altLang="en-US" sz="1200" dirty="0">
                <a:latin typeface="Meiryo UI" panose="020B0604030504040204" pitchFamily="50" charset="-128"/>
                <a:ea typeface="Meiryo UI" panose="020B0604030504040204" pitchFamily="50" charset="-128"/>
                <a:cs typeface="小塚ゴシック Pr6N L"/>
              </a:rPr>
              <a:t>によりデータハンドリング性の向上</a:t>
            </a:r>
            <a:endParaRPr lang="en-US" altLang="ja-JP" sz="1200" dirty="0">
              <a:latin typeface="Meiryo UI" panose="020B0604030504040204" pitchFamily="50" charset="-128"/>
              <a:ea typeface="Meiryo UI" panose="020B0604030504040204" pitchFamily="50" charset="-128"/>
              <a:cs typeface="小塚ゴシック Pr6N L"/>
            </a:endParaRPr>
          </a:p>
          <a:p>
            <a:r>
              <a:rPr lang="ja-JP" altLang="en-US" sz="1200" dirty="0">
                <a:latin typeface="Meiryo UI" panose="020B0604030504040204" pitchFamily="50" charset="-128"/>
                <a:ea typeface="Meiryo UI" panose="020B0604030504040204" pitchFamily="50" charset="-128"/>
                <a:cs typeface="小塚ゴシック Pr6N L"/>
              </a:rPr>
              <a:t>これらにより、各消費者の目的に合致したデータの提供が可能となった。</a:t>
            </a:r>
            <a:endParaRPr lang="en-US" altLang="ja-JP" sz="1200" dirty="0">
              <a:latin typeface="Meiryo UI" panose="020B0604030504040204" pitchFamily="50" charset="-128"/>
              <a:ea typeface="Meiryo UI" panose="020B0604030504040204" pitchFamily="50" charset="-128"/>
              <a:cs typeface="小塚ゴシック Pr6N L"/>
            </a:endParaRPr>
          </a:p>
        </p:txBody>
      </p:sp>
      <p:sp>
        <p:nvSpPr>
          <p:cNvPr id="35" name="角丸四角形 43">
            <a:extLst>
              <a:ext uri="{FF2B5EF4-FFF2-40B4-BE49-F238E27FC236}">
                <a16:creationId xmlns:a16="http://schemas.microsoft.com/office/drawing/2014/main" id="{61FB49A1-9917-412C-8149-697D4EE28EC2}"/>
              </a:ext>
            </a:extLst>
          </p:cNvPr>
          <p:cNvSpPr/>
          <p:nvPr/>
        </p:nvSpPr>
        <p:spPr>
          <a:xfrm>
            <a:off x="586512" y="2535456"/>
            <a:ext cx="3263854" cy="425388"/>
          </a:xfrm>
          <a:prstGeom prst="roundRect">
            <a:avLst>
              <a:gd name="adj" fmla="val 50000"/>
            </a:avLst>
          </a:prstGeom>
          <a:solidFill>
            <a:schemeClr val="accent1"/>
          </a:solidFill>
          <a:ln w="6350" cap="flat" cmpd="sng" algn="ctr">
            <a:noFill/>
            <a:prstDash val="solid"/>
            <a:miter lim="800000"/>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ysClr val="window" lastClr="FFFFFF"/>
                </a:solidFill>
                <a:effectLst/>
                <a:uLnTx/>
                <a:uFillTx/>
                <a:latin typeface="+mj-lt"/>
                <a:ea typeface="フォントポにほんご"/>
                <a:cs typeface="フォントポにほんご"/>
              </a:rPr>
              <a:t>気象庁の各種発表データを分析・活用する。</a:t>
            </a:r>
            <a:endParaRPr kumimoji="1" lang="en-US" altLang="ja-JP" sz="1100" b="0" i="0" u="none" strike="noStrike" kern="1200" cap="none" spc="0" normalizeH="0" baseline="0" noProof="0" dirty="0">
              <a:ln>
                <a:noFill/>
              </a:ln>
              <a:solidFill>
                <a:sysClr val="window" lastClr="FFFFFF"/>
              </a:solidFill>
              <a:effectLst/>
              <a:uLnTx/>
              <a:uFillTx/>
              <a:latin typeface="+mj-lt"/>
              <a:ea typeface="フォントポにほんご"/>
              <a:cs typeface="フォントポにほんご"/>
            </a:endParaRPr>
          </a:p>
        </p:txBody>
      </p:sp>
      <p:pic>
        <p:nvPicPr>
          <p:cNvPr id="36" name="図 35">
            <a:extLst>
              <a:ext uri="{FF2B5EF4-FFF2-40B4-BE49-F238E27FC236}">
                <a16:creationId xmlns:a16="http://schemas.microsoft.com/office/drawing/2014/main" id="{78D0660C-FD82-4381-9B93-0C633F69CEC2}"/>
              </a:ext>
            </a:extLst>
          </p:cNvPr>
          <p:cNvPicPr>
            <a:picLocks noChangeAspect="1"/>
          </p:cNvPicPr>
          <p:nvPr/>
        </p:nvPicPr>
        <p:blipFill>
          <a:blip r:embed="rId3"/>
          <a:stretch>
            <a:fillRect/>
          </a:stretch>
        </p:blipFill>
        <p:spPr>
          <a:xfrm>
            <a:off x="52296" y="3223968"/>
            <a:ext cx="4504614" cy="2796347"/>
          </a:xfrm>
          <a:prstGeom prst="rect">
            <a:avLst/>
          </a:prstGeom>
        </p:spPr>
      </p:pic>
    </p:spTree>
    <p:extLst>
      <p:ext uri="{BB962C8B-B14F-4D97-AF65-F5344CB8AC3E}">
        <p14:creationId xmlns:p14="http://schemas.microsoft.com/office/powerpoint/2010/main" val="2696019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28</a:t>
            </a:fld>
            <a:endParaRPr kumimoji="1" lang="ja-JP" altLang="en-US"/>
          </a:p>
        </p:txBody>
      </p:sp>
      <p:sp>
        <p:nvSpPr>
          <p:cNvPr id="29" name="正方形/長方形 28"/>
          <p:cNvSpPr/>
          <p:nvPr/>
        </p:nvSpPr>
        <p:spPr>
          <a:xfrm>
            <a:off x="215900" y="840309"/>
            <a:ext cx="8316540"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⑥ </a:t>
            </a:r>
            <a:r>
              <a:rPr lang="en-US" altLang="ja-JP" sz="2000" dirty="0">
                <a:solidFill>
                  <a:schemeClr val="tx1"/>
                </a:solidFill>
                <a:latin typeface="+mn-ea"/>
                <a:cs typeface="Meiryo UI" panose="020B0604030504040204" pitchFamily="50" charset="-128"/>
              </a:rPr>
              <a:t>Push</a:t>
            </a:r>
            <a:r>
              <a:rPr lang="ja-JP" altLang="en-US" sz="2000" dirty="0">
                <a:solidFill>
                  <a:schemeClr val="tx1"/>
                </a:solidFill>
                <a:latin typeface="+mn-ea"/>
                <a:cs typeface="Meiryo UI" panose="020B0604030504040204" pitchFamily="50" charset="-128"/>
              </a:rPr>
              <a:t>大阪（「</a:t>
            </a:r>
            <a:r>
              <a:rPr lang="en-US" altLang="ja-JP" sz="2000" dirty="0">
                <a:solidFill>
                  <a:schemeClr val="tx1"/>
                </a:solidFill>
                <a:latin typeface="+mn-ea"/>
                <a:cs typeface="Meiryo UI" panose="020B0604030504040204" pitchFamily="50" charset="-128"/>
              </a:rPr>
              <a:t>PUSH</a:t>
            </a:r>
            <a:r>
              <a:rPr lang="ja-JP" altLang="en-US" sz="2000" dirty="0">
                <a:solidFill>
                  <a:schemeClr val="tx1"/>
                </a:solidFill>
                <a:latin typeface="+mn-ea"/>
                <a:cs typeface="Meiryo UI" panose="020B0604030504040204" pitchFamily="50" charset="-128"/>
              </a:rPr>
              <a:t>大阪」開発</a:t>
            </a:r>
            <a:r>
              <a:rPr lang="en-US" altLang="ja-JP" sz="2000" dirty="0">
                <a:solidFill>
                  <a:schemeClr val="tx1"/>
                </a:solidFill>
                <a:latin typeface="+mn-ea"/>
                <a:cs typeface="Meiryo UI" panose="020B0604030504040204" pitchFamily="50" charset="-128"/>
              </a:rPr>
              <a:t>Team</a:t>
            </a:r>
            <a:r>
              <a:rPr lang="ja-JP" altLang="en-US" sz="2000" dirty="0">
                <a:solidFill>
                  <a:schemeClr val="tx1"/>
                </a:solidFill>
                <a:latin typeface="+mn-ea"/>
                <a:cs typeface="Meiryo UI" panose="020B0604030504040204" pitchFamily="50" charset="-128"/>
              </a:rPr>
              <a:t>）</a:t>
            </a:r>
          </a:p>
        </p:txBody>
      </p:sp>
      <p:sp>
        <p:nvSpPr>
          <p:cNvPr id="10" name="四角形: 角を丸くする 9">
            <a:extLst>
              <a:ext uri="{FF2B5EF4-FFF2-40B4-BE49-F238E27FC236}">
                <a16:creationId xmlns:a16="http://schemas.microsoft.com/office/drawing/2014/main" id="{683F6A8F-D098-45F9-BBEF-610D483B57C8}"/>
              </a:ext>
            </a:extLst>
          </p:cNvPr>
          <p:cNvSpPr/>
          <p:nvPr/>
        </p:nvSpPr>
        <p:spPr>
          <a:xfrm>
            <a:off x="317237" y="1216512"/>
            <a:ext cx="8502531" cy="1045058"/>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n-ea"/>
                <a:cs typeface="Meiryo UI" panose="020B0604030504040204" pitchFamily="50" charset="-128"/>
              </a:rPr>
              <a:t>「行政が発信する情報がなかなか市民に届かない」 という課題を、ユーザが「関心のある情報のみを簡単に取得できる仕組み」で解決しよう！というサービス。</a:t>
            </a:r>
          </a:p>
          <a:p>
            <a:pPr marL="285750" indent="-285750">
              <a:buFont typeface="Wingdings" panose="05000000000000000000" pitchFamily="2" charset="2"/>
              <a:buChar char="l"/>
            </a:pPr>
            <a:r>
              <a:rPr lang="ja-JP" altLang="en-US" sz="1600" dirty="0">
                <a:solidFill>
                  <a:schemeClr val="tx1"/>
                </a:solidFill>
                <a:latin typeface="+mn-ea"/>
                <a:cs typeface="Meiryo UI" panose="020B0604030504040204" pitchFamily="50" charset="-128"/>
              </a:rPr>
              <a:t>使用しているデータ</a:t>
            </a:r>
            <a:r>
              <a:rPr lang="en-US" altLang="ja-JP" sz="1600" dirty="0">
                <a:solidFill>
                  <a:schemeClr val="tx1"/>
                </a:solidFill>
                <a:latin typeface="+mn-ea"/>
                <a:cs typeface="Meiryo UI" panose="020B0604030504040204" pitchFamily="50" charset="-128"/>
              </a:rPr>
              <a:t>:</a:t>
            </a:r>
            <a:r>
              <a:rPr lang="ja-JP" altLang="en-US" sz="1600" dirty="0">
                <a:solidFill>
                  <a:schemeClr val="tx1"/>
                </a:solidFill>
                <a:latin typeface="+mn-ea"/>
                <a:cs typeface="Meiryo UI" panose="020B0604030504040204" pitchFamily="50" charset="-128"/>
              </a:rPr>
              <a:t>大阪市</a:t>
            </a:r>
            <a:r>
              <a:rPr lang="en-US" altLang="ja-JP" sz="1600" dirty="0">
                <a:solidFill>
                  <a:schemeClr val="tx1"/>
                </a:solidFill>
                <a:latin typeface="+mn-ea"/>
                <a:cs typeface="Meiryo UI" panose="020B0604030504040204" pitchFamily="50" charset="-128"/>
              </a:rPr>
              <a:t>HP</a:t>
            </a:r>
            <a:r>
              <a:rPr lang="ja-JP" altLang="en-US" sz="1600" dirty="0">
                <a:solidFill>
                  <a:schemeClr val="tx1"/>
                </a:solidFill>
                <a:latin typeface="+mn-ea"/>
                <a:cs typeface="Meiryo UI" panose="020B0604030504040204" pitchFamily="50" charset="-128"/>
              </a:rPr>
              <a:t>の新着・更新情報・統計一覧等</a:t>
            </a:r>
            <a:endParaRPr lang="en-US" altLang="ja-JP" sz="1600" dirty="0">
              <a:solidFill>
                <a:schemeClr val="tx1"/>
              </a:solidFill>
              <a:latin typeface="+mn-ea"/>
              <a:cs typeface="Meiryo UI" panose="020B0604030504040204" pitchFamily="50" charset="-128"/>
            </a:endParaRPr>
          </a:p>
          <a:p>
            <a:pPr marL="285750" indent="-285750">
              <a:buFont typeface="Wingdings" panose="05000000000000000000" pitchFamily="2" charset="2"/>
              <a:buChar char="l"/>
            </a:pPr>
            <a:r>
              <a:rPr lang="ja-JP" altLang="en-US" sz="1600" dirty="0">
                <a:solidFill>
                  <a:schemeClr val="tx1"/>
                </a:solidFill>
                <a:latin typeface="+mn-ea"/>
                <a:cs typeface="Meiryo UI" panose="020B0604030504040204" pitchFamily="50" charset="-128"/>
              </a:rPr>
              <a:t>データの形式</a:t>
            </a:r>
            <a:r>
              <a:rPr lang="en-US" altLang="ja-JP" sz="1600" dirty="0">
                <a:solidFill>
                  <a:schemeClr val="tx1"/>
                </a:solidFill>
                <a:latin typeface="+mn-ea"/>
                <a:cs typeface="Meiryo UI" panose="020B0604030504040204" pitchFamily="50" charset="-128"/>
              </a:rPr>
              <a:t>: RSS</a:t>
            </a:r>
            <a:r>
              <a:rPr lang="ja-JP" altLang="en-US" sz="1600" dirty="0">
                <a:solidFill>
                  <a:schemeClr val="tx1"/>
                </a:solidFill>
                <a:latin typeface="+mn-ea"/>
                <a:cs typeface="Meiryo UI" panose="020B0604030504040204" pitchFamily="50" charset="-128"/>
              </a:rPr>
              <a:t>・</a:t>
            </a:r>
            <a:r>
              <a:rPr lang="en-US" altLang="ja-JP" sz="1600" dirty="0">
                <a:solidFill>
                  <a:schemeClr val="tx1"/>
                </a:solidFill>
                <a:latin typeface="+mn-ea"/>
                <a:cs typeface="Meiryo UI" panose="020B0604030504040204" pitchFamily="50" charset="-128"/>
              </a:rPr>
              <a:t>CSV</a:t>
            </a:r>
          </a:p>
        </p:txBody>
      </p:sp>
      <p:sp>
        <p:nvSpPr>
          <p:cNvPr id="22" name="正方形/長方形 21">
            <a:extLst>
              <a:ext uri="{FF2B5EF4-FFF2-40B4-BE49-F238E27FC236}">
                <a16:creationId xmlns:a16="http://schemas.microsoft.com/office/drawing/2014/main" id="{6CE4C6C8-8536-4DAC-8856-73D1062D75A4}"/>
              </a:ext>
            </a:extLst>
          </p:cNvPr>
          <p:cNvSpPr/>
          <p:nvPr/>
        </p:nvSpPr>
        <p:spPr>
          <a:xfrm>
            <a:off x="35496" y="6506407"/>
            <a:ext cx="8784272" cy="284693"/>
          </a:xfrm>
          <a:prstGeom prst="rect">
            <a:avLst/>
          </a:prstGeom>
        </p:spPr>
        <p:txBody>
          <a:bodyPr wrap="square">
            <a:spAutoFit/>
          </a:bodyPr>
          <a:lstStyle/>
          <a:p>
            <a:pPr algn="r"/>
            <a:r>
              <a:rPr kumimoji="1" lang="en-US" altLang="ja-JP" sz="1250" dirty="0"/>
              <a:t>※</a:t>
            </a:r>
            <a:r>
              <a:rPr kumimoji="1" lang="ja-JP" altLang="en-US" sz="1250" dirty="0"/>
              <a:t>出典</a:t>
            </a:r>
            <a:r>
              <a:rPr kumimoji="1" lang="en-US" altLang="ja-JP" sz="1250" dirty="0"/>
              <a:t>: </a:t>
            </a:r>
            <a:r>
              <a:rPr kumimoji="1" lang="ja-JP" altLang="en-US" sz="1250" dirty="0"/>
              <a:t>内閣官房「オープンデータ</a:t>
            </a:r>
            <a:r>
              <a:rPr kumimoji="1" lang="en-US" altLang="ja-JP" sz="1250" dirty="0"/>
              <a:t>100</a:t>
            </a:r>
            <a:r>
              <a:rPr kumimoji="1" lang="ja-JP" altLang="en-US" sz="1250" dirty="0"/>
              <a:t>」より「</a:t>
            </a:r>
            <a:r>
              <a:rPr kumimoji="1" lang="en-US" altLang="ja-JP" sz="1250" dirty="0"/>
              <a:t>Push</a:t>
            </a:r>
            <a:r>
              <a:rPr kumimoji="1" lang="ja-JP" altLang="en-US" sz="1250" dirty="0"/>
              <a:t>大阪」 </a:t>
            </a:r>
            <a:r>
              <a:rPr kumimoji="1" lang="en-US" altLang="ja-JP" sz="1250" dirty="0"/>
              <a:t>https://cio.go.jp/opendata100</a:t>
            </a:r>
            <a:endParaRPr kumimoji="1" lang="ja-JP" altLang="en-US" sz="1250" dirty="0"/>
          </a:p>
        </p:txBody>
      </p:sp>
      <p:sp>
        <p:nvSpPr>
          <p:cNvPr id="25" name="タイトル 1">
            <a:extLst>
              <a:ext uri="{FF2B5EF4-FFF2-40B4-BE49-F238E27FC236}">
                <a16:creationId xmlns:a16="http://schemas.microsoft.com/office/drawing/2014/main" id="{F02BC6CC-A87D-4838-98C6-0E9DB32F7D34}"/>
              </a:ext>
            </a:extLst>
          </p:cNvPr>
          <p:cNvSpPr>
            <a:spLocks noGrp="1"/>
          </p:cNvSpPr>
          <p:nvPr>
            <p:ph type="title"/>
          </p:nvPr>
        </p:nvSpPr>
        <p:spPr>
          <a:xfrm>
            <a:off x="251520" y="313813"/>
            <a:ext cx="8712968" cy="424732"/>
          </a:xfrm>
        </p:spPr>
        <p:txBody>
          <a:bodyPr>
            <a:normAutofit/>
          </a:bodyPr>
          <a:lstStyle/>
          <a:p>
            <a:r>
              <a:rPr lang="en-US" altLang="ja-JP" dirty="0">
                <a:latin typeface="+mn-ea"/>
                <a:ea typeface="+mn-ea"/>
              </a:rPr>
              <a:t>2.4 </a:t>
            </a:r>
            <a:r>
              <a:rPr lang="ja-JP" altLang="en-US" dirty="0">
                <a:latin typeface="+mn-ea"/>
                <a:ea typeface="+mn-ea"/>
              </a:rPr>
              <a:t>オープンデータによる官民協働の促進</a:t>
            </a:r>
            <a:endParaRPr kumimoji="1" lang="ja-JP" altLang="en-US" dirty="0">
              <a:latin typeface="+mn-ea"/>
              <a:ea typeface="+mn-ea"/>
            </a:endParaRPr>
          </a:p>
        </p:txBody>
      </p:sp>
      <p:sp>
        <p:nvSpPr>
          <p:cNvPr id="26" name="タイトル 1">
            <a:extLst>
              <a:ext uri="{FF2B5EF4-FFF2-40B4-BE49-F238E27FC236}">
                <a16:creationId xmlns:a16="http://schemas.microsoft.com/office/drawing/2014/main" id="{B4A4E5EB-4833-4767-8ABB-5B3E3ECB7E1F}"/>
              </a:ext>
            </a:extLst>
          </p:cNvPr>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2.</a:t>
            </a:r>
            <a:r>
              <a:rPr lang="ja-JP" altLang="en-US" sz="1200" dirty="0">
                <a:latin typeface="+mn-ea"/>
                <a:ea typeface="+mn-ea"/>
              </a:rPr>
              <a:t>オープンデータの意義を理解する</a:t>
            </a:r>
          </a:p>
        </p:txBody>
      </p:sp>
      <p:sp>
        <p:nvSpPr>
          <p:cNvPr id="19" name="角丸四角形 42">
            <a:extLst>
              <a:ext uri="{FF2B5EF4-FFF2-40B4-BE49-F238E27FC236}">
                <a16:creationId xmlns:a16="http://schemas.microsoft.com/office/drawing/2014/main" id="{99E36627-919D-485B-93CF-598B02F772DC}"/>
              </a:ext>
            </a:extLst>
          </p:cNvPr>
          <p:cNvSpPr/>
          <p:nvPr/>
        </p:nvSpPr>
        <p:spPr>
          <a:xfrm>
            <a:off x="4865308" y="4685948"/>
            <a:ext cx="3896525" cy="1594604"/>
          </a:xfrm>
          <a:prstGeom prst="roundRect">
            <a:avLst>
              <a:gd name="adj" fmla="val 10424"/>
            </a:avLst>
          </a:prstGeom>
          <a:noFill/>
          <a:ln w="9525" cap="flat" cmpd="sng" algn="ctr">
            <a:solidFill>
              <a:schemeClr val="accent1"/>
            </a:solid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noProof="0">
              <a:ln>
                <a:noFill/>
              </a:ln>
              <a:solidFill>
                <a:sysClr val="window" lastClr="FFFFFF"/>
              </a:solidFill>
              <a:effectLst/>
              <a:uLnTx/>
              <a:uFillTx/>
              <a:latin typeface="+mj-lt"/>
              <a:cs typeface="+mn-cs"/>
            </a:endParaRPr>
          </a:p>
        </p:txBody>
      </p:sp>
      <p:sp>
        <p:nvSpPr>
          <p:cNvPr id="20" name="片側の 2 つの角を丸めた四角形 43">
            <a:extLst>
              <a:ext uri="{FF2B5EF4-FFF2-40B4-BE49-F238E27FC236}">
                <a16:creationId xmlns:a16="http://schemas.microsoft.com/office/drawing/2014/main" id="{FEE469F0-FB4C-4B24-A8BF-3FC952738B22}"/>
              </a:ext>
            </a:extLst>
          </p:cNvPr>
          <p:cNvSpPr/>
          <p:nvPr/>
        </p:nvSpPr>
        <p:spPr>
          <a:xfrm>
            <a:off x="4865308" y="4677352"/>
            <a:ext cx="3896525" cy="425821"/>
          </a:xfrm>
          <a:prstGeom prst="round2SameRect">
            <a:avLst>
              <a:gd name="adj1" fmla="val 40827"/>
              <a:gd name="adj2" fmla="val 0"/>
            </a:avLst>
          </a:prstGeom>
          <a:solidFill>
            <a:schemeClr val="accent1"/>
          </a:solidFill>
          <a:ln w="9525"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noProof="0">
              <a:ln>
                <a:noFill/>
              </a:ln>
              <a:solidFill>
                <a:sysClr val="window" lastClr="FFFFFF"/>
              </a:solidFill>
              <a:effectLst/>
              <a:uLnTx/>
              <a:uFillTx/>
              <a:latin typeface="+mj-lt"/>
              <a:cs typeface="+mn-cs"/>
            </a:endParaRPr>
          </a:p>
        </p:txBody>
      </p:sp>
      <p:sp>
        <p:nvSpPr>
          <p:cNvPr id="21" name="下矢印 45">
            <a:extLst>
              <a:ext uri="{FF2B5EF4-FFF2-40B4-BE49-F238E27FC236}">
                <a16:creationId xmlns:a16="http://schemas.microsoft.com/office/drawing/2014/main" id="{312C911D-3455-4AB9-A14E-6F07F6A11914}"/>
              </a:ext>
            </a:extLst>
          </p:cNvPr>
          <p:cNvSpPr/>
          <p:nvPr/>
        </p:nvSpPr>
        <p:spPr>
          <a:xfrm>
            <a:off x="6687775" y="4356419"/>
            <a:ext cx="248440" cy="268592"/>
          </a:xfrm>
          <a:prstGeom prst="downArrow">
            <a:avLst>
              <a:gd name="adj1" fmla="val 30686"/>
              <a:gd name="adj2" fmla="val 50000"/>
            </a:avLst>
          </a:prstGeom>
          <a:solidFill>
            <a:srgbClr val="308007"/>
          </a:solidFill>
          <a:ln w="9525"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noProof="0">
              <a:ln>
                <a:noFill/>
              </a:ln>
              <a:solidFill>
                <a:sysClr val="window" lastClr="FFFFFF"/>
              </a:solidFill>
              <a:effectLst/>
              <a:uLnTx/>
              <a:uFillTx/>
              <a:latin typeface="+mj-lt"/>
              <a:cs typeface="+mn-cs"/>
            </a:endParaRPr>
          </a:p>
        </p:txBody>
      </p:sp>
      <p:sp>
        <p:nvSpPr>
          <p:cNvPr id="28" name="テキスト ボックス 49">
            <a:extLst>
              <a:ext uri="{FF2B5EF4-FFF2-40B4-BE49-F238E27FC236}">
                <a16:creationId xmlns:a16="http://schemas.microsoft.com/office/drawing/2014/main" id="{7DB8D965-33EF-4BED-953D-71F1EB923534}"/>
              </a:ext>
            </a:extLst>
          </p:cNvPr>
          <p:cNvSpPr txBox="1"/>
          <p:nvPr/>
        </p:nvSpPr>
        <p:spPr>
          <a:xfrm>
            <a:off x="4959529" y="2687039"/>
            <a:ext cx="3802304" cy="369332"/>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en-US" altLang="ja-JP" b="1" dirty="0">
                <a:solidFill>
                  <a:schemeClr val="accent1"/>
                </a:solidFill>
                <a:latin typeface="+mj-lt"/>
                <a:cs typeface="小塚ゴシック Pr6N M"/>
              </a:rPr>
              <a:t>PUSH</a:t>
            </a:r>
            <a:r>
              <a:rPr lang="ja-JP" altLang="en-US" b="1" dirty="0">
                <a:solidFill>
                  <a:schemeClr val="accent1"/>
                </a:solidFill>
                <a:latin typeface="+mj-lt"/>
                <a:cs typeface="小塚ゴシック Pr6N M"/>
              </a:rPr>
              <a:t>大阪 </a:t>
            </a:r>
            <a:r>
              <a:rPr lang="ja-JP" altLang="en-US" sz="1600" b="1" dirty="0">
                <a:solidFill>
                  <a:schemeClr val="accent1"/>
                </a:solidFill>
                <a:latin typeface="+mj-lt"/>
                <a:cs typeface="小塚ゴシック Pr6N M"/>
              </a:rPr>
              <a:t>誕生の</a:t>
            </a:r>
            <a:r>
              <a:rPr lang="en-US" altLang="ja-JP" b="1" dirty="0">
                <a:solidFill>
                  <a:schemeClr val="accent1"/>
                </a:solidFill>
                <a:latin typeface="+mj-lt"/>
                <a:cs typeface="小塚ゴシック Pr6N M"/>
              </a:rPr>
              <a:t> </a:t>
            </a:r>
            <a:r>
              <a:rPr lang="ja-JP" altLang="en-US" b="1" dirty="0">
                <a:solidFill>
                  <a:schemeClr val="accent1"/>
                </a:solidFill>
                <a:latin typeface="+mj-lt"/>
                <a:cs typeface="小塚ゴシック Pr6N M"/>
              </a:rPr>
              <a:t>キッカケ</a:t>
            </a:r>
          </a:p>
        </p:txBody>
      </p:sp>
      <p:sp>
        <p:nvSpPr>
          <p:cNvPr id="37" name="テキスト ボックス 52">
            <a:extLst>
              <a:ext uri="{FF2B5EF4-FFF2-40B4-BE49-F238E27FC236}">
                <a16:creationId xmlns:a16="http://schemas.microsoft.com/office/drawing/2014/main" id="{1C1ECF96-B312-4CD8-A854-AA8A4482E699}"/>
              </a:ext>
            </a:extLst>
          </p:cNvPr>
          <p:cNvSpPr txBox="1"/>
          <p:nvPr/>
        </p:nvSpPr>
        <p:spPr>
          <a:xfrm>
            <a:off x="4959530" y="4732031"/>
            <a:ext cx="3078087" cy="369332"/>
          </a:xfrm>
          <a:prstGeom prst="rect">
            <a:avLst/>
          </a:prstGeom>
          <a:no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noProof="0" dirty="0">
                <a:ln>
                  <a:noFill/>
                </a:ln>
                <a:solidFill>
                  <a:sysClr val="window" lastClr="FFFFFF"/>
                </a:solidFill>
                <a:effectLst/>
                <a:uLnTx/>
                <a:uFillTx/>
                <a:latin typeface="+mj-lt"/>
                <a:cs typeface="小塚ゴシック Pr6N M"/>
              </a:rPr>
              <a:t>PUSH</a:t>
            </a:r>
            <a:r>
              <a:rPr kumimoji="1" lang="ja-JP" altLang="en-US" sz="1800" b="1" i="0" u="none" strike="noStrike" kern="1200" cap="none" spc="0" normalizeH="0" noProof="0" dirty="0">
                <a:ln>
                  <a:noFill/>
                </a:ln>
                <a:solidFill>
                  <a:sysClr val="window" lastClr="FFFFFF"/>
                </a:solidFill>
                <a:effectLst/>
                <a:uLnTx/>
                <a:uFillTx/>
                <a:latin typeface="+mj-lt"/>
                <a:cs typeface="小塚ゴシック Pr6N M"/>
              </a:rPr>
              <a:t>大阪 </a:t>
            </a:r>
            <a:r>
              <a:rPr kumimoji="1" lang="ja-JP" altLang="en-US" sz="1600" b="1" i="0" u="none" strike="noStrike" kern="1200" cap="none" spc="0" normalizeH="0" noProof="0" dirty="0">
                <a:ln>
                  <a:noFill/>
                </a:ln>
                <a:solidFill>
                  <a:sysClr val="window" lastClr="FFFFFF"/>
                </a:solidFill>
                <a:effectLst/>
                <a:uLnTx/>
                <a:uFillTx/>
                <a:latin typeface="+mj-lt"/>
                <a:cs typeface="小塚ゴシック Pr6N M"/>
              </a:rPr>
              <a:t>でこう</a:t>
            </a:r>
            <a:r>
              <a:rPr kumimoji="1" lang="en-US" altLang="ja-JP" sz="1800" b="1" i="0" u="none" strike="noStrike" kern="1200" cap="none" spc="0" normalizeH="0" noProof="0" dirty="0">
                <a:ln>
                  <a:noFill/>
                </a:ln>
                <a:solidFill>
                  <a:sysClr val="window" lastClr="FFFFFF"/>
                </a:solidFill>
                <a:effectLst/>
                <a:uLnTx/>
                <a:uFillTx/>
                <a:latin typeface="+mj-lt"/>
                <a:cs typeface="小塚ゴシック Pr6N M"/>
              </a:rPr>
              <a:t> </a:t>
            </a:r>
            <a:r>
              <a:rPr kumimoji="1" lang="ja-JP" altLang="en-US" sz="1800" b="1" i="0" u="none" strike="noStrike" kern="1200" cap="none" spc="0" normalizeH="0" noProof="0" dirty="0">
                <a:ln>
                  <a:noFill/>
                </a:ln>
                <a:solidFill>
                  <a:sysClr val="window" lastClr="FFFFFF"/>
                </a:solidFill>
                <a:effectLst/>
                <a:uLnTx/>
                <a:uFillTx/>
                <a:latin typeface="+mj-lt"/>
                <a:cs typeface="小塚ゴシック Pr6N M"/>
              </a:rPr>
              <a:t>変わった！</a:t>
            </a:r>
          </a:p>
        </p:txBody>
      </p:sp>
      <p:sp>
        <p:nvSpPr>
          <p:cNvPr id="38" name="テキスト ボックス 55">
            <a:extLst>
              <a:ext uri="{FF2B5EF4-FFF2-40B4-BE49-F238E27FC236}">
                <a16:creationId xmlns:a16="http://schemas.microsoft.com/office/drawing/2014/main" id="{A8B603B9-C453-4D66-AC65-E65B80E58855}"/>
              </a:ext>
            </a:extLst>
          </p:cNvPr>
          <p:cNvSpPr txBox="1"/>
          <p:nvPr/>
        </p:nvSpPr>
        <p:spPr>
          <a:xfrm>
            <a:off x="4922832" y="5125409"/>
            <a:ext cx="3553420" cy="600164"/>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158265" indent="-158265">
              <a:buFont typeface="Wingdings" charset="2"/>
              <a:buChar char="l"/>
            </a:pPr>
            <a:r>
              <a:rPr lang="ja-JP" altLang="en-US" sz="1100" dirty="0">
                <a:latin typeface="+mj-lt"/>
                <a:cs typeface="小塚ゴシック Pr6N L"/>
              </a:rPr>
              <a:t>市民からは、必要とする、関心のある情報を、簡単に漏れなく入手することができ、便利になったとの声があった。</a:t>
            </a:r>
            <a:endParaRPr lang="en-US" altLang="ja-JP" sz="1100" dirty="0">
              <a:latin typeface="+mj-lt"/>
              <a:cs typeface="小塚ゴシック Pr6N L"/>
            </a:endParaRPr>
          </a:p>
          <a:p>
            <a:r>
              <a:rPr lang="ja-JP" altLang="en-US" sz="1100" dirty="0">
                <a:latin typeface="+mj-lt"/>
                <a:cs typeface="小塚ゴシック Pr6N L"/>
              </a:rPr>
              <a:t>　　（利用者数は増加傾向にあり、現在</a:t>
            </a:r>
            <a:r>
              <a:rPr lang="en-US" altLang="ja-JP" sz="1100" dirty="0">
                <a:latin typeface="+mj-lt"/>
                <a:cs typeface="小塚ゴシック Pr6N L"/>
              </a:rPr>
              <a:t>4,000</a:t>
            </a:r>
            <a:r>
              <a:rPr lang="ja-JP" altLang="en-US" sz="1100" dirty="0">
                <a:latin typeface="+mj-lt"/>
                <a:cs typeface="小塚ゴシック Pr6N L"/>
              </a:rPr>
              <a:t>人程度）</a:t>
            </a:r>
            <a:endParaRPr lang="en-US" altLang="ja-JP" sz="1100" dirty="0">
              <a:latin typeface="+mj-lt"/>
              <a:cs typeface="小塚ゴシック Pr6N L"/>
            </a:endParaRPr>
          </a:p>
        </p:txBody>
      </p:sp>
      <p:sp>
        <p:nvSpPr>
          <p:cNvPr id="39" name="角丸四角形 56">
            <a:extLst>
              <a:ext uri="{FF2B5EF4-FFF2-40B4-BE49-F238E27FC236}">
                <a16:creationId xmlns:a16="http://schemas.microsoft.com/office/drawing/2014/main" id="{C333E86B-A2AC-47F1-8DE3-8FF9C31C2895}"/>
              </a:ext>
            </a:extLst>
          </p:cNvPr>
          <p:cNvSpPr/>
          <p:nvPr/>
        </p:nvSpPr>
        <p:spPr>
          <a:xfrm>
            <a:off x="4863733" y="2659356"/>
            <a:ext cx="3896525" cy="1568357"/>
          </a:xfrm>
          <a:prstGeom prst="roundRect">
            <a:avLst>
              <a:gd name="adj" fmla="val 10424"/>
            </a:avLst>
          </a:prstGeom>
          <a:noFill/>
          <a:ln w="9525" cap="flat" cmpd="sng" algn="ctr">
            <a:solidFill>
              <a:schemeClr val="accent1"/>
            </a:solid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noProof="0">
              <a:ln>
                <a:noFill/>
              </a:ln>
              <a:solidFill>
                <a:sysClr val="window" lastClr="FFFFFF"/>
              </a:solidFill>
              <a:effectLst/>
              <a:uLnTx/>
              <a:uFillTx/>
              <a:latin typeface="+mj-lt"/>
              <a:cs typeface="+mn-cs"/>
            </a:endParaRPr>
          </a:p>
        </p:txBody>
      </p:sp>
      <p:sp>
        <p:nvSpPr>
          <p:cNvPr id="40" name="テキスト ボックス 37">
            <a:extLst>
              <a:ext uri="{FF2B5EF4-FFF2-40B4-BE49-F238E27FC236}">
                <a16:creationId xmlns:a16="http://schemas.microsoft.com/office/drawing/2014/main" id="{5A2F4CC4-7D97-499D-9D98-35650BD79F4D}"/>
              </a:ext>
            </a:extLst>
          </p:cNvPr>
          <p:cNvSpPr txBox="1"/>
          <p:nvPr/>
        </p:nvSpPr>
        <p:spPr>
          <a:xfrm>
            <a:off x="4958500" y="3036309"/>
            <a:ext cx="3281800" cy="600164"/>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158265" indent="-158265">
              <a:buFont typeface="Wingdings" charset="2"/>
              <a:buChar char="l"/>
            </a:pPr>
            <a:r>
              <a:rPr lang="ja-JP" altLang="en-US" sz="1100" dirty="0">
                <a:latin typeface="+mj-lt"/>
                <a:cs typeface="小塚ゴシック Pr6N L"/>
              </a:rPr>
              <a:t>行政の様々な部署が定期／不定期で発行する新着情報を確認するためには、それぞれの</a:t>
            </a:r>
            <a:r>
              <a:rPr lang="en-US" altLang="ja-JP" sz="1100" dirty="0">
                <a:latin typeface="+mj-lt"/>
                <a:cs typeface="小塚ゴシック Pr6N L"/>
              </a:rPr>
              <a:t>HP</a:t>
            </a:r>
            <a:r>
              <a:rPr lang="ja-JP" altLang="en-US" sz="1100" dirty="0">
                <a:latin typeface="+mj-lt"/>
                <a:cs typeface="小塚ゴシック Pr6N L"/>
              </a:rPr>
              <a:t>に行く必要があった。</a:t>
            </a:r>
            <a:endParaRPr lang="en-US" altLang="ja-JP" sz="1100" dirty="0">
              <a:latin typeface="+mj-lt"/>
              <a:cs typeface="小塚ゴシック Pr6N L"/>
            </a:endParaRPr>
          </a:p>
        </p:txBody>
      </p:sp>
      <p:sp>
        <p:nvSpPr>
          <p:cNvPr id="41" name="テキスト ボックス 87">
            <a:extLst>
              <a:ext uri="{FF2B5EF4-FFF2-40B4-BE49-F238E27FC236}">
                <a16:creationId xmlns:a16="http://schemas.microsoft.com/office/drawing/2014/main" id="{A151FB1A-4436-43B1-905A-D759A79984A9}"/>
              </a:ext>
            </a:extLst>
          </p:cNvPr>
          <p:cNvSpPr txBox="1"/>
          <p:nvPr/>
        </p:nvSpPr>
        <p:spPr>
          <a:xfrm>
            <a:off x="4917314" y="5634574"/>
            <a:ext cx="3476751" cy="600164"/>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158265" indent="-158265">
              <a:buFont typeface="Wingdings" charset="2"/>
              <a:buChar char="l"/>
            </a:pPr>
            <a:r>
              <a:rPr lang="ja-JP" altLang="en-US" sz="1100" dirty="0">
                <a:latin typeface="+mj-lt"/>
                <a:cs typeface="小塚ゴシック Pr6N L"/>
              </a:rPr>
              <a:t>新着情報を市民に見てもらう機会を増やすことにつながり、施策の市民への浸透、行政の透明性の向上につなげることができた。</a:t>
            </a:r>
            <a:endParaRPr lang="en-US" altLang="ja-JP" sz="1100" dirty="0">
              <a:latin typeface="+mj-lt"/>
              <a:cs typeface="小塚ゴシック Pr6N L"/>
            </a:endParaRPr>
          </a:p>
        </p:txBody>
      </p:sp>
      <p:pic>
        <p:nvPicPr>
          <p:cNvPr id="42" name="Picture 4" descr="C:\Users\fr021409\Desktop\322x551bb.jpg">
            <a:extLst>
              <a:ext uri="{FF2B5EF4-FFF2-40B4-BE49-F238E27FC236}">
                <a16:creationId xmlns:a16="http://schemas.microsoft.com/office/drawing/2014/main" id="{D36980AA-8ECD-458F-AF0E-0021607156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836" y="2646128"/>
            <a:ext cx="1154058" cy="203434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5" descr="C:\Users\fr021409\Desktop\322x551bb.jpg">
            <a:extLst>
              <a:ext uri="{FF2B5EF4-FFF2-40B4-BE49-F238E27FC236}">
                <a16:creationId xmlns:a16="http://schemas.microsoft.com/office/drawing/2014/main" id="{26F71D30-A2EC-4FB8-827C-0A2D1037C0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7659" y="2538938"/>
            <a:ext cx="1334173" cy="2351844"/>
          </a:xfrm>
          <a:prstGeom prst="rect">
            <a:avLst/>
          </a:prstGeom>
          <a:noFill/>
          <a:extLst>
            <a:ext uri="{909E8E84-426E-40DD-AFC4-6F175D3DCCD1}">
              <a14:hiddenFill xmlns:a14="http://schemas.microsoft.com/office/drawing/2010/main">
                <a:solidFill>
                  <a:srgbClr val="FFFFFF"/>
                </a:solidFill>
              </a14:hiddenFill>
            </a:ext>
          </a:extLst>
        </p:spPr>
      </p:pic>
      <p:sp>
        <p:nvSpPr>
          <p:cNvPr id="44" name="正方形/長方形 43">
            <a:extLst>
              <a:ext uri="{FF2B5EF4-FFF2-40B4-BE49-F238E27FC236}">
                <a16:creationId xmlns:a16="http://schemas.microsoft.com/office/drawing/2014/main" id="{CF2C2F31-E054-4397-BB42-8C26F13C9F2D}"/>
              </a:ext>
            </a:extLst>
          </p:cNvPr>
          <p:cNvSpPr/>
          <p:nvPr/>
        </p:nvSpPr>
        <p:spPr>
          <a:xfrm>
            <a:off x="148331" y="2552012"/>
            <a:ext cx="2092098" cy="2573397"/>
          </a:xfrm>
          <a:prstGeom prst="rect">
            <a:avLst/>
          </a:prstGeom>
          <a:noFill/>
          <a:ln w="9525" cap="flat" cmpd="sng" algn="ctr">
            <a:solidFill>
              <a:sysClr val="windowText" lastClr="000000"/>
            </a:solidFill>
            <a:prstDash val="dash"/>
          </a:ln>
          <a:effectLst>
            <a:outerShdw blurRad="40000" dist="23000" dir="5400000" rotWithShape="0">
              <a:srgbClr val="000000">
                <a:alpha val="35000"/>
              </a:srgbClr>
            </a:outerShdw>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noProof="0">
              <a:ln>
                <a:noFill/>
              </a:ln>
              <a:solidFill>
                <a:sysClr val="window" lastClr="FFFFFF"/>
              </a:solidFill>
              <a:effectLst/>
              <a:uLnTx/>
              <a:uFillTx/>
              <a:latin typeface="+mj-lt"/>
              <a:cs typeface="+mn-cs"/>
            </a:endParaRPr>
          </a:p>
        </p:txBody>
      </p:sp>
      <p:sp>
        <p:nvSpPr>
          <p:cNvPr id="45" name="角丸四角形 64">
            <a:extLst>
              <a:ext uri="{FF2B5EF4-FFF2-40B4-BE49-F238E27FC236}">
                <a16:creationId xmlns:a16="http://schemas.microsoft.com/office/drawing/2014/main" id="{9234984E-7A49-49A1-A29B-EB93A31725EF}"/>
              </a:ext>
            </a:extLst>
          </p:cNvPr>
          <p:cNvSpPr/>
          <p:nvPr/>
        </p:nvSpPr>
        <p:spPr>
          <a:xfrm>
            <a:off x="2984797" y="2653289"/>
            <a:ext cx="1880512" cy="742313"/>
          </a:xfrm>
          <a:prstGeom prst="roundRect">
            <a:avLst>
              <a:gd name="adj" fmla="val 42914"/>
            </a:avLst>
          </a:prstGeom>
          <a:solidFill>
            <a:schemeClr val="accent1"/>
          </a:solidFill>
          <a:ln w="9525"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noProof="0" dirty="0">
                <a:ln>
                  <a:noFill/>
                </a:ln>
                <a:solidFill>
                  <a:sysClr val="window" lastClr="FFFFFF"/>
                </a:solidFill>
                <a:effectLst/>
                <a:uLnTx/>
                <a:uFillTx/>
                <a:latin typeface="+mj-lt"/>
                <a:cs typeface="フォントポにほんご"/>
              </a:rPr>
              <a:t>選択したカテゴリ、地域に該当する行政の新着情報を一覧表示。アイコンをクリックすると、情報ソースへ遷移。</a:t>
            </a:r>
            <a:endParaRPr kumimoji="1" lang="en-US" altLang="ja-JP" sz="1015" b="0" i="0" u="none" strike="noStrike" kern="1200" cap="none" spc="0" normalizeH="0" noProof="0" dirty="0">
              <a:ln>
                <a:noFill/>
              </a:ln>
              <a:solidFill>
                <a:sysClr val="window" lastClr="FFFFFF"/>
              </a:solidFill>
              <a:effectLst/>
              <a:uLnTx/>
              <a:uFillTx/>
              <a:latin typeface="+mj-lt"/>
              <a:cs typeface="フォントポにほんご"/>
            </a:endParaRPr>
          </a:p>
        </p:txBody>
      </p:sp>
      <p:sp>
        <p:nvSpPr>
          <p:cNvPr id="46" name="テキスト ボックス 59">
            <a:extLst>
              <a:ext uri="{FF2B5EF4-FFF2-40B4-BE49-F238E27FC236}">
                <a16:creationId xmlns:a16="http://schemas.microsoft.com/office/drawing/2014/main" id="{CF911FE0-6BBE-47C5-8E64-7B30EB47E0A2}"/>
              </a:ext>
            </a:extLst>
          </p:cNvPr>
          <p:cNvSpPr txBox="1"/>
          <p:nvPr/>
        </p:nvSpPr>
        <p:spPr>
          <a:xfrm>
            <a:off x="2301152" y="4674505"/>
            <a:ext cx="1850444" cy="400110"/>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noProof="0" dirty="0">
                <a:ln>
                  <a:noFill/>
                </a:ln>
                <a:solidFill>
                  <a:sysClr val="windowText" lastClr="000000"/>
                </a:solidFill>
                <a:effectLst/>
                <a:uLnTx/>
                <a:uFillTx/>
                <a:latin typeface="+mj-lt"/>
                <a:cs typeface="+mn-cs"/>
              </a:rPr>
              <a:t>メーン画面</a:t>
            </a:r>
            <a:endParaRPr kumimoji="1" lang="en-US" altLang="ja-JP" sz="1000" b="0" i="0" u="none" strike="noStrike" kern="1200" cap="none" spc="0" normalizeH="0" noProof="0" dirty="0">
              <a:ln>
                <a:noFill/>
              </a:ln>
              <a:solidFill>
                <a:sysClr val="windowText" lastClr="000000"/>
              </a:solidFill>
              <a:effectLst/>
              <a:uLnTx/>
              <a:uFillTx/>
              <a:latin typeface="+mj-lt"/>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noProof="0" dirty="0">
                <a:ln>
                  <a:noFill/>
                </a:ln>
                <a:solidFill>
                  <a:sysClr val="windowText" lastClr="000000"/>
                </a:solidFill>
                <a:effectLst/>
                <a:uLnTx/>
                <a:uFillTx/>
                <a:latin typeface="+mj-lt"/>
                <a:cs typeface="+mn-cs"/>
              </a:rPr>
              <a:t>（検索結果表示画面）</a:t>
            </a:r>
          </a:p>
        </p:txBody>
      </p:sp>
      <p:pic>
        <p:nvPicPr>
          <p:cNvPr id="47" name="Picture 6" descr="C:\Users\fr021409\Desktop\322x551bb.jpg">
            <a:extLst>
              <a:ext uri="{FF2B5EF4-FFF2-40B4-BE49-F238E27FC236}">
                <a16:creationId xmlns:a16="http://schemas.microsoft.com/office/drawing/2014/main" id="{4F3AA55E-F772-495D-8EAC-B74F51389E1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30855" y="4225600"/>
            <a:ext cx="1160446" cy="2045604"/>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 descr="C:\Users\fr021409\Desktop\322x551bb.jpg">
            <a:extLst>
              <a:ext uri="{FF2B5EF4-FFF2-40B4-BE49-F238E27FC236}">
                <a16:creationId xmlns:a16="http://schemas.microsoft.com/office/drawing/2014/main" id="{AD9329B7-CB35-4CD1-AAD5-86D28D12D41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7895" y="2909770"/>
            <a:ext cx="1154058" cy="2034342"/>
          </a:xfrm>
          <a:prstGeom prst="rect">
            <a:avLst/>
          </a:prstGeom>
          <a:noFill/>
          <a:extLst>
            <a:ext uri="{909E8E84-426E-40DD-AFC4-6F175D3DCCD1}">
              <a14:hiddenFill xmlns:a14="http://schemas.microsoft.com/office/drawing/2010/main">
                <a:solidFill>
                  <a:srgbClr val="FFFFFF"/>
                </a:solidFill>
              </a14:hiddenFill>
            </a:ext>
          </a:extLst>
        </p:spPr>
      </p:pic>
      <p:sp>
        <p:nvSpPr>
          <p:cNvPr id="49" name="テキスト ボックス 61">
            <a:extLst>
              <a:ext uri="{FF2B5EF4-FFF2-40B4-BE49-F238E27FC236}">
                <a16:creationId xmlns:a16="http://schemas.microsoft.com/office/drawing/2014/main" id="{A68DBF55-80CC-40C0-A1A1-23A88C0EFB1B}"/>
              </a:ext>
            </a:extLst>
          </p:cNvPr>
          <p:cNvSpPr txBox="1"/>
          <p:nvPr/>
        </p:nvSpPr>
        <p:spPr>
          <a:xfrm>
            <a:off x="608586" y="4921238"/>
            <a:ext cx="1850444" cy="246221"/>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noProof="0" dirty="0">
                <a:ln>
                  <a:noFill/>
                </a:ln>
                <a:solidFill>
                  <a:sysClr val="windowText" lastClr="000000"/>
                </a:solidFill>
                <a:effectLst/>
                <a:uLnTx/>
                <a:uFillTx/>
                <a:latin typeface="+mj-lt"/>
                <a:cs typeface="+mn-cs"/>
              </a:rPr>
              <a:t>検索条件設定画面</a:t>
            </a:r>
          </a:p>
        </p:txBody>
      </p:sp>
      <p:sp>
        <p:nvSpPr>
          <p:cNvPr id="50" name="角丸四角形 60">
            <a:extLst>
              <a:ext uri="{FF2B5EF4-FFF2-40B4-BE49-F238E27FC236}">
                <a16:creationId xmlns:a16="http://schemas.microsoft.com/office/drawing/2014/main" id="{70E85F49-59F9-4711-92F7-38651F92BE36}"/>
              </a:ext>
            </a:extLst>
          </p:cNvPr>
          <p:cNvSpPr/>
          <p:nvPr/>
        </p:nvSpPr>
        <p:spPr>
          <a:xfrm>
            <a:off x="148332" y="5250347"/>
            <a:ext cx="2092098" cy="893096"/>
          </a:xfrm>
          <a:prstGeom prst="roundRect">
            <a:avLst>
              <a:gd name="adj" fmla="val 42914"/>
            </a:avLst>
          </a:prstGeom>
          <a:solidFill>
            <a:schemeClr val="accent1"/>
          </a:solidFill>
          <a:ln w="9525"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noProof="0" dirty="0">
                <a:ln>
                  <a:noFill/>
                </a:ln>
                <a:solidFill>
                  <a:sysClr val="window" lastClr="FFFFFF"/>
                </a:solidFill>
                <a:effectLst/>
                <a:uLnTx/>
                <a:uFillTx/>
                <a:latin typeface="+mj-lt"/>
                <a:cs typeface="フォントポにほんご"/>
              </a:rPr>
              <a:t>ユーザーが必要とする、関心のあるカテゴリ、地域を設定することで、該当する新着情報のみを検索。</a:t>
            </a:r>
            <a:endParaRPr kumimoji="1" lang="en-US" altLang="ja-JP" sz="1015" b="0" i="0" u="none" strike="noStrike" kern="1200" cap="none" spc="0" normalizeH="0" noProof="0" dirty="0">
              <a:ln>
                <a:noFill/>
              </a:ln>
              <a:solidFill>
                <a:sysClr val="window" lastClr="FFFFFF"/>
              </a:solidFill>
              <a:effectLst/>
              <a:uLnTx/>
              <a:uFillTx/>
              <a:latin typeface="+mj-lt"/>
              <a:cs typeface="フォントポにほんご"/>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noProof="0" dirty="0">
                <a:ln>
                  <a:noFill/>
                </a:ln>
                <a:solidFill>
                  <a:sysClr val="window" lastClr="FFFFFF"/>
                </a:solidFill>
                <a:effectLst/>
                <a:uLnTx/>
                <a:uFillTx/>
                <a:latin typeface="+mj-lt"/>
                <a:cs typeface="フォントポにほんご"/>
              </a:rPr>
              <a:t>この他、性別、データの検索対象期間の設定も可能。</a:t>
            </a:r>
            <a:endParaRPr kumimoji="1" lang="en-US" altLang="ja-JP" sz="1015" b="0" i="0" u="none" strike="noStrike" kern="1200" cap="none" spc="0" normalizeH="0" noProof="0" dirty="0">
              <a:ln>
                <a:noFill/>
              </a:ln>
              <a:solidFill>
                <a:sysClr val="window" lastClr="FFFFFF"/>
              </a:solidFill>
              <a:effectLst/>
              <a:uLnTx/>
              <a:uFillTx/>
              <a:latin typeface="+mj-lt"/>
              <a:cs typeface="フォントポにほんご"/>
            </a:endParaRPr>
          </a:p>
        </p:txBody>
      </p:sp>
      <p:sp>
        <p:nvSpPr>
          <p:cNvPr id="51" name="円/楕円 13">
            <a:extLst>
              <a:ext uri="{FF2B5EF4-FFF2-40B4-BE49-F238E27FC236}">
                <a16:creationId xmlns:a16="http://schemas.microsoft.com/office/drawing/2014/main" id="{FCCE3D5D-CDEC-45DB-BCB6-17553DEE68D8}"/>
              </a:ext>
            </a:extLst>
          </p:cNvPr>
          <p:cNvSpPr/>
          <p:nvPr/>
        </p:nvSpPr>
        <p:spPr>
          <a:xfrm>
            <a:off x="2647659" y="3663299"/>
            <a:ext cx="1334173" cy="371713"/>
          </a:xfrm>
          <a:prstGeom prst="ellipse">
            <a:avLst/>
          </a:prstGeom>
          <a:noFill/>
          <a:ln w="25400" cap="flat" cmpd="sng" algn="ctr">
            <a:solidFill>
              <a:srgbClr val="FF0000"/>
            </a:solidFill>
            <a:prstDash val="dash"/>
          </a:ln>
          <a:effectLst>
            <a:outerShdw blurRad="40000" dist="23000" dir="5400000" rotWithShape="0">
              <a:srgbClr val="000000">
                <a:alpha val="35000"/>
              </a:srgbClr>
            </a:outerShdw>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noProof="0">
              <a:ln>
                <a:noFill/>
              </a:ln>
              <a:solidFill>
                <a:sysClr val="window" lastClr="FFFFFF"/>
              </a:solidFill>
              <a:effectLst/>
              <a:uLnTx/>
              <a:uFillTx/>
              <a:latin typeface="+mj-lt"/>
              <a:cs typeface="+mn-cs"/>
            </a:endParaRPr>
          </a:p>
        </p:txBody>
      </p:sp>
      <p:cxnSp>
        <p:nvCxnSpPr>
          <p:cNvPr id="52" name="曲線コネクタ 16">
            <a:extLst>
              <a:ext uri="{FF2B5EF4-FFF2-40B4-BE49-F238E27FC236}">
                <a16:creationId xmlns:a16="http://schemas.microsoft.com/office/drawing/2014/main" id="{CCB941FA-92D6-4514-B761-D0DBDA36C8BD}"/>
              </a:ext>
            </a:extLst>
          </p:cNvPr>
          <p:cNvCxnSpPr>
            <a:endCxn id="47" idx="1"/>
          </p:cNvCxnSpPr>
          <p:nvPr/>
        </p:nvCxnSpPr>
        <p:spPr>
          <a:xfrm rot="16200000" flipH="1">
            <a:off x="2651131" y="4368677"/>
            <a:ext cx="1213390" cy="546058"/>
          </a:xfrm>
          <a:prstGeom prst="curvedConnector2">
            <a:avLst/>
          </a:prstGeom>
          <a:noFill/>
          <a:ln w="25400" cap="flat" cmpd="sng" algn="ctr">
            <a:solidFill>
              <a:srgbClr val="FF0000"/>
            </a:solidFill>
            <a:prstDash val="solid"/>
            <a:tailEnd type="arrow"/>
          </a:ln>
          <a:effectLst>
            <a:outerShdw blurRad="40000" dist="20000" dir="5400000" rotWithShape="0">
              <a:srgbClr val="000000">
                <a:alpha val="38000"/>
              </a:srgbClr>
            </a:outerShdw>
          </a:effectLst>
        </p:spPr>
      </p:cxnSp>
      <p:sp>
        <p:nvSpPr>
          <p:cNvPr id="53" name="角丸四角形 68">
            <a:extLst>
              <a:ext uri="{FF2B5EF4-FFF2-40B4-BE49-F238E27FC236}">
                <a16:creationId xmlns:a16="http://schemas.microsoft.com/office/drawing/2014/main" id="{4C38DF1D-BFFB-4A98-99F5-BA917037C377}"/>
              </a:ext>
            </a:extLst>
          </p:cNvPr>
          <p:cNvSpPr/>
          <p:nvPr/>
        </p:nvSpPr>
        <p:spPr>
          <a:xfrm>
            <a:off x="2452467" y="5483250"/>
            <a:ext cx="1441616" cy="632690"/>
          </a:xfrm>
          <a:prstGeom prst="roundRect">
            <a:avLst>
              <a:gd name="adj" fmla="val 42914"/>
            </a:avLst>
          </a:prstGeom>
          <a:solidFill>
            <a:schemeClr val="accent1"/>
          </a:solidFill>
          <a:ln w="9525"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noProof="0" dirty="0">
                <a:ln>
                  <a:noFill/>
                </a:ln>
                <a:solidFill>
                  <a:sysClr val="window" lastClr="FFFFFF"/>
                </a:solidFill>
                <a:effectLst/>
                <a:uLnTx/>
                <a:uFillTx/>
                <a:latin typeface="+mj-lt"/>
                <a:cs typeface="フォントポにほんご"/>
              </a:rPr>
              <a:t>記事の詳細は、</a:t>
            </a:r>
            <a:r>
              <a:rPr kumimoji="1" lang="en-US" altLang="ja-JP" sz="1015" b="0" i="0" u="none" strike="noStrike" kern="1200" cap="none" spc="0" normalizeH="0" noProof="0" dirty="0">
                <a:ln>
                  <a:noFill/>
                </a:ln>
                <a:solidFill>
                  <a:sysClr val="window" lastClr="FFFFFF"/>
                </a:solidFill>
                <a:effectLst/>
                <a:uLnTx/>
                <a:uFillTx/>
                <a:latin typeface="+mj-lt"/>
                <a:cs typeface="フォントポにほんご"/>
              </a:rPr>
              <a:t>SNS</a:t>
            </a:r>
            <a:r>
              <a:rPr kumimoji="1" lang="ja-JP" altLang="en-US" sz="1015" b="0" i="0" u="none" strike="noStrike" kern="1200" cap="none" spc="0" normalizeH="0" noProof="0" dirty="0">
                <a:ln>
                  <a:noFill/>
                </a:ln>
                <a:solidFill>
                  <a:sysClr val="window" lastClr="FFFFFF"/>
                </a:solidFill>
                <a:effectLst/>
                <a:uLnTx/>
                <a:uFillTx/>
                <a:latin typeface="+mj-lt"/>
                <a:cs typeface="フォントポにほんご"/>
              </a:rPr>
              <a:t>等で共有することができる。</a:t>
            </a:r>
            <a:endParaRPr kumimoji="1" lang="en-US" altLang="ja-JP" sz="1015" b="0" i="0" u="none" strike="noStrike" kern="1200" cap="none" spc="0" normalizeH="0" noProof="0" dirty="0">
              <a:ln>
                <a:noFill/>
              </a:ln>
              <a:solidFill>
                <a:sysClr val="window" lastClr="FFFFFF"/>
              </a:solidFill>
              <a:effectLst/>
              <a:uLnTx/>
              <a:uFillTx/>
              <a:latin typeface="+mj-lt"/>
              <a:cs typeface="フォントポにほんご"/>
            </a:endParaRPr>
          </a:p>
        </p:txBody>
      </p:sp>
      <p:sp>
        <p:nvSpPr>
          <p:cNvPr id="54" name="円/楕円 69">
            <a:extLst>
              <a:ext uri="{FF2B5EF4-FFF2-40B4-BE49-F238E27FC236}">
                <a16:creationId xmlns:a16="http://schemas.microsoft.com/office/drawing/2014/main" id="{7849A9D0-7C51-4F60-B6D0-9F42B8B0D280}"/>
              </a:ext>
            </a:extLst>
          </p:cNvPr>
          <p:cNvSpPr/>
          <p:nvPr/>
        </p:nvSpPr>
        <p:spPr>
          <a:xfrm>
            <a:off x="2550503" y="2500889"/>
            <a:ext cx="434293" cy="336740"/>
          </a:xfrm>
          <a:prstGeom prst="ellipse">
            <a:avLst/>
          </a:prstGeom>
          <a:noFill/>
          <a:ln w="25400" cap="flat" cmpd="sng" algn="ctr">
            <a:solidFill>
              <a:srgbClr val="FF0000"/>
            </a:solidFill>
            <a:prstDash val="dash"/>
          </a:ln>
          <a:effectLst>
            <a:outerShdw blurRad="40000" dist="23000" dir="5400000" rotWithShape="0">
              <a:srgbClr val="000000">
                <a:alpha val="35000"/>
              </a:srgbClr>
            </a:outerShdw>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noProof="0">
              <a:ln>
                <a:noFill/>
              </a:ln>
              <a:solidFill>
                <a:sysClr val="window" lastClr="FFFFFF"/>
              </a:solidFill>
              <a:effectLst/>
              <a:uLnTx/>
              <a:uFillTx/>
              <a:latin typeface="+mj-lt"/>
              <a:cs typeface="+mn-cs"/>
            </a:endParaRPr>
          </a:p>
        </p:txBody>
      </p:sp>
      <p:cxnSp>
        <p:nvCxnSpPr>
          <p:cNvPr id="55" name="曲線コネクタ 70">
            <a:extLst>
              <a:ext uri="{FF2B5EF4-FFF2-40B4-BE49-F238E27FC236}">
                <a16:creationId xmlns:a16="http://schemas.microsoft.com/office/drawing/2014/main" id="{AB7105D1-97C6-4665-90C8-4A4E0A69A77C}"/>
              </a:ext>
            </a:extLst>
          </p:cNvPr>
          <p:cNvCxnSpPr>
            <a:stCxn id="54" idx="2"/>
            <a:endCxn id="48" idx="3"/>
          </p:cNvCxnSpPr>
          <p:nvPr/>
        </p:nvCxnSpPr>
        <p:spPr>
          <a:xfrm rot="10800000" flipV="1">
            <a:off x="1971953" y="2669259"/>
            <a:ext cx="578550" cy="1257683"/>
          </a:xfrm>
          <a:prstGeom prst="curvedConnector3">
            <a:avLst>
              <a:gd name="adj1" fmla="val 50000"/>
            </a:avLst>
          </a:prstGeom>
          <a:noFill/>
          <a:ln w="25400" cap="flat" cmpd="sng" algn="ctr">
            <a:solidFill>
              <a:srgbClr val="FF0000"/>
            </a:solidFill>
            <a:prstDash val="solid"/>
            <a:tailEnd type="arrow"/>
          </a:ln>
          <a:effectLst>
            <a:outerShdw blurRad="40000" dist="20000" dir="5400000" rotWithShape="0">
              <a:srgbClr val="000000">
                <a:alpha val="38000"/>
              </a:srgbClr>
            </a:outerShdw>
          </a:effectLst>
        </p:spPr>
      </p:cxnSp>
      <p:sp>
        <p:nvSpPr>
          <p:cNvPr id="56" name="テキスト ボックス 77">
            <a:extLst>
              <a:ext uri="{FF2B5EF4-FFF2-40B4-BE49-F238E27FC236}">
                <a16:creationId xmlns:a16="http://schemas.microsoft.com/office/drawing/2014/main" id="{8A59BFE0-9309-4C25-81CA-D079643A62ED}"/>
              </a:ext>
            </a:extLst>
          </p:cNvPr>
          <p:cNvSpPr txBox="1"/>
          <p:nvPr/>
        </p:nvSpPr>
        <p:spPr>
          <a:xfrm>
            <a:off x="4959266" y="3620924"/>
            <a:ext cx="3388115" cy="600164"/>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158265" indent="-158265">
              <a:buFont typeface="Wingdings" charset="2"/>
              <a:buChar char="l"/>
            </a:pPr>
            <a:r>
              <a:rPr lang="ja-JP" altLang="en-US" sz="1100" dirty="0">
                <a:latin typeface="+mj-lt"/>
                <a:cs typeface="小塚ゴシック Pr6N L"/>
              </a:rPr>
              <a:t>結果として、「行政が発信する情報がなかなか市民に届かない」状況にあり、住民サービス向上の観点からの工夫が必要となっていた。</a:t>
            </a:r>
            <a:endParaRPr lang="en-US" altLang="ja-JP" sz="1100" dirty="0">
              <a:latin typeface="+mj-lt"/>
              <a:cs typeface="小塚ゴシック Pr6N L"/>
            </a:endParaRPr>
          </a:p>
        </p:txBody>
      </p:sp>
    </p:spTree>
    <p:extLst>
      <p:ext uri="{BB962C8B-B14F-4D97-AF65-F5344CB8AC3E}">
        <p14:creationId xmlns:p14="http://schemas.microsoft.com/office/powerpoint/2010/main" val="2743825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9">
            <a:extLst>
              <a:ext uri="{FF2B5EF4-FFF2-40B4-BE49-F238E27FC236}">
                <a16:creationId xmlns:a16="http://schemas.microsoft.com/office/drawing/2014/main" id="{8FB1291F-8409-42A7-9AED-FB8796037451}"/>
              </a:ext>
            </a:extLst>
          </p:cNvPr>
          <p:cNvSpPr txBox="1">
            <a:spLocks noChangeArrowheads="1"/>
          </p:cNvSpPr>
          <p:nvPr/>
        </p:nvSpPr>
        <p:spPr bwMode="gray">
          <a:xfrm>
            <a:off x="566738" y="3178636"/>
            <a:ext cx="4352474" cy="430887"/>
          </a:xfrm>
          <a:prstGeom prst="rect">
            <a:avLst/>
          </a:prstGeom>
          <a:noFill/>
          <a:ln w="9525">
            <a:noFill/>
            <a:miter lim="800000"/>
            <a:headEnd/>
            <a:tailEnd/>
          </a:ln>
          <a:effectLst/>
        </p:spPr>
        <p:txBody>
          <a:bodyPr wrap="none">
            <a:spAutoFit/>
          </a:bodyPr>
          <a:lstStyle/>
          <a:p>
            <a:pPr>
              <a:lnSpc>
                <a:spcPct val="100000"/>
              </a:lnSpc>
            </a:pPr>
            <a:r>
              <a:rPr lang="ja-JP" altLang="en-US" sz="2200" dirty="0">
                <a:solidFill>
                  <a:schemeClr val="bg1">
                    <a:lumMod val="85000"/>
                  </a:schemeClr>
                </a:solidFill>
                <a:latin typeface="+mj-ea"/>
                <a:ea typeface="+mj-ea"/>
              </a:rPr>
              <a:t>１</a:t>
            </a:r>
            <a:r>
              <a:rPr lang="en-US" altLang="ja-JP" sz="2200" dirty="0">
                <a:solidFill>
                  <a:schemeClr val="bg1">
                    <a:lumMod val="85000"/>
                  </a:schemeClr>
                </a:solidFill>
                <a:latin typeface="+mj-ea"/>
                <a:ea typeface="+mj-ea"/>
              </a:rPr>
              <a:t>.</a:t>
            </a:r>
            <a:r>
              <a:rPr lang="ja-JP" altLang="en-US" sz="2200" dirty="0">
                <a:solidFill>
                  <a:schemeClr val="bg1">
                    <a:lumMod val="85000"/>
                  </a:schemeClr>
                </a:solidFill>
                <a:latin typeface="+mj-ea"/>
                <a:ea typeface="+mj-ea"/>
              </a:rPr>
              <a:t> オープンデータとは何かを理解する</a:t>
            </a:r>
          </a:p>
        </p:txBody>
      </p:sp>
      <p:sp>
        <p:nvSpPr>
          <p:cNvPr id="7" name="Text Box 31">
            <a:extLst>
              <a:ext uri="{FF2B5EF4-FFF2-40B4-BE49-F238E27FC236}">
                <a16:creationId xmlns:a16="http://schemas.microsoft.com/office/drawing/2014/main" id="{2AA45135-99A0-4D96-8159-29900E9825E7}"/>
              </a:ext>
            </a:extLst>
          </p:cNvPr>
          <p:cNvSpPr txBox="1">
            <a:spLocks noChangeArrowheads="1"/>
          </p:cNvSpPr>
          <p:nvPr/>
        </p:nvSpPr>
        <p:spPr bwMode="gray">
          <a:xfrm>
            <a:off x="566738" y="3677429"/>
            <a:ext cx="3693640" cy="430887"/>
          </a:xfrm>
          <a:prstGeom prst="rect">
            <a:avLst/>
          </a:prstGeom>
          <a:noFill/>
          <a:ln w="9525">
            <a:noFill/>
            <a:miter lim="800000"/>
            <a:headEnd/>
            <a:tailEnd/>
          </a:ln>
          <a:effectLst/>
        </p:spPr>
        <p:txBody>
          <a:bodyPr wrap="none">
            <a:spAutoFit/>
          </a:bodyPr>
          <a:lstStyle/>
          <a:p>
            <a:pPr>
              <a:lnSpc>
                <a:spcPct val="100000"/>
              </a:lnSpc>
            </a:pPr>
            <a:r>
              <a:rPr lang="ja-JP" altLang="en-US" sz="2200" dirty="0">
                <a:latin typeface="+mj-ea"/>
                <a:ea typeface="+mj-ea"/>
              </a:rPr>
              <a:t>２</a:t>
            </a:r>
            <a:r>
              <a:rPr lang="en-US" altLang="ja-JP" sz="2200" dirty="0">
                <a:latin typeface="+mj-ea"/>
                <a:ea typeface="+mj-ea"/>
              </a:rPr>
              <a:t>.</a:t>
            </a:r>
            <a:r>
              <a:rPr lang="ja-JP" altLang="en-US" sz="2200" dirty="0">
                <a:latin typeface="+mj-ea"/>
                <a:ea typeface="+mj-ea"/>
              </a:rPr>
              <a:t> オープンデータの意義を知る</a:t>
            </a:r>
          </a:p>
        </p:txBody>
      </p:sp>
    </p:spTree>
    <p:extLst>
      <p:ext uri="{BB962C8B-B14F-4D97-AF65-F5344CB8AC3E}">
        <p14:creationId xmlns:p14="http://schemas.microsoft.com/office/powerpoint/2010/main" val="35526963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29</a:t>
            </a:fld>
            <a:endParaRPr kumimoji="1" lang="ja-JP" altLang="en-US"/>
          </a:p>
        </p:txBody>
      </p:sp>
      <p:sp>
        <p:nvSpPr>
          <p:cNvPr id="11" name="正方形/長方形 10"/>
          <p:cNvSpPr/>
          <p:nvPr/>
        </p:nvSpPr>
        <p:spPr>
          <a:xfrm>
            <a:off x="406016" y="1385602"/>
            <a:ext cx="8331968"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オープンデータによって、市民の多様なニーズに応えるためのサービスの多様化や付加価値化が可能になります。</a:t>
            </a:r>
          </a:p>
        </p:txBody>
      </p:sp>
      <p:sp>
        <p:nvSpPr>
          <p:cNvPr id="29" name="正方形/長方形 28"/>
          <p:cNvSpPr/>
          <p:nvPr/>
        </p:nvSpPr>
        <p:spPr>
          <a:xfrm>
            <a:off x="215900" y="840309"/>
            <a:ext cx="7092404"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 オープンデータを用いた場合のサービス展開</a:t>
            </a:r>
          </a:p>
        </p:txBody>
      </p:sp>
      <p:sp>
        <p:nvSpPr>
          <p:cNvPr id="24" name="タイトル 1">
            <a:extLst>
              <a:ext uri="{FF2B5EF4-FFF2-40B4-BE49-F238E27FC236}">
                <a16:creationId xmlns:a16="http://schemas.microsoft.com/office/drawing/2014/main" id="{DB5F9E72-7A7C-4388-BFE4-9CC421C8D83D}"/>
              </a:ext>
            </a:extLst>
          </p:cNvPr>
          <p:cNvSpPr txBox="1">
            <a:spLocks/>
          </p:cNvSpPr>
          <p:nvPr/>
        </p:nvSpPr>
        <p:spPr>
          <a:xfrm>
            <a:off x="251520" y="313813"/>
            <a:ext cx="8712968" cy="424732"/>
          </a:xfrm>
          <a:prstGeom prst="rect">
            <a:avLst/>
          </a:prstGeom>
        </p:spPr>
        <p:txBody>
          <a:bodyPr vert="horz" wrap="none" lIns="91440" tIns="45720" rIns="91440" bIns="45720" rtlCol="0" anchor="ctr">
            <a:normAutofit/>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dirty="0">
                <a:latin typeface="+mn-ea"/>
                <a:ea typeface="+mn-ea"/>
              </a:rPr>
              <a:t>2.4 </a:t>
            </a:r>
            <a:r>
              <a:rPr lang="ja-JP" altLang="en-US" dirty="0">
                <a:latin typeface="+mn-ea"/>
                <a:ea typeface="+mn-ea"/>
              </a:rPr>
              <a:t>オープンデータによる官民協働の促進</a:t>
            </a:r>
          </a:p>
        </p:txBody>
      </p:sp>
      <p:sp>
        <p:nvSpPr>
          <p:cNvPr id="25" name="タイトル 1">
            <a:extLst>
              <a:ext uri="{FF2B5EF4-FFF2-40B4-BE49-F238E27FC236}">
                <a16:creationId xmlns:a16="http://schemas.microsoft.com/office/drawing/2014/main" id="{1702F251-0ED7-4EBE-9E36-E2491B2D54C0}"/>
              </a:ext>
            </a:extLst>
          </p:cNvPr>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2.</a:t>
            </a:r>
            <a:r>
              <a:rPr lang="ja-JP" altLang="en-US" sz="1200" dirty="0">
                <a:latin typeface="+mn-ea"/>
                <a:ea typeface="+mn-ea"/>
              </a:rPr>
              <a:t>オープンデータの意義を理解する</a:t>
            </a:r>
          </a:p>
        </p:txBody>
      </p:sp>
      <p:sp>
        <p:nvSpPr>
          <p:cNvPr id="27" name="楕円 26">
            <a:extLst>
              <a:ext uri="{FF2B5EF4-FFF2-40B4-BE49-F238E27FC236}">
                <a16:creationId xmlns:a16="http://schemas.microsoft.com/office/drawing/2014/main" id="{53F74DBE-D629-4D7B-831C-74CF2C09B39E}"/>
              </a:ext>
            </a:extLst>
          </p:cNvPr>
          <p:cNvSpPr/>
          <p:nvPr/>
        </p:nvSpPr>
        <p:spPr>
          <a:xfrm>
            <a:off x="1002265" y="3921758"/>
            <a:ext cx="1008112"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行政</a:t>
            </a:r>
          </a:p>
        </p:txBody>
      </p:sp>
      <p:sp>
        <p:nvSpPr>
          <p:cNvPr id="28" name="楕円 27">
            <a:extLst>
              <a:ext uri="{FF2B5EF4-FFF2-40B4-BE49-F238E27FC236}">
                <a16:creationId xmlns:a16="http://schemas.microsoft.com/office/drawing/2014/main" id="{EEA62172-10E1-4797-971B-9031734F0E67}"/>
              </a:ext>
            </a:extLst>
          </p:cNvPr>
          <p:cNvSpPr/>
          <p:nvPr/>
        </p:nvSpPr>
        <p:spPr>
          <a:xfrm>
            <a:off x="7327792" y="2634450"/>
            <a:ext cx="1008112" cy="936104"/>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市民</a:t>
            </a:r>
          </a:p>
        </p:txBody>
      </p:sp>
      <p:sp>
        <p:nvSpPr>
          <p:cNvPr id="31" name="テキスト ボックス 30">
            <a:extLst>
              <a:ext uri="{FF2B5EF4-FFF2-40B4-BE49-F238E27FC236}">
                <a16:creationId xmlns:a16="http://schemas.microsoft.com/office/drawing/2014/main" id="{10966C56-9FC0-4422-9ED3-48B1BC292FAE}"/>
              </a:ext>
            </a:extLst>
          </p:cNvPr>
          <p:cNvSpPr txBox="1"/>
          <p:nvPr/>
        </p:nvSpPr>
        <p:spPr>
          <a:xfrm>
            <a:off x="2727988" y="3945580"/>
            <a:ext cx="415498" cy="369332"/>
          </a:xfrm>
          <a:prstGeom prst="rect">
            <a:avLst/>
          </a:prstGeom>
          <a:noFill/>
        </p:spPr>
        <p:txBody>
          <a:bodyPr wrap="none" rtlCol="0">
            <a:spAutoFit/>
          </a:bodyPr>
          <a:lstStyle/>
          <a:p>
            <a:r>
              <a:rPr kumimoji="1" lang="ja-JP" altLang="en-US" dirty="0"/>
              <a:t>官</a:t>
            </a:r>
          </a:p>
        </p:txBody>
      </p:sp>
      <p:sp>
        <p:nvSpPr>
          <p:cNvPr id="32" name="矢印: 右 31">
            <a:extLst>
              <a:ext uri="{FF2B5EF4-FFF2-40B4-BE49-F238E27FC236}">
                <a16:creationId xmlns:a16="http://schemas.microsoft.com/office/drawing/2014/main" id="{7414B698-4F4C-4C86-A9D6-0BB2C695D0D0}"/>
              </a:ext>
            </a:extLst>
          </p:cNvPr>
          <p:cNvSpPr/>
          <p:nvPr/>
        </p:nvSpPr>
        <p:spPr>
          <a:xfrm>
            <a:off x="2117180" y="4149080"/>
            <a:ext cx="1800200" cy="525278"/>
          </a:xfrm>
          <a:prstGeom prst="rightArrow">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EC09FAEF-ECC2-4C49-90BC-065F5D966D57}"/>
              </a:ext>
            </a:extLst>
          </p:cNvPr>
          <p:cNvSpPr/>
          <p:nvPr/>
        </p:nvSpPr>
        <p:spPr>
          <a:xfrm>
            <a:off x="4081376" y="3943667"/>
            <a:ext cx="1045376" cy="936104"/>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オープンデータ</a:t>
            </a:r>
          </a:p>
        </p:txBody>
      </p:sp>
      <p:sp>
        <p:nvSpPr>
          <p:cNvPr id="34" name="矢印: 右 33">
            <a:extLst>
              <a:ext uri="{FF2B5EF4-FFF2-40B4-BE49-F238E27FC236}">
                <a16:creationId xmlns:a16="http://schemas.microsoft.com/office/drawing/2014/main" id="{CE1C78F6-EB69-45DB-84A7-0544A627A97D}"/>
              </a:ext>
            </a:extLst>
          </p:cNvPr>
          <p:cNvSpPr/>
          <p:nvPr/>
        </p:nvSpPr>
        <p:spPr>
          <a:xfrm rot="20263731">
            <a:off x="5361938" y="3166360"/>
            <a:ext cx="1721644" cy="525278"/>
          </a:xfrm>
          <a:prstGeom prst="right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C334CA0F-CADD-45A9-B72F-E1A88058FC26}"/>
              </a:ext>
            </a:extLst>
          </p:cNvPr>
          <p:cNvSpPr txBox="1"/>
          <p:nvPr/>
        </p:nvSpPr>
        <p:spPr>
          <a:xfrm>
            <a:off x="5469188" y="2634450"/>
            <a:ext cx="1223412" cy="369332"/>
          </a:xfrm>
          <a:prstGeom prst="rect">
            <a:avLst/>
          </a:prstGeom>
          <a:noFill/>
        </p:spPr>
        <p:txBody>
          <a:bodyPr wrap="none" rtlCol="0">
            <a:spAutoFit/>
          </a:bodyPr>
          <a:lstStyle/>
          <a:p>
            <a:r>
              <a:rPr kumimoji="1" lang="ja-JP" altLang="en-US" dirty="0"/>
              <a:t>民間・個人</a:t>
            </a:r>
          </a:p>
        </p:txBody>
      </p:sp>
      <p:sp>
        <p:nvSpPr>
          <p:cNvPr id="36" name="楕円 35">
            <a:extLst>
              <a:ext uri="{FF2B5EF4-FFF2-40B4-BE49-F238E27FC236}">
                <a16:creationId xmlns:a16="http://schemas.microsoft.com/office/drawing/2014/main" id="{02E0D325-7978-4A3C-9468-B442F0A2084A}"/>
              </a:ext>
            </a:extLst>
          </p:cNvPr>
          <p:cNvSpPr/>
          <p:nvPr/>
        </p:nvSpPr>
        <p:spPr>
          <a:xfrm>
            <a:off x="7327792" y="3649797"/>
            <a:ext cx="1008112" cy="936104"/>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市民</a:t>
            </a:r>
          </a:p>
        </p:txBody>
      </p:sp>
      <p:sp>
        <p:nvSpPr>
          <p:cNvPr id="37" name="矢印: 右 36">
            <a:extLst>
              <a:ext uri="{FF2B5EF4-FFF2-40B4-BE49-F238E27FC236}">
                <a16:creationId xmlns:a16="http://schemas.microsoft.com/office/drawing/2014/main" id="{1F60E03C-B255-4379-A586-5A216B340C71}"/>
              </a:ext>
            </a:extLst>
          </p:cNvPr>
          <p:cNvSpPr/>
          <p:nvPr/>
        </p:nvSpPr>
        <p:spPr>
          <a:xfrm rot="20748398">
            <a:off x="5412491" y="3886441"/>
            <a:ext cx="1721644" cy="525278"/>
          </a:xfrm>
          <a:prstGeom prst="right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47FCE13A-FD65-436F-BA9F-EA7F305695B4}"/>
              </a:ext>
            </a:extLst>
          </p:cNvPr>
          <p:cNvSpPr/>
          <p:nvPr/>
        </p:nvSpPr>
        <p:spPr>
          <a:xfrm>
            <a:off x="7352209" y="4665144"/>
            <a:ext cx="1008112" cy="936104"/>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市民</a:t>
            </a:r>
          </a:p>
        </p:txBody>
      </p:sp>
      <p:sp>
        <p:nvSpPr>
          <p:cNvPr id="39" name="楕円 38">
            <a:extLst>
              <a:ext uri="{FF2B5EF4-FFF2-40B4-BE49-F238E27FC236}">
                <a16:creationId xmlns:a16="http://schemas.microsoft.com/office/drawing/2014/main" id="{F45E66D9-557D-4DF0-AC08-EC5D6BD08345}"/>
              </a:ext>
            </a:extLst>
          </p:cNvPr>
          <p:cNvSpPr/>
          <p:nvPr/>
        </p:nvSpPr>
        <p:spPr>
          <a:xfrm>
            <a:off x="7352209" y="5680491"/>
            <a:ext cx="1008112" cy="936104"/>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市民</a:t>
            </a:r>
          </a:p>
        </p:txBody>
      </p:sp>
      <p:sp>
        <p:nvSpPr>
          <p:cNvPr id="40" name="矢印: 右 39">
            <a:extLst>
              <a:ext uri="{FF2B5EF4-FFF2-40B4-BE49-F238E27FC236}">
                <a16:creationId xmlns:a16="http://schemas.microsoft.com/office/drawing/2014/main" id="{94C11366-A9B2-445D-BB1B-43E3946FEAE6}"/>
              </a:ext>
            </a:extLst>
          </p:cNvPr>
          <p:cNvSpPr/>
          <p:nvPr/>
        </p:nvSpPr>
        <p:spPr>
          <a:xfrm rot="763682">
            <a:off x="5485741" y="4701057"/>
            <a:ext cx="1721644" cy="525278"/>
          </a:xfrm>
          <a:prstGeom prst="right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矢印: 右 40">
            <a:extLst>
              <a:ext uri="{FF2B5EF4-FFF2-40B4-BE49-F238E27FC236}">
                <a16:creationId xmlns:a16="http://schemas.microsoft.com/office/drawing/2014/main" id="{7213AC51-563A-494E-A162-62941AE4E592}"/>
              </a:ext>
            </a:extLst>
          </p:cNvPr>
          <p:cNvSpPr/>
          <p:nvPr/>
        </p:nvSpPr>
        <p:spPr>
          <a:xfrm rot="1555134">
            <a:off x="5308638" y="5513352"/>
            <a:ext cx="1721644" cy="525278"/>
          </a:xfrm>
          <a:prstGeom prst="right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546768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30</a:t>
            </a:fld>
            <a:endParaRPr kumimoji="1" lang="ja-JP" altLang="en-US"/>
          </a:p>
        </p:txBody>
      </p:sp>
      <p:sp>
        <p:nvSpPr>
          <p:cNvPr id="11" name="正方形/長方形 10"/>
          <p:cNvSpPr/>
          <p:nvPr/>
        </p:nvSpPr>
        <p:spPr>
          <a:xfrm>
            <a:off x="406016" y="1385602"/>
            <a:ext cx="8331968"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また、さまざまなオープンデータを集めたデータプラットフォームなどの、新しいサービスが生まれます。</a:t>
            </a:r>
          </a:p>
        </p:txBody>
      </p:sp>
      <p:sp>
        <p:nvSpPr>
          <p:cNvPr id="29" name="正方形/長方形 28"/>
          <p:cNvSpPr/>
          <p:nvPr/>
        </p:nvSpPr>
        <p:spPr>
          <a:xfrm>
            <a:off x="215900" y="840309"/>
            <a:ext cx="7092404"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 オープンデータを用いた場合のサービス展開</a:t>
            </a:r>
          </a:p>
        </p:txBody>
      </p:sp>
      <p:sp>
        <p:nvSpPr>
          <p:cNvPr id="24" name="タイトル 1">
            <a:extLst>
              <a:ext uri="{FF2B5EF4-FFF2-40B4-BE49-F238E27FC236}">
                <a16:creationId xmlns:a16="http://schemas.microsoft.com/office/drawing/2014/main" id="{DB5F9E72-7A7C-4388-BFE4-9CC421C8D83D}"/>
              </a:ext>
            </a:extLst>
          </p:cNvPr>
          <p:cNvSpPr txBox="1">
            <a:spLocks/>
          </p:cNvSpPr>
          <p:nvPr/>
        </p:nvSpPr>
        <p:spPr>
          <a:xfrm>
            <a:off x="251520" y="313813"/>
            <a:ext cx="8712968" cy="424732"/>
          </a:xfrm>
          <a:prstGeom prst="rect">
            <a:avLst/>
          </a:prstGeom>
        </p:spPr>
        <p:txBody>
          <a:bodyPr vert="horz" wrap="none" lIns="91440" tIns="45720" rIns="91440" bIns="45720" rtlCol="0" anchor="ctr">
            <a:normAutofit/>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dirty="0">
                <a:latin typeface="+mn-ea"/>
                <a:ea typeface="+mn-ea"/>
              </a:rPr>
              <a:t>2.4 </a:t>
            </a:r>
            <a:r>
              <a:rPr lang="ja-JP" altLang="en-US" dirty="0">
                <a:latin typeface="+mn-ea"/>
                <a:ea typeface="+mn-ea"/>
              </a:rPr>
              <a:t>オープンデータによる官民協働の促進</a:t>
            </a:r>
          </a:p>
        </p:txBody>
      </p:sp>
      <p:sp>
        <p:nvSpPr>
          <p:cNvPr id="25" name="タイトル 1">
            <a:extLst>
              <a:ext uri="{FF2B5EF4-FFF2-40B4-BE49-F238E27FC236}">
                <a16:creationId xmlns:a16="http://schemas.microsoft.com/office/drawing/2014/main" id="{1702F251-0ED7-4EBE-9E36-E2491B2D54C0}"/>
              </a:ext>
            </a:extLst>
          </p:cNvPr>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2.</a:t>
            </a:r>
            <a:r>
              <a:rPr lang="ja-JP" altLang="en-US" sz="1200" dirty="0">
                <a:latin typeface="+mn-ea"/>
                <a:ea typeface="+mn-ea"/>
              </a:rPr>
              <a:t>オープンデータの意義を理解する</a:t>
            </a:r>
          </a:p>
        </p:txBody>
      </p:sp>
      <p:sp>
        <p:nvSpPr>
          <p:cNvPr id="27" name="楕円 26">
            <a:extLst>
              <a:ext uri="{FF2B5EF4-FFF2-40B4-BE49-F238E27FC236}">
                <a16:creationId xmlns:a16="http://schemas.microsoft.com/office/drawing/2014/main" id="{53F74DBE-D629-4D7B-831C-74CF2C09B39E}"/>
              </a:ext>
            </a:extLst>
          </p:cNvPr>
          <p:cNvSpPr/>
          <p:nvPr/>
        </p:nvSpPr>
        <p:spPr>
          <a:xfrm>
            <a:off x="595702" y="2120590"/>
            <a:ext cx="1008112"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行政</a:t>
            </a:r>
          </a:p>
        </p:txBody>
      </p:sp>
      <p:sp>
        <p:nvSpPr>
          <p:cNvPr id="32" name="矢印: 右 31">
            <a:extLst>
              <a:ext uri="{FF2B5EF4-FFF2-40B4-BE49-F238E27FC236}">
                <a16:creationId xmlns:a16="http://schemas.microsoft.com/office/drawing/2014/main" id="{7414B698-4F4C-4C86-A9D6-0BB2C695D0D0}"/>
              </a:ext>
            </a:extLst>
          </p:cNvPr>
          <p:cNvSpPr/>
          <p:nvPr/>
        </p:nvSpPr>
        <p:spPr>
          <a:xfrm>
            <a:off x="1710617" y="2347912"/>
            <a:ext cx="1045376" cy="525278"/>
          </a:xfrm>
          <a:prstGeom prst="rightArrow">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EC09FAEF-ECC2-4C49-90BC-065F5D966D57}"/>
              </a:ext>
            </a:extLst>
          </p:cNvPr>
          <p:cNvSpPr/>
          <p:nvPr/>
        </p:nvSpPr>
        <p:spPr>
          <a:xfrm>
            <a:off x="2827962" y="2120590"/>
            <a:ext cx="1045376" cy="936104"/>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オープンデータ</a:t>
            </a:r>
          </a:p>
        </p:txBody>
      </p:sp>
      <p:sp>
        <p:nvSpPr>
          <p:cNvPr id="37" name="矢印: 右 36">
            <a:extLst>
              <a:ext uri="{FF2B5EF4-FFF2-40B4-BE49-F238E27FC236}">
                <a16:creationId xmlns:a16="http://schemas.microsoft.com/office/drawing/2014/main" id="{1F60E03C-B255-4379-A586-5A216B340C71}"/>
              </a:ext>
            </a:extLst>
          </p:cNvPr>
          <p:cNvSpPr/>
          <p:nvPr/>
        </p:nvSpPr>
        <p:spPr>
          <a:xfrm rot="1622716">
            <a:off x="4014978" y="2675349"/>
            <a:ext cx="1710782" cy="525278"/>
          </a:xfrm>
          <a:prstGeom prst="right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47FCE13A-FD65-436F-BA9F-EA7F305695B4}"/>
              </a:ext>
            </a:extLst>
          </p:cNvPr>
          <p:cNvSpPr/>
          <p:nvPr/>
        </p:nvSpPr>
        <p:spPr>
          <a:xfrm>
            <a:off x="7562662" y="3682108"/>
            <a:ext cx="1008112" cy="936104"/>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市民</a:t>
            </a:r>
          </a:p>
        </p:txBody>
      </p:sp>
      <p:sp>
        <p:nvSpPr>
          <p:cNvPr id="40" name="矢印: 右 39">
            <a:extLst>
              <a:ext uri="{FF2B5EF4-FFF2-40B4-BE49-F238E27FC236}">
                <a16:creationId xmlns:a16="http://schemas.microsoft.com/office/drawing/2014/main" id="{94C11366-A9B2-445D-BB1B-43E3946FEAE6}"/>
              </a:ext>
            </a:extLst>
          </p:cNvPr>
          <p:cNvSpPr/>
          <p:nvPr/>
        </p:nvSpPr>
        <p:spPr>
          <a:xfrm>
            <a:off x="6534711" y="3836814"/>
            <a:ext cx="985901" cy="525278"/>
          </a:xfrm>
          <a:prstGeom prst="right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矢印: 右 40">
            <a:extLst>
              <a:ext uri="{FF2B5EF4-FFF2-40B4-BE49-F238E27FC236}">
                <a16:creationId xmlns:a16="http://schemas.microsoft.com/office/drawing/2014/main" id="{7213AC51-563A-494E-A162-62941AE4E592}"/>
              </a:ext>
            </a:extLst>
          </p:cNvPr>
          <p:cNvSpPr/>
          <p:nvPr/>
        </p:nvSpPr>
        <p:spPr>
          <a:xfrm rot="19970798">
            <a:off x="4034416" y="4497675"/>
            <a:ext cx="1249128" cy="525278"/>
          </a:xfrm>
          <a:prstGeom prst="right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8FCB2353-C7D5-4A13-BA2C-942E0168D3ED}"/>
              </a:ext>
            </a:extLst>
          </p:cNvPr>
          <p:cNvSpPr/>
          <p:nvPr/>
        </p:nvSpPr>
        <p:spPr>
          <a:xfrm>
            <a:off x="595702" y="3245014"/>
            <a:ext cx="1008112"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行政</a:t>
            </a:r>
          </a:p>
        </p:txBody>
      </p:sp>
      <p:sp>
        <p:nvSpPr>
          <p:cNvPr id="21" name="矢印: 右 20">
            <a:extLst>
              <a:ext uri="{FF2B5EF4-FFF2-40B4-BE49-F238E27FC236}">
                <a16:creationId xmlns:a16="http://schemas.microsoft.com/office/drawing/2014/main" id="{C525CF03-0BDB-4B22-92E7-13BA9D16B366}"/>
              </a:ext>
            </a:extLst>
          </p:cNvPr>
          <p:cNvSpPr/>
          <p:nvPr/>
        </p:nvSpPr>
        <p:spPr>
          <a:xfrm>
            <a:off x="1710617" y="3472336"/>
            <a:ext cx="1045376" cy="525278"/>
          </a:xfrm>
          <a:prstGeom prst="rightArrow">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CD57A08A-051F-425B-BF1F-4C0315353F78}"/>
              </a:ext>
            </a:extLst>
          </p:cNvPr>
          <p:cNvSpPr/>
          <p:nvPr/>
        </p:nvSpPr>
        <p:spPr>
          <a:xfrm>
            <a:off x="2827962" y="3245014"/>
            <a:ext cx="1045376" cy="936104"/>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オープンデータ</a:t>
            </a:r>
          </a:p>
        </p:txBody>
      </p:sp>
      <p:sp>
        <p:nvSpPr>
          <p:cNvPr id="23" name="楕円 22">
            <a:extLst>
              <a:ext uri="{FF2B5EF4-FFF2-40B4-BE49-F238E27FC236}">
                <a16:creationId xmlns:a16="http://schemas.microsoft.com/office/drawing/2014/main" id="{F81A9E70-4DB6-40E2-942D-255B98A8DD50}"/>
              </a:ext>
            </a:extLst>
          </p:cNvPr>
          <p:cNvSpPr/>
          <p:nvPr/>
        </p:nvSpPr>
        <p:spPr>
          <a:xfrm>
            <a:off x="595702" y="4369438"/>
            <a:ext cx="1008112"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行政</a:t>
            </a:r>
          </a:p>
        </p:txBody>
      </p:sp>
      <p:sp>
        <p:nvSpPr>
          <p:cNvPr id="26" name="矢印: 右 25">
            <a:extLst>
              <a:ext uri="{FF2B5EF4-FFF2-40B4-BE49-F238E27FC236}">
                <a16:creationId xmlns:a16="http://schemas.microsoft.com/office/drawing/2014/main" id="{808A64DA-4B45-4C63-B64C-0147D50B78F2}"/>
              </a:ext>
            </a:extLst>
          </p:cNvPr>
          <p:cNvSpPr/>
          <p:nvPr/>
        </p:nvSpPr>
        <p:spPr>
          <a:xfrm>
            <a:off x="1710617" y="4596760"/>
            <a:ext cx="1045376" cy="525278"/>
          </a:xfrm>
          <a:prstGeom prst="rightArrow">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E6A2B05D-98B8-48DD-A584-17FECA74087F}"/>
              </a:ext>
            </a:extLst>
          </p:cNvPr>
          <p:cNvSpPr/>
          <p:nvPr/>
        </p:nvSpPr>
        <p:spPr>
          <a:xfrm>
            <a:off x="2827962" y="4369438"/>
            <a:ext cx="1045376" cy="936104"/>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オープンデータ</a:t>
            </a:r>
          </a:p>
        </p:txBody>
      </p:sp>
      <p:sp>
        <p:nvSpPr>
          <p:cNvPr id="42" name="楕円 41">
            <a:extLst>
              <a:ext uri="{FF2B5EF4-FFF2-40B4-BE49-F238E27FC236}">
                <a16:creationId xmlns:a16="http://schemas.microsoft.com/office/drawing/2014/main" id="{128C5D78-32DB-4D01-8B65-4415EFD1E7A8}"/>
              </a:ext>
            </a:extLst>
          </p:cNvPr>
          <p:cNvSpPr/>
          <p:nvPr/>
        </p:nvSpPr>
        <p:spPr>
          <a:xfrm>
            <a:off x="606724" y="5493862"/>
            <a:ext cx="1008112"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行政</a:t>
            </a:r>
          </a:p>
        </p:txBody>
      </p:sp>
      <p:sp>
        <p:nvSpPr>
          <p:cNvPr id="43" name="矢印: 右 42">
            <a:extLst>
              <a:ext uri="{FF2B5EF4-FFF2-40B4-BE49-F238E27FC236}">
                <a16:creationId xmlns:a16="http://schemas.microsoft.com/office/drawing/2014/main" id="{24C59C4F-4DFB-4D3C-91BB-54C71ABA82B4}"/>
              </a:ext>
            </a:extLst>
          </p:cNvPr>
          <p:cNvSpPr/>
          <p:nvPr/>
        </p:nvSpPr>
        <p:spPr>
          <a:xfrm>
            <a:off x="1721639" y="5721184"/>
            <a:ext cx="1045376" cy="525278"/>
          </a:xfrm>
          <a:prstGeom prst="rightArrow">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a:extLst>
              <a:ext uri="{FF2B5EF4-FFF2-40B4-BE49-F238E27FC236}">
                <a16:creationId xmlns:a16="http://schemas.microsoft.com/office/drawing/2014/main" id="{0C968C7A-88CB-4B79-AD42-94B18B5E427C}"/>
              </a:ext>
            </a:extLst>
          </p:cNvPr>
          <p:cNvSpPr/>
          <p:nvPr/>
        </p:nvSpPr>
        <p:spPr>
          <a:xfrm>
            <a:off x="2838984" y="5493862"/>
            <a:ext cx="1045376" cy="936104"/>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オープンデータ</a:t>
            </a:r>
          </a:p>
        </p:txBody>
      </p:sp>
      <p:sp>
        <p:nvSpPr>
          <p:cNvPr id="45" name="楕円 44">
            <a:extLst>
              <a:ext uri="{FF2B5EF4-FFF2-40B4-BE49-F238E27FC236}">
                <a16:creationId xmlns:a16="http://schemas.microsoft.com/office/drawing/2014/main" id="{905EF26D-0939-43B2-A021-8ED39CB4E3A3}"/>
              </a:ext>
            </a:extLst>
          </p:cNvPr>
          <p:cNvSpPr/>
          <p:nvPr/>
        </p:nvSpPr>
        <p:spPr>
          <a:xfrm>
            <a:off x="5382532" y="3682108"/>
            <a:ext cx="1045376" cy="936104"/>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プラットフォーム</a:t>
            </a:r>
          </a:p>
        </p:txBody>
      </p:sp>
      <p:sp>
        <p:nvSpPr>
          <p:cNvPr id="46" name="矢印: 右 45">
            <a:extLst>
              <a:ext uri="{FF2B5EF4-FFF2-40B4-BE49-F238E27FC236}">
                <a16:creationId xmlns:a16="http://schemas.microsoft.com/office/drawing/2014/main" id="{F074B348-0B66-497D-9B3B-D1469ED020CE}"/>
              </a:ext>
            </a:extLst>
          </p:cNvPr>
          <p:cNvSpPr/>
          <p:nvPr/>
        </p:nvSpPr>
        <p:spPr>
          <a:xfrm rot="1088290">
            <a:off x="3992522" y="3621526"/>
            <a:ext cx="1390475" cy="525278"/>
          </a:xfrm>
          <a:prstGeom prst="right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矢印: 右 46">
            <a:extLst>
              <a:ext uri="{FF2B5EF4-FFF2-40B4-BE49-F238E27FC236}">
                <a16:creationId xmlns:a16="http://schemas.microsoft.com/office/drawing/2014/main" id="{7AD9C5F6-C463-4BB8-B32D-23B5D62AFD22}"/>
              </a:ext>
            </a:extLst>
          </p:cNvPr>
          <p:cNvSpPr/>
          <p:nvPr/>
        </p:nvSpPr>
        <p:spPr>
          <a:xfrm rot="19317142">
            <a:off x="3961534" y="5179017"/>
            <a:ext cx="1826293" cy="525278"/>
          </a:xfrm>
          <a:prstGeom prst="right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55454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31</a:t>
            </a:fld>
            <a:endParaRPr kumimoji="1" lang="ja-JP" altLang="en-US"/>
          </a:p>
        </p:txBody>
      </p:sp>
      <p:sp>
        <p:nvSpPr>
          <p:cNvPr id="29" name="正方形/長方形 28"/>
          <p:cNvSpPr/>
          <p:nvPr/>
        </p:nvSpPr>
        <p:spPr>
          <a:xfrm>
            <a:off x="215900" y="840309"/>
            <a:ext cx="8316540"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⑦ 税金はどこに行った？（</a:t>
            </a:r>
            <a:r>
              <a:rPr lang="en-US" altLang="ja-JP" sz="2000" dirty="0">
                <a:solidFill>
                  <a:schemeClr val="tx1"/>
                </a:solidFill>
                <a:latin typeface="+mn-ea"/>
                <a:cs typeface="Meiryo UI" panose="020B0604030504040204" pitchFamily="50" charset="-128"/>
              </a:rPr>
              <a:t>Open Knowledge Foundation Japan</a:t>
            </a:r>
            <a:r>
              <a:rPr lang="ja-JP" altLang="en-US" sz="2000" dirty="0">
                <a:solidFill>
                  <a:schemeClr val="tx1"/>
                </a:solidFill>
                <a:latin typeface="+mn-ea"/>
                <a:cs typeface="Meiryo UI" panose="020B0604030504040204" pitchFamily="50" charset="-128"/>
              </a:rPr>
              <a:t>）</a:t>
            </a:r>
          </a:p>
        </p:txBody>
      </p:sp>
      <p:sp>
        <p:nvSpPr>
          <p:cNvPr id="10" name="四角形: 角を丸くする 9">
            <a:extLst>
              <a:ext uri="{FF2B5EF4-FFF2-40B4-BE49-F238E27FC236}">
                <a16:creationId xmlns:a16="http://schemas.microsoft.com/office/drawing/2014/main" id="{683F6A8F-D098-45F9-BBEF-610D483B57C8}"/>
              </a:ext>
            </a:extLst>
          </p:cNvPr>
          <p:cNvSpPr/>
          <p:nvPr/>
        </p:nvSpPr>
        <p:spPr>
          <a:xfrm>
            <a:off x="317237" y="1216512"/>
            <a:ext cx="8502531" cy="1078195"/>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n-ea"/>
                <a:cs typeface="Meiryo UI" panose="020B0604030504040204" pitchFamily="50" charset="-128"/>
              </a:rPr>
              <a:t>税金が</a:t>
            </a:r>
            <a:r>
              <a:rPr lang="en-US" altLang="ja-JP" sz="1600" dirty="0">
                <a:solidFill>
                  <a:schemeClr val="tx1"/>
                </a:solidFill>
                <a:latin typeface="+mn-ea"/>
                <a:cs typeface="Meiryo UI" panose="020B0604030504040204" pitchFamily="50" charset="-128"/>
              </a:rPr>
              <a:t>1</a:t>
            </a:r>
            <a:r>
              <a:rPr lang="ja-JP" altLang="en-US" sz="1600" dirty="0">
                <a:solidFill>
                  <a:schemeClr val="tx1"/>
                </a:solidFill>
                <a:latin typeface="+mn-ea"/>
                <a:cs typeface="Meiryo UI" panose="020B0604030504040204" pitchFamily="50" charset="-128"/>
              </a:rPr>
              <a:t>日あたりどう使われているかを知ることで、公共サービスの受益と負担の関係を読み解く市民主導のプロジェクト。</a:t>
            </a:r>
          </a:p>
          <a:p>
            <a:pPr marL="285750" indent="-285750">
              <a:buFont typeface="Wingdings" panose="05000000000000000000" pitchFamily="2" charset="2"/>
              <a:buChar char="l"/>
            </a:pPr>
            <a:r>
              <a:rPr lang="ja-JP" altLang="en-US" sz="1600" dirty="0">
                <a:solidFill>
                  <a:schemeClr val="tx1"/>
                </a:solidFill>
                <a:latin typeface="+mn-ea"/>
                <a:cs typeface="Meiryo UI" panose="020B0604030504040204" pitchFamily="50" charset="-128"/>
              </a:rPr>
              <a:t>使用しているデータ</a:t>
            </a:r>
            <a:r>
              <a:rPr lang="en-US" altLang="ja-JP" sz="1600" dirty="0">
                <a:solidFill>
                  <a:schemeClr val="tx1"/>
                </a:solidFill>
                <a:latin typeface="+mn-ea"/>
                <a:cs typeface="Meiryo UI" panose="020B0604030504040204" pitchFamily="50" charset="-128"/>
              </a:rPr>
              <a:t>: </a:t>
            </a:r>
            <a:r>
              <a:rPr lang="ja-JP" altLang="en-US" sz="1600" dirty="0">
                <a:solidFill>
                  <a:schemeClr val="tx1"/>
                </a:solidFill>
                <a:latin typeface="+mn-ea"/>
                <a:cs typeface="Meiryo UI" panose="020B0604030504040204" pitchFamily="50" charset="-128"/>
              </a:rPr>
              <a:t>予算情報・決算情報</a:t>
            </a:r>
            <a:endParaRPr lang="en-US" altLang="ja-JP" sz="1600" dirty="0">
              <a:solidFill>
                <a:schemeClr val="tx1"/>
              </a:solidFill>
              <a:latin typeface="+mn-ea"/>
              <a:cs typeface="Meiryo UI" panose="020B0604030504040204" pitchFamily="50" charset="-128"/>
            </a:endParaRPr>
          </a:p>
          <a:p>
            <a:pPr marL="285750" indent="-285750">
              <a:buFont typeface="Wingdings" panose="05000000000000000000" pitchFamily="2" charset="2"/>
              <a:buChar char="l"/>
            </a:pPr>
            <a:r>
              <a:rPr lang="ja-JP" altLang="en-US" sz="1600" dirty="0">
                <a:solidFill>
                  <a:schemeClr val="tx1"/>
                </a:solidFill>
                <a:latin typeface="+mn-ea"/>
                <a:cs typeface="Meiryo UI" panose="020B0604030504040204" pitchFamily="50" charset="-128"/>
              </a:rPr>
              <a:t>データの形式</a:t>
            </a:r>
            <a:r>
              <a:rPr lang="en-US" altLang="ja-JP" sz="1600" dirty="0">
                <a:solidFill>
                  <a:schemeClr val="tx1"/>
                </a:solidFill>
                <a:latin typeface="+mn-ea"/>
                <a:cs typeface="Meiryo UI" panose="020B0604030504040204" pitchFamily="50" charset="-128"/>
              </a:rPr>
              <a:t>: </a:t>
            </a:r>
            <a:r>
              <a:rPr lang="ja-JP" altLang="en-US" sz="1600" dirty="0">
                <a:solidFill>
                  <a:schemeClr val="tx1"/>
                </a:solidFill>
                <a:latin typeface="+mn-ea"/>
                <a:cs typeface="Meiryo UI" panose="020B0604030504040204" pitchFamily="50" charset="-128"/>
              </a:rPr>
              <a:t>各市町村の公開するデータ形式による</a:t>
            </a:r>
            <a:endParaRPr lang="en-US" altLang="ja-JP" sz="1600" dirty="0">
              <a:solidFill>
                <a:schemeClr val="tx1"/>
              </a:solidFill>
              <a:latin typeface="+mn-ea"/>
              <a:cs typeface="Meiryo UI" panose="020B0604030504040204" pitchFamily="50" charset="-128"/>
            </a:endParaRPr>
          </a:p>
        </p:txBody>
      </p:sp>
      <p:sp>
        <p:nvSpPr>
          <p:cNvPr id="18" name="片側の 2 つの角を丸めた四角形 31">
            <a:extLst>
              <a:ext uri="{FF2B5EF4-FFF2-40B4-BE49-F238E27FC236}">
                <a16:creationId xmlns:a16="http://schemas.microsoft.com/office/drawing/2014/main" id="{0554830D-C5D3-4815-97ED-714ED06F612A}"/>
              </a:ext>
            </a:extLst>
          </p:cNvPr>
          <p:cNvSpPr/>
          <p:nvPr/>
        </p:nvSpPr>
        <p:spPr>
          <a:xfrm>
            <a:off x="4680923" y="4320527"/>
            <a:ext cx="4234096" cy="436697"/>
          </a:xfrm>
          <a:prstGeom prst="round2SameRect">
            <a:avLst>
              <a:gd name="adj1" fmla="val 40827"/>
              <a:gd name="adj2" fmla="val 0"/>
            </a:avLst>
          </a:prstGeom>
          <a:solidFill>
            <a:schemeClr val="accent1"/>
          </a:solidFill>
          <a:ln w="9525"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mn-ea"/>
              <a:cs typeface="+mn-cs"/>
            </a:endParaRPr>
          </a:p>
        </p:txBody>
      </p:sp>
      <p:sp>
        <p:nvSpPr>
          <p:cNvPr id="19" name="テキスト ボックス 25">
            <a:extLst>
              <a:ext uri="{FF2B5EF4-FFF2-40B4-BE49-F238E27FC236}">
                <a16:creationId xmlns:a16="http://schemas.microsoft.com/office/drawing/2014/main" id="{47C8D90F-CB01-4BF8-B82E-ADC0C5469E1A}"/>
              </a:ext>
            </a:extLst>
          </p:cNvPr>
          <p:cNvSpPr txBox="1"/>
          <p:nvPr/>
        </p:nvSpPr>
        <p:spPr>
          <a:xfrm>
            <a:off x="4782757" y="2548322"/>
            <a:ext cx="3758895" cy="369332"/>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ja-JP" altLang="en-US" dirty="0">
                <a:solidFill>
                  <a:schemeClr val="accent1"/>
                </a:solidFill>
                <a:latin typeface="+mn-ea"/>
                <a:cs typeface="小塚ゴシック Pr6N M"/>
              </a:rPr>
              <a:t>税金はどこへ行った？</a:t>
            </a:r>
            <a:r>
              <a:rPr lang="en-US" altLang="ja-JP" dirty="0">
                <a:solidFill>
                  <a:schemeClr val="accent1"/>
                </a:solidFill>
                <a:latin typeface="+mn-ea"/>
                <a:cs typeface="小塚ゴシック Pr6N M"/>
              </a:rPr>
              <a:t> </a:t>
            </a:r>
            <a:r>
              <a:rPr lang="ja-JP" altLang="en-US" dirty="0">
                <a:solidFill>
                  <a:schemeClr val="accent1"/>
                </a:solidFill>
                <a:latin typeface="+mn-ea"/>
                <a:cs typeface="小塚ゴシック Pr6N M"/>
              </a:rPr>
              <a:t>誕生の キッカケ</a:t>
            </a:r>
          </a:p>
        </p:txBody>
      </p:sp>
      <p:sp>
        <p:nvSpPr>
          <p:cNvPr id="20" name="テキスト ボックス 77">
            <a:extLst>
              <a:ext uri="{FF2B5EF4-FFF2-40B4-BE49-F238E27FC236}">
                <a16:creationId xmlns:a16="http://schemas.microsoft.com/office/drawing/2014/main" id="{7DA1343E-56D6-45FE-A463-98DB1729A0F1}"/>
              </a:ext>
            </a:extLst>
          </p:cNvPr>
          <p:cNvSpPr txBox="1"/>
          <p:nvPr/>
        </p:nvSpPr>
        <p:spPr>
          <a:xfrm>
            <a:off x="4696787" y="2886074"/>
            <a:ext cx="4216520" cy="830997"/>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171450" indent="-171450">
              <a:buFont typeface="Wingdings" charset="2"/>
              <a:buChar char="l"/>
            </a:pPr>
            <a:r>
              <a:rPr lang="ja-JP" altLang="en-US" sz="1200" dirty="0">
                <a:latin typeface="+mn-ea"/>
                <a:cs typeface="小塚ゴシック Pr6N L"/>
              </a:rPr>
              <a:t>納税者は支払った税金を望む公共サービスのために使って欲しいと考えている</a:t>
            </a:r>
            <a:endParaRPr lang="en-US" altLang="ja-JP" sz="1200" dirty="0">
              <a:latin typeface="+mn-ea"/>
              <a:cs typeface="小塚ゴシック Pr6N L"/>
            </a:endParaRPr>
          </a:p>
          <a:p>
            <a:pPr marL="171450" indent="-171450">
              <a:buFont typeface="Wingdings" charset="2"/>
              <a:buChar char="l"/>
            </a:pPr>
            <a:endParaRPr lang="en-US" altLang="ja-JP" sz="1200" dirty="0">
              <a:latin typeface="+mn-ea"/>
              <a:cs typeface="小塚ゴシック Pr6N L"/>
            </a:endParaRPr>
          </a:p>
          <a:p>
            <a:pPr marL="171450" indent="-171450">
              <a:buFont typeface="Wingdings" charset="2"/>
              <a:buChar char="l"/>
            </a:pPr>
            <a:r>
              <a:rPr lang="ja-JP" altLang="en-US" sz="1200" dirty="0">
                <a:latin typeface="+mn-ea"/>
                <a:cs typeface="小塚ゴシック Pr6N L"/>
              </a:rPr>
              <a:t>税金の使われ方を知りたいと思っても、簡単に知る術がない</a:t>
            </a:r>
          </a:p>
        </p:txBody>
      </p:sp>
      <p:sp>
        <p:nvSpPr>
          <p:cNvPr id="22" name="テキスト ボックス 81">
            <a:extLst>
              <a:ext uri="{FF2B5EF4-FFF2-40B4-BE49-F238E27FC236}">
                <a16:creationId xmlns:a16="http://schemas.microsoft.com/office/drawing/2014/main" id="{99ACFC45-E480-49B6-9DD4-9035EB4155F7}"/>
              </a:ext>
            </a:extLst>
          </p:cNvPr>
          <p:cNvSpPr txBox="1"/>
          <p:nvPr/>
        </p:nvSpPr>
        <p:spPr>
          <a:xfrm>
            <a:off x="4782757" y="4938678"/>
            <a:ext cx="4037011" cy="1200329"/>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171450" indent="-171450">
              <a:buFont typeface="Wingdings" charset="2"/>
              <a:buChar char="l"/>
            </a:pPr>
            <a:r>
              <a:rPr lang="ja-JP" altLang="en-US" sz="1200" dirty="0">
                <a:latin typeface="+mn-ea"/>
                <a:cs typeface="小塚ゴシック Pr6N L"/>
              </a:rPr>
              <a:t>税金が支える公共サービスの受益と負担の関係をわかりやすく理解</a:t>
            </a:r>
            <a:endParaRPr lang="en-US" altLang="ja-JP" sz="1200" dirty="0">
              <a:latin typeface="+mn-ea"/>
              <a:cs typeface="小塚ゴシック Pr6N L"/>
            </a:endParaRPr>
          </a:p>
          <a:p>
            <a:pPr marL="171450" indent="-171450">
              <a:buFont typeface="Wingdings" charset="2"/>
              <a:buChar char="l"/>
            </a:pPr>
            <a:endParaRPr lang="en-US" altLang="ja-JP" sz="1200" dirty="0">
              <a:latin typeface="+mn-ea"/>
              <a:cs typeface="小塚ゴシック Pr6N L"/>
            </a:endParaRPr>
          </a:p>
          <a:p>
            <a:pPr marL="171450" indent="-171450">
              <a:buFont typeface="Wingdings" charset="2"/>
              <a:buChar char="l"/>
            </a:pPr>
            <a:r>
              <a:rPr lang="ja-JP" altLang="en-US" sz="1200" dirty="0">
                <a:latin typeface="+mn-ea"/>
                <a:cs typeface="小塚ゴシック Pr6N L"/>
              </a:rPr>
              <a:t>納税者である国民一人ひとりが、支払っている税金の使われ方を具体的に理解し、税金の使われ方を決める当事者として責任ある意見を述べることを手助け</a:t>
            </a:r>
            <a:endParaRPr lang="en-US" altLang="ja-JP" sz="1200" dirty="0">
              <a:latin typeface="+mn-ea"/>
              <a:cs typeface="小塚ゴシック Pr6N L"/>
            </a:endParaRPr>
          </a:p>
        </p:txBody>
      </p:sp>
      <p:sp>
        <p:nvSpPr>
          <p:cNvPr id="28" name="角丸四角形 35">
            <a:extLst>
              <a:ext uri="{FF2B5EF4-FFF2-40B4-BE49-F238E27FC236}">
                <a16:creationId xmlns:a16="http://schemas.microsoft.com/office/drawing/2014/main" id="{38E30948-A2A0-4A56-8C20-A60D1478A0E5}"/>
              </a:ext>
            </a:extLst>
          </p:cNvPr>
          <p:cNvSpPr/>
          <p:nvPr/>
        </p:nvSpPr>
        <p:spPr>
          <a:xfrm>
            <a:off x="309357" y="2476461"/>
            <a:ext cx="2390435" cy="326232"/>
          </a:xfrm>
          <a:prstGeom prst="roundRect">
            <a:avLst>
              <a:gd name="adj" fmla="val 50000"/>
            </a:avLst>
          </a:prstGeom>
          <a:solidFill>
            <a:schemeClr val="accent1"/>
          </a:solidFill>
          <a:ln w="9525"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ysClr val="window" lastClr="FFFFFF"/>
                </a:solidFill>
                <a:effectLst/>
                <a:uLnTx/>
                <a:uFillTx/>
                <a:latin typeface="+mn-ea"/>
                <a:cs typeface="フォントポにほんご"/>
              </a:rPr>
              <a:t>①　名称又は地図から自治体を選択</a:t>
            </a:r>
            <a:endParaRPr kumimoji="1" lang="en-US" altLang="ja-JP" sz="1100" b="0" i="0" u="none" strike="noStrike" kern="1200" cap="none" spc="0" normalizeH="0" baseline="0" noProof="0" dirty="0">
              <a:ln>
                <a:noFill/>
              </a:ln>
              <a:solidFill>
                <a:sysClr val="window" lastClr="FFFFFF"/>
              </a:solidFill>
              <a:effectLst/>
              <a:uLnTx/>
              <a:uFillTx/>
              <a:latin typeface="+mn-ea"/>
              <a:cs typeface="フォントポにほんご"/>
            </a:endParaRPr>
          </a:p>
        </p:txBody>
      </p:sp>
      <p:sp>
        <p:nvSpPr>
          <p:cNvPr id="32" name="角丸四角形 50">
            <a:extLst>
              <a:ext uri="{FF2B5EF4-FFF2-40B4-BE49-F238E27FC236}">
                <a16:creationId xmlns:a16="http://schemas.microsoft.com/office/drawing/2014/main" id="{C1BAE6B3-C217-41CA-AC30-32F512FFC7F3}"/>
              </a:ext>
            </a:extLst>
          </p:cNvPr>
          <p:cNvSpPr/>
          <p:nvPr/>
        </p:nvSpPr>
        <p:spPr>
          <a:xfrm>
            <a:off x="2379185" y="3733058"/>
            <a:ext cx="1976282" cy="264081"/>
          </a:xfrm>
          <a:prstGeom prst="roundRect">
            <a:avLst>
              <a:gd name="adj" fmla="val 50000"/>
            </a:avLst>
          </a:prstGeom>
          <a:solidFill>
            <a:schemeClr val="accent1"/>
          </a:solidFill>
          <a:ln w="9525"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ysClr val="window" lastClr="FFFFFF"/>
                </a:solidFill>
                <a:effectLst/>
                <a:uLnTx/>
                <a:uFillTx/>
                <a:latin typeface="+mn-ea"/>
                <a:cs typeface="フォントポにほんご"/>
              </a:rPr>
              <a:t>②　世帯タイプと年収を選択</a:t>
            </a:r>
            <a:endParaRPr kumimoji="1" lang="en-US" altLang="ja-JP" sz="1100" b="0" i="0" u="none" strike="noStrike" kern="1200" cap="none" spc="0" normalizeH="0" baseline="0" noProof="0" dirty="0">
              <a:ln>
                <a:noFill/>
              </a:ln>
              <a:solidFill>
                <a:sysClr val="window" lastClr="FFFFFF"/>
              </a:solidFill>
              <a:effectLst/>
              <a:uLnTx/>
              <a:uFillTx/>
              <a:latin typeface="+mn-ea"/>
              <a:cs typeface="フォントポにほんご"/>
            </a:endParaRPr>
          </a:p>
        </p:txBody>
      </p:sp>
      <p:pic>
        <p:nvPicPr>
          <p:cNvPr id="38" name="図 37">
            <a:extLst>
              <a:ext uri="{FF2B5EF4-FFF2-40B4-BE49-F238E27FC236}">
                <a16:creationId xmlns:a16="http://schemas.microsoft.com/office/drawing/2014/main" id="{7F9C5034-8A6C-46C7-939D-E67DB1310BDD}"/>
              </a:ext>
            </a:extLst>
          </p:cNvPr>
          <p:cNvPicPr>
            <a:picLocks noChangeAspect="1"/>
          </p:cNvPicPr>
          <p:nvPr/>
        </p:nvPicPr>
        <p:blipFill>
          <a:blip r:embed="rId3"/>
          <a:stretch>
            <a:fillRect/>
          </a:stretch>
        </p:blipFill>
        <p:spPr>
          <a:xfrm>
            <a:off x="392071" y="2874064"/>
            <a:ext cx="1987114" cy="2158262"/>
          </a:xfrm>
          <a:prstGeom prst="rect">
            <a:avLst/>
          </a:prstGeom>
        </p:spPr>
      </p:pic>
      <p:pic>
        <p:nvPicPr>
          <p:cNvPr id="39" name="図 38">
            <a:extLst>
              <a:ext uri="{FF2B5EF4-FFF2-40B4-BE49-F238E27FC236}">
                <a16:creationId xmlns:a16="http://schemas.microsoft.com/office/drawing/2014/main" id="{C75FA132-E3B9-41A8-B06D-755689C29226}"/>
              </a:ext>
            </a:extLst>
          </p:cNvPr>
          <p:cNvPicPr>
            <a:picLocks noChangeAspect="1"/>
          </p:cNvPicPr>
          <p:nvPr/>
        </p:nvPicPr>
        <p:blipFill>
          <a:blip r:embed="rId4"/>
          <a:stretch>
            <a:fillRect/>
          </a:stretch>
        </p:blipFill>
        <p:spPr>
          <a:xfrm>
            <a:off x="1658893" y="4114559"/>
            <a:ext cx="2939064" cy="1551403"/>
          </a:xfrm>
          <a:prstGeom prst="rect">
            <a:avLst/>
          </a:prstGeom>
        </p:spPr>
      </p:pic>
      <p:sp>
        <p:nvSpPr>
          <p:cNvPr id="41" name="直角三角形 40">
            <a:extLst>
              <a:ext uri="{FF2B5EF4-FFF2-40B4-BE49-F238E27FC236}">
                <a16:creationId xmlns:a16="http://schemas.microsoft.com/office/drawing/2014/main" id="{6E2D68AF-DE9C-49F6-B103-83F6C3DDE42D}"/>
              </a:ext>
            </a:extLst>
          </p:cNvPr>
          <p:cNvSpPr/>
          <p:nvPr/>
        </p:nvSpPr>
        <p:spPr>
          <a:xfrm rot="21060000" flipV="1">
            <a:off x="3156105" y="3947284"/>
            <a:ext cx="191055" cy="613297"/>
          </a:xfrm>
          <a:prstGeom prst="rtTriangle">
            <a:avLst/>
          </a:prstGeom>
          <a:solidFill>
            <a:schemeClr val="accent1"/>
          </a:solidFill>
          <a:ln w="9525"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mn-ea"/>
              <a:cs typeface="+mn-cs"/>
            </a:endParaRPr>
          </a:p>
        </p:txBody>
      </p:sp>
      <p:sp>
        <p:nvSpPr>
          <p:cNvPr id="42" name="円/楕円 6">
            <a:extLst>
              <a:ext uri="{FF2B5EF4-FFF2-40B4-BE49-F238E27FC236}">
                <a16:creationId xmlns:a16="http://schemas.microsoft.com/office/drawing/2014/main" id="{9F76EA5A-0C0D-494A-8C30-19093D25F985}"/>
              </a:ext>
            </a:extLst>
          </p:cNvPr>
          <p:cNvSpPr/>
          <p:nvPr/>
        </p:nvSpPr>
        <p:spPr>
          <a:xfrm>
            <a:off x="2262951" y="4550171"/>
            <a:ext cx="1589788" cy="621537"/>
          </a:xfrm>
          <a:prstGeom prst="ellipse">
            <a:avLst/>
          </a:prstGeom>
          <a:noFill/>
          <a:ln w="9525" cap="flat" cmpd="sng" algn="ctr">
            <a:solidFill>
              <a:schemeClr val="accent1"/>
            </a:solidFill>
            <a:prstDash val="solid"/>
          </a:ln>
          <a:effectLst>
            <a:outerShdw blurRad="40000" dist="23000" dir="5400000" rotWithShape="0">
              <a:srgbClr val="000000">
                <a:alpha val="35000"/>
              </a:srgbClr>
            </a:outerShdw>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mn-ea"/>
              <a:cs typeface="+mn-cs"/>
            </a:endParaRPr>
          </a:p>
        </p:txBody>
      </p:sp>
      <p:sp>
        <p:nvSpPr>
          <p:cNvPr id="43" name="円/楕円 52">
            <a:extLst>
              <a:ext uri="{FF2B5EF4-FFF2-40B4-BE49-F238E27FC236}">
                <a16:creationId xmlns:a16="http://schemas.microsoft.com/office/drawing/2014/main" id="{2DDCAF48-0705-4EE0-9461-B1DACC08EB2C}"/>
              </a:ext>
            </a:extLst>
          </p:cNvPr>
          <p:cNvSpPr/>
          <p:nvPr/>
        </p:nvSpPr>
        <p:spPr>
          <a:xfrm>
            <a:off x="1612705" y="5171708"/>
            <a:ext cx="2920151" cy="530812"/>
          </a:xfrm>
          <a:prstGeom prst="ellipse">
            <a:avLst/>
          </a:prstGeom>
          <a:noFill/>
          <a:ln w="9525" cap="flat" cmpd="sng" algn="ctr">
            <a:solidFill>
              <a:schemeClr val="accent1"/>
            </a:solidFill>
            <a:prstDash val="solid"/>
          </a:ln>
          <a:effectLst>
            <a:outerShdw blurRad="40000" dist="23000" dir="5400000" rotWithShape="0">
              <a:srgbClr val="000000">
                <a:alpha val="35000"/>
              </a:srgbClr>
            </a:outerShdw>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mn-ea"/>
              <a:cs typeface="+mn-cs"/>
            </a:endParaRPr>
          </a:p>
        </p:txBody>
      </p:sp>
      <p:sp>
        <p:nvSpPr>
          <p:cNvPr id="44" name="円/楕円 54">
            <a:extLst>
              <a:ext uri="{FF2B5EF4-FFF2-40B4-BE49-F238E27FC236}">
                <a16:creationId xmlns:a16="http://schemas.microsoft.com/office/drawing/2014/main" id="{D8583873-946B-4CB6-837C-254874A87039}"/>
              </a:ext>
            </a:extLst>
          </p:cNvPr>
          <p:cNvSpPr/>
          <p:nvPr/>
        </p:nvSpPr>
        <p:spPr>
          <a:xfrm>
            <a:off x="3852739" y="4866377"/>
            <a:ext cx="726305" cy="305332"/>
          </a:xfrm>
          <a:prstGeom prst="ellipse">
            <a:avLst/>
          </a:prstGeom>
          <a:noFill/>
          <a:ln w="9525" cap="flat" cmpd="sng" algn="ctr">
            <a:solidFill>
              <a:schemeClr val="accent1"/>
            </a:solidFill>
            <a:prstDash val="solid"/>
          </a:ln>
          <a:effectLst>
            <a:outerShdw blurRad="40000" dist="23000" dir="5400000" rotWithShape="0">
              <a:srgbClr val="000000">
                <a:alpha val="35000"/>
              </a:srgbClr>
            </a:outerShdw>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mn-ea"/>
              <a:cs typeface="+mn-cs"/>
            </a:endParaRPr>
          </a:p>
        </p:txBody>
      </p:sp>
      <p:sp>
        <p:nvSpPr>
          <p:cNvPr id="45" name="直角三角形 44">
            <a:extLst>
              <a:ext uri="{FF2B5EF4-FFF2-40B4-BE49-F238E27FC236}">
                <a16:creationId xmlns:a16="http://schemas.microsoft.com/office/drawing/2014/main" id="{473747DA-5A96-4225-99C1-8BDBF4C038EE}"/>
              </a:ext>
            </a:extLst>
          </p:cNvPr>
          <p:cNvSpPr/>
          <p:nvPr/>
        </p:nvSpPr>
        <p:spPr>
          <a:xfrm rot="21060000">
            <a:off x="3217185" y="5694699"/>
            <a:ext cx="91647" cy="138309"/>
          </a:xfrm>
          <a:prstGeom prst="rtTriangle">
            <a:avLst/>
          </a:prstGeom>
          <a:solidFill>
            <a:schemeClr val="accent1"/>
          </a:solidFill>
          <a:ln w="9525"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mn-ea"/>
              <a:cs typeface="+mn-cs"/>
            </a:endParaRPr>
          </a:p>
        </p:txBody>
      </p:sp>
      <p:sp>
        <p:nvSpPr>
          <p:cNvPr id="46" name="直角三角形 45">
            <a:extLst>
              <a:ext uri="{FF2B5EF4-FFF2-40B4-BE49-F238E27FC236}">
                <a16:creationId xmlns:a16="http://schemas.microsoft.com/office/drawing/2014/main" id="{28171C2B-D01F-46A4-9C07-45F8C81DD805}"/>
              </a:ext>
            </a:extLst>
          </p:cNvPr>
          <p:cNvSpPr/>
          <p:nvPr/>
        </p:nvSpPr>
        <p:spPr>
          <a:xfrm rot="7216698" flipH="1" flipV="1">
            <a:off x="3176565" y="5394005"/>
            <a:ext cx="922548" cy="183486"/>
          </a:xfrm>
          <a:prstGeom prst="rtTriangle">
            <a:avLst/>
          </a:prstGeom>
          <a:solidFill>
            <a:schemeClr val="accent1"/>
          </a:solidFill>
          <a:ln w="9525"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mn-ea"/>
              <a:cs typeface="+mn-cs"/>
            </a:endParaRPr>
          </a:p>
        </p:txBody>
      </p:sp>
      <p:sp>
        <p:nvSpPr>
          <p:cNvPr id="48" name="下矢印 59">
            <a:extLst>
              <a:ext uri="{FF2B5EF4-FFF2-40B4-BE49-F238E27FC236}">
                <a16:creationId xmlns:a16="http://schemas.microsoft.com/office/drawing/2014/main" id="{10FDB651-091F-498E-B81F-50FBDB0C6717}"/>
              </a:ext>
            </a:extLst>
          </p:cNvPr>
          <p:cNvSpPr/>
          <p:nvPr/>
        </p:nvSpPr>
        <p:spPr>
          <a:xfrm>
            <a:off x="6661277" y="3974276"/>
            <a:ext cx="269963" cy="275452"/>
          </a:xfrm>
          <a:prstGeom prst="downArrow">
            <a:avLst>
              <a:gd name="adj1" fmla="val 30686"/>
              <a:gd name="adj2" fmla="val 50000"/>
            </a:avLst>
          </a:prstGeom>
          <a:solidFill>
            <a:schemeClr val="accent1"/>
          </a:solidFill>
          <a:ln w="9525"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n-ea"/>
              <a:cs typeface="+mn-cs"/>
            </a:endParaRPr>
          </a:p>
        </p:txBody>
      </p:sp>
      <p:sp>
        <p:nvSpPr>
          <p:cNvPr id="50" name="角丸四角形 63">
            <a:extLst>
              <a:ext uri="{FF2B5EF4-FFF2-40B4-BE49-F238E27FC236}">
                <a16:creationId xmlns:a16="http://schemas.microsoft.com/office/drawing/2014/main" id="{6766F449-26AF-428E-991D-75FF8ED37422}"/>
              </a:ext>
            </a:extLst>
          </p:cNvPr>
          <p:cNvSpPr/>
          <p:nvPr/>
        </p:nvSpPr>
        <p:spPr>
          <a:xfrm>
            <a:off x="4679211" y="2420888"/>
            <a:ext cx="4234096" cy="1597527"/>
          </a:xfrm>
          <a:prstGeom prst="roundRect">
            <a:avLst>
              <a:gd name="adj" fmla="val 10424"/>
            </a:avLst>
          </a:prstGeom>
          <a:noFill/>
          <a:ln w="9525" cap="flat" cmpd="sng" algn="ctr">
            <a:solidFill>
              <a:schemeClr val="accent1"/>
            </a:solid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n-ea"/>
              <a:cs typeface="+mn-cs"/>
            </a:endParaRPr>
          </a:p>
        </p:txBody>
      </p:sp>
      <p:sp>
        <p:nvSpPr>
          <p:cNvPr id="51" name="角丸四角形 64">
            <a:extLst>
              <a:ext uri="{FF2B5EF4-FFF2-40B4-BE49-F238E27FC236}">
                <a16:creationId xmlns:a16="http://schemas.microsoft.com/office/drawing/2014/main" id="{9D22735F-A19E-4453-9EF9-197F44D43E66}"/>
              </a:ext>
            </a:extLst>
          </p:cNvPr>
          <p:cNvSpPr/>
          <p:nvPr/>
        </p:nvSpPr>
        <p:spPr>
          <a:xfrm>
            <a:off x="4680923" y="4526766"/>
            <a:ext cx="4234096" cy="1610824"/>
          </a:xfrm>
          <a:prstGeom prst="roundRect">
            <a:avLst>
              <a:gd name="adj" fmla="val 10424"/>
            </a:avLst>
          </a:prstGeom>
          <a:noFill/>
          <a:ln w="9525" cap="flat" cmpd="sng" algn="ctr">
            <a:solidFill>
              <a:schemeClr val="accent1"/>
            </a:solid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n-ea"/>
              <a:cs typeface="+mn-cs"/>
            </a:endParaRPr>
          </a:p>
        </p:txBody>
      </p:sp>
      <p:sp>
        <p:nvSpPr>
          <p:cNvPr id="21" name="テキスト ボックス 80">
            <a:extLst>
              <a:ext uri="{FF2B5EF4-FFF2-40B4-BE49-F238E27FC236}">
                <a16:creationId xmlns:a16="http://schemas.microsoft.com/office/drawing/2014/main" id="{9D3D7570-49E5-4AF1-9B51-A70E25196838}"/>
              </a:ext>
            </a:extLst>
          </p:cNvPr>
          <p:cNvSpPr txBox="1"/>
          <p:nvPr/>
        </p:nvSpPr>
        <p:spPr>
          <a:xfrm>
            <a:off x="4907229" y="4362207"/>
            <a:ext cx="3711272" cy="369332"/>
          </a:xfrm>
          <a:prstGeom prst="rect">
            <a:avLst/>
          </a:prstGeom>
          <a:solidFill>
            <a:schemeClr val="accent1"/>
          </a:solid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ysClr val="window" lastClr="FFFFFF"/>
                </a:solidFill>
                <a:effectLst/>
                <a:uLnTx/>
                <a:uFillTx/>
                <a:latin typeface="+mn-ea"/>
                <a:cs typeface="小塚ゴシック Pr6N M"/>
              </a:rPr>
              <a:t>税金はどこへ行った？ </a:t>
            </a:r>
            <a:r>
              <a:rPr kumimoji="1" lang="ja-JP" altLang="en-US" sz="1600" b="0" i="0" u="none" strike="noStrike" kern="1200" cap="none" spc="0" normalizeH="0" baseline="0" noProof="0" dirty="0">
                <a:ln>
                  <a:noFill/>
                </a:ln>
                <a:solidFill>
                  <a:sysClr val="window" lastClr="FFFFFF"/>
                </a:solidFill>
                <a:effectLst/>
                <a:uLnTx/>
                <a:uFillTx/>
                <a:latin typeface="+mn-ea"/>
                <a:cs typeface="小塚ゴシック Pr6N M"/>
              </a:rPr>
              <a:t>でこう</a:t>
            </a:r>
            <a:r>
              <a:rPr kumimoji="1" lang="en-US" altLang="ja-JP" sz="1800" b="0" i="0" u="none" strike="noStrike" kern="1200" cap="none" spc="0" normalizeH="0" baseline="0" noProof="0" dirty="0">
                <a:ln>
                  <a:noFill/>
                </a:ln>
                <a:solidFill>
                  <a:sysClr val="window" lastClr="FFFFFF"/>
                </a:solidFill>
                <a:effectLst/>
                <a:uLnTx/>
                <a:uFillTx/>
                <a:latin typeface="+mn-ea"/>
                <a:cs typeface="小塚ゴシック Pr6N M"/>
              </a:rPr>
              <a:t> </a:t>
            </a:r>
            <a:r>
              <a:rPr kumimoji="1" lang="ja-JP" altLang="en-US" sz="1800" b="0" i="0" u="none" strike="noStrike" kern="1200" cap="none" spc="0" normalizeH="0" baseline="0" noProof="0" dirty="0">
                <a:ln>
                  <a:noFill/>
                </a:ln>
                <a:solidFill>
                  <a:sysClr val="window" lastClr="FFFFFF"/>
                </a:solidFill>
                <a:effectLst/>
                <a:uLnTx/>
                <a:uFillTx/>
                <a:latin typeface="+mn-ea"/>
                <a:cs typeface="小塚ゴシック Pr6N M"/>
              </a:rPr>
              <a:t>変わった！</a:t>
            </a:r>
          </a:p>
        </p:txBody>
      </p:sp>
      <p:sp>
        <p:nvSpPr>
          <p:cNvPr id="40" name="角丸四角形 41">
            <a:extLst>
              <a:ext uri="{FF2B5EF4-FFF2-40B4-BE49-F238E27FC236}">
                <a16:creationId xmlns:a16="http://schemas.microsoft.com/office/drawing/2014/main" id="{31425545-328C-4558-BF08-5E60EE313DF9}"/>
              </a:ext>
            </a:extLst>
          </p:cNvPr>
          <p:cNvSpPr/>
          <p:nvPr/>
        </p:nvSpPr>
        <p:spPr>
          <a:xfrm>
            <a:off x="1480939" y="5821733"/>
            <a:ext cx="2920150" cy="264081"/>
          </a:xfrm>
          <a:prstGeom prst="roundRect">
            <a:avLst>
              <a:gd name="adj" fmla="val 50000"/>
            </a:avLst>
          </a:prstGeom>
          <a:solidFill>
            <a:schemeClr val="accent1"/>
          </a:solidFill>
          <a:ln w="9525"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ysClr val="window" lastClr="FFFFFF"/>
                </a:solidFill>
                <a:effectLst/>
                <a:uLnTx/>
                <a:uFillTx/>
                <a:latin typeface="+mn-ea"/>
                <a:cs typeface="フォントポにほんご"/>
              </a:rPr>
              <a:t>③　年間の税金と１日当たりの使用額が表示</a:t>
            </a:r>
            <a:endParaRPr kumimoji="1" lang="en-US" altLang="ja-JP" sz="1100" b="0" i="0" u="none" strike="noStrike" kern="1200" cap="none" spc="0" normalizeH="0" baseline="0" noProof="0" dirty="0">
              <a:ln>
                <a:noFill/>
              </a:ln>
              <a:solidFill>
                <a:sysClr val="window" lastClr="FFFFFF"/>
              </a:solidFill>
              <a:effectLst/>
              <a:uLnTx/>
              <a:uFillTx/>
              <a:latin typeface="+mn-ea"/>
              <a:cs typeface="フォントポにほんご"/>
            </a:endParaRPr>
          </a:p>
        </p:txBody>
      </p:sp>
      <p:sp>
        <p:nvSpPr>
          <p:cNvPr id="27" name="正方形/長方形 26">
            <a:extLst>
              <a:ext uri="{FF2B5EF4-FFF2-40B4-BE49-F238E27FC236}">
                <a16:creationId xmlns:a16="http://schemas.microsoft.com/office/drawing/2014/main" id="{1E262DC6-FC8F-438A-89E6-8AC39474625A}"/>
              </a:ext>
            </a:extLst>
          </p:cNvPr>
          <p:cNvSpPr/>
          <p:nvPr/>
        </p:nvSpPr>
        <p:spPr>
          <a:xfrm>
            <a:off x="317237" y="6538973"/>
            <a:ext cx="8459407" cy="307777"/>
          </a:xfrm>
          <a:prstGeom prst="rect">
            <a:avLst/>
          </a:prstGeom>
        </p:spPr>
        <p:txBody>
          <a:bodyPr wrap="square">
            <a:spAutoFit/>
          </a:bodyPr>
          <a:lstStyle/>
          <a:p>
            <a:pPr algn="r"/>
            <a:r>
              <a:rPr kumimoji="1" lang="en-US" altLang="ja-JP" sz="1400" dirty="0"/>
              <a:t>※</a:t>
            </a:r>
            <a:r>
              <a:rPr kumimoji="1" lang="ja-JP" altLang="en-US" sz="1400" dirty="0"/>
              <a:t>出典</a:t>
            </a:r>
            <a:r>
              <a:rPr kumimoji="1" lang="en-US" altLang="ja-JP" sz="1400" dirty="0"/>
              <a:t>: </a:t>
            </a:r>
            <a:r>
              <a:rPr kumimoji="1" lang="ja-JP" altLang="en-US" sz="1400" dirty="0"/>
              <a:t>内閣官房「オープンデータ</a:t>
            </a:r>
            <a:r>
              <a:rPr kumimoji="1" lang="en-US" altLang="ja-JP" sz="1400" dirty="0"/>
              <a:t>100</a:t>
            </a:r>
            <a:r>
              <a:rPr kumimoji="1" lang="ja-JP" altLang="en-US" sz="1400" dirty="0"/>
              <a:t>」より「税金はどこへ行った？」 </a:t>
            </a:r>
            <a:r>
              <a:rPr kumimoji="1" lang="en-US" altLang="ja-JP" sz="1400" dirty="0"/>
              <a:t>https://cio.go.jp/opendata100</a:t>
            </a:r>
            <a:endParaRPr kumimoji="1" lang="ja-JP" altLang="en-US" sz="1400" dirty="0"/>
          </a:p>
        </p:txBody>
      </p:sp>
      <p:sp>
        <p:nvSpPr>
          <p:cNvPr id="30" name="タイトル 1">
            <a:extLst>
              <a:ext uri="{FF2B5EF4-FFF2-40B4-BE49-F238E27FC236}">
                <a16:creationId xmlns:a16="http://schemas.microsoft.com/office/drawing/2014/main" id="{D8A823EE-C19F-4111-8C69-EE1BCD5069D8}"/>
              </a:ext>
            </a:extLst>
          </p:cNvPr>
          <p:cNvSpPr>
            <a:spLocks noGrp="1"/>
          </p:cNvSpPr>
          <p:nvPr>
            <p:ph type="title"/>
          </p:nvPr>
        </p:nvSpPr>
        <p:spPr>
          <a:xfrm>
            <a:off x="251520" y="313813"/>
            <a:ext cx="8712968" cy="424732"/>
          </a:xfrm>
        </p:spPr>
        <p:txBody>
          <a:bodyPr>
            <a:normAutofit/>
          </a:bodyPr>
          <a:lstStyle/>
          <a:p>
            <a:r>
              <a:rPr lang="en-US" altLang="ja-JP" dirty="0">
                <a:latin typeface="+mn-ea"/>
                <a:ea typeface="+mn-ea"/>
              </a:rPr>
              <a:t>2.4 </a:t>
            </a:r>
            <a:r>
              <a:rPr lang="ja-JP" altLang="en-US" dirty="0">
                <a:latin typeface="+mn-ea"/>
                <a:ea typeface="+mn-ea"/>
              </a:rPr>
              <a:t>オープンデータによる官民協働の促進</a:t>
            </a:r>
            <a:endParaRPr kumimoji="1" lang="ja-JP" altLang="en-US" dirty="0">
              <a:latin typeface="+mn-ea"/>
              <a:ea typeface="+mn-ea"/>
            </a:endParaRPr>
          </a:p>
        </p:txBody>
      </p:sp>
      <p:sp>
        <p:nvSpPr>
          <p:cNvPr id="31" name="タイトル 1">
            <a:extLst>
              <a:ext uri="{FF2B5EF4-FFF2-40B4-BE49-F238E27FC236}">
                <a16:creationId xmlns:a16="http://schemas.microsoft.com/office/drawing/2014/main" id="{FD0AE1FF-EA23-410E-853A-BEBB59C703CB}"/>
              </a:ext>
            </a:extLst>
          </p:cNvPr>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2.</a:t>
            </a:r>
            <a:r>
              <a:rPr lang="ja-JP" altLang="en-US" sz="1200" dirty="0">
                <a:latin typeface="+mn-ea"/>
                <a:ea typeface="+mn-ea"/>
              </a:rPr>
              <a:t>オープンデータの意義を理解する</a:t>
            </a:r>
          </a:p>
        </p:txBody>
      </p:sp>
    </p:spTree>
    <p:extLst>
      <p:ext uri="{BB962C8B-B14F-4D97-AF65-F5344CB8AC3E}">
        <p14:creationId xmlns:p14="http://schemas.microsoft.com/office/powerpoint/2010/main" val="33187374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32</a:t>
            </a:fld>
            <a:endParaRPr kumimoji="1" lang="ja-JP" altLang="en-US"/>
          </a:p>
        </p:txBody>
      </p:sp>
      <p:sp>
        <p:nvSpPr>
          <p:cNvPr id="29" name="正方形/長方形 28"/>
          <p:cNvSpPr/>
          <p:nvPr/>
        </p:nvSpPr>
        <p:spPr>
          <a:xfrm>
            <a:off x="215900" y="840309"/>
            <a:ext cx="8316540"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⑧ マイ広報誌（一般社団法人オープン・コーポレイツ・ジャパン）</a:t>
            </a:r>
          </a:p>
        </p:txBody>
      </p:sp>
      <p:sp>
        <p:nvSpPr>
          <p:cNvPr id="10" name="四角形: 角を丸くする 9">
            <a:extLst>
              <a:ext uri="{FF2B5EF4-FFF2-40B4-BE49-F238E27FC236}">
                <a16:creationId xmlns:a16="http://schemas.microsoft.com/office/drawing/2014/main" id="{683F6A8F-D098-45F9-BBEF-610D483B57C8}"/>
              </a:ext>
            </a:extLst>
          </p:cNvPr>
          <p:cNvSpPr/>
          <p:nvPr/>
        </p:nvSpPr>
        <p:spPr>
          <a:xfrm>
            <a:off x="317237" y="1216512"/>
            <a:ext cx="8502531" cy="1078195"/>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n-ea"/>
                <a:cs typeface="Meiryo UI" panose="020B0604030504040204" pitchFamily="50" charset="-128"/>
              </a:rPr>
              <a:t>気になる市区町村の広報紙をパソコンやスマートフォンでまとめてチェックできます。</a:t>
            </a:r>
          </a:p>
          <a:p>
            <a:pPr marL="285750" indent="-285750">
              <a:buFont typeface="Wingdings" panose="05000000000000000000" pitchFamily="2" charset="2"/>
              <a:buChar char="l"/>
            </a:pPr>
            <a:r>
              <a:rPr lang="ja-JP" altLang="en-US" sz="1600" dirty="0">
                <a:solidFill>
                  <a:schemeClr val="tx1"/>
                </a:solidFill>
                <a:latin typeface="+mn-ea"/>
                <a:cs typeface="Meiryo UI" panose="020B0604030504040204" pitchFamily="50" charset="-128"/>
              </a:rPr>
              <a:t>使用しているデータ</a:t>
            </a:r>
            <a:r>
              <a:rPr lang="en-US" altLang="ja-JP" sz="1600" dirty="0">
                <a:solidFill>
                  <a:schemeClr val="tx1"/>
                </a:solidFill>
                <a:latin typeface="+mn-ea"/>
                <a:cs typeface="Meiryo UI" panose="020B0604030504040204" pitchFamily="50" charset="-128"/>
              </a:rPr>
              <a:t>: </a:t>
            </a:r>
            <a:r>
              <a:rPr lang="ja-JP" altLang="en-US" sz="1600" dirty="0">
                <a:solidFill>
                  <a:schemeClr val="tx1"/>
                </a:solidFill>
                <a:latin typeface="+mn-ea"/>
                <a:cs typeface="Meiryo UI" panose="020B0604030504040204" pitchFamily="50" charset="-128"/>
              </a:rPr>
              <a:t>広報紙の記事情報（各自治体の協力を得て入手）</a:t>
            </a:r>
            <a:endParaRPr lang="en-US" altLang="ja-JP" sz="1600" dirty="0">
              <a:solidFill>
                <a:schemeClr val="tx1"/>
              </a:solidFill>
              <a:latin typeface="+mn-ea"/>
              <a:cs typeface="Meiryo UI" panose="020B0604030504040204" pitchFamily="50" charset="-128"/>
            </a:endParaRPr>
          </a:p>
          <a:p>
            <a:pPr marL="285750" indent="-285750">
              <a:buFont typeface="Wingdings" panose="05000000000000000000" pitchFamily="2" charset="2"/>
              <a:buChar char="l"/>
            </a:pPr>
            <a:r>
              <a:rPr lang="ja-JP" altLang="en-US" sz="1600" dirty="0">
                <a:solidFill>
                  <a:schemeClr val="tx1"/>
                </a:solidFill>
                <a:latin typeface="+mn-ea"/>
                <a:cs typeface="Meiryo UI" panose="020B0604030504040204" pitchFamily="50" charset="-128"/>
              </a:rPr>
              <a:t>データの形式</a:t>
            </a:r>
            <a:r>
              <a:rPr lang="en-US" altLang="ja-JP" sz="1600" dirty="0">
                <a:solidFill>
                  <a:schemeClr val="tx1"/>
                </a:solidFill>
                <a:latin typeface="+mn-ea"/>
                <a:cs typeface="Meiryo UI" panose="020B0604030504040204" pitchFamily="50" charset="-128"/>
              </a:rPr>
              <a:t>: </a:t>
            </a:r>
            <a:r>
              <a:rPr lang="ja-JP" altLang="en-US" sz="1600" dirty="0">
                <a:solidFill>
                  <a:schemeClr val="tx1"/>
                </a:solidFill>
                <a:latin typeface="+mn-ea"/>
                <a:cs typeface="Meiryo UI" panose="020B0604030504040204" pitchFamily="50" charset="-128"/>
              </a:rPr>
              <a:t>テキスト・</a:t>
            </a:r>
            <a:r>
              <a:rPr lang="en-US" altLang="ja-JP" sz="1600" dirty="0">
                <a:solidFill>
                  <a:schemeClr val="tx1"/>
                </a:solidFill>
                <a:latin typeface="+mn-ea"/>
                <a:cs typeface="Meiryo UI" panose="020B0604030504040204" pitchFamily="50" charset="-128"/>
              </a:rPr>
              <a:t>PDF</a:t>
            </a:r>
          </a:p>
        </p:txBody>
      </p:sp>
      <p:sp>
        <p:nvSpPr>
          <p:cNvPr id="27" name="角丸四角形 96">
            <a:extLst>
              <a:ext uri="{FF2B5EF4-FFF2-40B4-BE49-F238E27FC236}">
                <a16:creationId xmlns:a16="http://schemas.microsoft.com/office/drawing/2014/main" id="{07DB1667-665C-42FF-963D-A2DC62D5954B}"/>
              </a:ext>
            </a:extLst>
          </p:cNvPr>
          <p:cNvSpPr/>
          <p:nvPr/>
        </p:nvSpPr>
        <p:spPr>
          <a:xfrm>
            <a:off x="4578278" y="4332868"/>
            <a:ext cx="4200064" cy="2159994"/>
          </a:xfrm>
          <a:prstGeom prst="roundRect">
            <a:avLst>
              <a:gd name="adj" fmla="val 10424"/>
            </a:avLst>
          </a:prstGeom>
          <a:noFill/>
          <a:ln w="9525" cap="flat" cmpd="sng" algn="ctr">
            <a:solidFill>
              <a:schemeClr val="accent1"/>
            </a:solid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mn-ea"/>
              <a:cs typeface="+mn-cs"/>
            </a:endParaRPr>
          </a:p>
        </p:txBody>
      </p:sp>
      <p:sp>
        <p:nvSpPr>
          <p:cNvPr id="30" name="片側の 2 つの角を丸めた四角形 97">
            <a:extLst>
              <a:ext uri="{FF2B5EF4-FFF2-40B4-BE49-F238E27FC236}">
                <a16:creationId xmlns:a16="http://schemas.microsoft.com/office/drawing/2014/main" id="{DD625EBF-DB07-4102-B2BA-93EBA74908AE}"/>
              </a:ext>
            </a:extLst>
          </p:cNvPr>
          <p:cNvSpPr/>
          <p:nvPr/>
        </p:nvSpPr>
        <p:spPr>
          <a:xfrm>
            <a:off x="4578278" y="4332868"/>
            <a:ext cx="4200064" cy="429178"/>
          </a:xfrm>
          <a:prstGeom prst="round2SameRect">
            <a:avLst>
              <a:gd name="adj1" fmla="val 40827"/>
              <a:gd name="adj2" fmla="val 0"/>
            </a:avLst>
          </a:prstGeom>
          <a:solidFill>
            <a:schemeClr val="accent1"/>
          </a:solidFill>
          <a:ln w="9525"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mn-ea"/>
              <a:cs typeface="+mn-cs"/>
            </a:endParaRPr>
          </a:p>
        </p:txBody>
      </p:sp>
      <p:sp>
        <p:nvSpPr>
          <p:cNvPr id="31" name="下矢印 98">
            <a:extLst>
              <a:ext uri="{FF2B5EF4-FFF2-40B4-BE49-F238E27FC236}">
                <a16:creationId xmlns:a16="http://schemas.microsoft.com/office/drawing/2014/main" id="{015071EA-8D94-439C-9ECC-444A855B00DE}"/>
              </a:ext>
            </a:extLst>
          </p:cNvPr>
          <p:cNvSpPr/>
          <p:nvPr/>
        </p:nvSpPr>
        <p:spPr>
          <a:xfrm>
            <a:off x="6516496" y="4005064"/>
            <a:ext cx="334261" cy="337901"/>
          </a:xfrm>
          <a:prstGeom prst="downArrow">
            <a:avLst>
              <a:gd name="adj1" fmla="val 30686"/>
              <a:gd name="adj2" fmla="val 50000"/>
            </a:avLst>
          </a:prstGeom>
          <a:solidFill>
            <a:schemeClr val="accent1"/>
          </a:solidFill>
          <a:ln w="9525"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mn-ea"/>
              <a:cs typeface="+mn-cs"/>
            </a:endParaRPr>
          </a:p>
        </p:txBody>
      </p:sp>
      <p:sp>
        <p:nvSpPr>
          <p:cNvPr id="35" name="テキスト ボックス 100">
            <a:extLst>
              <a:ext uri="{FF2B5EF4-FFF2-40B4-BE49-F238E27FC236}">
                <a16:creationId xmlns:a16="http://schemas.microsoft.com/office/drawing/2014/main" id="{7578B99F-3BFC-4B19-9CB3-CFDAA521BFA0}"/>
              </a:ext>
            </a:extLst>
          </p:cNvPr>
          <p:cNvSpPr txBox="1"/>
          <p:nvPr/>
        </p:nvSpPr>
        <p:spPr>
          <a:xfrm>
            <a:off x="4724720" y="2490221"/>
            <a:ext cx="2622834" cy="369332"/>
          </a:xfrm>
          <a:prstGeom prst="rect">
            <a:avLst/>
          </a:prstGeom>
          <a:no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ja-JP" altLang="en-US" dirty="0">
                <a:solidFill>
                  <a:schemeClr val="accent1"/>
                </a:solidFill>
                <a:latin typeface="+mn-ea"/>
                <a:cs typeface="小塚ゴシック Pr6N M"/>
              </a:rPr>
              <a:t>マイ広報紙</a:t>
            </a:r>
            <a:r>
              <a:rPr kumimoji="1" lang="en-US" altLang="ja-JP" dirty="0">
                <a:solidFill>
                  <a:schemeClr val="accent1"/>
                </a:solidFill>
                <a:latin typeface="+mn-ea"/>
                <a:cs typeface="小塚ゴシック Pr6N M"/>
              </a:rPr>
              <a:t> </a:t>
            </a:r>
            <a:r>
              <a:rPr kumimoji="1" lang="ja-JP" altLang="en-US" sz="1600" dirty="0">
                <a:solidFill>
                  <a:schemeClr val="accent1"/>
                </a:solidFill>
                <a:latin typeface="+mn-ea"/>
                <a:cs typeface="小塚ゴシック Pr6N M"/>
              </a:rPr>
              <a:t>誕生の</a:t>
            </a:r>
            <a:r>
              <a:rPr kumimoji="1" lang="en-US" altLang="ja-JP" dirty="0">
                <a:solidFill>
                  <a:schemeClr val="accent1"/>
                </a:solidFill>
                <a:latin typeface="+mn-ea"/>
                <a:cs typeface="小塚ゴシック Pr6N M"/>
              </a:rPr>
              <a:t> </a:t>
            </a:r>
            <a:r>
              <a:rPr kumimoji="1" lang="ja-JP" altLang="en-US" dirty="0">
                <a:solidFill>
                  <a:schemeClr val="accent1"/>
                </a:solidFill>
                <a:latin typeface="+mn-ea"/>
                <a:cs typeface="小塚ゴシック Pr6N M"/>
              </a:rPr>
              <a:t>キッカケ</a:t>
            </a:r>
          </a:p>
        </p:txBody>
      </p:sp>
      <p:sp>
        <p:nvSpPr>
          <p:cNvPr id="36" name="テキスト ボックス 101">
            <a:extLst>
              <a:ext uri="{FF2B5EF4-FFF2-40B4-BE49-F238E27FC236}">
                <a16:creationId xmlns:a16="http://schemas.microsoft.com/office/drawing/2014/main" id="{5C6AACEA-A839-4A85-A675-4D044842C4C0}"/>
              </a:ext>
            </a:extLst>
          </p:cNvPr>
          <p:cNvSpPr txBox="1"/>
          <p:nvPr/>
        </p:nvSpPr>
        <p:spPr>
          <a:xfrm>
            <a:off x="4594014" y="2848740"/>
            <a:ext cx="4182630" cy="1569660"/>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171450" indent="-171450">
              <a:buFont typeface="Wingdings" charset="2"/>
              <a:buChar char="l"/>
            </a:pPr>
            <a:r>
              <a:rPr lang="ja-JP" altLang="en-US" sz="1200" dirty="0">
                <a:latin typeface="+mn-ea"/>
                <a:cs typeface="小塚ゴシック Pr6N L"/>
              </a:rPr>
              <a:t>新聞と一緒に配布されていた広報紙は、新聞の購読率が下がることで、結果として、住民へ大切な情報が届かなくなってきた。</a:t>
            </a:r>
            <a:br>
              <a:rPr lang="ja-JP" altLang="en-US" sz="1200" dirty="0">
                <a:latin typeface="+mn-ea"/>
                <a:cs typeface="小塚ゴシック Pr6N L"/>
              </a:rPr>
            </a:br>
            <a:r>
              <a:rPr lang="ja-JP" altLang="en-US" sz="1200" dirty="0">
                <a:latin typeface="+mn-ea"/>
                <a:cs typeface="小塚ゴシック Pr6N L"/>
              </a:rPr>
              <a:t>また、どの記事がどれくらい読まれているか把握できていなかった。</a:t>
            </a:r>
            <a:endParaRPr lang="en-US" altLang="ja-JP" sz="1200" dirty="0">
              <a:latin typeface="+mn-ea"/>
              <a:cs typeface="小塚ゴシック Pr6N L"/>
            </a:endParaRPr>
          </a:p>
          <a:p>
            <a:pPr marL="171450" indent="-171450">
              <a:buFont typeface="Wingdings" charset="2"/>
              <a:buChar char="l"/>
            </a:pPr>
            <a:r>
              <a:rPr lang="ja-JP" altLang="en-US" sz="1200" dirty="0">
                <a:latin typeface="+mn-ea"/>
                <a:cs typeface="小塚ゴシック Pr6N L"/>
              </a:rPr>
              <a:t>広報紙に掲載されている情報は幅広く、その人にとって大切な情報がどこにあるのかすべて読まないとわからず、見逃してしまうことが多かった。</a:t>
            </a:r>
            <a:endParaRPr lang="en-US" altLang="ja-JP" sz="1200" dirty="0">
              <a:latin typeface="+mn-ea"/>
              <a:cs typeface="小塚ゴシック Pr6N L"/>
            </a:endParaRPr>
          </a:p>
          <a:p>
            <a:pPr marL="171450" indent="-171450">
              <a:buFont typeface="Wingdings" charset="2"/>
              <a:buChar char="l"/>
            </a:pPr>
            <a:endParaRPr lang="en-US" altLang="ja-JP" sz="1200" dirty="0">
              <a:latin typeface="+mn-ea"/>
              <a:cs typeface="小塚ゴシック Pr6N L"/>
            </a:endParaRPr>
          </a:p>
          <a:p>
            <a:pPr marL="171450" indent="-171450">
              <a:buFont typeface="Wingdings" charset="2"/>
              <a:buChar char="l"/>
            </a:pPr>
            <a:endParaRPr lang="en-US" altLang="ja-JP" sz="1200" dirty="0">
              <a:latin typeface="+mn-ea"/>
              <a:cs typeface="小塚ゴシック Pr6N L"/>
            </a:endParaRPr>
          </a:p>
        </p:txBody>
      </p:sp>
      <p:sp>
        <p:nvSpPr>
          <p:cNvPr id="47" name="テキスト ボックス 103">
            <a:extLst>
              <a:ext uri="{FF2B5EF4-FFF2-40B4-BE49-F238E27FC236}">
                <a16:creationId xmlns:a16="http://schemas.microsoft.com/office/drawing/2014/main" id="{F8A5AB50-B218-4B11-8B92-AF0B62A27EF0}"/>
              </a:ext>
            </a:extLst>
          </p:cNvPr>
          <p:cNvSpPr txBox="1"/>
          <p:nvPr/>
        </p:nvSpPr>
        <p:spPr>
          <a:xfrm>
            <a:off x="4679293" y="4373329"/>
            <a:ext cx="2802370" cy="369332"/>
          </a:xfrm>
          <a:prstGeom prst="rect">
            <a:avLst/>
          </a:prstGeom>
          <a:solidFill>
            <a:schemeClr val="accent1"/>
          </a:solid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ysClr val="window" lastClr="FFFFFF"/>
                </a:solidFill>
                <a:effectLst/>
                <a:uLnTx/>
                <a:uFillTx/>
                <a:latin typeface="+mn-ea"/>
                <a:cs typeface="小塚ゴシック Pr6N M"/>
              </a:rPr>
              <a:t>マイ広報紙</a:t>
            </a:r>
            <a:r>
              <a:rPr kumimoji="1" lang="en-US" altLang="ja-JP" sz="1800" b="0" i="0" u="none" strike="noStrike" kern="1200" cap="none" spc="0" normalizeH="0" baseline="0" noProof="0" dirty="0">
                <a:ln>
                  <a:noFill/>
                </a:ln>
                <a:solidFill>
                  <a:sysClr val="window" lastClr="FFFFFF"/>
                </a:solidFill>
                <a:effectLst/>
                <a:uLnTx/>
                <a:uFillTx/>
                <a:latin typeface="+mn-ea"/>
                <a:cs typeface="小塚ゴシック Pr6N M"/>
              </a:rPr>
              <a:t> </a:t>
            </a:r>
            <a:r>
              <a:rPr kumimoji="1" lang="ja-JP" altLang="en-US" sz="1600" b="0" i="0" u="none" strike="noStrike" kern="1200" cap="none" spc="0" normalizeH="0" baseline="0" noProof="0" dirty="0">
                <a:ln>
                  <a:noFill/>
                </a:ln>
                <a:solidFill>
                  <a:sysClr val="window" lastClr="FFFFFF"/>
                </a:solidFill>
                <a:effectLst/>
                <a:uLnTx/>
                <a:uFillTx/>
                <a:latin typeface="+mn-ea"/>
                <a:cs typeface="小塚ゴシック Pr6N M"/>
              </a:rPr>
              <a:t>でこう</a:t>
            </a:r>
            <a:r>
              <a:rPr kumimoji="1" lang="en-US" altLang="ja-JP" sz="1800" b="0" i="0" u="none" strike="noStrike" kern="1200" cap="none" spc="0" normalizeH="0" baseline="0" noProof="0" dirty="0">
                <a:ln>
                  <a:noFill/>
                </a:ln>
                <a:solidFill>
                  <a:sysClr val="window" lastClr="FFFFFF"/>
                </a:solidFill>
                <a:effectLst/>
                <a:uLnTx/>
                <a:uFillTx/>
                <a:latin typeface="+mn-ea"/>
                <a:cs typeface="小塚ゴシック Pr6N M"/>
              </a:rPr>
              <a:t> </a:t>
            </a:r>
            <a:r>
              <a:rPr kumimoji="1" lang="ja-JP" altLang="en-US" sz="1800" b="0" i="0" u="none" strike="noStrike" kern="1200" cap="none" spc="0" normalizeH="0" baseline="0" noProof="0" dirty="0">
                <a:ln>
                  <a:noFill/>
                </a:ln>
                <a:solidFill>
                  <a:sysClr val="window" lastClr="FFFFFF"/>
                </a:solidFill>
                <a:effectLst/>
                <a:uLnTx/>
                <a:uFillTx/>
                <a:latin typeface="+mn-ea"/>
                <a:cs typeface="小塚ゴシック Pr6N M"/>
              </a:rPr>
              <a:t>変わった！</a:t>
            </a:r>
          </a:p>
        </p:txBody>
      </p:sp>
      <p:sp>
        <p:nvSpPr>
          <p:cNvPr id="49" name="テキスト ボックス 104">
            <a:extLst>
              <a:ext uri="{FF2B5EF4-FFF2-40B4-BE49-F238E27FC236}">
                <a16:creationId xmlns:a16="http://schemas.microsoft.com/office/drawing/2014/main" id="{81F808E6-432C-4C76-B1EB-9C426A893838}"/>
              </a:ext>
            </a:extLst>
          </p:cNvPr>
          <p:cNvSpPr txBox="1"/>
          <p:nvPr/>
        </p:nvSpPr>
        <p:spPr>
          <a:xfrm>
            <a:off x="4594016" y="4796660"/>
            <a:ext cx="4200064" cy="1754326"/>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171450" indent="-171450">
              <a:buFont typeface="Wingdings" charset="2"/>
              <a:buChar char="l"/>
            </a:pPr>
            <a:r>
              <a:rPr lang="ja-JP" altLang="en-US" sz="1200" dirty="0">
                <a:latin typeface="+mn-ea"/>
                <a:cs typeface="小塚ゴシック Pr6N L"/>
              </a:rPr>
              <a:t>パソコンやスマホで、全国の広報紙をいつでも見ることができ、</a:t>
            </a:r>
            <a:br>
              <a:rPr lang="ja-JP" altLang="en-US" sz="1200" dirty="0">
                <a:latin typeface="+mn-ea"/>
                <a:cs typeface="小塚ゴシック Pr6N L"/>
              </a:rPr>
            </a:br>
            <a:r>
              <a:rPr lang="ja-JP" altLang="en-US" sz="1200" dirty="0">
                <a:latin typeface="+mn-ea"/>
                <a:cs typeface="小塚ゴシック Pr6N L"/>
              </a:rPr>
              <a:t>地域情報や行政サービスの情報を得やすくなった。</a:t>
            </a:r>
            <a:br>
              <a:rPr lang="ja-JP" altLang="en-US" sz="1200" dirty="0">
                <a:latin typeface="+mn-ea"/>
                <a:cs typeface="小塚ゴシック Pr6N L"/>
              </a:rPr>
            </a:br>
            <a:r>
              <a:rPr lang="ja-JP" altLang="en-US" sz="1200" dirty="0">
                <a:latin typeface="+mn-ea"/>
                <a:cs typeface="小塚ゴシック Pr6N L"/>
              </a:rPr>
              <a:t>月間のアクセス数</a:t>
            </a:r>
            <a:r>
              <a:rPr lang="en-US" altLang="ja-JP" sz="1200" dirty="0">
                <a:latin typeface="+mn-ea"/>
                <a:cs typeface="小塚ゴシック Pr6N L"/>
              </a:rPr>
              <a:t>25</a:t>
            </a:r>
            <a:r>
              <a:rPr lang="ja-JP" altLang="en-US" sz="1200" dirty="0">
                <a:latin typeface="+mn-ea"/>
                <a:cs typeface="小塚ゴシック Pr6N L"/>
              </a:rPr>
              <a:t>万ページビュー、ユーザ数</a:t>
            </a:r>
            <a:r>
              <a:rPr lang="en-US" altLang="ja-JP" sz="1200" dirty="0">
                <a:latin typeface="+mn-ea"/>
                <a:cs typeface="小塚ゴシック Pr6N L"/>
              </a:rPr>
              <a:t>11</a:t>
            </a:r>
            <a:r>
              <a:rPr lang="ja-JP" altLang="en-US" sz="1200" dirty="0">
                <a:latin typeface="+mn-ea"/>
                <a:cs typeface="小塚ゴシック Pr6N L"/>
              </a:rPr>
              <a:t>万ユーザ（</a:t>
            </a:r>
            <a:r>
              <a:rPr lang="en-US" altLang="ja-JP" sz="1200" dirty="0">
                <a:latin typeface="+mn-ea"/>
                <a:cs typeface="小塚ゴシック Pr6N L"/>
              </a:rPr>
              <a:t>2016</a:t>
            </a:r>
            <a:r>
              <a:rPr lang="ja-JP" altLang="en-US" sz="1200" dirty="0">
                <a:latin typeface="+mn-ea"/>
                <a:cs typeface="小塚ゴシック Pr6N L"/>
              </a:rPr>
              <a:t>年</a:t>
            </a:r>
            <a:r>
              <a:rPr lang="en-US" altLang="ja-JP" sz="1200" dirty="0">
                <a:latin typeface="+mn-ea"/>
                <a:cs typeface="小塚ゴシック Pr6N L"/>
              </a:rPr>
              <a:t>10</a:t>
            </a:r>
            <a:r>
              <a:rPr lang="ja-JP" altLang="en-US" sz="1200" dirty="0">
                <a:latin typeface="+mn-ea"/>
                <a:cs typeface="小塚ゴシック Pr6N L"/>
              </a:rPr>
              <a:t>月現在、</a:t>
            </a:r>
            <a:r>
              <a:rPr lang="en-US" altLang="ja-JP" sz="1200" dirty="0" err="1">
                <a:latin typeface="+mn-ea"/>
                <a:cs typeface="小塚ゴシック Pr6N L"/>
              </a:rPr>
              <a:t>GoogleAnalytics</a:t>
            </a:r>
            <a:r>
              <a:rPr lang="ja-JP" altLang="en-US" sz="1200" dirty="0">
                <a:latin typeface="+mn-ea"/>
                <a:cs typeface="小塚ゴシック Pr6N L"/>
              </a:rPr>
              <a:t>による）</a:t>
            </a:r>
            <a:endParaRPr lang="en-US" altLang="ja-JP" sz="1200" dirty="0">
              <a:latin typeface="+mn-ea"/>
              <a:cs typeface="小塚ゴシック Pr6N L"/>
            </a:endParaRPr>
          </a:p>
          <a:p>
            <a:pPr marL="171450" indent="-171450">
              <a:buFont typeface="Wingdings" charset="2"/>
              <a:buChar char="l"/>
            </a:pPr>
            <a:r>
              <a:rPr lang="ja-JP" altLang="en-US" sz="1200" dirty="0">
                <a:latin typeface="+mn-ea"/>
                <a:cs typeface="小塚ゴシック Pr6N L"/>
              </a:rPr>
              <a:t>広報紙のデータを集約し、子育て、暮らし、健康などカテゴリー</a:t>
            </a:r>
            <a:br>
              <a:rPr lang="ja-JP" altLang="en-US" sz="1200" dirty="0">
                <a:latin typeface="+mn-ea"/>
                <a:cs typeface="小塚ゴシック Pr6N L"/>
              </a:rPr>
            </a:br>
            <a:r>
              <a:rPr lang="ja-JP" altLang="en-US" sz="1200" dirty="0">
                <a:latin typeface="+mn-ea"/>
                <a:cs typeface="小塚ゴシック Pr6N L"/>
              </a:rPr>
              <a:t>分けされており、かつ、キーワードで検索することができるので、欲しい情報を直ぐに確認できる。</a:t>
            </a:r>
            <a:endParaRPr lang="en-US" altLang="ja-JP" sz="1200" dirty="0">
              <a:latin typeface="+mn-ea"/>
              <a:cs typeface="小塚ゴシック Pr6N L"/>
            </a:endParaRPr>
          </a:p>
          <a:p>
            <a:pPr marL="171450" indent="-171450">
              <a:buFont typeface="Wingdings" charset="2"/>
              <a:buChar char="l"/>
            </a:pPr>
            <a:r>
              <a:rPr lang="ja-JP" altLang="en-US" sz="1200" dirty="0">
                <a:latin typeface="+mn-ea"/>
                <a:cs typeface="小塚ゴシック Pr6N L"/>
              </a:rPr>
              <a:t>自治体は、ユーザー登録やアクセス分析、アンケート機能により、住民の関心とニーズを把握できるようになった。</a:t>
            </a:r>
            <a:endParaRPr lang="en-US" altLang="ja-JP" sz="1200" dirty="0">
              <a:latin typeface="+mn-ea"/>
              <a:cs typeface="小塚ゴシック Pr6N L"/>
            </a:endParaRPr>
          </a:p>
        </p:txBody>
      </p:sp>
      <p:sp>
        <p:nvSpPr>
          <p:cNvPr id="52" name="角丸四角形 37">
            <a:extLst>
              <a:ext uri="{FF2B5EF4-FFF2-40B4-BE49-F238E27FC236}">
                <a16:creationId xmlns:a16="http://schemas.microsoft.com/office/drawing/2014/main" id="{FF229697-DD5C-45E2-80CF-D5DA2C315415}"/>
              </a:ext>
            </a:extLst>
          </p:cNvPr>
          <p:cNvSpPr/>
          <p:nvPr/>
        </p:nvSpPr>
        <p:spPr>
          <a:xfrm>
            <a:off x="4576580" y="2420888"/>
            <a:ext cx="4200064" cy="1570021"/>
          </a:xfrm>
          <a:prstGeom prst="roundRect">
            <a:avLst>
              <a:gd name="adj" fmla="val 10424"/>
            </a:avLst>
          </a:prstGeom>
          <a:noFill/>
          <a:ln w="9525" cap="flat" cmpd="sng" algn="ctr">
            <a:solidFill>
              <a:schemeClr val="accent1"/>
            </a:solid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mn-ea"/>
              <a:cs typeface="+mn-cs"/>
            </a:endParaRPr>
          </a:p>
        </p:txBody>
      </p:sp>
      <p:sp>
        <p:nvSpPr>
          <p:cNvPr id="53" name="角丸四角形 33">
            <a:extLst>
              <a:ext uri="{FF2B5EF4-FFF2-40B4-BE49-F238E27FC236}">
                <a16:creationId xmlns:a16="http://schemas.microsoft.com/office/drawing/2014/main" id="{6EEED176-4DC2-47FE-8119-08BD66F705A8}"/>
              </a:ext>
            </a:extLst>
          </p:cNvPr>
          <p:cNvSpPr/>
          <p:nvPr/>
        </p:nvSpPr>
        <p:spPr>
          <a:xfrm>
            <a:off x="439970" y="2514566"/>
            <a:ext cx="3726395" cy="528770"/>
          </a:xfrm>
          <a:prstGeom prst="roundRect">
            <a:avLst>
              <a:gd name="adj" fmla="val 50000"/>
            </a:avLst>
          </a:prstGeom>
          <a:solidFill>
            <a:schemeClr val="accent1"/>
          </a:solidFill>
          <a:ln w="9525"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ysClr val="window" lastClr="FFFFFF"/>
                </a:solidFill>
                <a:effectLst/>
                <a:uLnTx/>
                <a:uFillTx/>
                <a:latin typeface="+mn-ea"/>
                <a:cs typeface="フォントポにほんご"/>
              </a:rPr>
              <a:t>マイ広報紙の画面</a:t>
            </a:r>
            <a:endParaRPr kumimoji="1" lang="en-US" altLang="ja-JP" sz="1100" b="0" i="0" u="none" strike="noStrike" kern="1200" cap="none" spc="0" normalizeH="0" baseline="0" noProof="0" dirty="0">
              <a:ln>
                <a:noFill/>
              </a:ln>
              <a:solidFill>
                <a:sysClr val="window" lastClr="FFFFFF"/>
              </a:solidFill>
              <a:effectLst/>
              <a:uLnTx/>
              <a:uFillTx/>
              <a:latin typeface="+mn-ea"/>
              <a:cs typeface="フォントポにほんご"/>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ysClr val="window" lastClr="FFFFFF"/>
                </a:solidFill>
                <a:effectLst/>
                <a:uLnTx/>
                <a:uFillTx/>
                <a:latin typeface="+mn-ea"/>
                <a:cs typeface="フォントポにほんご"/>
              </a:rPr>
              <a:t>子育て、健康、くらしなど、分かり易いアイコンで</a:t>
            </a:r>
            <a:endParaRPr kumimoji="1" lang="en-US" altLang="ja-JP" sz="1100" b="0" i="0" u="none" strike="noStrike" kern="1200" cap="none" spc="0" normalizeH="0" baseline="0" noProof="0" dirty="0">
              <a:ln>
                <a:noFill/>
              </a:ln>
              <a:solidFill>
                <a:sysClr val="window" lastClr="FFFFFF"/>
              </a:solidFill>
              <a:effectLst/>
              <a:uLnTx/>
              <a:uFillTx/>
              <a:latin typeface="+mn-ea"/>
              <a:cs typeface="フォントポにほんご"/>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ysClr val="window" lastClr="FFFFFF"/>
                </a:solidFill>
                <a:effectLst/>
                <a:uLnTx/>
                <a:uFillTx/>
                <a:latin typeface="+mn-ea"/>
                <a:cs typeface="フォントポにほんご"/>
              </a:rPr>
              <a:t>記事ごとに表示されます</a:t>
            </a:r>
          </a:p>
        </p:txBody>
      </p:sp>
      <p:pic>
        <p:nvPicPr>
          <p:cNvPr id="54" name="図 53">
            <a:extLst>
              <a:ext uri="{FF2B5EF4-FFF2-40B4-BE49-F238E27FC236}">
                <a16:creationId xmlns:a16="http://schemas.microsoft.com/office/drawing/2014/main" id="{882C83CE-F06C-46A4-A12D-FF07A8D73117}"/>
              </a:ext>
            </a:extLst>
          </p:cNvPr>
          <p:cNvPicPr>
            <a:picLocks noChangeAspect="1"/>
          </p:cNvPicPr>
          <p:nvPr/>
        </p:nvPicPr>
        <p:blipFill>
          <a:blip r:embed="rId3"/>
          <a:stretch>
            <a:fillRect/>
          </a:stretch>
        </p:blipFill>
        <p:spPr>
          <a:xfrm>
            <a:off x="215900" y="3161479"/>
            <a:ext cx="4174534" cy="2825339"/>
          </a:xfrm>
          <a:prstGeom prst="rect">
            <a:avLst/>
          </a:prstGeom>
        </p:spPr>
      </p:pic>
      <p:sp>
        <p:nvSpPr>
          <p:cNvPr id="17" name="正方形/長方形 16">
            <a:extLst>
              <a:ext uri="{FF2B5EF4-FFF2-40B4-BE49-F238E27FC236}">
                <a16:creationId xmlns:a16="http://schemas.microsoft.com/office/drawing/2014/main" id="{61F20014-EC38-4E7D-97FD-619D614B16D0}"/>
              </a:ext>
            </a:extLst>
          </p:cNvPr>
          <p:cNvSpPr/>
          <p:nvPr/>
        </p:nvSpPr>
        <p:spPr>
          <a:xfrm>
            <a:off x="317237" y="6490731"/>
            <a:ext cx="8459407" cy="312324"/>
          </a:xfrm>
          <a:prstGeom prst="rect">
            <a:avLst/>
          </a:prstGeom>
        </p:spPr>
        <p:txBody>
          <a:bodyPr wrap="square">
            <a:spAutoFit/>
          </a:bodyPr>
          <a:lstStyle/>
          <a:p>
            <a:pPr algn="r"/>
            <a:r>
              <a:rPr kumimoji="1" lang="en-US" altLang="ja-JP" sz="1400" dirty="0"/>
              <a:t>※</a:t>
            </a:r>
            <a:r>
              <a:rPr kumimoji="1" lang="ja-JP" altLang="en-US" sz="1400" dirty="0"/>
              <a:t>出典</a:t>
            </a:r>
            <a:r>
              <a:rPr kumimoji="1" lang="en-US" altLang="ja-JP" sz="1400" dirty="0"/>
              <a:t>: </a:t>
            </a:r>
            <a:r>
              <a:rPr kumimoji="1" lang="ja-JP" altLang="en-US" sz="1400" dirty="0"/>
              <a:t>内閣官房「オープンデータ</a:t>
            </a:r>
            <a:r>
              <a:rPr kumimoji="1" lang="en-US" altLang="ja-JP" sz="1400" dirty="0"/>
              <a:t>100</a:t>
            </a:r>
            <a:r>
              <a:rPr kumimoji="1" lang="ja-JP" altLang="en-US" sz="1400" dirty="0"/>
              <a:t>」より「マイ広報誌」 </a:t>
            </a:r>
            <a:r>
              <a:rPr kumimoji="1" lang="en-US" altLang="ja-JP" sz="1400" dirty="0"/>
              <a:t>https://cio.go.jp/opendata100</a:t>
            </a:r>
            <a:endParaRPr kumimoji="1" lang="ja-JP" altLang="en-US" sz="1400" dirty="0"/>
          </a:p>
        </p:txBody>
      </p:sp>
      <p:sp>
        <p:nvSpPr>
          <p:cNvPr id="20" name="タイトル 1">
            <a:extLst>
              <a:ext uri="{FF2B5EF4-FFF2-40B4-BE49-F238E27FC236}">
                <a16:creationId xmlns:a16="http://schemas.microsoft.com/office/drawing/2014/main" id="{3A60ED76-D8EE-484A-97AE-CEB407548457}"/>
              </a:ext>
            </a:extLst>
          </p:cNvPr>
          <p:cNvSpPr txBox="1">
            <a:spLocks/>
          </p:cNvSpPr>
          <p:nvPr/>
        </p:nvSpPr>
        <p:spPr>
          <a:xfrm>
            <a:off x="251520" y="313813"/>
            <a:ext cx="8712968" cy="424732"/>
          </a:xfrm>
          <a:prstGeom prst="rect">
            <a:avLst/>
          </a:prstGeom>
        </p:spPr>
        <p:txBody>
          <a:bodyPr vert="horz" wrap="none" lIns="91440" tIns="45720" rIns="91440" bIns="45720" rtlCol="0" anchor="ctr">
            <a:normAutofit/>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dirty="0">
                <a:latin typeface="+mn-ea"/>
                <a:ea typeface="+mn-ea"/>
              </a:rPr>
              <a:t>2.4 </a:t>
            </a:r>
            <a:r>
              <a:rPr lang="ja-JP" altLang="en-US" dirty="0">
                <a:latin typeface="+mn-ea"/>
                <a:ea typeface="+mn-ea"/>
              </a:rPr>
              <a:t>オープンデータによる官民協働の促進</a:t>
            </a:r>
          </a:p>
        </p:txBody>
      </p:sp>
      <p:sp>
        <p:nvSpPr>
          <p:cNvPr id="21" name="タイトル 1">
            <a:extLst>
              <a:ext uri="{FF2B5EF4-FFF2-40B4-BE49-F238E27FC236}">
                <a16:creationId xmlns:a16="http://schemas.microsoft.com/office/drawing/2014/main" id="{7BCE7CB3-E2F6-4360-83E4-93DE0FF3D98F}"/>
              </a:ext>
            </a:extLst>
          </p:cNvPr>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2.</a:t>
            </a:r>
            <a:r>
              <a:rPr lang="ja-JP" altLang="en-US" sz="1200" dirty="0">
                <a:latin typeface="+mn-ea"/>
                <a:ea typeface="+mn-ea"/>
              </a:rPr>
              <a:t>オープンデータの意義を理解する</a:t>
            </a:r>
          </a:p>
        </p:txBody>
      </p:sp>
    </p:spTree>
    <p:extLst>
      <p:ext uri="{BB962C8B-B14F-4D97-AF65-F5344CB8AC3E}">
        <p14:creationId xmlns:p14="http://schemas.microsoft.com/office/powerpoint/2010/main" val="19390697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33</a:t>
            </a:fld>
            <a:endParaRPr kumimoji="1" lang="ja-JP" altLang="en-US"/>
          </a:p>
        </p:txBody>
      </p:sp>
      <p:sp>
        <p:nvSpPr>
          <p:cNvPr id="29" name="正方形/長方形 28"/>
          <p:cNvSpPr/>
          <p:nvPr/>
        </p:nvSpPr>
        <p:spPr>
          <a:xfrm>
            <a:off x="215900" y="840309"/>
            <a:ext cx="8316540"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⑨日本全国ＡＥＤマップ（株式会社</a:t>
            </a:r>
            <a:r>
              <a:rPr lang="en-US" altLang="ja-JP" sz="2000" dirty="0" err="1">
                <a:solidFill>
                  <a:schemeClr val="tx1"/>
                </a:solidFill>
                <a:latin typeface="+mn-ea"/>
                <a:cs typeface="Meiryo UI" panose="020B0604030504040204" pitchFamily="50" charset="-128"/>
              </a:rPr>
              <a:t>Allm</a:t>
            </a:r>
            <a:r>
              <a:rPr lang="ja-JP" altLang="en-US" sz="2000" dirty="0">
                <a:solidFill>
                  <a:schemeClr val="tx1"/>
                </a:solidFill>
                <a:latin typeface="+mn-ea"/>
                <a:cs typeface="Meiryo UI" panose="020B0604030504040204" pitchFamily="50" charset="-128"/>
              </a:rPr>
              <a:t>）</a:t>
            </a:r>
          </a:p>
        </p:txBody>
      </p:sp>
      <p:sp>
        <p:nvSpPr>
          <p:cNvPr id="10" name="四角形: 角を丸くする 9">
            <a:extLst>
              <a:ext uri="{FF2B5EF4-FFF2-40B4-BE49-F238E27FC236}">
                <a16:creationId xmlns:a16="http://schemas.microsoft.com/office/drawing/2014/main" id="{683F6A8F-D098-45F9-BBEF-610D483B57C8}"/>
              </a:ext>
            </a:extLst>
          </p:cNvPr>
          <p:cNvSpPr/>
          <p:nvPr/>
        </p:nvSpPr>
        <p:spPr>
          <a:xfrm>
            <a:off x="317237" y="1216512"/>
            <a:ext cx="8502531" cy="1045058"/>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n-ea"/>
                <a:cs typeface="Meiryo UI" panose="020B0604030504040204" pitchFamily="50" charset="-128"/>
              </a:rPr>
              <a:t>全国の自治体のオープンデータと利用者からの投稿情報により、日本全国の</a:t>
            </a:r>
            <a:r>
              <a:rPr lang="en-US" altLang="ja-JP" sz="1600" dirty="0">
                <a:solidFill>
                  <a:schemeClr val="tx1"/>
                </a:solidFill>
                <a:latin typeface="+mn-ea"/>
                <a:cs typeface="Meiryo UI" panose="020B0604030504040204" pitchFamily="50" charset="-128"/>
              </a:rPr>
              <a:t>AED</a:t>
            </a:r>
            <a:r>
              <a:rPr lang="ja-JP" altLang="en-US" sz="1600" dirty="0" err="1">
                <a:solidFill>
                  <a:schemeClr val="tx1"/>
                </a:solidFill>
                <a:latin typeface="+mn-ea"/>
                <a:cs typeface="Meiryo UI" panose="020B0604030504040204" pitchFamily="50" charset="-128"/>
              </a:rPr>
              <a:t>の設</a:t>
            </a:r>
            <a:r>
              <a:rPr lang="ja-JP" altLang="en-US" sz="1600" dirty="0">
                <a:solidFill>
                  <a:schemeClr val="tx1"/>
                </a:solidFill>
                <a:latin typeface="+mn-ea"/>
                <a:cs typeface="Meiryo UI" panose="020B0604030504040204" pitchFamily="50" charset="-128"/>
              </a:rPr>
              <a:t>置場所や設置施設の利用可能時間帯等をすぐに確認できるアプリ。</a:t>
            </a:r>
          </a:p>
          <a:p>
            <a:pPr marL="285750" indent="-285750">
              <a:buFont typeface="Wingdings" panose="05000000000000000000" pitchFamily="2" charset="2"/>
              <a:buChar char="l"/>
            </a:pPr>
            <a:r>
              <a:rPr lang="ja-JP" altLang="en-US" sz="1600" dirty="0">
                <a:solidFill>
                  <a:schemeClr val="tx1"/>
                </a:solidFill>
                <a:latin typeface="+mn-ea"/>
                <a:cs typeface="Meiryo UI" panose="020B0604030504040204" pitchFamily="50" charset="-128"/>
              </a:rPr>
              <a:t>使用しているデータ</a:t>
            </a:r>
            <a:r>
              <a:rPr lang="en-US" altLang="ja-JP" sz="1600" dirty="0">
                <a:solidFill>
                  <a:schemeClr val="tx1"/>
                </a:solidFill>
                <a:latin typeface="+mn-ea"/>
                <a:cs typeface="Meiryo UI" panose="020B0604030504040204" pitchFamily="50" charset="-128"/>
              </a:rPr>
              <a:t>: </a:t>
            </a:r>
            <a:r>
              <a:rPr lang="en-US" altLang="zh-TW" sz="1600" dirty="0">
                <a:solidFill>
                  <a:schemeClr val="tx1"/>
                </a:solidFill>
                <a:latin typeface="+mn-ea"/>
                <a:cs typeface="Meiryo UI" panose="020B0604030504040204" pitchFamily="50" charset="-128"/>
              </a:rPr>
              <a:t>AED</a:t>
            </a:r>
            <a:r>
              <a:rPr lang="zh-TW" altLang="en-US" sz="1600" dirty="0">
                <a:solidFill>
                  <a:schemeClr val="tx1"/>
                </a:solidFill>
                <a:latin typeface="+mn-ea"/>
                <a:cs typeface="Meiryo UI" panose="020B0604030504040204" pitchFamily="50" charset="-128"/>
              </a:rPr>
              <a:t>位置情報、設置施設情報等</a:t>
            </a:r>
            <a:endParaRPr lang="en-US" altLang="zh-TW" sz="1600" dirty="0">
              <a:solidFill>
                <a:schemeClr val="tx1"/>
              </a:solidFill>
              <a:latin typeface="+mn-ea"/>
              <a:cs typeface="Meiryo UI" panose="020B0604030504040204" pitchFamily="50" charset="-128"/>
            </a:endParaRPr>
          </a:p>
          <a:p>
            <a:pPr marL="285750" indent="-285750">
              <a:buFont typeface="Wingdings" panose="05000000000000000000" pitchFamily="2" charset="2"/>
              <a:buChar char="l"/>
            </a:pPr>
            <a:r>
              <a:rPr lang="ja-JP" altLang="en-US" sz="1600" dirty="0">
                <a:solidFill>
                  <a:schemeClr val="tx1"/>
                </a:solidFill>
                <a:latin typeface="+mn-ea"/>
                <a:cs typeface="Meiryo UI" panose="020B0604030504040204" pitchFamily="50" charset="-128"/>
              </a:rPr>
              <a:t>データの形式</a:t>
            </a:r>
            <a:r>
              <a:rPr lang="en-US" altLang="ja-JP" sz="1600" dirty="0">
                <a:solidFill>
                  <a:schemeClr val="tx1"/>
                </a:solidFill>
                <a:latin typeface="+mn-ea"/>
                <a:cs typeface="Meiryo UI" panose="020B0604030504040204" pitchFamily="50" charset="-128"/>
              </a:rPr>
              <a:t>: CSV</a:t>
            </a:r>
          </a:p>
        </p:txBody>
      </p:sp>
      <p:sp>
        <p:nvSpPr>
          <p:cNvPr id="22" name="正方形/長方形 21">
            <a:extLst>
              <a:ext uri="{FF2B5EF4-FFF2-40B4-BE49-F238E27FC236}">
                <a16:creationId xmlns:a16="http://schemas.microsoft.com/office/drawing/2014/main" id="{6CE4C6C8-8536-4DAC-8856-73D1062D75A4}"/>
              </a:ext>
            </a:extLst>
          </p:cNvPr>
          <p:cNvSpPr/>
          <p:nvPr/>
        </p:nvSpPr>
        <p:spPr>
          <a:xfrm>
            <a:off x="35496" y="6506407"/>
            <a:ext cx="8784272" cy="284693"/>
          </a:xfrm>
          <a:prstGeom prst="rect">
            <a:avLst/>
          </a:prstGeom>
        </p:spPr>
        <p:txBody>
          <a:bodyPr wrap="square">
            <a:spAutoFit/>
          </a:bodyPr>
          <a:lstStyle/>
          <a:p>
            <a:pPr algn="r"/>
            <a:r>
              <a:rPr kumimoji="1" lang="en-US" altLang="ja-JP" sz="1250" dirty="0"/>
              <a:t>※</a:t>
            </a:r>
            <a:r>
              <a:rPr kumimoji="1" lang="ja-JP" altLang="en-US" sz="1250" dirty="0"/>
              <a:t>出典</a:t>
            </a:r>
            <a:r>
              <a:rPr kumimoji="1" lang="en-US" altLang="ja-JP" sz="1250" dirty="0"/>
              <a:t>: </a:t>
            </a:r>
            <a:r>
              <a:rPr kumimoji="1" lang="ja-JP" altLang="en-US" sz="1250" dirty="0"/>
              <a:t>内閣官房「オープンデータ</a:t>
            </a:r>
            <a:r>
              <a:rPr kumimoji="1" lang="en-US" altLang="ja-JP" sz="1250" dirty="0"/>
              <a:t>100</a:t>
            </a:r>
            <a:r>
              <a:rPr kumimoji="1" lang="ja-JP" altLang="en-US" sz="1250" dirty="0"/>
              <a:t>」より「日本全国ＡＥＤマップ」 </a:t>
            </a:r>
            <a:r>
              <a:rPr kumimoji="1" lang="en-US" altLang="ja-JP" sz="1250" dirty="0"/>
              <a:t>https://cio.go.jp/opendata100</a:t>
            </a:r>
            <a:endParaRPr kumimoji="1" lang="ja-JP" altLang="en-US" sz="1250" dirty="0"/>
          </a:p>
        </p:txBody>
      </p:sp>
      <p:sp>
        <p:nvSpPr>
          <p:cNvPr id="25" name="タイトル 1">
            <a:extLst>
              <a:ext uri="{FF2B5EF4-FFF2-40B4-BE49-F238E27FC236}">
                <a16:creationId xmlns:a16="http://schemas.microsoft.com/office/drawing/2014/main" id="{F02BC6CC-A87D-4838-98C6-0E9DB32F7D34}"/>
              </a:ext>
            </a:extLst>
          </p:cNvPr>
          <p:cNvSpPr>
            <a:spLocks noGrp="1"/>
          </p:cNvSpPr>
          <p:nvPr>
            <p:ph type="title"/>
          </p:nvPr>
        </p:nvSpPr>
        <p:spPr>
          <a:xfrm>
            <a:off x="251520" y="313813"/>
            <a:ext cx="8712968" cy="424732"/>
          </a:xfrm>
        </p:spPr>
        <p:txBody>
          <a:bodyPr>
            <a:normAutofit/>
          </a:bodyPr>
          <a:lstStyle/>
          <a:p>
            <a:r>
              <a:rPr lang="en-US" altLang="ja-JP" dirty="0">
                <a:latin typeface="+mn-ea"/>
                <a:ea typeface="+mn-ea"/>
              </a:rPr>
              <a:t>2.4 </a:t>
            </a:r>
            <a:r>
              <a:rPr lang="ja-JP" altLang="en-US" dirty="0">
                <a:latin typeface="+mn-ea"/>
                <a:ea typeface="+mn-ea"/>
              </a:rPr>
              <a:t>オープンデータによる官民協働の促進</a:t>
            </a:r>
            <a:endParaRPr kumimoji="1" lang="ja-JP" altLang="en-US" dirty="0">
              <a:latin typeface="+mn-ea"/>
              <a:ea typeface="+mn-ea"/>
            </a:endParaRPr>
          </a:p>
        </p:txBody>
      </p:sp>
      <p:sp>
        <p:nvSpPr>
          <p:cNvPr id="26" name="タイトル 1">
            <a:extLst>
              <a:ext uri="{FF2B5EF4-FFF2-40B4-BE49-F238E27FC236}">
                <a16:creationId xmlns:a16="http://schemas.microsoft.com/office/drawing/2014/main" id="{B4A4E5EB-4833-4767-8ABB-5B3E3ECB7E1F}"/>
              </a:ext>
            </a:extLst>
          </p:cNvPr>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2.</a:t>
            </a:r>
            <a:r>
              <a:rPr lang="ja-JP" altLang="en-US" sz="1200" dirty="0">
                <a:latin typeface="+mn-ea"/>
                <a:ea typeface="+mn-ea"/>
              </a:rPr>
              <a:t>オープンデータの意義を理解する</a:t>
            </a:r>
          </a:p>
        </p:txBody>
      </p:sp>
      <p:sp>
        <p:nvSpPr>
          <p:cNvPr id="74" name="片側の 2 つの角を丸めた四角形 44">
            <a:extLst>
              <a:ext uri="{FF2B5EF4-FFF2-40B4-BE49-F238E27FC236}">
                <a16:creationId xmlns:a16="http://schemas.microsoft.com/office/drawing/2014/main" id="{543B8E01-C8BB-479B-BA5D-730DD2A4972E}"/>
              </a:ext>
            </a:extLst>
          </p:cNvPr>
          <p:cNvSpPr/>
          <p:nvPr/>
        </p:nvSpPr>
        <p:spPr>
          <a:xfrm>
            <a:off x="4581411" y="4603891"/>
            <a:ext cx="4343574" cy="474675"/>
          </a:xfrm>
          <a:prstGeom prst="round2SameRect">
            <a:avLst>
              <a:gd name="adj1" fmla="val 40827"/>
              <a:gd name="adj2" fmla="val 0"/>
            </a:avLst>
          </a:prstGeom>
          <a:solidFill>
            <a:schemeClr val="accent1"/>
          </a:solidFill>
          <a:ln w="9525"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noProof="0">
              <a:ln>
                <a:noFill/>
              </a:ln>
              <a:solidFill>
                <a:sysClr val="window" lastClr="FFFFFF"/>
              </a:solidFill>
              <a:effectLst/>
              <a:uLnTx/>
              <a:uFillTx/>
              <a:latin typeface="+mn-ea"/>
              <a:cs typeface="+mn-cs"/>
            </a:endParaRPr>
          </a:p>
        </p:txBody>
      </p:sp>
      <p:sp>
        <p:nvSpPr>
          <p:cNvPr id="75" name="角丸四角形 46">
            <a:extLst>
              <a:ext uri="{FF2B5EF4-FFF2-40B4-BE49-F238E27FC236}">
                <a16:creationId xmlns:a16="http://schemas.microsoft.com/office/drawing/2014/main" id="{276DB533-6CD2-4C69-B987-1A9397069ADA}"/>
              </a:ext>
            </a:extLst>
          </p:cNvPr>
          <p:cNvSpPr/>
          <p:nvPr/>
        </p:nvSpPr>
        <p:spPr>
          <a:xfrm>
            <a:off x="4581411" y="2448099"/>
            <a:ext cx="4334881" cy="1753137"/>
          </a:xfrm>
          <a:prstGeom prst="roundRect">
            <a:avLst>
              <a:gd name="adj" fmla="val 11133"/>
            </a:avLst>
          </a:prstGeom>
          <a:noFill/>
          <a:ln w="12700" cap="flat" cmpd="sng" algn="ctr">
            <a:solidFill>
              <a:srgbClr val="0066FF"/>
            </a:solid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noProof="0">
              <a:ln>
                <a:noFill/>
              </a:ln>
              <a:solidFill>
                <a:prstClr val="white"/>
              </a:solidFill>
              <a:effectLst/>
              <a:uLnTx/>
              <a:uFillTx/>
              <a:latin typeface="+mn-ea"/>
              <a:cs typeface="+mn-cs"/>
            </a:endParaRPr>
          </a:p>
        </p:txBody>
      </p:sp>
      <p:sp>
        <p:nvSpPr>
          <p:cNvPr id="76" name="角丸四角形 54">
            <a:extLst>
              <a:ext uri="{FF2B5EF4-FFF2-40B4-BE49-F238E27FC236}">
                <a16:creationId xmlns:a16="http://schemas.microsoft.com/office/drawing/2014/main" id="{F1E89977-29A5-4E8C-A393-6D6929540046}"/>
              </a:ext>
            </a:extLst>
          </p:cNvPr>
          <p:cNvSpPr/>
          <p:nvPr/>
        </p:nvSpPr>
        <p:spPr>
          <a:xfrm>
            <a:off x="4581411" y="4603890"/>
            <a:ext cx="4334881" cy="1772058"/>
          </a:xfrm>
          <a:prstGeom prst="roundRect">
            <a:avLst>
              <a:gd name="adj" fmla="val 11133"/>
            </a:avLst>
          </a:prstGeom>
          <a:noFill/>
          <a:ln w="12700" cap="flat" cmpd="sng" algn="ctr">
            <a:solidFill>
              <a:srgbClr val="0066FF"/>
            </a:solid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noProof="0">
              <a:ln>
                <a:noFill/>
              </a:ln>
              <a:solidFill>
                <a:prstClr val="white"/>
              </a:solidFill>
              <a:effectLst/>
              <a:uLnTx/>
              <a:uFillTx/>
              <a:latin typeface="+mn-ea"/>
              <a:cs typeface="+mn-cs"/>
            </a:endParaRPr>
          </a:p>
        </p:txBody>
      </p:sp>
      <p:sp>
        <p:nvSpPr>
          <p:cNvPr id="77" name="テキスト ボックス 56">
            <a:extLst>
              <a:ext uri="{FF2B5EF4-FFF2-40B4-BE49-F238E27FC236}">
                <a16:creationId xmlns:a16="http://schemas.microsoft.com/office/drawing/2014/main" id="{A4289C55-F634-4B56-9C4D-B375C9C06D86}"/>
              </a:ext>
            </a:extLst>
          </p:cNvPr>
          <p:cNvSpPr txBox="1"/>
          <p:nvPr/>
        </p:nvSpPr>
        <p:spPr>
          <a:xfrm>
            <a:off x="4701623" y="4679024"/>
            <a:ext cx="4040743" cy="369332"/>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noProof="0" dirty="0">
                <a:ln>
                  <a:noFill/>
                </a:ln>
                <a:solidFill>
                  <a:prstClr val="white"/>
                </a:solidFill>
                <a:effectLst/>
                <a:uLnTx/>
                <a:uFillTx/>
                <a:latin typeface="+mn-ea"/>
                <a:cs typeface="+mn-cs"/>
              </a:rPr>
              <a:t>日本全国ＡＥＤマップ </a:t>
            </a:r>
            <a:r>
              <a:rPr kumimoji="1" lang="ja-JP" altLang="en-US" sz="1600" b="1" i="0" u="none" strike="noStrike" kern="1200" cap="none" spc="0" normalizeH="0" noProof="0" dirty="0">
                <a:ln>
                  <a:noFill/>
                </a:ln>
                <a:solidFill>
                  <a:prstClr val="white"/>
                </a:solidFill>
                <a:effectLst/>
                <a:uLnTx/>
                <a:uFillTx/>
                <a:latin typeface="+mn-ea"/>
                <a:cs typeface="+mn-cs"/>
              </a:rPr>
              <a:t>でこう </a:t>
            </a:r>
            <a:r>
              <a:rPr kumimoji="1" lang="ja-JP" altLang="en-US" sz="1800" b="1" i="0" u="none" strike="noStrike" kern="1200" cap="none" spc="0" normalizeH="0" noProof="0" dirty="0">
                <a:ln>
                  <a:noFill/>
                </a:ln>
                <a:solidFill>
                  <a:prstClr val="white"/>
                </a:solidFill>
                <a:effectLst/>
                <a:uLnTx/>
                <a:uFillTx/>
                <a:latin typeface="+mn-ea"/>
                <a:cs typeface="+mn-cs"/>
              </a:rPr>
              <a:t>変わった！</a:t>
            </a:r>
            <a:r>
              <a:rPr kumimoji="1" lang="ja-JP" altLang="en-US" sz="1200" b="1" i="0" u="none" strike="noStrike" kern="1200" cap="none" spc="0" normalizeH="0" noProof="0" dirty="0">
                <a:ln>
                  <a:noFill/>
                </a:ln>
                <a:solidFill>
                  <a:prstClr val="white"/>
                </a:solidFill>
                <a:effectLst/>
                <a:uLnTx/>
                <a:uFillTx/>
                <a:latin typeface="+mn-ea"/>
                <a:cs typeface="+mn-cs"/>
              </a:rPr>
              <a:t> </a:t>
            </a:r>
            <a:endParaRPr kumimoji="1" lang="ja-JP" altLang="en-US" sz="1800" b="1" i="0" u="none" strike="noStrike" kern="1200" cap="none" spc="0" normalizeH="0" noProof="0" dirty="0">
              <a:ln>
                <a:noFill/>
              </a:ln>
              <a:solidFill>
                <a:prstClr val="white"/>
              </a:solidFill>
              <a:effectLst/>
              <a:uLnTx/>
              <a:uFillTx/>
              <a:latin typeface="+mn-ea"/>
              <a:cs typeface="+mn-cs"/>
            </a:endParaRPr>
          </a:p>
        </p:txBody>
      </p:sp>
      <p:sp>
        <p:nvSpPr>
          <p:cNvPr id="78" name="角丸四角形 61">
            <a:extLst>
              <a:ext uri="{FF2B5EF4-FFF2-40B4-BE49-F238E27FC236}">
                <a16:creationId xmlns:a16="http://schemas.microsoft.com/office/drawing/2014/main" id="{5DD6C660-96EE-4F17-95F1-D5145ECDE91F}"/>
              </a:ext>
            </a:extLst>
          </p:cNvPr>
          <p:cNvSpPr/>
          <p:nvPr/>
        </p:nvSpPr>
        <p:spPr>
          <a:xfrm>
            <a:off x="212018" y="5870229"/>
            <a:ext cx="2016138" cy="541700"/>
          </a:xfrm>
          <a:prstGeom prst="roundRect">
            <a:avLst>
              <a:gd name="adj" fmla="val 24423"/>
            </a:avLst>
          </a:prstGeom>
          <a:solidFill>
            <a:schemeClr val="accent1"/>
          </a:solidFill>
          <a:ln w="25400" cap="flat" cmpd="sng" algn="ctr">
            <a:solidFill>
              <a:srgbClr val="4CA6FF"/>
            </a:solid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noProof="0">
              <a:ln>
                <a:noFill/>
              </a:ln>
              <a:solidFill>
                <a:prstClr val="white"/>
              </a:solidFill>
              <a:effectLst/>
              <a:uLnTx/>
              <a:uFillTx/>
              <a:latin typeface="+mn-ea"/>
              <a:cs typeface="+mn-cs"/>
            </a:endParaRPr>
          </a:p>
        </p:txBody>
      </p:sp>
      <p:sp>
        <p:nvSpPr>
          <p:cNvPr id="79" name="テキスト ボックス 63">
            <a:extLst>
              <a:ext uri="{FF2B5EF4-FFF2-40B4-BE49-F238E27FC236}">
                <a16:creationId xmlns:a16="http://schemas.microsoft.com/office/drawing/2014/main" id="{F76B4B5F-E152-469C-97DA-8DE6C69878E8}"/>
              </a:ext>
            </a:extLst>
          </p:cNvPr>
          <p:cNvSpPr txBox="1"/>
          <p:nvPr/>
        </p:nvSpPr>
        <p:spPr>
          <a:xfrm>
            <a:off x="212018" y="5846511"/>
            <a:ext cx="2035438" cy="646331"/>
          </a:xfrm>
          <a:prstGeom prst="rect">
            <a:avLst/>
          </a:prstGeom>
          <a:solidFill>
            <a:schemeClr val="accent1"/>
          </a:solidFill>
          <a:ln>
            <a:solidFill>
              <a:schemeClr val="accent1">
                <a:lumMod val="50000"/>
              </a:schemeClr>
            </a:solidFill>
          </a:ln>
        </p:spPr>
        <p:txBody>
          <a:bodyPr vert="horz"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noProof="0" dirty="0">
                <a:ln>
                  <a:noFill/>
                </a:ln>
                <a:solidFill>
                  <a:prstClr val="white"/>
                </a:solidFill>
                <a:effectLst/>
                <a:uLnTx/>
                <a:uFillTx/>
                <a:latin typeface="+mn-ea"/>
                <a:cs typeface="+mn-cs"/>
              </a:rPr>
              <a:t>地図上のマークを操作することで、住所・利用可能な時間帯を確認できる</a:t>
            </a:r>
          </a:p>
        </p:txBody>
      </p:sp>
      <p:sp>
        <p:nvSpPr>
          <p:cNvPr id="80" name="角丸四角形 66">
            <a:extLst>
              <a:ext uri="{FF2B5EF4-FFF2-40B4-BE49-F238E27FC236}">
                <a16:creationId xmlns:a16="http://schemas.microsoft.com/office/drawing/2014/main" id="{550AF46D-88E6-4C1D-A0D5-B2E74241F1F2}"/>
              </a:ext>
            </a:extLst>
          </p:cNvPr>
          <p:cNvSpPr/>
          <p:nvPr/>
        </p:nvSpPr>
        <p:spPr>
          <a:xfrm>
            <a:off x="212018" y="2358986"/>
            <a:ext cx="4104117" cy="422918"/>
          </a:xfrm>
          <a:prstGeom prst="roundRect">
            <a:avLst>
              <a:gd name="adj" fmla="val 50000"/>
            </a:avLst>
          </a:prstGeom>
          <a:solidFill>
            <a:schemeClr val="accent1"/>
          </a:solidFill>
          <a:ln w="25400" cap="flat" cmpd="sng" algn="ctr">
            <a:solidFill>
              <a:schemeClr val="accent1">
                <a:lumMod val="50000"/>
              </a:schemeClr>
            </a:solid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noProof="0">
              <a:ln>
                <a:noFill/>
              </a:ln>
              <a:solidFill>
                <a:prstClr val="white"/>
              </a:solidFill>
              <a:effectLst/>
              <a:uLnTx/>
              <a:uFillTx/>
              <a:latin typeface="+mn-ea"/>
              <a:cs typeface="+mn-cs"/>
            </a:endParaRPr>
          </a:p>
        </p:txBody>
      </p:sp>
      <p:sp>
        <p:nvSpPr>
          <p:cNvPr id="81" name="テキスト ボックス 67">
            <a:extLst>
              <a:ext uri="{FF2B5EF4-FFF2-40B4-BE49-F238E27FC236}">
                <a16:creationId xmlns:a16="http://schemas.microsoft.com/office/drawing/2014/main" id="{8DC95C36-79C0-4000-B0C5-B86790EDDAE9}"/>
              </a:ext>
            </a:extLst>
          </p:cNvPr>
          <p:cNvSpPr txBox="1"/>
          <p:nvPr/>
        </p:nvSpPr>
        <p:spPr>
          <a:xfrm>
            <a:off x="565735" y="2366123"/>
            <a:ext cx="3634914" cy="461665"/>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noProof="0" dirty="0">
                <a:ln>
                  <a:noFill/>
                </a:ln>
                <a:solidFill>
                  <a:prstClr val="white"/>
                </a:solidFill>
                <a:effectLst/>
                <a:uLnTx/>
                <a:uFillTx/>
                <a:latin typeface="+mn-ea"/>
                <a:cs typeface="+mn-cs"/>
              </a:rPr>
              <a:t>現在地を中心として地図上で、最寄りの</a:t>
            </a:r>
            <a:r>
              <a:rPr kumimoji="1" lang="en-US" altLang="ja-JP" sz="1200" b="1" i="0" u="none" strike="noStrike" kern="1200" cap="none" spc="0" normalizeH="0" noProof="0" dirty="0">
                <a:ln>
                  <a:noFill/>
                </a:ln>
                <a:solidFill>
                  <a:prstClr val="white"/>
                </a:solidFill>
                <a:effectLst/>
                <a:uLnTx/>
                <a:uFillTx/>
                <a:latin typeface="+mn-ea"/>
                <a:cs typeface="+mn-cs"/>
              </a:rPr>
              <a:t>AED</a:t>
            </a:r>
            <a:r>
              <a:rPr kumimoji="1" lang="ja-JP" altLang="en-US" sz="1200" b="1" i="0" u="none" strike="noStrike" kern="1200" cap="none" spc="0" normalizeH="0" noProof="0" dirty="0">
                <a:ln>
                  <a:noFill/>
                </a:ln>
                <a:solidFill>
                  <a:prstClr val="white"/>
                </a:solidFill>
                <a:effectLst/>
                <a:uLnTx/>
                <a:uFillTx/>
                <a:latin typeface="+mn-ea"/>
                <a:cs typeface="+mn-cs"/>
              </a:rPr>
              <a:t>設置施設</a:t>
            </a:r>
            <a:endParaRPr kumimoji="1" lang="en-US" altLang="ja-JP" sz="1200" b="1" i="0" u="none" strike="noStrike" kern="1200" cap="none" spc="0" normalizeH="0" noProof="0" dirty="0">
              <a:ln>
                <a:noFill/>
              </a:ln>
              <a:solidFill>
                <a:prstClr val="white"/>
              </a:solidFill>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noProof="0" dirty="0">
                <a:ln>
                  <a:noFill/>
                </a:ln>
                <a:solidFill>
                  <a:prstClr val="white"/>
                </a:solidFill>
                <a:effectLst/>
                <a:uLnTx/>
                <a:uFillTx/>
                <a:latin typeface="+mn-ea"/>
                <a:cs typeface="+mn-cs"/>
              </a:rPr>
              <a:t>の情報を検索することができる</a:t>
            </a:r>
            <a:endParaRPr kumimoji="1" lang="en-US" altLang="ja-JP" sz="1200" b="1" i="0" u="none" strike="noStrike" kern="1200" cap="none" spc="0" normalizeH="0" noProof="0" dirty="0">
              <a:ln>
                <a:noFill/>
              </a:ln>
              <a:solidFill>
                <a:prstClr val="white"/>
              </a:solidFill>
              <a:effectLst/>
              <a:uLnTx/>
              <a:uFillTx/>
              <a:latin typeface="+mn-ea"/>
              <a:cs typeface="+mn-cs"/>
            </a:endParaRPr>
          </a:p>
        </p:txBody>
      </p:sp>
      <p:sp>
        <p:nvSpPr>
          <p:cNvPr id="82" name="テキスト ボックス 45">
            <a:extLst>
              <a:ext uri="{FF2B5EF4-FFF2-40B4-BE49-F238E27FC236}">
                <a16:creationId xmlns:a16="http://schemas.microsoft.com/office/drawing/2014/main" id="{AB527A18-F324-4647-9E63-707AAD47B061}"/>
              </a:ext>
            </a:extLst>
          </p:cNvPr>
          <p:cNvSpPr txBox="1"/>
          <p:nvPr/>
        </p:nvSpPr>
        <p:spPr>
          <a:xfrm>
            <a:off x="4635680" y="2769041"/>
            <a:ext cx="4280612" cy="954107"/>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171450" indent="-171450">
              <a:buFont typeface="Wingdings" charset="2"/>
              <a:buChar char="l"/>
            </a:pPr>
            <a:r>
              <a:rPr lang="ja-JP" altLang="en-US" sz="1200" dirty="0">
                <a:latin typeface="+mn-ea"/>
                <a:cs typeface="小塚ゴシック Pr6N L"/>
              </a:rPr>
              <a:t>現在、</a:t>
            </a:r>
            <a:r>
              <a:rPr lang="en-US" altLang="ja-JP" sz="1200" dirty="0">
                <a:latin typeface="+mn-ea"/>
                <a:cs typeface="小塚ゴシック Pr6N L"/>
              </a:rPr>
              <a:t>AED</a:t>
            </a:r>
            <a:r>
              <a:rPr lang="ja-JP" altLang="en-US" sz="1200" dirty="0">
                <a:latin typeface="+mn-ea"/>
                <a:cs typeface="小塚ゴシック Pr6N L"/>
              </a:rPr>
              <a:t>は全国で約</a:t>
            </a:r>
            <a:r>
              <a:rPr lang="en-US" altLang="ja-JP" sz="1200" dirty="0">
                <a:latin typeface="+mn-ea"/>
                <a:cs typeface="小塚ゴシック Pr6N L"/>
              </a:rPr>
              <a:t>60</a:t>
            </a:r>
            <a:r>
              <a:rPr lang="ja-JP" altLang="en-US" sz="1200" dirty="0">
                <a:latin typeface="+mn-ea"/>
                <a:cs typeface="小塚ゴシック Pr6N L"/>
              </a:rPr>
              <a:t>万台（</a:t>
            </a:r>
            <a:r>
              <a:rPr lang="en-US" altLang="ja-JP" sz="1200" dirty="0">
                <a:latin typeface="+mn-ea"/>
                <a:cs typeface="小塚ゴシック Pr6N L"/>
              </a:rPr>
              <a:t>※1</a:t>
            </a:r>
            <a:r>
              <a:rPr lang="ja-JP" altLang="en-US" sz="1200" dirty="0">
                <a:latin typeface="+mn-ea"/>
                <a:cs typeface="小塚ゴシック Pr6N L"/>
              </a:rPr>
              <a:t>）設置されているものの、病院外の心肺停止時に</a:t>
            </a:r>
            <a:r>
              <a:rPr lang="en-US" altLang="ja-JP" sz="1200" dirty="0">
                <a:latin typeface="+mn-ea"/>
                <a:cs typeface="小塚ゴシック Pr6N L"/>
              </a:rPr>
              <a:t>AED</a:t>
            </a:r>
            <a:r>
              <a:rPr lang="ja-JP" altLang="en-US" sz="1200" dirty="0">
                <a:latin typeface="+mn-ea"/>
                <a:cs typeface="小塚ゴシック Pr6N L"/>
              </a:rPr>
              <a:t>が利用されたのはわずか</a:t>
            </a:r>
            <a:r>
              <a:rPr lang="en-US" altLang="ja-JP" sz="1200" dirty="0">
                <a:latin typeface="+mn-ea"/>
                <a:cs typeface="小塚ゴシック Pr6N L"/>
              </a:rPr>
              <a:t>4.7%</a:t>
            </a:r>
            <a:r>
              <a:rPr lang="ja-JP" altLang="en-US" sz="1200" dirty="0">
                <a:latin typeface="+mn-ea"/>
                <a:cs typeface="小塚ゴシック Pr6N L"/>
              </a:rPr>
              <a:t>（</a:t>
            </a:r>
            <a:r>
              <a:rPr lang="en-US" altLang="ja-JP" sz="1200" dirty="0">
                <a:latin typeface="+mn-ea"/>
                <a:cs typeface="小塚ゴシック Pr6N L"/>
              </a:rPr>
              <a:t>※2</a:t>
            </a:r>
            <a:r>
              <a:rPr lang="ja-JP" altLang="en-US" sz="1200" dirty="0">
                <a:latin typeface="+mn-ea"/>
                <a:cs typeface="小塚ゴシック Pr6N L"/>
              </a:rPr>
              <a:t>）に留まり、利用機会を増やすことが重要となっていた。　　　　　</a:t>
            </a:r>
            <a:r>
              <a:rPr lang="en-US" altLang="ja-JP" sz="1000" dirty="0">
                <a:latin typeface="+mn-ea"/>
                <a:cs typeface="小塚ゴシック Pr6N L"/>
              </a:rPr>
              <a:t>※1 </a:t>
            </a:r>
            <a:r>
              <a:rPr lang="ja-JP" altLang="en-US" sz="1000" dirty="0">
                <a:latin typeface="+mn-ea"/>
                <a:cs typeface="小塚ゴシック Pr6N L"/>
              </a:rPr>
              <a:t>公益財団法人日本心臓財団　「</a:t>
            </a:r>
            <a:r>
              <a:rPr lang="en-US" altLang="ja-JP" sz="1000" dirty="0">
                <a:latin typeface="+mn-ea"/>
                <a:cs typeface="小塚ゴシック Pr6N L"/>
              </a:rPr>
              <a:t>AED</a:t>
            </a:r>
            <a:r>
              <a:rPr lang="ja-JP" altLang="en-US" sz="1000" dirty="0">
                <a:latin typeface="+mn-ea"/>
                <a:cs typeface="小塚ゴシック Pr6N L"/>
              </a:rPr>
              <a:t>の普及状況」</a:t>
            </a:r>
            <a:endParaRPr lang="en-US" altLang="ja-JP" sz="1000" dirty="0">
              <a:latin typeface="+mn-ea"/>
              <a:cs typeface="小塚ゴシック Pr6N L"/>
            </a:endParaRPr>
          </a:p>
          <a:p>
            <a:r>
              <a:rPr lang="ja-JP" altLang="en-US" sz="1000" dirty="0">
                <a:latin typeface="+mn-ea"/>
                <a:cs typeface="小塚ゴシック Pr6N L"/>
              </a:rPr>
              <a:t>　　</a:t>
            </a:r>
            <a:r>
              <a:rPr lang="en-US" altLang="ja-JP" sz="1000" dirty="0">
                <a:latin typeface="+mn-ea"/>
                <a:cs typeface="小塚ゴシック Pr6N L"/>
              </a:rPr>
              <a:t>※2 </a:t>
            </a:r>
            <a:r>
              <a:rPr lang="ja-JP" altLang="en-US" sz="1000" dirty="0">
                <a:latin typeface="+mn-ea"/>
                <a:cs typeface="小塚ゴシック Pr6N L"/>
              </a:rPr>
              <a:t>総務省消防庁「平成</a:t>
            </a:r>
            <a:r>
              <a:rPr lang="en-US" altLang="ja-JP" sz="1000" dirty="0">
                <a:latin typeface="+mn-ea"/>
                <a:cs typeface="小塚ゴシック Pr6N L"/>
              </a:rPr>
              <a:t>29</a:t>
            </a:r>
            <a:r>
              <a:rPr lang="ja-JP" altLang="en-US" sz="1000" dirty="0">
                <a:latin typeface="+mn-ea"/>
                <a:cs typeface="小塚ゴシック Pr6N L"/>
              </a:rPr>
              <a:t>年度版 救急救助の現況」</a:t>
            </a:r>
            <a:endParaRPr lang="en-US" altLang="ja-JP" sz="1200" dirty="0">
              <a:latin typeface="+mn-ea"/>
              <a:cs typeface="小塚ゴシック Pr6N L"/>
            </a:endParaRPr>
          </a:p>
        </p:txBody>
      </p:sp>
      <p:pic>
        <p:nvPicPr>
          <p:cNvPr id="83" name="Picture 2" descr="C:\Users\fr021409\Desktop\392x696bb.jpg">
            <a:extLst>
              <a:ext uri="{FF2B5EF4-FFF2-40B4-BE49-F238E27FC236}">
                <a16:creationId xmlns:a16="http://schemas.microsoft.com/office/drawing/2014/main" id="{F6442267-9964-41C1-9BF7-AB6986F668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018" y="2853482"/>
            <a:ext cx="1402251" cy="2572664"/>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3" descr="C:\Users\fr021409\Desktop\392x696bb.jpg">
            <a:extLst>
              <a:ext uri="{FF2B5EF4-FFF2-40B4-BE49-F238E27FC236}">
                <a16:creationId xmlns:a16="http://schemas.microsoft.com/office/drawing/2014/main" id="{F008D4E3-56CE-4424-A004-03740E5A3D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1927" y="3519818"/>
            <a:ext cx="1245530" cy="228513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5" name="円/楕円 1">
            <a:extLst>
              <a:ext uri="{FF2B5EF4-FFF2-40B4-BE49-F238E27FC236}">
                <a16:creationId xmlns:a16="http://schemas.microsoft.com/office/drawing/2014/main" id="{9ADCF548-ADD1-489F-9195-6BC79E2FFE98}"/>
              </a:ext>
            </a:extLst>
          </p:cNvPr>
          <p:cNvSpPr/>
          <p:nvPr/>
        </p:nvSpPr>
        <p:spPr>
          <a:xfrm>
            <a:off x="472486" y="3737828"/>
            <a:ext cx="317296" cy="277796"/>
          </a:xfrm>
          <a:prstGeom prst="ellipse">
            <a:avLst/>
          </a:prstGeom>
          <a:noFill/>
          <a:ln w="25400" cap="flat" cmpd="sng" algn="ctr">
            <a:solidFill>
              <a:srgbClr val="FF0000"/>
            </a:solidFill>
            <a:prstDash val="sysDash"/>
          </a:ln>
          <a:effectLst>
            <a:outerShdw blurRad="40000" dist="23000" dir="5400000" rotWithShape="0">
              <a:srgbClr val="000000">
                <a:alpha val="35000"/>
              </a:srgbClr>
            </a:outerShdw>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noProof="0">
              <a:ln>
                <a:noFill/>
              </a:ln>
              <a:solidFill>
                <a:sysClr val="window" lastClr="FFFFFF"/>
              </a:solidFill>
              <a:effectLst/>
              <a:uLnTx/>
              <a:uFillTx/>
              <a:latin typeface="+mn-ea"/>
              <a:cs typeface="+mn-cs"/>
            </a:endParaRPr>
          </a:p>
        </p:txBody>
      </p:sp>
      <p:pic>
        <p:nvPicPr>
          <p:cNvPr id="86" name="Picture 4" descr="C:\Users\fr021409\Desktop\392x696bb.jpg">
            <a:extLst>
              <a:ext uri="{FF2B5EF4-FFF2-40B4-BE49-F238E27FC236}">
                <a16:creationId xmlns:a16="http://schemas.microsoft.com/office/drawing/2014/main" id="{5864C263-6A22-46EF-8CDC-6D43E4C2C9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9169" y="2825377"/>
            <a:ext cx="1626965" cy="2984940"/>
          </a:xfrm>
          <a:prstGeom prst="rect">
            <a:avLst/>
          </a:prstGeom>
          <a:noFill/>
          <a:extLst>
            <a:ext uri="{909E8E84-426E-40DD-AFC4-6F175D3DCCD1}">
              <a14:hiddenFill xmlns:a14="http://schemas.microsoft.com/office/drawing/2010/main">
                <a:solidFill>
                  <a:srgbClr val="FFFFFF"/>
                </a:solidFill>
              </a14:hiddenFill>
            </a:ext>
          </a:extLst>
        </p:spPr>
      </p:pic>
      <p:sp>
        <p:nvSpPr>
          <p:cNvPr id="87" name="角丸四角形 74">
            <a:extLst>
              <a:ext uri="{FF2B5EF4-FFF2-40B4-BE49-F238E27FC236}">
                <a16:creationId xmlns:a16="http://schemas.microsoft.com/office/drawing/2014/main" id="{43AB3121-E6E3-490A-9D98-AF7E925BF19F}"/>
              </a:ext>
            </a:extLst>
          </p:cNvPr>
          <p:cNvSpPr/>
          <p:nvPr/>
        </p:nvSpPr>
        <p:spPr>
          <a:xfrm>
            <a:off x="2484121" y="5873920"/>
            <a:ext cx="2016138" cy="541700"/>
          </a:xfrm>
          <a:prstGeom prst="roundRect">
            <a:avLst>
              <a:gd name="adj" fmla="val 24423"/>
            </a:avLst>
          </a:prstGeom>
          <a:solidFill>
            <a:schemeClr val="accent1"/>
          </a:solidFill>
          <a:ln w="25400" cap="flat" cmpd="sng" algn="ctr">
            <a:solidFill>
              <a:schemeClr val="accent1">
                <a:lumMod val="50000"/>
              </a:schemeClr>
            </a:solid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noProof="0">
              <a:ln>
                <a:noFill/>
              </a:ln>
              <a:solidFill>
                <a:prstClr val="white"/>
              </a:solidFill>
              <a:effectLst/>
              <a:uLnTx/>
              <a:uFillTx/>
              <a:latin typeface="+mn-ea"/>
              <a:cs typeface="+mn-cs"/>
            </a:endParaRPr>
          </a:p>
        </p:txBody>
      </p:sp>
      <p:sp>
        <p:nvSpPr>
          <p:cNvPr id="88" name="テキスト ボックス 75">
            <a:extLst>
              <a:ext uri="{FF2B5EF4-FFF2-40B4-BE49-F238E27FC236}">
                <a16:creationId xmlns:a16="http://schemas.microsoft.com/office/drawing/2014/main" id="{5D78B62D-01F2-4596-8E09-CF5F553F083E}"/>
              </a:ext>
            </a:extLst>
          </p:cNvPr>
          <p:cNvSpPr txBox="1"/>
          <p:nvPr/>
        </p:nvSpPr>
        <p:spPr>
          <a:xfrm>
            <a:off x="2512733" y="5823882"/>
            <a:ext cx="2035438" cy="646331"/>
          </a:xfrm>
          <a:prstGeom prst="rect">
            <a:avLst/>
          </a:prstGeom>
          <a:noFill/>
        </p:spPr>
        <p:txBody>
          <a:bodyPr vert="horz"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noProof="0" dirty="0">
                <a:ln>
                  <a:noFill/>
                </a:ln>
                <a:solidFill>
                  <a:prstClr val="white"/>
                </a:solidFill>
                <a:effectLst/>
                <a:uLnTx/>
                <a:uFillTx/>
                <a:latin typeface="+mn-ea"/>
                <a:cs typeface="+mn-cs"/>
              </a:rPr>
              <a:t>地図に掲載されていない</a:t>
            </a:r>
            <a:r>
              <a:rPr kumimoji="1" lang="en-US" altLang="ja-JP" sz="1200" b="1" i="0" u="none" strike="noStrike" kern="1200" cap="none" spc="0" normalizeH="0" noProof="0" dirty="0">
                <a:ln>
                  <a:noFill/>
                </a:ln>
                <a:solidFill>
                  <a:prstClr val="white"/>
                </a:solidFill>
                <a:effectLst/>
                <a:uLnTx/>
                <a:uFillTx/>
                <a:latin typeface="+mn-ea"/>
                <a:cs typeface="+mn-cs"/>
              </a:rPr>
              <a:t>AED</a:t>
            </a:r>
            <a:r>
              <a:rPr kumimoji="1" lang="ja-JP" altLang="en-US" sz="1200" b="1" i="0" u="none" strike="noStrike" kern="1200" cap="none" spc="0" normalizeH="0" noProof="0" dirty="0">
                <a:ln>
                  <a:noFill/>
                </a:ln>
                <a:solidFill>
                  <a:prstClr val="white"/>
                </a:solidFill>
                <a:effectLst/>
                <a:uLnTx/>
                <a:uFillTx/>
                <a:latin typeface="+mn-ea"/>
                <a:cs typeface="+mn-cs"/>
              </a:rPr>
              <a:t>を見つけた場合、新規投稿機能によって登録できる</a:t>
            </a:r>
          </a:p>
        </p:txBody>
      </p:sp>
      <p:sp>
        <p:nvSpPr>
          <p:cNvPr id="89" name="角丸四角形 8">
            <a:extLst>
              <a:ext uri="{FF2B5EF4-FFF2-40B4-BE49-F238E27FC236}">
                <a16:creationId xmlns:a16="http://schemas.microsoft.com/office/drawing/2014/main" id="{BD662B6A-869F-477A-BDAD-3A0DFE69C8EB}"/>
              </a:ext>
            </a:extLst>
          </p:cNvPr>
          <p:cNvSpPr/>
          <p:nvPr/>
        </p:nvSpPr>
        <p:spPr>
          <a:xfrm>
            <a:off x="1048298" y="4199348"/>
            <a:ext cx="1115662" cy="739390"/>
          </a:xfrm>
          <a:prstGeom prst="roundRect">
            <a:avLst/>
          </a:prstGeom>
          <a:noFill/>
          <a:ln w="25400" cap="flat" cmpd="sng" algn="ctr">
            <a:solidFill>
              <a:srgbClr val="FF0000"/>
            </a:solidFill>
            <a:prstDash val="sysDash"/>
          </a:ln>
          <a:effectLst>
            <a:outerShdw blurRad="40000" dist="23000" dir="5400000" rotWithShape="0">
              <a:srgbClr val="000000">
                <a:alpha val="35000"/>
              </a:srgbClr>
            </a:outerShdw>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noProof="0">
              <a:ln>
                <a:noFill/>
              </a:ln>
              <a:solidFill>
                <a:sysClr val="window" lastClr="FFFFFF"/>
              </a:solidFill>
              <a:effectLst/>
              <a:uLnTx/>
              <a:uFillTx/>
              <a:latin typeface="+mn-ea"/>
              <a:cs typeface="+mn-cs"/>
            </a:endParaRPr>
          </a:p>
        </p:txBody>
      </p:sp>
      <p:cxnSp>
        <p:nvCxnSpPr>
          <p:cNvPr id="90" name="曲線コネクタ 10">
            <a:extLst>
              <a:ext uri="{FF2B5EF4-FFF2-40B4-BE49-F238E27FC236}">
                <a16:creationId xmlns:a16="http://schemas.microsoft.com/office/drawing/2014/main" id="{ECC38A35-C4E4-495C-AB9C-E1A1549302C1}"/>
              </a:ext>
            </a:extLst>
          </p:cNvPr>
          <p:cNvCxnSpPr>
            <a:stCxn id="85" idx="4"/>
            <a:endCxn id="89" idx="1"/>
          </p:cNvCxnSpPr>
          <p:nvPr/>
        </p:nvCxnSpPr>
        <p:spPr>
          <a:xfrm rot="16200000" flipH="1">
            <a:off x="563006" y="4083751"/>
            <a:ext cx="553419" cy="417164"/>
          </a:xfrm>
          <a:prstGeom prst="curvedConnector2">
            <a:avLst/>
          </a:prstGeom>
          <a:noFill/>
          <a:ln w="25400" cap="flat" cmpd="sng" algn="ctr">
            <a:solidFill>
              <a:srgbClr val="FF0000"/>
            </a:solidFill>
            <a:prstDash val="solid"/>
            <a:tailEnd type="arrow"/>
          </a:ln>
          <a:effectLst>
            <a:outerShdw blurRad="40000" dist="20000" dir="5400000" rotWithShape="0">
              <a:srgbClr val="000000">
                <a:alpha val="38000"/>
              </a:srgbClr>
            </a:outerShdw>
          </a:effectLst>
        </p:spPr>
      </p:cxnSp>
      <p:sp>
        <p:nvSpPr>
          <p:cNvPr id="91" name="テキスト ボックス 60">
            <a:extLst>
              <a:ext uri="{FF2B5EF4-FFF2-40B4-BE49-F238E27FC236}">
                <a16:creationId xmlns:a16="http://schemas.microsoft.com/office/drawing/2014/main" id="{23C25EB0-91E9-4234-8174-0829920586A8}"/>
              </a:ext>
            </a:extLst>
          </p:cNvPr>
          <p:cNvSpPr txBox="1"/>
          <p:nvPr/>
        </p:nvSpPr>
        <p:spPr>
          <a:xfrm>
            <a:off x="4612398" y="5163226"/>
            <a:ext cx="3791809" cy="461665"/>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171450" indent="-171450">
              <a:buFont typeface="Wingdings" charset="2"/>
              <a:buChar char="l"/>
            </a:pPr>
            <a:r>
              <a:rPr lang="ja-JP" altLang="en-US" sz="1200" dirty="0">
                <a:latin typeface="+mn-ea"/>
                <a:cs typeface="小塚ゴシック Pr6N L"/>
              </a:rPr>
              <a:t>現在地から最寄りの</a:t>
            </a:r>
            <a:r>
              <a:rPr lang="en-US" altLang="ja-JP" sz="1200" dirty="0">
                <a:latin typeface="+mn-ea"/>
                <a:cs typeface="小塚ゴシック Pr6N L"/>
              </a:rPr>
              <a:t>AED</a:t>
            </a:r>
            <a:r>
              <a:rPr lang="ja-JP" altLang="en-US" sz="1200" dirty="0">
                <a:latin typeface="+mn-ea"/>
                <a:cs typeface="小塚ゴシック Pr6N L"/>
              </a:rPr>
              <a:t>設置場所を簡単に検索できるようになり、迅速な応急処置へつなげる可能性が高まった。</a:t>
            </a:r>
            <a:endParaRPr lang="en-US" altLang="ja-JP" sz="1200" dirty="0">
              <a:latin typeface="+mn-ea"/>
              <a:cs typeface="小塚ゴシック Pr6N L"/>
            </a:endParaRPr>
          </a:p>
        </p:txBody>
      </p:sp>
      <p:sp>
        <p:nvSpPr>
          <p:cNvPr id="92" name="テキスト ボックス 64">
            <a:extLst>
              <a:ext uri="{FF2B5EF4-FFF2-40B4-BE49-F238E27FC236}">
                <a16:creationId xmlns:a16="http://schemas.microsoft.com/office/drawing/2014/main" id="{99E9D883-5514-43D0-AF8A-BC35CB968AA6}"/>
              </a:ext>
            </a:extLst>
          </p:cNvPr>
          <p:cNvSpPr txBox="1"/>
          <p:nvPr/>
        </p:nvSpPr>
        <p:spPr>
          <a:xfrm>
            <a:off x="4624088" y="3596702"/>
            <a:ext cx="3791713" cy="646331"/>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171450" indent="-171450">
              <a:buFont typeface="Wingdings" charset="2"/>
              <a:buChar char="l"/>
            </a:pPr>
            <a:r>
              <a:rPr lang="en-US" altLang="ja-JP" sz="1200" dirty="0">
                <a:latin typeface="+mn-ea"/>
                <a:cs typeface="小塚ゴシック Pr6N L"/>
              </a:rPr>
              <a:t>AED</a:t>
            </a:r>
            <a:r>
              <a:rPr lang="ja-JP" altLang="en-US" sz="1200" dirty="0">
                <a:latin typeface="+mn-ea"/>
                <a:cs typeface="小塚ゴシック Pr6N L"/>
              </a:rPr>
              <a:t>の利用機会が限られる原因のひとつとして、街中で突然応急処置が必要な場面に直面したとしても、</a:t>
            </a:r>
            <a:r>
              <a:rPr lang="en-US" altLang="ja-JP" sz="1200" dirty="0">
                <a:latin typeface="+mn-ea"/>
                <a:cs typeface="小塚ゴシック Pr6N L"/>
              </a:rPr>
              <a:t>AED</a:t>
            </a:r>
            <a:r>
              <a:rPr lang="ja-JP" altLang="en-US" sz="1200" dirty="0">
                <a:latin typeface="+mn-ea"/>
                <a:cs typeface="小塚ゴシック Pr6N L"/>
              </a:rPr>
              <a:t>設置場所を迅速に把握することが難しいことが挙げられた。</a:t>
            </a:r>
            <a:endParaRPr lang="en-US" altLang="ja-JP" sz="1200" dirty="0">
              <a:latin typeface="+mn-ea"/>
              <a:cs typeface="小塚ゴシック Pr6N L"/>
            </a:endParaRPr>
          </a:p>
        </p:txBody>
      </p:sp>
      <p:sp>
        <p:nvSpPr>
          <p:cNvPr id="93" name="テキスト ボックス 68">
            <a:extLst>
              <a:ext uri="{FF2B5EF4-FFF2-40B4-BE49-F238E27FC236}">
                <a16:creationId xmlns:a16="http://schemas.microsoft.com/office/drawing/2014/main" id="{D5E9B937-2659-4384-AB3C-B4069ED3F227}"/>
              </a:ext>
            </a:extLst>
          </p:cNvPr>
          <p:cNvSpPr txBox="1"/>
          <p:nvPr/>
        </p:nvSpPr>
        <p:spPr>
          <a:xfrm>
            <a:off x="4612398" y="5676965"/>
            <a:ext cx="3791809" cy="646331"/>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171450" indent="-171450">
              <a:buFont typeface="Wingdings" charset="2"/>
              <a:buChar char="l"/>
            </a:pPr>
            <a:r>
              <a:rPr lang="ja-JP" altLang="en-US" sz="1200" dirty="0">
                <a:latin typeface="+mn-ea"/>
                <a:cs typeface="小塚ゴシック Pr6N L"/>
              </a:rPr>
              <a:t>突然の応急処置だけでなく、マラソン大会やツアー等の主催者側が、事前に</a:t>
            </a:r>
            <a:r>
              <a:rPr lang="en-US" altLang="ja-JP" sz="1200" dirty="0">
                <a:latin typeface="+mn-ea"/>
                <a:cs typeface="小塚ゴシック Pr6N L"/>
              </a:rPr>
              <a:t>AED</a:t>
            </a:r>
            <a:r>
              <a:rPr lang="ja-JP" altLang="en-US" sz="1200" dirty="0">
                <a:latin typeface="+mn-ea"/>
                <a:cs typeface="小塚ゴシック Pr6N L"/>
              </a:rPr>
              <a:t>設置場所を正確に把握できるようになり、イベントの安全・安心の確保にもつながった。</a:t>
            </a:r>
            <a:endParaRPr lang="en-US" altLang="ja-JP" sz="1200" dirty="0">
              <a:latin typeface="+mn-ea"/>
              <a:cs typeface="小塚ゴシック Pr6N L"/>
            </a:endParaRPr>
          </a:p>
        </p:txBody>
      </p:sp>
      <p:sp>
        <p:nvSpPr>
          <p:cNvPr id="94" name="下矢印 51">
            <a:extLst>
              <a:ext uri="{FF2B5EF4-FFF2-40B4-BE49-F238E27FC236}">
                <a16:creationId xmlns:a16="http://schemas.microsoft.com/office/drawing/2014/main" id="{9FF2B029-986E-4B32-A362-5CC9309C1550}"/>
              </a:ext>
            </a:extLst>
          </p:cNvPr>
          <p:cNvSpPr/>
          <p:nvPr/>
        </p:nvSpPr>
        <p:spPr>
          <a:xfrm>
            <a:off x="6756582" y="4255310"/>
            <a:ext cx="276094" cy="299407"/>
          </a:xfrm>
          <a:prstGeom prst="downArrow">
            <a:avLst>
              <a:gd name="adj1" fmla="val 30686"/>
              <a:gd name="adj2" fmla="val 50000"/>
            </a:avLst>
          </a:prstGeom>
          <a:solidFill>
            <a:schemeClr val="accent1"/>
          </a:solidFill>
          <a:ln w="9525"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noProof="0">
              <a:ln>
                <a:noFill/>
              </a:ln>
              <a:solidFill>
                <a:sysClr val="window" lastClr="FFFFFF"/>
              </a:solidFill>
              <a:effectLst/>
              <a:uLnTx/>
              <a:uFillTx/>
              <a:latin typeface="+mn-ea"/>
              <a:cs typeface="+mn-cs"/>
            </a:endParaRPr>
          </a:p>
        </p:txBody>
      </p:sp>
      <p:sp>
        <p:nvSpPr>
          <p:cNvPr id="95" name="テキスト ボックス 47">
            <a:extLst>
              <a:ext uri="{FF2B5EF4-FFF2-40B4-BE49-F238E27FC236}">
                <a16:creationId xmlns:a16="http://schemas.microsoft.com/office/drawing/2014/main" id="{33A00E81-F8F9-4302-8F5B-A7A2F85D13E4}"/>
              </a:ext>
            </a:extLst>
          </p:cNvPr>
          <p:cNvSpPr txBox="1"/>
          <p:nvPr/>
        </p:nvSpPr>
        <p:spPr>
          <a:xfrm>
            <a:off x="4790604" y="2458480"/>
            <a:ext cx="3679212" cy="369332"/>
          </a:xfrm>
          <a:prstGeom prst="rect">
            <a:avLst/>
          </a:prstGeom>
          <a:no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ja-JP" altLang="en-US" dirty="0">
                <a:solidFill>
                  <a:schemeClr val="accent1"/>
                </a:solidFill>
                <a:latin typeface="+mn-ea"/>
                <a:cs typeface="小塚ゴシック Pr6N M"/>
              </a:rPr>
              <a:t>日本全国ＡＥＤマップ </a:t>
            </a:r>
            <a:r>
              <a:rPr lang="ja-JP" altLang="en-US" sz="1600" dirty="0">
                <a:solidFill>
                  <a:schemeClr val="accent1"/>
                </a:solidFill>
                <a:latin typeface="+mn-ea"/>
                <a:cs typeface="小塚ゴシック Pr6N M"/>
              </a:rPr>
              <a:t>誕生の </a:t>
            </a:r>
            <a:r>
              <a:rPr lang="ja-JP" altLang="en-US" dirty="0">
                <a:solidFill>
                  <a:schemeClr val="accent1"/>
                </a:solidFill>
                <a:latin typeface="+mn-ea"/>
                <a:cs typeface="小塚ゴシック Pr6N M"/>
              </a:rPr>
              <a:t>キッカケ</a:t>
            </a:r>
          </a:p>
        </p:txBody>
      </p:sp>
    </p:spTree>
    <p:extLst>
      <p:ext uri="{BB962C8B-B14F-4D97-AF65-F5344CB8AC3E}">
        <p14:creationId xmlns:p14="http://schemas.microsoft.com/office/powerpoint/2010/main" val="16436452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pPr algn="r"/>
            <a:r>
              <a:rPr lang="ja-JP" altLang="en-US" dirty="0"/>
              <a:t>オープンデータ　</a:t>
            </a:r>
            <a:r>
              <a:rPr lang="en-US" altLang="ja-JP" dirty="0"/>
              <a:t>e-learning</a:t>
            </a:r>
            <a:r>
              <a:rPr lang="ja-JP" altLang="en-US" dirty="0"/>
              <a:t>研修</a:t>
            </a:r>
            <a:endParaRPr kumimoji="1" lang="ja-JP" altLang="en-US" dirty="0"/>
          </a:p>
        </p:txBody>
      </p:sp>
      <p:sp>
        <p:nvSpPr>
          <p:cNvPr id="5" name="タイトル 1">
            <a:extLst>
              <a:ext uri="{FF2B5EF4-FFF2-40B4-BE49-F238E27FC236}">
                <a16:creationId xmlns:a16="http://schemas.microsoft.com/office/drawing/2014/main" id="{D658B0B1-5B12-4981-B4DE-136F351E9675}"/>
              </a:ext>
            </a:extLst>
          </p:cNvPr>
          <p:cNvSpPr txBox="1">
            <a:spLocks/>
          </p:cNvSpPr>
          <p:nvPr/>
        </p:nvSpPr>
        <p:spPr>
          <a:xfrm>
            <a:off x="323528" y="2194649"/>
            <a:ext cx="5328592" cy="538609"/>
          </a:xfrm>
          <a:prstGeom prst="rect">
            <a:avLst/>
          </a:prstGeom>
        </p:spPr>
        <p:txBody>
          <a:bodyPr vert="horz" wrap="square" lIns="91440" tIns="45720" rIns="91440" bIns="45720" rtlCol="0" anchor="ctr">
            <a:normAutofit/>
          </a:bodyPr>
          <a:lstStyle>
            <a:lvl1pPr algn="ctr" defTabSz="914400" rtl="0" eaLnBrk="1" latinLnBrk="0" hangingPunct="1">
              <a:lnSpc>
                <a:spcPct val="90000"/>
              </a:lnSpc>
              <a:spcBef>
                <a:spcPct val="0"/>
              </a:spcBef>
              <a:buNone/>
              <a:defRPr kumimoji="1" lang="en-US" sz="29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pPr algn="l"/>
            <a:r>
              <a:rPr lang="en-US" altLang="ja-JP" dirty="0">
                <a:latin typeface="+mj-lt"/>
              </a:rPr>
              <a:t>END</a:t>
            </a:r>
            <a:endParaRPr lang="ja-JP" altLang="en-US" dirty="0">
              <a:latin typeface="+mj-lt"/>
            </a:endParaRPr>
          </a:p>
        </p:txBody>
      </p:sp>
      <p:sp>
        <p:nvSpPr>
          <p:cNvPr id="6" name="サブタイトル 3"/>
          <p:cNvSpPr txBox="1">
            <a:spLocks/>
          </p:cNvSpPr>
          <p:nvPr/>
        </p:nvSpPr>
        <p:spPr>
          <a:xfrm>
            <a:off x="539552" y="3717033"/>
            <a:ext cx="8287742" cy="504056"/>
          </a:xfrm>
          <a:prstGeom prst="rect">
            <a:avLst/>
          </a:prstGeom>
          <a:gradFill flip="none" rotWithShape="1">
            <a:gsLst>
              <a:gs pos="0">
                <a:srgbClr val="B5C7E7">
                  <a:shade val="30000"/>
                  <a:satMod val="115000"/>
                </a:srgbClr>
              </a:gs>
              <a:gs pos="50000">
                <a:srgbClr val="B5C7E7">
                  <a:shade val="67500"/>
                  <a:satMod val="115000"/>
                </a:srgbClr>
              </a:gs>
              <a:gs pos="100000">
                <a:srgbClr val="B5C7E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ja-JP" altLang="en-US" sz="2800" dirty="0">
                <a:latin typeface="HGP創英角ｺﾞｼｯｸUB" panose="020B0900000000000000" pitchFamily="50" charset="-128"/>
                <a:ea typeface="HGP創英角ｺﾞｼｯｸUB" panose="020B0900000000000000" pitchFamily="50" charset="-128"/>
              </a:rPr>
              <a:t>第１部　オープンデータの定義と意義</a:t>
            </a:r>
          </a:p>
        </p:txBody>
      </p:sp>
      <p:sp>
        <p:nvSpPr>
          <p:cNvPr id="7" name="サブタイトル 3"/>
          <p:cNvSpPr>
            <a:spLocks noGrp="1"/>
          </p:cNvSpPr>
          <p:nvPr>
            <p:ph type="subTitle" idx="1"/>
          </p:nvPr>
        </p:nvSpPr>
        <p:spPr>
          <a:xfrm>
            <a:off x="539552" y="4437112"/>
            <a:ext cx="8287742" cy="1075439"/>
          </a:xfrm>
        </p:spPr>
        <p:txBody>
          <a:bodyPr/>
          <a:lstStyle/>
          <a:p>
            <a:r>
              <a:rPr lang="ja-JP" altLang="en-US" dirty="0"/>
              <a:t>～ステップ２：オープンデータを公開することのメリットを知る ～</a:t>
            </a:r>
          </a:p>
        </p:txBody>
      </p:sp>
    </p:spTree>
    <p:extLst>
      <p:ext uri="{BB962C8B-B14F-4D97-AF65-F5344CB8AC3E}">
        <p14:creationId xmlns:p14="http://schemas.microsoft.com/office/powerpoint/2010/main" val="19892702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35</a:t>
            </a:fld>
            <a:endParaRPr kumimoji="1" lang="ja-JP" altLang="en-US"/>
          </a:p>
        </p:txBody>
      </p:sp>
      <p:sp>
        <p:nvSpPr>
          <p:cNvPr id="31" name="正方形/長方形 30"/>
          <p:cNvSpPr/>
          <p:nvPr/>
        </p:nvSpPr>
        <p:spPr bwMode="auto">
          <a:xfrm>
            <a:off x="215900" y="935726"/>
            <a:ext cx="8748588" cy="5589617"/>
          </a:xfrm>
          <a:prstGeom prst="rect">
            <a:avLst/>
          </a:prstGeom>
          <a:solidFill>
            <a:schemeClr val="accent6">
              <a:lumMod val="20000"/>
              <a:lumOff val="80000"/>
            </a:schemeClr>
          </a:solidFill>
          <a:ln w="6350">
            <a:noFill/>
            <a:miter lim="800000"/>
            <a:headEnd/>
            <a:tailEnd/>
          </a:ln>
          <a:extLst/>
        </p:spPr>
        <p:txBody>
          <a:bodyPr wrap="square" rtlCol="0" anchor="t"/>
          <a:lstStyle/>
          <a:p>
            <a:r>
              <a:rPr lang="ja-JP" altLang="en-US" sz="1400" dirty="0" smtClean="0">
                <a:latin typeface="+mn-ea"/>
              </a:rPr>
              <a:t>当資料で公開している情報（以下「コンテンツ」といいます。）の利用は、クリエイティブ・コモンズ・ライセンスの表示</a:t>
            </a:r>
            <a:r>
              <a:rPr lang="en-US" altLang="ja-JP" sz="1400" dirty="0" smtClean="0">
                <a:latin typeface="+mn-ea"/>
              </a:rPr>
              <a:t>4.0</a:t>
            </a:r>
            <a:r>
              <a:rPr lang="ja-JP" altLang="en-US" sz="1400" dirty="0" smtClean="0">
                <a:latin typeface="+mn-ea"/>
              </a:rPr>
              <a:t>国際（</a:t>
            </a:r>
            <a:r>
              <a:rPr lang="en-US" altLang="ja-JP" sz="1400" dirty="0" smtClean="0">
                <a:latin typeface="+mn-ea"/>
              </a:rPr>
              <a:t>https://creativecommons.org/licenses/by/4.0/legalcode.ja </a:t>
            </a:r>
            <a:r>
              <a:rPr lang="ja-JP" altLang="en-US" sz="1400" dirty="0">
                <a:latin typeface="+mn-ea"/>
              </a:rPr>
              <a:t>に規定される著作権利用許諾条件を指す。）によるものとします。なお、リソースに個別のライセンスが定められているものはそれに</a:t>
            </a:r>
            <a:r>
              <a:rPr lang="ja-JP" altLang="en-US" sz="1400">
                <a:latin typeface="+mn-ea"/>
              </a:rPr>
              <a:t>よります</a:t>
            </a:r>
            <a:r>
              <a:rPr lang="ja-JP" altLang="en-US" sz="1400" smtClean="0">
                <a:latin typeface="+mn-ea"/>
              </a:rPr>
              <a:t>。</a:t>
            </a:r>
            <a:endParaRPr lang="ja-JP" altLang="en-US" sz="1400" dirty="0">
              <a:latin typeface="+mn-ea"/>
            </a:endParaRPr>
          </a:p>
          <a:p>
            <a:r>
              <a:rPr lang="ja-JP" altLang="en-US" sz="1400" dirty="0">
                <a:latin typeface="+mn-ea"/>
              </a:rPr>
              <a:t>コンテンツ利用に当たっては、本利用ルールに同意したものとみなします。</a:t>
            </a:r>
          </a:p>
          <a:p>
            <a:endParaRPr lang="ja-JP" altLang="en-US" sz="1400" dirty="0">
              <a:latin typeface="+mn-ea"/>
            </a:endParaRPr>
          </a:p>
          <a:p>
            <a:r>
              <a:rPr lang="en-US" altLang="ja-JP" sz="1400" dirty="0">
                <a:latin typeface="+mn-ea"/>
              </a:rPr>
              <a:t>1)</a:t>
            </a:r>
            <a:r>
              <a:rPr lang="ja-JP" altLang="en-US" sz="1400" dirty="0">
                <a:latin typeface="+mn-ea"/>
              </a:rPr>
              <a:t> 出典の記載について</a:t>
            </a:r>
          </a:p>
          <a:p>
            <a:pPr lvl="1"/>
            <a:r>
              <a:rPr lang="ja-JP" altLang="en-US" sz="1400" dirty="0">
                <a:latin typeface="+mn-ea"/>
              </a:rPr>
              <a:t>ア　コンテンツを利用する際は出典を記載してください。出典の記載方法は以下のとおりです。</a:t>
            </a:r>
          </a:p>
          <a:p>
            <a:pPr lvl="1"/>
            <a:r>
              <a:rPr lang="ja-JP" altLang="en-US" sz="1400" dirty="0">
                <a:latin typeface="+mn-ea"/>
              </a:rPr>
              <a:t>（出典記載例）</a:t>
            </a:r>
          </a:p>
          <a:p>
            <a:pPr marL="635000" lvl="1" indent="33338"/>
            <a:r>
              <a:rPr lang="ja-JP" altLang="en-US" sz="1400" dirty="0">
                <a:latin typeface="+mn-ea"/>
              </a:rPr>
              <a:t>　出典：</a:t>
            </a:r>
            <a:r>
              <a:rPr lang="ja-JP" altLang="en-US" sz="1400" dirty="0" smtClean="0">
                <a:latin typeface="+mn-ea"/>
              </a:rPr>
              <a:t>総務省「オープンデータ　</a:t>
            </a:r>
            <a:r>
              <a:rPr lang="en-US" altLang="ja-JP" sz="1400" dirty="0">
                <a:latin typeface="+mn-ea"/>
              </a:rPr>
              <a:t>e-learning</a:t>
            </a:r>
            <a:r>
              <a:rPr lang="ja-JP" altLang="en-US" sz="1400" dirty="0" smtClean="0">
                <a:latin typeface="+mn-ea"/>
              </a:rPr>
              <a:t>研修資料</a:t>
            </a:r>
            <a:r>
              <a:rPr lang="en-US" altLang="ja-JP" sz="1400" dirty="0" smtClean="0">
                <a:latin typeface="+mn-ea"/>
              </a:rPr>
              <a:t>(2019)</a:t>
            </a:r>
            <a:r>
              <a:rPr lang="ja-JP" altLang="en-US" sz="1400" dirty="0" smtClean="0">
                <a:latin typeface="+mn-ea"/>
              </a:rPr>
              <a:t>」</a:t>
            </a:r>
            <a:endParaRPr lang="ja-JP" altLang="en" sz="1400" dirty="0">
              <a:latin typeface="+mn-ea"/>
            </a:endParaRPr>
          </a:p>
          <a:p>
            <a:pPr marL="635000" lvl="1" indent="33338"/>
            <a:r>
              <a:rPr lang="ja-JP" altLang="en" sz="1400" dirty="0">
                <a:latin typeface="+mn-ea"/>
              </a:rPr>
              <a:t>　</a:t>
            </a:r>
            <a:r>
              <a:rPr lang="ja-JP" altLang="en-US" sz="1400" dirty="0">
                <a:latin typeface="+mn-ea"/>
              </a:rPr>
              <a:t>出典：「</a:t>
            </a:r>
            <a:r>
              <a:rPr lang="ja-JP" altLang="en-US" sz="1400" dirty="0" smtClean="0">
                <a:latin typeface="+mn-ea"/>
              </a:rPr>
              <a:t>オープンデータ　</a:t>
            </a:r>
            <a:r>
              <a:rPr lang="en-US" altLang="ja-JP" sz="1400" dirty="0">
                <a:latin typeface="+mn-ea"/>
              </a:rPr>
              <a:t>e-learning</a:t>
            </a:r>
            <a:r>
              <a:rPr lang="ja-JP" altLang="en-US" sz="1400" dirty="0">
                <a:latin typeface="+mn-ea"/>
              </a:rPr>
              <a:t>研修</a:t>
            </a:r>
            <a:r>
              <a:rPr lang="ja-JP" altLang="en-US" sz="1400" dirty="0" smtClean="0">
                <a:latin typeface="+mn-ea"/>
              </a:rPr>
              <a:t>資料</a:t>
            </a:r>
            <a:r>
              <a:rPr lang="en-US" altLang="ja-JP" sz="1400" dirty="0" smtClean="0">
                <a:latin typeface="+mn-ea"/>
              </a:rPr>
              <a:t>(2019)</a:t>
            </a:r>
            <a:r>
              <a:rPr lang="ja-JP" altLang="en-US" sz="1400" dirty="0">
                <a:latin typeface="+mn-ea"/>
              </a:rPr>
              <a:t>」（総務省）</a:t>
            </a:r>
            <a:r>
              <a:rPr lang="ja-JP" altLang="en" sz="1400" dirty="0">
                <a:latin typeface="+mn-ea"/>
              </a:rPr>
              <a:t>（○</a:t>
            </a:r>
            <a:r>
              <a:rPr lang="ja-JP" altLang="en-US" sz="1400" dirty="0">
                <a:latin typeface="+mn-ea"/>
              </a:rPr>
              <a:t>年○月○日に利用）</a:t>
            </a:r>
            <a:r>
              <a:rPr lang="ja-JP" altLang="en-US" sz="1400" dirty="0" smtClean="0">
                <a:latin typeface="+mn-ea"/>
              </a:rPr>
              <a:t>など</a:t>
            </a:r>
            <a:endParaRPr lang="en-US" altLang="ja-JP" sz="1400" dirty="0" smtClean="0">
              <a:latin typeface="+mn-ea"/>
            </a:endParaRPr>
          </a:p>
          <a:p>
            <a:pPr marL="635000" lvl="1" indent="33338"/>
            <a:endParaRPr lang="ja-JP" altLang="en-US" sz="1400" dirty="0">
              <a:latin typeface="+mn-ea"/>
            </a:endParaRPr>
          </a:p>
          <a:p>
            <a:pPr marL="771525" lvl="1" indent="-325438"/>
            <a:r>
              <a:rPr lang="ja-JP" altLang="en-US" sz="1400" dirty="0">
                <a:latin typeface="+mn-ea"/>
              </a:rPr>
              <a:t>イ　コンテンツを編集・加工等して利用する場合は、上記出典とは別に、編集・加工等を行ったことを記載してください。なお、編集・加工した情報を、あたかも国（又は府省等）が作成したかのような態様で公表・利用してはいけません。</a:t>
            </a:r>
          </a:p>
          <a:p>
            <a:pPr marL="547688" lvl="1" indent="-50800"/>
            <a:r>
              <a:rPr lang="ja-JP" altLang="en-US" sz="1400" dirty="0">
                <a:latin typeface="+mn-ea"/>
              </a:rPr>
              <a:t>（コンテンツを編集・加工等して利用する場合の記載例）</a:t>
            </a:r>
          </a:p>
          <a:p>
            <a:pPr marL="857250" lvl="1"/>
            <a:r>
              <a:rPr lang="ja-JP" altLang="en-US" sz="1400" dirty="0">
                <a:latin typeface="+mn-ea"/>
              </a:rPr>
              <a:t>　</a:t>
            </a:r>
            <a:r>
              <a:rPr lang="ja-JP" altLang="en-US" sz="1400" dirty="0" smtClean="0">
                <a:latin typeface="+mn-ea"/>
              </a:rPr>
              <a:t>総務省</a:t>
            </a:r>
            <a:r>
              <a:rPr lang="ja-JP" altLang="en-US" sz="1400" dirty="0">
                <a:latin typeface="+mn-ea"/>
              </a:rPr>
              <a:t>「オープンデータ　</a:t>
            </a:r>
            <a:r>
              <a:rPr lang="en-US" altLang="ja-JP" sz="1400" dirty="0">
                <a:latin typeface="+mn-ea"/>
              </a:rPr>
              <a:t>e-learning</a:t>
            </a:r>
            <a:r>
              <a:rPr lang="ja-JP" altLang="en-US" sz="1400" dirty="0">
                <a:latin typeface="+mn-ea"/>
              </a:rPr>
              <a:t>研修資料</a:t>
            </a:r>
            <a:r>
              <a:rPr lang="en-US" altLang="ja-JP" sz="1400" dirty="0" smtClean="0">
                <a:latin typeface="+mn-ea"/>
              </a:rPr>
              <a:t>(2019)</a:t>
            </a:r>
            <a:r>
              <a:rPr lang="ja-JP" altLang="en-US" sz="1400" dirty="0" smtClean="0">
                <a:latin typeface="+mn-ea"/>
              </a:rPr>
              <a:t>」を</a:t>
            </a:r>
            <a:r>
              <a:rPr lang="ja-JP" altLang="en-US" sz="1400" dirty="0">
                <a:latin typeface="+mn-ea"/>
              </a:rPr>
              <a:t>加工して作成</a:t>
            </a:r>
          </a:p>
          <a:p>
            <a:pPr marL="857250" lvl="1"/>
            <a:r>
              <a:rPr lang="ja-JP" altLang="en-US" sz="1400" dirty="0">
                <a:latin typeface="+mn-ea"/>
              </a:rPr>
              <a:t>　「オープンデータ　</a:t>
            </a:r>
            <a:r>
              <a:rPr lang="en-US" altLang="ja-JP" sz="1400" dirty="0">
                <a:latin typeface="+mn-ea"/>
              </a:rPr>
              <a:t>e-learning</a:t>
            </a:r>
            <a:r>
              <a:rPr lang="ja-JP" altLang="en-US" sz="1400" dirty="0">
                <a:latin typeface="+mn-ea"/>
              </a:rPr>
              <a:t>研修資料</a:t>
            </a:r>
            <a:r>
              <a:rPr lang="en-US" altLang="ja-JP" sz="1400" dirty="0" smtClean="0">
                <a:latin typeface="+mn-ea"/>
              </a:rPr>
              <a:t>(2019)</a:t>
            </a:r>
            <a:r>
              <a:rPr lang="ja-JP" altLang="en-US" sz="1400" dirty="0" smtClean="0">
                <a:latin typeface="+mn-ea"/>
              </a:rPr>
              <a:t>」</a:t>
            </a:r>
            <a:r>
              <a:rPr lang="ja-JP" altLang="en-US" sz="1400" dirty="0">
                <a:latin typeface="+mn-ea"/>
              </a:rPr>
              <a:t>（総務省）をもとに○○株式会社作成　など</a:t>
            </a:r>
          </a:p>
        </p:txBody>
      </p:sp>
      <p:sp>
        <p:nvSpPr>
          <p:cNvPr id="10" name="タイトル 1"/>
          <p:cNvSpPr>
            <a:spLocks noGrp="1"/>
          </p:cNvSpPr>
          <p:nvPr>
            <p:ph type="title"/>
          </p:nvPr>
        </p:nvSpPr>
        <p:spPr>
          <a:xfrm>
            <a:off x="251520" y="313813"/>
            <a:ext cx="8712968" cy="424732"/>
          </a:xfrm>
        </p:spPr>
        <p:txBody>
          <a:bodyPr>
            <a:normAutofit/>
          </a:bodyPr>
          <a:lstStyle/>
          <a:p>
            <a:r>
              <a:rPr lang="ja-JP" altLang="en-US" dirty="0" smtClean="0"/>
              <a:t>本資料の利用について</a:t>
            </a:r>
            <a:endParaRPr kumimoji="1" lang="ja-JP" altLang="en-US" dirty="0">
              <a:latin typeface="+mn-ea"/>
              <a:ea typeface="+mn-ea"/>
            </a:endParaRPr>
          </a:p>
        </p:txBody>
      </p:sp>
      <p:sp>
        <p:nvSpPr>
          <p:cNvPr id="11"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endParaRPr lang="ja-JP" altLang="en-US" sz="1200" dirty="0">
              <a:latin typeface="+mn-ea"/>
              <a:ea typeface="+mn-ea"/>
            </a:endParaRPr>
          </a:p>
        </p:txBody>
      </p:sp>
    </p:spTree>
    <p:extLst>
      <p:ext uri="{BB962C8B-B14F-4D97-AF65-F5344CB8AC3E}">
        <p14:creationId xmlns:p14="http://schemas.microsoft.com/office/powerpoint/2010/main" val="27732087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36</a:t>
            </a:fld>
            <a:endParaRPr kumimoji="1" lang="ja-JP" altLang="en-US"/>
          </a:p>
        </p:txBody>
      </p:sp>
      <p:sp>
        <p:nvSpPr>
          <p:cNvPr id="31" name="正方形/長方形 30"/>
          <p:cNvSpPr/>
          <p:nvPr/>
        </p:nvSpPr>
        <p:spPr bwMode="auto">
          <a:xfrm>
            <a:off x="215900" y="935726"/>
            <a:ext cx="8748588" cy="5589617"/>
          </a:xfrm>
          <a:prstGeom prst="rect">
            <a:avLst/>
          </a:prstGeom>
          <a:solidFill>
            <a:schemeClr val="accent6">
              <a:lumMod val="20000"/>
              <a:lumOff val="80000"/>
            </a:schemeClr>
          </a:solidFill>
          <a:ln w="6350">
            <a:noFill/>
            <a:miter lim="800000"/>
            <a:headEnd/>
            <a:tailEnd/>
          </a:ln>
          <a:extLst/>
        </p:spPr>
        <p:txBody>
          <a:bodyPr wrap="square" rtlCol="0" anchor="t"/>
          <a:lstStyle/>
          <a:p>
            <a:r>
              <a:rPr lang="en-US" altLang="ja-JP" sz="1400" dirty="0">
                <a:latin typeface="+mn-ea"/>
              </a:rPr>
              <a:t>2</a:t>
            </a:r>
            <a:r>
              <a:rPr lang="ja-JP" altLang="en-US" sz="1400" dirty="0">
                <a:latin typeface="+mn-ea"/>
              </a:rPr>
              <a:t>）　第三者の権利を侵害しないようにしてください</a:t>
            </a:r>
          </a:p>
          <a:p>
            <a:pPr marL="771525" lvl="1" indent="-314325"/>
            <a:r>
              <a:rPr lang="ja-JP" altLang="en-US" sz="1400" dirty="0">
                <a:latin typeface="+mn-ea"/>
              </a:rPr>
              <a:t>ア　コンテンツの中には、第三者が著作権その他の権利を有している場合があります。第三者が著作権を有しているコンテンツや、第三者が著作権以外の権利（例：写真における肖像権、パブリシティ権等）を有しているコンテンツについては、特に権利処理済であることが明示されているものを除き、利用者の責任で、当該第三者から利用の許諾を得てください。</a:t>
            </a:r>
          </a:p>
          <a:p>
            <a:pPr marL="771525" lvl="1" indent="-314325"/>
            <a:r>
              <a:rPr lang="ja-JP" altLang="en-US" sz="1400" dirty="0">
                <a:latin typeface="+mn-ea"/>
              </a:rPr>
              <a:t>イ　コンテンツのうち第三者が権利を有しているものについては、出典の表記等によって第三者が権利を有していることを直接的又は間接的に表示・示唆しているものもありますが、明確に第三者が権利を有している部分の特定・明示等を行っていないものもあります。利用する場合は利用者の責任において確認してください。</a:t>
            </a:r>
          </a:p>
          <a:p>
            <a:pPr marL="771525" lvl="1" indent="-314325"/>
            <a:r>
              <a:rPr lang="ja-JP" altLang="en-US" sz="1400" dirty="0">
                <a:latin typeface="+mn-ea"/>
              </a:rPr>
              <a:t>ウ　第三者が著作権等を有しているコンテンツであっても、著作権法上認められている引用など、著作権者等の許諾なしに利用できる場合があります</a:t>
            </a:r>
            <a:r>
              <a:rPr lang="ja-JP" altLang="en-US" sz="1400" dirty="0" smtClean="0">
                <a:latin typeface="+mn-ea"/>
              </a:rPr>
              <a:t>。</a:t>
            </a:r>
            <a:endParaRPr lang="en-US" altLang="ja-JP" sz="1400" dirty="0">
              <a:latin typeface="+mn-ea"/>
            </a:endParaRPr>
          </a:p>
          <a:p>
            <a:pPr marL="0" lvl="1" indent="-314325"/>
            <a:endParaRPr lang="en-US" altLang="ja-JP" sz="1400" dirty="0" smtClean="0">
              <a:latin typeface="+mn-ea"/>
            </a:endParaRPr>
          </a:p>
          <a:p>
            <a:pPr marL="0" lvl="1" indent="-314325"/>
            <a:r>
              <a:rPr lang="en-US" altLang="ja-JP" sz="1400" dirty="0" smtClean="0">
                <a:latin typeface="+mn-ea"/>
              </a:rPr>
              <a:t>3</a:t>
            </a:r>
            <a:r>
              <a:rPr lang="ja-JP" altLang="en-US" sz="1400" dirty="0">
                <a:latin typeface="+mn-ea"/>
              </a:rPr>
              <a:t>）　個別法令による利用の制約があるコンテンツについて</a:t>
            </a:r>
          </a:p>
          <a:p>
            <a:pPr marL="771525" lvl="1" indent="-314325"/>
            <a:r>
              <a:rPr lang="ja-JP" altLang="en-US" sz="1400" dirty="0">
                <a:latin typeface="+mn-ea"/>
              </a:rPr>
              <a:t>ア　一部のコンテンツには、個別法令により利用に制約がある場合があります。</a:t>
            </a:r>
          </a:p>
          <a:p>
            <a:pPr marL="0" lvl="1" indent="-314325"/>
            <a:endParaRPr lang="en-US" altLang="ja-JP" sz="1400" dirty="0" smtClean="0">
              <a:latin typeface="+mn-ea"/>
            </a:endParaRPr>
          </a:p>
          <a:p>
            <a:pPr marL="0" lvl="1" indent="-314325"/>
            <a:r>
              <a:rPr lang="en-US" altLang="ja-JP" sz="1400" dirty="0" smtClean="0">
                <a:latin typeface="+mn-ea"/>
              </a:rPr>
              <a:t>4</a:t>
            </a:r>
            <a:r>
              <a:rPr lang="ja-JP" altLang="en-US" sz="1400" dirty="0">
                <a:latin typeface="+mn-ea"/>
              </a:rPr>
              <a:t>）　本利用ルールが適用されないコンテンツについて</a:t>
            </a:r>
          </a:p>
          <a:p>
            <a:pPr marL="771525" lvl="1" indent="-314325"/>
            <a:r>
              <a:rPr lang="ja-JP" altLang="en-US" sz="1400" dirty="0">
                <a:latin typeface="+mn-ea"/>
              </a:rPr>
              <a:t>以下のコンテンツについては、本利用ルールの適用外です。</a:t>
            </a:r>
          </a:p>
          <a:p>
            <a:pPr marL="771525" lvl="1" indent="-314325"/>
            <a:r>
              <a:rPr lang="ja-JP" altLang="en-US" sz="1400" dirty="0">
                <a:latin typeface="+mn-ea"/>
              </a:rPr>
              <a:t>ア　組織や特定の事業を表すシンボルマーク、ロゴ、キャラクターデザイン</a:t>
            </a:r>
          </a:p>
          <a:p>
            <a:pPr marL="0" lvl="1" indent="-314325"/>
            <a:endParaRPr lang="en-US" altLang="ja-JP" sz="1400" dirty="0" smtClean="0">
              <a:latin typeface="+mn-ea"/>
            </a:endParaRPr>
          </a:p>
          <a:p>
            <a:pPr marL="0" lvl="1" indent="-314325"/>
            <a:r>
              <a:rPr lang="en-US" altLang="ja-JP" sz="1400" dirty="0" smtClean="0">
                <a:latin typeface="+mn-ea"/>
              </a:rPr>
              <a:t>5</a:t>
            </a:r>
            <a:r>
              <a:rPr lang="ja-JP" altLang="en-US" sz="1400" dirty="0">
                <a:latin typeface="+mn-ea"/>
              </a:rPr>
              <a:t>）　準拠法と合意管轄について</a:t>
            </a:r>
          </a:p>
          <a:p>
            <a:pPr marL="771525" lvl="1" indent="-314325"/>
            <a:r>
              <a:rPr lang="ja-JP" altLang="en-US" sz="1400" dirty="0">
                <a:latin typeface="+mn-ea"/>
              </a:rPr>
              <a:t>ア　本利用ルールは、日本法に基づいて解釈されます。</a:t>
            </a:r>
          </a:p>
          <a:p>
            <a:pPr marL="771525" lvl="1" indent="-314325"/>
            <a:r>
              <a:rPr lang="ja-JP" altLang="en-US" sz="1400" dirty="0">
                <a:latin typeface="+mn-ea"/>
              </a:rPr>
              <a:t>イ　本利用ルールによるコンテンツの利用及び本利用ルールに関する紛争については、当該紛争に係るコンテンツ又は利用ルールを公開している組織の所在地を管轄する地方裁判所を、第一審の専属的な合意管轄裁判所とします。</a:t>
            </a:r>
          </a:p>
          <a:p>
            <a:pPr marL="771525" lvl="1" indent="-314325"/>
            <a:endParaRPr lang="en-US" altLang="ja-JP" sz="1400" dirty="0" smtClean="0">
              <a:latin typeface="+mn-ea"/>
            </a:endParaRPr>
          </a:p>
          <a:p>
            <a:pPr marL="771525" lvl="1" indent="-314325"/>
            <a:endParaRPr lang="ja-JP" altLang="en-US" sz="1400" dirty="0">
              <a:latin typeface="+mn-ea"/>
            </a:endParaRPr>
          </a:p>
        </p:txBody>
      </p:sp>
      <p:sp>
        <p:nvSpPr>
          <p:cNvPr id="10" name="タイトル 1"/>
          <p:cNvSpPr>
            <a:spLocks noGrp="1"/>
          </p:cNvSpPr>
          <p:nvPr>
            <p:ph type="title"/>
          </p:nvPr>
        </p:nvSpPr>
        <p:spPr>
          <a:xfrm>
            <a:off x="251520" y="313813"/>
            <a:ext cx="8712968" cy="424732"/>
          </a:xfrm>
        </p:spPr>
        <p:txBody>
          <a:bodyPr>
            <a:normAutofit/>
          </a:bodyPr>
          <a:lstStyle/>
          <a:p>
            <a:r>
              <a:rPr lang="ja-JP" altLang="en-US" dirty="0"/>
              <a:t>本資料の利用について</a:t>
            </a:r>
            <a:endParaRPr kumimoji="1" lang="ja-JP" altLang="en-US" dirty="0">
              <a:latin typeface="+mn-ea"/>
              <a:ea typeface="+mn-ea"/>
            </a:endParaRPr>
          </a:p>
        </p:txBody>
      </p:sp>
      <p:sp>
        <p:nvSpPr>
          <p:cNvPr id="11"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endParaRPr lang="ja-JP" altLang="en-US" sz="1200" dirty="0">
              <a:latin typeface="+mn-ea"/>
              <a:ea typeface="+mn-ea"/>
            </a:endParaRPr>
          </a:p>
        </p:txBody>
      </p:sp>
    </p:spTree>
    <p:extLst>
      <p:ext uri="{BB962C8B-B14F-4D97-AF65-F5344CB8AC3E}">
        <p14:creationId xmlns:p14="http://schemas.microsoft.com/office/powerpoint/2010/main" val="36986696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37</a:t>
            </a:fld>
            <a:endParaRPr kumimoji="1" lang="ja-JP" altLang="en-US"/>
          </a:p>
        </p:txBody>
      </p:sp>
      <p:sp>
        <p:nvSpPr>
          <p:cNvPr id="31" name="正方形/長方形 30"/>
          <p:cNvSpPr/>
          <p:nvPr/>
        </p:nvSpPr>
        <p:spPr bwMode="auto">
          <a:xfrm>
            <a:off x="215900" y="935726"/>
            <a:ext cx="8748588" cy="5589617"/>
          </a:xfrm>
          <a:prstGeom prst="rect">
            <a:avLst/>
          </a:prstGeom>
          <a:solidFill>
            <a:schemeClr val="accent6">
              <a:lumMod val="20000"/>
              <a:lumOff val="80000"/>
            </a:schemeClr>
          </a:solidFill>
          <a:ln w="6350">
            <a:noFill/>
            <a:miter lim="800000"/>
            <a:headEnd/>
            <a:tailEnd/>
          </a:ln>
          <a:extLst/>
        </p:spPr>
        <p:txBody>
          <a:bodyPr wrap="square" rtlCol="0" anchor="t"/>
          <a:lstStyle/>
          <a:p>
            <a:pPr>
              <a:lnSpc>
                <a:spcPts val="2420"/>
              </a:lnSpc>
            </a:pPr>
            <a:r>
              <a:rPr lang="en-US" altLang="ja-JP" sz="1600" dirty="0">
                <a:latin typeface="+mn-ea"/>
              </a:rPr>
              <a:t>Microsoft</a:t>
            </a:r>
            <a:r>
              <a:rPr lang="ja-JP" altLang="en-US" sz="1600" dirty="0" err="1">
                <a:latin typeface="+mn-ea"/>
              </a:rPr>
              <a:t>、</a:t>
            </a:r>
            <a:r>
              <a:rPr lang="en-US" altLang="ja-JP" sz="1600" dirty="0">
                <a:latin typeface="+mn-ea"/>
              </a:rPr>
              <a:t>Windows</a:t>
            </a:r>
            <a:r>
              <a:rPr lang="ja-JP" altLang="en-US" sz="1600" dirty="0">
                <a:latin typeface="+mn-ea"/>
              </a:rPr>
              <a:t>および</a:t>
            </a:r>
            <a:r>
              <a:rPr lang="en-US" altLang="ja-JP" sz="1600" dirty="0">
                <a:latin typeface="+mn-ea"/>
              </a:rPr>
              <a:t>Word</a:t>
            </a:r>
            <a:r>
              <a:rPr lang="ja-JP" altLang="en-US" sz="1600" dirty="0" err="1">
                <a:latin typeface="+mn-ea"/>
              </a:rPr>
              <a:t>、</a:t>
            </a:r>
            <a:r>
              <a:rPr lang="en-US" altLang="ja-JP" sz="1600" dirty="0">
                <a:latin typeface="+mn-ea"/>
              </a:rPr>
              <a:t>Excel</a:t>
            </a:r>
            <a:r>
              <a:rPr lang="ja-JP" altLang="en-US" sz="1600" dirty="0" err="1">
                <a:latin typeface="+mn-ea"/>
              </a:rPr>
              <a:t>、</a:t>
            </a:r>
            <a:r>
              <a:rPr lang="en-US" altLang="ja-JP" sz="1600" dirty="0">
                <a:latin typeface="+mn-ea"/>
              </a:rPr>
              <a:t>PowerPoint</a:t>
            </a:r>
            <a:r>
              <a:rPr lang="ja-JP" altLang="en-US" sz="1600" dirty="0">
                <a:latin typeface="+mn-ea"/>
              </a:rPr>
              <a:t>は、米国</a:t>
            </a:r>
            <a:r>
              <a:rPr lang="en-US" altLang="ja-JP" sz="1600" dirty="0">
                <a:latin typeface="+mn-ea"/>
              </a:rPr>
              <a:t>Microsoft Corporation</a:t>
            </a:r>
            <a:r>
              <a:rPr lang="ja-JP" altLang="en-US" sz="1600" dirty="0">
                <a:latin typeface="+mn-ea"/>
              </a:rPr>
              <a:t>の、米国およびその他の国における登録商標または商標です。</a:t>
            </a:r>
          </a:p>
          <a:p>
            <a:pPr>
              <a:lnSpc>
                <a:spcPts val="2420"/>
              </a:lnSpc>
            </a:pPr>
            <a:r>
              <a:rPr lang="en-US" altLang="ja-JP" sz="1600" dirty="0">
                <a:latin typeface="+mn-ea"/>
              </a:rPr>
              <a:t>Adobe</a:t>
            </a:r>
            <a:r>
              <a:rPr lang="ja-JP" altLang="en-US" sz="1600" dirty="0" err="1">
                <a:latin typeface="+mn-ea"/>
              </a:rPr>
              <a:t>、</a:t>
            </a:r>
            <a:r>
              <a:rPr lang="en-US" altLang="ja-JP" sz="1600" dirty="0">
                <a:latin typeface="+mn-ea"/>
              </a:rPr>
              <a:t>Adobe</a:t>
            </a:r>
            <a:r>
              <a:rPr lang="ja-JP" altLang="en-US" sz="1600" dirty="0">
                <a:latin typeface="+mn-ea"/>
              </a:rPr>
              <a:t>ロゴ、</a:t>
            </a:r>
            <a:r>
              <a:rPr lang="en-US" altLang="ja-JP" sz="1600" dirty="0">
                <a:latin typeface="+mn-ea"/>
              </a:rPr>
              <a:t>Flash</a:t>
            </a:r>
            <a:r>
              <a:rPr lang="ja-JP" altLang="en-US" sz="1600" dirty="0" err="1">
                <a:latin typeface="+mn-ea"/>
              </a:rPr>
              <a:t>、</a:t>
            </a:r>
            <a:r>
              <a:rPr lang="en-US" altLang="ja-JP" sz="1600" dirty="0">
                <a:latin typeface="+mn-ea"/>
              </a:rPr>
              <a:t>Flash Lite</a:t>
            </a:r>
            <a:r>
              <a:rPr lang="ja-JP" altLang="en-US" sz="1600" dirty="0">
                <a:latin typeface="+mn-ea"/>
              </a:rPr>
              <a:t>は、アドビシステムズ社の米国およびその他の国における登録商標または商標です。</a:t>
            </a:r>
          </a:p>
          <a:p>
            <a:pPr>
              <a:lnSpc>
                <a:spcPts val="2420"/>
              </a:lnSpc>
            </a:pPr>
            <a:r>
              <a:rPr lang="ja-JP" altLang="en-US" sz="1600" dirty="0">
                <a:latin typeface="+mn-ea"/>
              </a:rPr>
              <a:t>その他の会社名および製品・サービス名は、それぞれを表示するためだけに引用しており、各社の登録商標あるいは出願中の商標である場合があります。</a:t>
            </a:r>
          </a:p>
          <a:p>
            <a:pPr>
              <a:lnSpc>
                <a:spcPts val="2420"/>
              </a:lnSpc>
            </a:pPr>
            <a:r>
              <a:rPr lang="ja-JP" altLang="en-US" sz="1600" dirty="0">
                <a:latin typeface="+mn-ea"/>
              </a:rPr>
              <a:t>当サイトに記載されているシステム名、製品などには、必ずしも商標表示（ </a:t>
            </a:r>
            <a:r>
              <a:rPr lang="en-US" altLang="ja-JP" sz="1600" dirty="0">
                <a:latin typeface="+mn-ea"/>
              </a:rPr>
              <a:t>(R)</a:t>
            </a:r>
            <a:r>
              <a:rPr lang="ja-JP" altLang="en-US" sz="1600" dirty="0" err="1">
                <a:latin typeface="+mn-ea"/>
              </a:rPr>
              <a:t>、</a:t>
            </a:r>
            <a:r>
              <a:rPr lang="en-US" altLang="ja-JP" sz="1600" dirty="0">
                <a:latin typeface="+mn-ea"/>
              </a:rPr>
              <a:t>TM </a:t>
            </a:r>
            <a:r>
              <a:rPr lang="ja-JP" altLang="en-US" sz="1600" dirty="0">
                <a:latin typeface="+mn-ea"/>
              </a:rPr>
              <a:t>）を付記していません。</a:t>
            </a:r>
          </a:p>
        </p:txBody>
      </p:sp>
      <p:sp>
        <p:nvSpPr>
          <p:cNvPr id="10" name="タイトル 1"/>
          <p:cNvSpPr>
            <a:spLocks noGrp="1"/>
          </p:cNvSpPr>
          <p:nvPr>
            <p:ph type="title"/>
          </p:nvPr>
        </p:nvSpPr>
        <p:spPr>
          <a:xfrm>
            <a:off x="251520" y="313813"/>
            <a:ext cx="8712968" cy="424732"/>
          </a:xfrm>
        </p:spPr>
        <p:txBody>
          <a:bodyPr>
            <a:normAutofit/>
          </a:bodyPr>
          <a:lstStyle/>
          <a:p>
            <a:r>
              <a:rPr lang="ja-JP" altLang="en-US" dirty="0"/>
              <a:t>他社所有商標に関する表示</a:t>
            </a:r>
            <a:endParaRPr kumimoji="1" lang="ja-JP" altLang="en-US" dirty="0">
              <a:latin typeface="+mn-ea"/>
              <a:ea typeface="+mn-ea"/>
            </a:endParaRPr>
          </a:p>
        </p:txBody>
      </p:sp>
      <p:sp>
        <p:nvSpPr>
          <p:cNvPr id="11"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endParaRPr lang="ja-JP" altLang="en-US" sz="1200" dirty="0">
              <a:latin typeface="+mn-ea"/>
              <a:ea typeface="+mn-ea"/>
            </a:endParaRPr>
          </a:p>
        </p:txBody>
      </p:sp>
    </p:spTree>
    <p:extLst>
      <p:ext uri="{BB962C8B-B14F-4D97-AF65-F5344CB8AC3E}">
        <p14:creationId xmlns:p14="http://schemas.microsoft.com/office/powerpoint/2010/main" val="32540699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38</a:t>
            </a:fld>
            <a:endParaRPr kumimoji="1" lang="ja-JP" altLang="en-US"/>
          </a:p>
        </p:txBody>
      </p:sp>
      <p:sp>
        <p:nvSpPr>
          <p:cNvPr id="31" name="正方形/長方形 30"/>
          <p:cNvSpPr/>
          <p:nvPr/>
        </p:nvSpPr>
        <p:spPr bwMode="auto">
          <a:xfrm>
            <a:off x="215900" y="935726"/>
            <a:ext cx="8748588" cy="5589617"/>
          </a:xfrm>
          <a:prstGeom prst="rect">
            <a:avLst/>
          </a:prstGeom>
          <a:solidFill>
            <a:schemeClr val="accent6">
              <a:lumMod val="20000"/>
              <a:lumOff val="80000"/>
            </a:schemeClr>
          </a:solidFill>
          <a:ln w="6350">
            <a:noFill/>
            <a:miter lim="800000"/>
            <a:headEnd/>
            <a:tailEnd/>
          </a:ln>
          <a:extLst/>
        </p:spPr>
        <p:txBody>
          <a:bodyPr wrap="square" rtlCol="0" anchor="t"/>
          <a:lstStyle/>
          <a:p>
            <a:pPr marL="173038" lvl="1" indent="-173038">
              <a:spcBef>
                <a:spcPts val="600"/>
              </a:spcBef>
            </a:pPr>
            <a:r>
              <a:rPr lang="en-US" altLang="ja-JP" sz="1600" dirty="0">
                <a:latin typeface="+mn-ea"/>
              </a:rPr>
              <a:t>1.</a:t>
            </a:r>
            <a:r>
              <a:rPr lang="ja-JP" altLang="en-US" sz="1600" dirty="0" smtClean="0">
                <a:latin typeface="+mn-ea"/>
              </a:rPr>
              <a:t>当コンテンツに</a:t>
            </a:r>
            <a:r>
              <a:rPr lang="ja-JP" altLang="en-US" sz="1600" dirty="0">
                <a:latin typeface="+mn-ea"/>
              </a:rPr>
              <a:t>記載されている情報の正確さについては万全を期しておりますが、総務省は利用者が</a:t>
            </a:r>
            <a:r>
              <a:rPr lang="ja-JP" altLang="en-US" sz="1600" dirty="0" smtClean="0">
                <a:latin typeface="+mn-ea"/>
              </a:rPr>
              <a:t>当コンテンツの</a:t>
            </a:r>
            <a:r>
              <a:rPr lang="ja-JP" altLang="en-US" sz="1600" dirty="0">
                <a:latin typeface="+mn-ea"/>
              </a:rPr>
              <a:t>情報を用いて行う一切の行為について、何ら責任を負うものではありません。</a:t>
            </a:r>
          </a:p>
          <a:p>
            <a:pPr marL="173038" lvl="1" indent="-173038">
              <a:spcBef>
                <a:spcPts val="600"/>
              </a:spcBef>
            </a:pPr>
            <a:r>
              <a:rPr lang="en-US" altLang="ja-JP" sz="1600" dirty="0" smtClean="0">
                <a:latin typeface="+mn-ea"/>
              </a:rPr>
              <a:t>2.</a:t>
            </a:r>
            <a:r>
              <a:rPr lang="ja-JP" altLang="en-US" sz="1600" dirty="0" smtClean="0">
                <a:latin typeface="+mn-ea"/>
              </a:rPr>
              <a:t>当コンテンツは</a:t>
            </a:r>
            <a:r>
              <a:rPr lang="ja-JP" altLang="en-US" sz="1600" dirty="0">
                <a:latin typeface="+mn-ea"/>
              </a:rPr>
              <a:t>、予告なしに内容を変更又は削除する場合があります。あらかじめ御了承ください。</a:t>
            </a:r>
          </a:p>
        </p:txBody>
      </p:sp>
      <p:sp>
        <p:nvSpPr>
          <p:cNvPr id="10" name="タイトル 1"/>
          <p:cNvSpPr>
            <a:spLocks noGrp="1"/>
          </p:cNvSpPr>
          <p:nvPr>
            <p:ph type="title"/>
          </p:nvPr>
        </p:nvSpPr>
        <p:spPr>
          <a:xfrm>
            <a:off x="251520" y="313813"/>
            <a:ext cx="8712968" cy="424732"/>
          </a:xfrm>
        </p:spPr>
        <p:txBody>
          <a:bodyPr>
            <a:normAutofit/>
          </a:bodyPr>
          <a:lstStyle/>
          <a:p>
            <a:r>
              <a:rPr lang="ja-JP" altLang="ja-JP" dirty="0"/>
              <a:t>免責事項等について</a:t>
            </a:r>
            <a:endParaRPr kumimoji="1" lang="ja-JP" altLang="en-US" dirty="0">
              <a:latin typeface="+mn-ea"/>
              <a:ea typeface="+mn-ea"/>
            </a:endParaRPr>
          </a:p>
        </p:txBody>
      </p:sp>
      <p:sp>
        <p:nvSpPr>
          <p:cNvPr id="11"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endParaRPr lang="ja-JP" altLang="en-US" sz="1200" dirty="0">
              <a:latin typeface="+mn-ea"/>
              <a:ea typeface="+mn-ea"/>
            </a:endParaRPr>
          </a:p>
        </p:txBody>
      </p:sp>
    </p:spTree>
    <p:extLst>
      <p:ext uri="{BB962C8B-B14F-4D97-AF65-F5344CB8AC3E}">
        <p14:creationId xmlns:p14="http://schemas.microsoft.com/office/powerpoint/2010/main" val="17058204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3</a:t>
            </a:fld>
            <a:endParaRPr kumimoji="1" lang="ja-JP" altLang="en-US"/>
          </a:p>
        </p:txBody>
      </p:sp>
      <p:sp>
        <p:nvSpPr>
          <p:cNvPr id="11" name="正方形/長方形 10"/>
          <p:cNvSpPr/>
          <p:nvPr/>
        </p:nvSpPr>
        <p:spPr>
          <a:xfrm>
            <a:off x="224645" y="3235140"/>
            <a:ext cx="8331968"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オープンデータは、自治体行政に役立てられます。</a:t>
            </a:r>
          </a:p>
        </p:txBody>
      </p:sp>
      <p:sp>
        <p:nvSpPr>
          <p:cNvPr id="29" name="正方形/長方形 28"/>
          <p:cNvSpPr/>
          <p:nvPr/>
        </p:nvSpPr>
        <p:spPr>
          <a:xfrm>
            <a:off x="215900" y="840309"/>
            <a:ext cx="2771924"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背景</a:t>
            </a:r>
          </a:p>
        </p:txBody>
      </p:sp>
      <p:sp>
        <p:nvSpPr>
          <p:cNvPr id="2" name="タイトル 1"/>
          <p:cNvSpPr>
            <a:spLocks noGrp="1"/>
          </p:cNvSpPr>
          <p:nvPr>
            <p:ph type="title"/>
          </p:nvPr>
        </p:nvSpPr>
        <p:spPr>
          <a:xfrm>
            <a:off x="251520" y="313813"/>
            <a:ext cx="8712968" cy="424732"/>
          </a:xfrm>
        </p:spPr>
        <p:txBody>
          <a:bodyPr>
            <a:normAutofit/>
          </a:bodyPr>
          <a:lstStyle/>
          <a:p>
            <a:r>
              <a:rPr lang="en-US" altLang="ja-JP" dirty="0">
                <a:latin typeface="+mn-ea"/>
                <a:ea typeface="+mn-ea"/>
              </a:rPr>
              <a:t>2.1 </a:t>
            </a:r>
            <a:r>
              <a:rPr lang="ja-JP" altLang="en-US" dirty="0">
                <a:latin typeface="+mn-ea"/>
                <a:ea typeface="+mn-ea"/>
              </a:rPr>
              <a:t>オープンデータの意義</a:t>
            </a:r>
            <a:endParaRPr kumimoji="1" lang="ja-JP" altLang="en-US" dirty="0">
              <a:latin typeface="+mn-ea"/>
              <a:ea typeface="+mn-ea"/>
            </a:endParaRPr>
          </a:p>
        </p:txBody>
      </p:sp>
      <p:sp>
        <p:nvSpPr>
          <p:cNvPr id="33"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2.</a:t>
            </a:r>
            <a:r>
              <a:rPr lang="ja-JP" altLang="en-US" sz="1200" dirty="0">
                <a:latin typeface="+mn-ea"/>
                <a:ea typeface="+mn-ea"/>
              </a:rPr>
              <a:t>オープンデータの意義を理解する</a:t>
            </a:r>
          </a:p>
        </p:txBody>
      </p:sp>
      <p:sp>
        <p:nvSpPr>
          <p:cNvPr id="12" name="四角形: 角を丸くする 11">
            <a:extLst>
              <a:ext uri="{FF2B5EF4-FFF2-40B4-BE49-F238E27FC236}">
                <a16:creationId xmlns:a16="http://schemas.microsoft.com/office/drawing/2014/main" id="{132438D6-B9E5-4F61-AC27-E80EDB64B5A1}"/>
              </a:ext>
            </a:extLst>
          </p:cNvPr>
          <p:cNvSpPr/>
          <p:nvPr/>
        </p:nvSpPr>
        <p:spPr>
          <a:xfrm>
            <a:off x="251520" y="3595180"/>
            <a:ext cx="8712968" cy="964514"/>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rPr>
              <a:t>① 地域課題の解決の有効な手段としてのオープンデータ</a:t>
            </a:r>
            <a:endParaRPr kumimoji="1" lang="en-US" altLang="ja-JP" sz="1600" dirty="0">
              <a:solidFill>
                <a:schemeClr val="tx1"/>
              </a:solidFill>
            </a:endParaRPr>
          </a:p>
          <a:p>
            <a:r>
              <a:rPr kumimoji="1" lang="ja-JP" altLang="en-US" sz="1600" dirty="0">
                <a:solidFill>
                  <a:schemeClr val="tx1"/>
                </a:solidFill>
              </a:rPr>
              <a:t>② オープンデータは行政を効率化します</a:t>
            </a:r>
          </a:p>
          <a:p>
            <a:r>
              <a:rPr kumimoji="1" lang="ja-JP" altLang="en-US" sz="1600" dirty="0">
                <a:solidFill>
                  <a:schemeClr val="tx1"/>
                </a:solidFill>
              </a:rPr>
              <a:t>③ オープンデータは官民協働を促進します</a:t>
            </a:r>
          </a:p>
        </p:txBody>
      </p:sp>
      <p:sp>
        <p:nvSpPr>
          <p:cNvPr id="10" name="正方形/長方形 9">
            <a:extLst>
              <a:ext uri="{FF2B5EF4-FFF2-40B4-BE49-F238E27FC236}">
                <a16:creationId xmlns:a16="http://schemas.microsoft.com/office/drawing/2014/main" id="{739DCB50-A752-42E8-85C4-95281AD6E97F}"/>
              </a:ext>
            </a:extLst>
          </p:cNvPr>
          <p:cNvSpPr/>
          <p:nvPr/>
        </p:nvSpPr>
        <p:spPr>
          <a:xfrm>
            <a:off x="159940" y="1274354"/>
            <a:ext cx="8331968"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オープンデータに取り組む意義として、以下のようなものがあります。</a:t>
            </a:r>
          </a:p>
        </p:txBody>
      </p:sp>
      <p:sp>
        <p:nvSpPr>
          <p:cNvPr id="13" name="四角形: 角を丸くする 12">
            <a:extLst>
              <a:ext uri="{FF2B5EF4-FFF2-40B4-BE49-F238E27FC236}">
                <a16:creationId xmlns:a16="http://schemas.microsoft.com/office/drawing/2014/main" id="{B87FA16A-65E2-48B3-A260-8BED69724355}"/>
              </a:ext>
            </a:extLst>
          </p:cNvPr>
          <p:cNvSpPr/>
          <p:nvPr/>
        </p:nvSpPr>
        <p:spPr>
          <a:xfrm>
            <a:off x="174476" y="1688754"/>
            <a:ext cx="8712968" cy="1195799"/>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kumimoji="1" lang="ja-JP" altLang="en-US" sz="1600" dirty="0">
                <a:solidFill>
                  <a:schemeClr val="tx1"/>
                </a:solidFill>
              </a:rPr>
              <a:t>経済の活性化、新事業の創出</a:t>
            </a:r>
          </a:p>
          <a:p>
            <a:pPr marL="342900" indent="-342900">
              <a:buFont typeface="+mj-lt"/>
              <a:buAutoNum type="arabicPeriod"/>
            </a:pPr>
            <a:r>
              <a:rPr kumimoji="1" lang="ja-JP" altLang="en-US" sz="1600" dirty="0">
                <a:solidFill>
                  <a:schemeClr val="tx1"/>
                </a:solidFill>
              </a:rPr>
              <a:t>官民協働による公共サービス（防災、減災を含む。）の実現</a:t>
            </a:r>
          </a:p>
          <a:p>
            <a:pPr marL="342900" indent="-342900">
              <a:buFont typeface="+mj-lt"/>
              <a:buAutoNum type="arabicPeriod"/>
            </a:pPr>
            <a:r>
              <a:rPr kumimoji="1" lang="ja-JP" altLang="en-US" sz="1600" dirty="0">
                <a:solidFill>
                  <a:schemeClr val="tx1"/>
                </a:solidFill>
              </a:rPr>
              <a:t>行政の透明性・信頼性の向上</a:t>
            </a:r>
          </a:p>
        </p:txBody>
      </p:sp>
    </p:spTree>
    <p:extLst>
      <p:ext uri="{BB962C8B-B14F-4D97-AF65-F5344CB8AC3E}">
        <p14:creationId xmlns:p14="http://schemas.microsoft.com/office/powerpoint/2010/main" val="38065400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39</a:t>
            </a:fld>
            <a:endParaRPr kumimoji="1" lang="ja-JP" altLang="en-US"/>
          </a:p>
        </p:txBody>
      </p:sp>
      <p:sp>
        <p:nvSpPr>
          <p:cNvPr id="31" name="正方形/長方形 30"/>
          <p:cNvSpPr/>
          <p:nvPr/>
        </p:nvSpPr>
        <p:spPr bwMode="auto">
          <a:xfrm>
            <a:off x="215900" y="935726"/>
            <a:ext cx="8748588" cy="5589617"/>
          </a:xfrm>
          <a:prstGeom prst="rect">
            <a:avLst/>
          </a:prstGeom>
          <a:solidFill>
            <a:schemeClr val="accent6">
              <a:lumMod val="20000"/>
              <a:lumOff val="80000"/>
            </a:schemeClr>
          </a:solidFill>
          <a:ln w="6350">
            <a:noFill/>
            <a:miter lim="800000"/>
            <a:headEnd/>
            <a:tailEnd/>
          </a:ln>
          <a:extLst/>
        </p:spPr>
        <p:txBody>
          <a:bodyPr wrap="square" rtlCol="0" anchor="t"/>
          <a:lstStyle/>
          <a:p>
            <a:pPr>
              <a:spcBef>
                <a:spcPts val="600"/>
              </a:spcBef>
            </a:pPr>
            <a:r>
              <a:rPr lang="ja-JP" altLang="en-US" sz="1400" dirty="0" smtClean="0">
                <a:latin typeface="+mn-ea"/>
              </a:rPr>
              <a:t>オープンデータ化支援研修の</a:t>
            </a:r>
            <a:r>
              <a:rPr lang="ja-JP" altLang="en-US" sz="1400" dirty="0">
                <a:latin typeface="+mn-ea"/>
              </a:rPr>
              <a:t>資料は、以下の資料をもとに作成しました。</a:t>
            </a:r>
          </a:p>
          <a:p>
            <a:pPr marL="285750" indent="-285750">
              <a:spcBef>
                <a:spcPts val="600"/>
              </a:spcBef>
              <a:buFont typeface="Wingdings" pitchFamily="2" charset="2"/>
              <a:buChar char="l"/>
            </a:pPr>
            <a:r>
              <a:rPr lang="ja-JP" altLang="en-US" sz="1400" dirty="0">
                <a:latin typeface="+mn-ea"/>
                <a:hlinkClick r:id="rId3"/>
              </a:rPr>
              <a:t>オープンデータの意義と実務（東京大学</a:t>
            </a:r>
            <a:r>
              <a:rPr lang="en-US" altLang="ja-JP" sz="1400" dirty="0">
                <a:latin typeface="+mn-ea"/>
                <a:hlinkClick r:id="rId3"/>
              </a:rPr>
              <a:t> </a:t>
            </a:r>
            <a:r>
              <a:rPr lang="ja-JP" altLang="en-US" sz="1400" dirty="0">
                <a:latin typeface="+mn-ea"/>
                <a:hlinkClick r:id="rId3"/>
              </a:rPr>
              <a:t>越塚 登、</a:t>
            </a:r>
            <a:r>
              <a:rPr lang="en-US" altLang="ja-JP" sz="1400" dirty="0">
                <a:latin typeface="+mn-ea"/>
                <a:hlinkClick r:id="rId3"/>
              </a:rPr>
              <a:t>2018</a:t>
            </a:r>
            <a:r>
              <a:rPr lang="ja-JP" altLang="en-US" sz="1400" dirty="0">
                <a:latin typeface="+mn-ea"/>
                <a:hlinkClick r:id="rId3"/>
              </a:rPr>
              <a:t>年</a:t>
            </a:r>
            <a:r>
              <a:rPr lang="en-US" altLang="ja-JP" sz="1400" dirty="0">
                <a:latin typeface="+mn-ea"/>
                <a:hlinkClick r:id="rId3"/>
              </a:rPr>
              <a:t>3</a:t>
            </a:r>
            <a:r>
              <a:rPr lang="ja-JP" altLang="en-US" sz="1400" dirty="0">
                <a:latin typeface="+mn-ea"/>
                <a:hlinkClick r:id="rId3"/>
              </a:rPr>
              <a:t>月）</a:t>
            </a:r>
            <a:r>
              <a:rPr lang="ja-JP" altLang="en-US" sz="1400" dirty="0">
                <a:latin typeface="+mn-ea"/>
              </a:rPr>
              <a:t>（一般社団法人オープン＆ビッグデータ活用・地方創生推進機構 、クリエイティブ・コモンズ 表示 </a:t>
            </a:r>
            <a:r>
              <a:rPr lang="en-US" altLang="ja-JP" sz="1400" dirty="0">
                <a:latin typeface="+mn-ea"/>
              </a:rPr>
              <a:t>4.0 </a:t>
            </a:r>
            <a:r>
              <a:rPr lang="ja-JP" altLang="en-US" sz="1400" dirty="0">
                <a:latin typeface="+mn-ea"/>
              </a:rPr>
              <a:t>国際</a:t>
            </a:r>
            <a:r>
              <a:rPr lang="ja-JP" altLang="en-US" sz="1400" dirty="0" smtClean="0">
                <a:latin typeface="+mn-ea"/>
              </a:rPr>
              <a:t>）</a:t>
            </a:r>
            <a:endParaRPr lang="en-US" altLang="ja-JP" sz="1400" dirty="0" smtClean="0">
              <a:latin typeface="+mn-ea"/>
            </a:endParaRPr>
          </a:p>
          <a:p>
            <a:pPr marL="285750" indent="-285750">
              <a:spcBef>
                <a:spcPts val="600"/>
              </a:spcBef>
              <a:buFont typeface="Wingdings" pitchFamily="2" charset="2"/>
              <a:buChar char="l"/>
            </a:pPr>
            <a:r>
              <a:rPr lang="ja-JP" altLang="en-US" sz="1400" dirty="0" smtClean="0">
                <a:latin typeface="+mn-ea"/>
                <a:hlinkClick r:id="rId4"/>
              </a:rPr>
              <a:t>オープンデータ</a:t>
            </a:r>
            <a:r>
              <a:rPr lang="ja-JP" altLang="en-US" sz="1400" dirty="0">
                <a:latin typeface="+mn-ea"/>
                <a:hlinkClick r:id="rId4"/>
              </a:rPr>
              <a:t>をはじめよう ～ 地方公共団体のための最初の手引書 ～（内閣官房</a:t>
            </a:r>
            <a:r>
              <a:rPr lang="en" altLang="ja-JP" sz="1400" dirty="0">
                <a:latin typeface="+mn-ea"/>
                <a:hlinkClick r:id="rId4"/>
              </a:rPr>
              <a:t>IT</a:t>
            </a:r>
            <a:r>
              <a:rPr lang="ja-JP" altLang="en-US" sz="1400" dirty="0">
                <a:latin typeface="+mn-ea"/>
                <a:hlinkClick r:id="rId4"/>
              </a:rPr>
              <a:t>総合戦略室、平成</a:t>
            </a:r>
            <a:r>
              <a:rPr lang="en-US" altLang="ja-JP" sz="1400" dirty="0">
                <a:latin typeface="+mn-ea"/>
                <a:hlinkClick r:id="rId4"/>
              </a:rPr>
              <a:t>29</a:t>
            </a:r>
            <a:r>
              <a:rPr lang="ja-JP" altLang="en-US" sz="1400" dirty="0">
                <a:latin typeface="+mn-ea"/>
                <a:hlinkClick r:id="rId4"/>
              </a:rPr>
              <a:t>年</a:t>
            </a:r>
            <a:r>
              <a:rPr lang="en-US" altLang="ja-JP" sz="1400" dirty="0">
                <a:latin typeface="+mn-ea"/>
                <a:hlinkClick r:id="rId4"/>
              </a:rPr>
              <a:t>12</a:t>
            </a:r>
            <a:r>
              <a:rPr lang="ja-JP" altLang="en-US" sz="1400" dirty="0">
                <a:latin typeface="+mn-ea"/>
                <a:hlinkClick r:id="rId4"/>
              </a:rPr>
              <a:t>月</a:t>
            </a:r>
            <a:r>
              <a:rPr lang="en-US" altLang="ja-JP" sz="1400" dirty="0">
                <a:latin typeface="+mn-ea"/>
                <a:hlinkClick r:id="rId4"/>
              </a:rPr>
              <a:t>22</a:t>
            </a:r>
            <a:r>
              <a:rPr lang="ja-JP" altLang="en-US" sz="1400" dirty="0">
                <a:latin typeface="+mn-ea"/>
                <a:hlinkClick r:id="rId4"/>
              </a:rPr>
              <a:t>日改定）</a:t>
            </a:r>
            <a:r>
              <a:rPr lang="ja-JP" altLang="en-US" sz="1400" dirty="0">
                <a:latin typeface="+mn-ea"/>
              </a:rPr>
              <a:t>（内閣官房</a:t>
            </a:r>
            <a:r>
              <a:rPr lang="en" altLang="ja-JP" sz="1400" dirty="0">
                <a:latin typeface="+mn-ea"/>
              </a:rPr>
              <a:t>IT</a:t>
            </a:r>
            <a:r>
              <a:rPr lang="ja-JP" altLang="en-US" sz="1400" dirty="0">
                <a:latin typeface="+mn-ea"/>
              </a:rPr>
              <a:t>総合戦略室、クリエイティブ・コモンズ 表示 </a:t>
            </a:r>
            <a:r>
              <a:rPr lang="en-US" altLang="ja-JP" sz="1400" dirty="0">
                <a:latin typeface="+mn-ea"/>
              </a:rPr>
              <a:t>4.0 </a:t>
            </a:r>
            <a:r>
              <a:rPr lang="ja-JP" altLang="en-US" sz="1400" dirty="0">
                <a:latin typeface="+mn-ea"/>
              </a:rPr>
              <a:t>国際）</a:t>
            </a:r>
          </a:p>
          <a:p>
            <a:pPr marL="285750" indent="-285750">
              <a:spcBef>
                <a:spcPts val="600"/>
              </a:spcBef>
              <a:buFont typeface="Wingdings" pitchFamily="2" charset="2"/>
              <a:buChar char="l"/>
            </a:pPr>
            <a:r>
              <a:rPr lang="ja-JP" altLang="en-US" sz="1400" dirty="0">
                <a:latin typeface="+mn-ea"/>
                <a:hlinkClick r:id="rId5"/>
              </a:rPr>
              <a:t>オープンデータ基本指針（平成</a:t>
            </a:r>
            <a:r>
              <a:rPr lang="en-US" altLang="ja-JP" sz="1400" dirty="0">
                <a:latin typeface="+mn-ea"/>
                <a:hlinkClick r:id="rId5"/>
              </a:rPr>
              <a:t>29</a:t>
            </a:r>
            <a:r>
              <a:rPr lang="ja-JP" altLang="en-US" sz="1400" dirty="0">
                <a:latin typeface="+mn-ea"/>
                <a:hlinkClick r:id="rId5"/>
              </a:rPr>
              <a:t>年</a:t>
            </a:r>
            <a:r>
              <a:rPr lang="en-US" altLang="ja-JP" sz="1400" dirty="0">
                <a:latin typeface="+mn-ea"/>
                <a:hlinkClick r:id="rId5"/>
              </a:rPr>
              <a:t>5</a:t>
            </a:r>
            <a:r>
              <a:rPr lang="ja-JP" altLang="en-US" sz="1400" dirty="0">
                <a:latin typeface="+mn-ea"/>
                <a:hlinkClick r:id="rId5"/>
              </a:rPr>
              <a:t>月</a:t>
            </a:r>
            <a:r>
              <a:rPr lang="en-US" altLang="ja-JP" sz="1400" dirty="0">
                <a:latin typeface="+mn-ea"/>
                <a:hlinkClick r:id="rId5"/>
              </a:rPr>
              <a:t>30</a:t>
            </a:r>
            <a:r>
              <a:rPr lang="ja-JP" altLang="en-US" sz="1400" dirty="0">
                <a:latin typeface="+mn-ea"/>
                <a:hlinkClick r:id="rId5"/>
              </a:rPr>
              <a:t>日 </a:t>
            </a:r>
            <a:r>
              <a:rPr lang="en" altLang="ja-JP" sz="1400" dirty="0">
                <a:latin typeface="+mn-ea"/>
                <a:hlinkClick r:id="rId5"/>
              </a:rPr>
              <a:t>IT</a:t>
            </a:r>
            <a:r>
              <a:rPr lang="ja-JP" altLang="en-US" sz="1400" dirty="0">
                <a:latin typeface="+mn-ea"/>
                <a:hlinkClick r:id="rId5"/>
              </a:rPr>
              <a:t>本部・官民データ活用推進戦略会議決定）</a:t>
            </a:r>
            <a:r>
              <a:rPr lang="ja-JP" altLang="en-US" sz="1400" dirty="0">
                <a:latin typeface="+mn-ea"/>
              </a:rPr>
              <a:t>（内閣官房</a:t>
            </a:r>
            <a:r>
              <a:rPr lang="en" altLang="ja-JP" sz="1400" dirty="0">
                <a:latin typeface="+mn-ea"/>
              </a:rPr>
              <a:t>IT</a:t>
            </a:r>
            <a:r>
              <a:rPr lang="ja-JP" altLang="en-US" sz="1400" dirty="0">
                <a:latin typeface="+mn-ea"/>
              </a:rPr>
              <a:t>総合戦略室、クリエイティブ・コモンズ 表示 </a:t>
            </a:r>
            <a:r>
              <a:rPr lang="en-US" altLang="ja-JP" sz="1400" dirty="0">
                <a:latin typeface="+mn-ea"/>
              </a:rPr>
              <a:t>4.0 </a:t>
            </a:r>
            <a:r>
              <a:rPr lang="ja-JP" altLang="en-US" sz="1400" dirty="0">
                <a:latin typeface="+mn-ea"/>
              </a:rPr>
              <a:t>国際）</a:t>
            </a:r>
          </a:p>
          <a:p>
            <a:pPr marL="285750" indent="-285750">
              <a:spcBef>
                <a:spcPts val="600"/>
              </a:spcBef>
              <a:buFont typeface="Wingdings" pitchFamily="2" charset="2"/>
              <a:buChar char="l"/>
            </a:pPr>
            <a:r>
              <a:rPr lang="ja-JP" altLang="en-US" sz="1400" dirty="0" smtClean="0">
                <a:latin typeface="+mn-ea"/>
                <a:hlinkClick r:id="rId6"/>
              </a:rPr>
              <a:t>オープンデータ</a:t>
            </a:r>
            <a:r>
              <a:rPr lang="ja-JP" altLang="en-US" sz="1400" dirty="0">
                <a:latin typeface="+mn-ea"/>
                <a:hlinkClick r:id="rId6"/>
              </a:rPr>
              <a:t>の取組に関する自治体アンケート結果（内閣官房</a:t>
            </a:r>
            <a:r>
              <a:rPr lang="en" altLang="ja-JP" sz="1400" dirty="0">
                <a:latin typeface="+mn-ea"/>
                <a:hlinkClick r:id="rId6"/>
              </a:rPr>
              <a:t>IT</a:t>
            </a:r>
            <a:r>
              <a:rPr lang="ja-JP" altLang="en-US" sz="1400" dirty="0">
                <a:latin typeface="+mn-ea"/>
                <a:hlinkClick r:id="rId6"/>
              </a:rPr>
              <a:t>総合戦略室、平成</a:t>
            </a:r>
            <a:r>
              <a:rPr lang="en-US" altLang="ja-JP" sz="1400" dirty="0">
                <a:latin typeface="+mn-ea"/>
                <a:hlinkClick r:id="rId6"/>
              </a:rPr>
              <a:t>28</a:t>
            </a:r>
            <a:r>
              <a:rPr lang="ja-JP" altLang="en-US" sz="1400" dirty="0">
                <a:latin typeface="+mn-ea"/>
                <a:hlinkClick r:id="rId6"/>
              </a:rPr>
              <a:t>年</a:t>
            </a:r>
            <a:r>
              <a:rPr lang="en-US" altLang="ja-JP" sz="1400" dirty="0">
                <a:latin typeface="+mn-ea"/>
                <a:hlinkClick r:id="rId6"/>
              </a:rPr>
              <a:t>12</a:t>
            </a:r>
            <a:r>
              <a:rPr lang="ja-JP" altLang="en-US" sz="1400" dirty="0">
                <a:latin typeface="+mn-ea"/>
                <a:hlinkClick r:id="rId6"/>
              </a:rPr>
              <a:t>月実施）</a:t>
            </a:r>
            <a:r>
              <a:rPr lang="ja-JP" altLang="en-US" sz="1400" dirty="0">
                <a:latin typeface="+mn-ea"/>
              </a:rPr>
              <a:t>（内閣官房</a:t>
            </a:r>
            <a:r>
              <a:rPr lang="en" altLang="ja-JP" sz="1400" dirty="0">
                <a:latin typeface="+mn-ea"/>
              </a:rPr>
              <a:t>IT</a:t>
            </a:r>
            <a:r>
              <a:rPr lang="ja-JP" altLang="en-US" sz="1400" dirty="0">
                <a:latin typeface="+mn-ea"/>
              </a:rPr>
              <a:t>総合戦略室、クリエイティブ・コモンズ 表示 </a:t>
            </a:r>
            <a:r>
              <a:rPr lang="en-US" altLang="ja-JP" sz="1400" dirty="0">
                <a:latin typeface="+mn-ea"/>
              </a:rPr>
              <a:t>4.0 </a:t>
            </a:r>
            <a:r>
              <a:rPr lang="ja-JP" altLang="en-US" sz="1400" dirty="0">
                <a:latin typeface="+mn-ea"/>
              </a:rPr>
              <a:t>国際）</a:t>
            </a:r>
          </a:p>
          <a:p>
            <a:pPr marL="285750" indent="-285750">
              <a:spcBef>
                <a:spcPts val="600"/>
              </a:spcBef>
              <a:buFont typeface="Wingdings" pitchFamily="2" charset="2"/>
              <a:buChar char="l"/>
            </a:pPr>
            <a:r>
              <a:rPr lang="ja-JP" altLang="en-US" sz="1400" dirty="0" smtClean="0">
                <a:latin typeface="+mn-ea"/>
                <a:hlinkClick r:id="rId7"/>
              </a:rPr>
              <a:t>オープンデータガイド</a:t>
            </a:r>
            <a:r>
              <a:rPr lang="ja-JP" altLang="en-US" sz="1400" dirty="0">
                <a:latin typeface="+mn-ea"/>
                <a:hlinkClick r:id="rId7"/>
              </a:rPr>
              <a:t>第</a:t>
            </a:r>
            <a:r>
              <a:rPr lang="en-US" altLang="ja-JP" sz="1400" dirty="0">
                <a:latin typeface="+mn-ea"/>
                <a:hlinkClick r:id="rId7"/>
              </a:rPr>
              <a:t>2.1</a:t>
            </a:r>
            <a:r>
              <a:rPr lang="ja-JP" altLang="en-US" sz="1400" dirty="0">
                <a:latin typeface="+mn-ea"/>
                <a:hlinkClick r:id="rId7"/>
              </a:rPr>
              <a:t>版 ～オープンデータのためのルール・技術の手引き～ 第 </a:t>
            </a:r>
            <a:r>
              <a:rPr lang="en-US" altLang="ja-JP" sz="1400" dirty="0">
                <a:latin typeface="+mn-ea"/>
                <a:hlinkClick r:id="rId7"/>
              </a:rPr>
              <a:t>2.1 </a:t>
            </a:r>
            <a:r>
              <a:rPr lang="ja-JP" altLang="en-US" sz="1400" dirty="0">
                <a:latin typeface="+mn-ea"/>
                <a:hlinkClick r:id="rId7"/>
              </a:rPr>
              <a:t>版（一般社団法人オープン＆ビッグデータ活用・地方創生推進機構 、</a:t>
            </a:r>
            <a:r>
              <a:rPr lang="en-US" altLang="ja-JP" sz="1400" dirty="0">
                <a:latin typeface="+mn-ea"/>
                <a:hlinkClick r:id="rId7"/>
              </a:rPr>
              <a:t>2016</a:t>
            </a:r>
            <a:r>
              <a:rPr lang="ja-JP" altLang="en-US" sz="1400" dirty="0">
                <a:latin typeface="+mn-ea"/>
                <a:hlinkClick r:id="rId7"/>
              </a:rPr>
              <a:t>年</a:t>
            </a:r>
            <a:r>
              <a:rPr lang="en-US" altLang="ja-JP" sz="1400" dirty="0">
                <a:latin typeface="+mn-ea"/>
                <a:hlinkClick r:id="rId7"/>
              </a:rPr>
              <a:t>6</a:t>
            </a:r>
            <a:r>
              <a:rPr lang="ja-JP" altLang="en-US" sz="1400" dirty="0">
                <a:latin typeface="+mn-ea"/>
                <a:hlinkClick r:id="rId7"/>
              </a:rPr>
              <a:t>月</a:t>
            </a:r>
            <a:r>
              <a:rPr lang="en-US" altLang="ja-JP" sz="1400" dirty="0">
                <a:latin typeface="+mn-ea"/>
                <a:hlinkClick r:id="rId7"/>
              </a:rPr>
              <a:t>22</a:t>
            </a:r>
            <a:r>
              <a:rPr lang="ja-JP" altLang="en-US" sz="1400" dirty="0">
                <a:latin typeface="+mn-ea"/>
                <a:hlinkClick r:id="rId7"/>
              </a:rPr>
              <a:t>日）</a:t>
            </a:r>
            <a:r>
              <a:rPr lang="ja-JP" altLang="en-US" sz="1400" dirty="0">
                <a:latin typeface="+mn-ea"/>
              </a:rPr>
              <a:t>（一般社団法人オープン＆ビッグデータ活用・地方創生推進機構 、クリエイティブ・コモンズ 表示 </a:t>
            </a:r>
            <a:r>
              <a:rPr lang="en-US" altLang="ja-JP" sz="1400" dirty="0">
                <a:latin typeface="+mn-ea"/>
              </a:rPr>
              <a:t>4.0 </a:t>
            </a:r>
            <a:r>
              <a:rPr lang="ja-JP" altLang="en-US" sz="1400" dirty="0">
                <a:latin typeface="+mn-ea"/>
              </a:rPr>
              <a:t>国際）</a:t>
            </a:r>
          </a:p>
          <a:p>
            <a:pPr marL="285750" indent="-285750">
              <a:spcBef>
                <a:spcPts val="600"/>
              </a:spcBef>
              <a:buFont typeface="Wingdings" pitchFamily="2" charset="2"/>
              <a:buChar char="l"/>
            </a:pPr>
            <a:r>
              <a:rPr lang="ja-JP" altLang="en-US" sz="1400" dirty="0" smtClean="0">
                <a:latin typeface="+mn-ea"/>
                <a:hlinkClick r:id="rId8"/>
              </a:rPr>
              <a:t>オープンデータ</a:t>
            </a:r>
            <a:r>
              <a:rPr lang="ja-JP" altLang="en-US" sz="1400" dirty="0">
                <a:latin typeface="+mn-ea"/>
                <a:hlinkClick r:id="rId8"/>
              </a:rPr>
              <a:t>取組ガイド（地方公共団体情報システム機構）</a:t>
            </a:r>
            <a:endParaRPr lang="ja-JP" altLang="en-US" sz="1400" dirty="0">
              <a:latin typeface="+mn-ea"/>
            </a:endParaRPr>
          </a:p>
          <a:p>
            <a:pPr marL="285750" indent="-285750">
              <a:spcBef>
                <a:spcPts val="600"/>
              </a:spcBef>
              <a:buFont typeface="Wingdings" pitchFamily="2" charset="2"/>
              <a:buChar char="l"/>
            </a:pPr>
            <a:r>
              <a:rPr lang="en" altLang="ja-JP" sz="1400" dirty="0" smtClean="0">
                <a:latin typeface="+mn-ea"/>
                <a:hlinkClick r:id="rId9"/>
              </a:rPr>
              <a:t>FAQ</a:t>
            </a:r>
            <a:r>
              <a:rPr lang="ja-JP" altLang="en" sz="1400" dirty="0">
                <a:latin typeface="+mn-ea"/>
                <a:hlinkClick r:id="rId9"/>
              </a:rPr>
              <a:t>　</a:t>
            </a:r>
            <a:r>
              <a:rPr lang="ja-JP" altLang="en-US" sz="1400" dirty="0">
                <a:latin typeface="+mn-ea"/>
                <a:hlinkClick r:id="rId9"/>
              </a:rPr>
              <a:t>よくある質問と回答（クリエイティブ・コモンズ・ジャパン（特定非営利活動法人　コモンスフィア）</a:t>
            </a:r>
            <a:r>
              <a:rPr lang="ja-JP" altLang="en-US" sz="1400" dirty="0">
                <a:latin typeface="+mn-ea"/>
              </a:rPr>
              <a:t>、クリエイティブ・コモンズ 表示 </a:t>
            </a:r>
            <a:r>
              <a:rPr lang="en-US" altLang="ja-JP" sz="1400" dirty="0">
                <a:latin typeface="+mn-ea"/>
              </a:rPr>
              <a:t>4.0 </a:t>
            </a:r>
            <a:r>
              <a:rPr lang="ja-JP" altLang="en-US" sz="1400" dirty="0">
                <a:latin typeface="+mn-ea"/>
              </a:rPr>
              <a:t>国際）</a:t>
            </a:r>
          </a:p>
          <a:p>
            <a:pPr marL="285750" indent="-285750">
              <a:spcBef>
                <a:spcPts val="600"/>
              </a:spcBef>
              <a:buFont typeface="Wingdings" pitchFamily="2" charset="2"/>
              <a:buChar char="l"/>
            </a:pPr>
            <a:r>
              <a:rPr lang="ja-JP" altLang="en-US" sz="1400" dirty="0">
                <a:latin typeface="+mn-ea"/>
                <a:hlinkClick r:id="rId10"/>
              </a:rPr>
              <a:t>オープンデータに関する</a:t>
            </a:r>
            <a:r>
              <a:rPr lang="en" altLang="ja-JP" sz="1400" dirty="0">
                <a:latin typeface="+mn-ea"/>
                <a:hlinkClick r:id="rId10"/>
              </a:rPr>
              <a:t>FAQ</a:t>
            </a:r>
            <a:r>
              <a:rPr lang="ja-JP" altLang="en" sz="1400" dirty="0">
                <a:latin typeface="+mn-ea"/>
                <a:hlinkClick r:id="rId10"/>
              </a:rPr>
              <a:t>（</a:t>
            </a:r>
            <a:r>
              <a:rPr lang="ja-JP" altLang="en-US" sz="1400" dirty="0">
                <a:latin typeface="+mn-ea"/>
                <a:hlinkClick r:id="rId10"/>
              </a:rPr>
              <a:t>クリエイティブ・コモンズ・ジャパン（特定非営利活動法人　コモンスフィア）</a:t>
            </a:r>
            <a:r>
              <a:rPr lang="ja-JP" altLang="en-US" sz="1400" dirty="0">
                <a:latin typeface="+mn-ea"/>
              </a:rPr>
              <a:t>、クリエイティブ・コモンズ 表示 </a:t>
            </a:r>
            <a:r>
              <a:rPr lang="en-US" altLang="ja-JP" sz="1400" dirty="0">
                <a:latin typeface="+mn-ea"/>
              </a:rPr>
              <a:t>4.0 </a:t>
            </a:r>
            <a:r>
              <a:rPr lang="ja-JP" altLang="en-US" sz="1400" dirty="0">
                <a:latin typeface="+mn-ea"/>
              </a:rPr>
              <a:t>国際）</a:t>
            </a:r>
          </a:p>
        </p:txBody>
      </p:sp>
      <p:sp>
        <p:nvSpPr>
          <p:cNvPr id="10" name="タイトル 1"/>
          <p:cNvSpPr>
            <a:spLocks noGrp="1"/>
          </p:cNvSpPr>
          <p:nvPr>
            <p:ph type="title"/>
          </p:nvPr>
        </p:nvSpPr>
        <p:spPr>
          <a:xfrm>
            <a:off x="251520" y="313813"/>
            <a:ext cx="8712968" cy="424732"/>
          </a:xfrm>
        </p:spPr>
        <p:txBody>
          <a:bodyPr>
            <a:normAutofit/>
          </a:bodyPr>
          <a:lstStyle/>
          <a:p>
            <a:r>
              <a:rPr kumimoji="1" lang="ja-JP" altLang="en-US" dirty="0">
                <a:latin typeface="+mn-ea"/>
                <a:ea typeface="+mn-ea"/>
              </a:rPr>
              <a:t>出典について</a:t>
            </a:r>
          </a:p>
        </p:txBody>
      </p:sp>
      <p:sp>
        <p:nvSpPr>
          <p:cNvPr id="11"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endParaRPr lang="ja-JP" altLang="en-US" sz="1200" dirty="0">
              <a:latin typeface="+mn-ea"/>
              <a:ea typeface="+mn-ea"/>
            </a:endParaRPr>
          </a:p>
        </p:txBody>
      </p:sp>
    </p:spTree>
    <p:extLst>
      <p:ext uri="{BB962C8B-B14F-4D97-AF65-F5344CB8AC3E}">
        <p14:creationId xmlns:p14="http://schemas.microsoft.com/office/powerpoint/2010/main" val="13021907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4</a:t>
            </a:fld>
            <a:endParaRPr kumimoji="1" lang="ja-JP" altLang="en-US"/>
          </a:p>
        </p:txBody>
      </p:sp>
      <p:sp>
        <p:nvSpPr>
          <p:cNvPr id="11" name="正方形/長方形 10"/>
          <p:cNvSpPr/>
          <p:nvPr/>
        </p:nvSpPr>
        <p:spPr>
          <a:xfrm>
            <a:off x="406016" y="1113143"/>
            <a:ext cx="8331968"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自治体による公共データのオープンデータ化は、地域課題の解決、経済の活性化を促進する有効な手段となります。</a:t>
            </a:r>
          </a:p>
        </p:txBody>
      </p:sp>
      <p:sp>
        <p:nvSpPr>
          <p:cNvPr id="2" name="タイトル 1"/>
          <p:cNvSpPr>
            <a:spLocks noGrp="1"/>
          </p:cNvSpPr>
          <p:nvPr>
            <p:ph type="title"/>
          </p:nvPr>
        </p:nvSpPr>
        <p:spPr>
          <a:xfrm>
            <a:off x="251520" y="313813"/>
            <a:ext cx="8712968" cy="424732"/>
          </a:xfrm>
        </p:spPr>
        <p:txBody>
          <a:bodyPr>
            <a:normAutofit/>
          </a:bodyPr>
          <a:lstStyle/>
          <a:p>
            <a:r>
              <a:rPr lang="en-US" altLang="ja-JP" dirty="0">
                <a:latin typeface="+mn-ea"/>
                <a:ea typeface="+mn-ea"/>
              </a:rPr>
              <a:t>2.2 </a:t>
            </a:r>
            <a:r>
              <a:rPr lang="ja-JP" altLang="en-US" dirty="0">
                <a:latin typeface="+mn-ea"/>
                <a:ea typeface="+mn-ea"/>
              </a:rPr>
              <a:t>地域課題の解決の有効な手段としてのオープンデータ</a:t>
            </a:r>
            <a:endParaRPr kumimoji="1" lang="ja-JP" altLang="en-US" dirty="0">
              <a:latin typeface="+mn-ea"/>
              <a:ea typeface="+mn-ea"/>
            </a:endParaRPr>
          </a:p>
        </p:txBody>
      </p:sp>
      <p:sp>
        <p:nvSpPr>
          <p:cNvPr id="33"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2.</a:t>
            </a:r>
            <a:r>
              <a:rPr lang="ja-JP" altLang="en-US" sz="1200" dirty="0">
                <a:latin typeface="+mn-ea"/>
                <a:ea typeface="+mn-ea"/>
              </a:rPr>
              <a:t>オープンデータの意義を理解する</a:t>
            </a:r>
          </a:p>
        </p:txBody>
      </p:sp>
      <p:sp>
        <p:nvSpPr>
          <p:cNvPr id="3" name="四角形: 角を丸くする 2">
            <a:extLst>
              <a:ext uri="{FF2B5EF4-FFF2-40B4-BE49-F238E27FC236}">
                <a16:creationId xmlns:a16="http://schemas.microsoft.com/office/drawing/2014/main" id="{23ADEE9A-F42D-4357-AAB0-AC0C48501BFB}"/>
              </a:ext>
            </a:extLst>
          </p:cNvPr>
          <p:cNvSpPr/>
          <p:nvPr/>
        </p:nvSpPr>
        <p:spPr>
          <a:xfrm>
            <a:off x="193629" y="2058973"/>
            <a:ext cx="8577708" cy="1356616"/>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kumimoji="1" lang="ja-JP" altLang="en-US" sz="1600" dirty="0">
                <a:solidFill>
                  <a:schemeClr val="tx1"/>
                </a:solidFill>
              </a:rPr>
              <a:t>千葉市では、ボーリングデータを公開することにより、近隣での新規の採掘が削減可能となり、費用及び調査時間の削減が見込まれています。</a:t>
            </a:r>
            <a:br>
              <a:rPr kumimoji="1" lang="ja-JP" altLang="en-US" sz="1600" dirty="0">
                <a:solidFill>
                  <a:schemeClr val="tx1"/>
                </a:solidFill>
              </a:rPr>
            </a:br>
            <a:r>
              <a:rPr kumimoji="1" lang="ja-JP" altLang="en-US" sz="1600" dirty="0">
                <a:solidFill>
                  <a:schemeClr val="tx1"/>
                </a:solidFill>
              </a:rPr>
              <a:t>さらには建物等毎に保存されていたデータを公開することで地域全体の地質構造が一覧できるようになり、防災や保険といった他分野への利活用も期待されています。</a:t>
            </a:r>
          </a:p>
        </p:txBody>
      </p:sp>
      <p:pic>
        <p:nvPicPr>
          <p:cNvPr id="6" name="図 5">
            <a:extLst>
              <a:ext uri="{FF2B5EF4-FFF2-40B4-BE49-F238E27FC236}">
                <a16:creationId xmlns:a16="http://schemas.microsoft.com/office/drawing/2014/main" id="{C1758869-0AC7-428B-9542-46F62BF2CA43}"/>
              </a:ext>
            </a:extLst>
          </p:cNvPr>
          <p:cNvPicPr>
            <a:picLocks noChangeAspect="1"/>
          </p:cNvPicPr>
          <p:nvPr/>
        </p:nvPicPr>
        <p:blipFill>
          <a:blip r:embed="rId3"/>
          <a:stretch>
            <a:fillRect/>
          </a:stretch>
        </p:blipFill>
        <p:spPr>
          <a:xfrm>
            <a:off x="706441" y="3715157"/>
            <a:ext cx="4145513" cy="2398806"/>
          </a:xfrm>
          <a:prstGeom prst="rect">
            <a:avLst/>
          </a:prstGeom>
        </p:spPr>
      </p:pic>
      <p:sp>
        <p:nvSpPr>
          <p:cNvPr id="8" name="テキスト ボックス 7">
            <a:extLst>
              <a:ext uri="{FF2B5EF4-FFF2-40B4-BE49-F238E27FC236}">
                <a16:creationId xmlns:a16="http://schemas.microsoft.com/office/drawing/2014/main" id="{5421B4DC-2344-4E05-9E62-C6A0EBA2F72E}"/>
              </a:ext>
            </a:extLst>
          </p:cNvPr>
          <p:cNvSpPr txBox="1"/>
          <p:nvPr/>
        </p:nvSpPr>
        <p:spPr>
          <a:xfrm>
            <a:off x="4849389" y="5582534"/>
            <a:ext cx="4259115" cy="830997"/>
          </a:xfrm>
          <a:prstGeom prst="rect">
            <a:avLst/>
          </a:prstGeom>
          <a:noFill/>
        </p:spPr>
        <p:txBody>
          <a:bodyPr wrap="none" rtlCol="0">
            <a:spAutoFit/>
          </a:bodyPr>
          <a:lstStyle/>
          <a:p>
            <a:r>
              <a:rPr kumimoji="1" lang="ja-JP" altLang="en-US" sz="1600" dirty="0"/>
              <a:t>千葉市が公開しているボーリングデータの例</a:t>
            </a:r>
          </a:p>
          <a:p>
            <a:r>
              <a:rPr kumimoji="1" lang="ja-JP" altLang="en-US" sz="1600" dirty="0"/>
              <a:t>（出典</a:t>
            </a:r>
            <a:r>
              <a:rPr kumimoji="1" lang="en-US" altLang="ja-JP" sz="1600" dirty="0"/>
              <a:t>: http://www.city.chiba.jp/toshi/</a:t>
            </a:r>
            <a:br>
              <a:rPr kumimoji="1" lang="en-US" altLang="ja-JP" sz="1600" dirty="0"/>
            </a:br>
            <a:r>
              <a:rPr kumimoji="1" lang="en-US" altLang="ja-JP" sz="1600" dirty="0" err="1"/>
              <a:t>kenchiku</a:t>
            </a:r>
            <a:r>
              <a:rPr kumimoji="1" lang="en-US" altLang="ja-JP" sz="1600" dirty="0"/>
              <a:t>/</a:t>
            </a:r>
            <a:r>
              <a:rPr kumimoji="1" lang="en-US" altLang="ja-JP" sz="1600" dirty="0" err="1"/>
              <a:t>kanri</a:t>
            </a:r>
            <a:r>
              <a:rPr kumimoji="1" lang="en-US" altLang="ja-JP" sz="1600" dirty="0"/>
              <a:t>/chuou_boling_list.html</a:t>
            </a:r>
            <a:r>
              <a:rPr kumimoji="1" lang="ja-JP" altLang="en-US" sz="1600" dirty="0"/>
              <a:t>）</a:t>
            </a:r>
          </a:p>
        </p:txBody>
      </p:sp>
      <p:sp>
        <p:nvSpPr>
          <p:cNvPr id="10" name="正方形/長方形 9">
            <a:extLst>
              <a:ext uri="{FF2B5EF4-FFF2-40B4-BE49-F238E27FC236}">
                <a16:creationId xmlns:a16="http://schemas.microsoft.com/office/drawing/2014/main" id="{D0984C66-663B-4CCC-A093-2F072B1AF7F8}"/>
              </a:ext>
            </a:extLst>
          </p:cNvPr>
          <p:cNvSpPr/>
          <p:nvPr/>
        </p:nvSpPr>
        <p:spPr>
          <a:xfrm>
            <a:off x="231217" y="1592731"/>
            <a:ext cx="8502531"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① ボーリングデータ公開による防災・保険への利活用（千葉市）</a:t>
            </a:r>
          </a:p>
        </p:txBody>
      </p:sp>
    </p:spTree>
    <p:extLst>
      <p:ext uri="{BB962C8B-B14F-4D97-AF65-F5344CB8AC3E}">
        <p14:creationId xmlns:p14="http://schemas.microsoft.com/office/powerpoint/2010/main" val="736596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5</a:t>
            </a:fld>
            <a:endParaRPr kumimoji="1" lang="ja-JP" altLang="en-US"/>
          </a:p>
        </p:txBody>
      </p:sp>
      <p:sp>
        <p:nvSpPr>
          <p:cNvPr id="10" name="四角形: 角を丸くする 9">
            <a:extLst>
              <a:ext uri="{FF2B5EF4-FFF2-40B4-BE49-F238E27FC236}">
                <a16:creationId xmlns:a16="http://schemas.microsoft.com/office/drawing/2014/main" id="{683F6A8F-D098-45F9-BBEF-610D483B57C8}"/>
              </a:ext>
            </a:extLst>
          </p:cNvPr>
          <p:cNvSpPr/>
          <p:nvPr/>
        </p:nvSpPr>
        <p:spPr>
          <a:xfrm>
            <a:off x="317237" y="1340768"/>
            <a:ext cx="8502531" cy="974759"/>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n-ea"/>
                <a:cs typeface="Meiryo UI" panose="020B0604030504040204" pitchFamily="50" charset="-128"/>
              </a:rPr>
              <a:t>図書館の蔵書情報をオープンにすることにより、図書館を横断して蔵書を検索することが可能になります。</a:t>
            </a:r>
          </a:p>
          <a:p>
            <a:r>
              <a:rPr lang="ja-JP" altLang="en-US" sz="1600" dirty="0">
                <a:solidFill>
                  <a:schemeClr val="tx1"/>
                </a:solidFill>
                <a:latin typeface="+mn-ea"/>
                <a:cs typeface="Meiryo UI" panose="020B0604030504040204" pitchFamily="50" charset="-128"/>
              </a:rPr>
              <a:t>複数かつ多数の図書館等の蔵書情報や貸出状況が簡単に検索可能できるようになったため、図書館</a:t>
            </a:r>
          </a:p>
          <a:p>
            <a:r>
              <a:rPr lang="ja-JP" altLang="en-US" sz="1600" dirty="0">
                <a:solidFill>
                  <a:schemeClr val="tx1"/>
                </a:solidFill>
                <a:latin typeface="+mn-ea"/>
                <a:cs typeface="Meiryo UI" panose="020B0604030504040204" pitchFamily="50" charset="-128"/>
              </a:rPr>
              <a:t>の利用促進に繋がりました。</a:t>
            </a:r>
          </a:p>
        </p:txBody>
      </p:sp>
      <p:grpSp>
        <p:nvGrpSpPr>
          <p:cNvPr id="67" name="図形グループ 59">
            <a:extLst>
              <a:ext uri="{FF2B5EF4-FFF2-40B4-BE49-F238E27FC236}">
                <a16:creationId xmlns:a16="http://schemas.microsoft.com/office/drawing/2014/main" id="{73AAF58E-CD24-49E4-8B96-CA9330E1E011}"/>
              </a:ext>
            </a:extLst>
          </p:cNvPr>
          <p:cNvGrpSpPr/>
          <p:nvPr/>
        </p:nvGrpSpPr>
        <p:grpSpPr>
          <a:xfrm>
            <a:off x="3563888" y="2551634"/>
            <a:ext cx="2880236" cy="1754731"/>
            <a:chOff x="168484" y="2850358"/>
            <a:chExt cx="4639010" cy="2652261"/>
          </a:xfrm>
        </p:grpSpPr>
        <p:pic>
          <p:nvPicPr>
            <p:cNvPr id="83" name="図 82" descr="スクリーンショット 2016-01-28 0.35.07.png">
              <a:extLst>
                <a:ext uri="{FF2B5EF4-FFF2-40B4-BE49-F238E27FC236}">
                  <a16:creationId xmlns:a16="http://schemas.microsoft.com/office/drawing/2014/main" id="{5225DE12-75B7-4BC3-A1F8-7BD33F4218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84" y="2850358"/>
              <a:ext cx="4639010" cy="2652261"/>
            </a:xfrm>
            <a:prstGeom prst="rect">
              <a:avLst/>
            </a:prstGeom>
          </p:spPr>
        </p:pic>
        <p:sp>
          <p:nvSpPr>
            <p:cNvPr id="84" name="正方形/長方形 83">
              <a:extLst>
                <a:ext uri="{FF2B5EF4-FFF2-40B4-BE49-F238E27FC236}">
                  <a16:creationId xmlns:a16="http://schemas.microsoft.com/office/drawing/2014/main" id="{4EAB3C6B-810D-421A-BCCA-3173AE2EC2A1}"/>
                </a:ext>
              </a:extLst>
            </p:cNvPr>
            <p:cNvSpPr/>
            <p:nvPr/>
          </p:nvSpPr>
          <p:spPr>
            <a:xfrm>
              <a:off x="3264389" y="5014643"/>
              <a:ext cx="1543105" cy="487976"/>
            </a:xfrm>
            <a:prstGeom prst="rect">
              <a:avLst/>
            </a:prstGeom>
            <a:solidFill>
              <a:sysClr val="window" lastClr="FFFFFF"/>
            </a:solidFill>
            <a:ln w="9525"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mn-ea"/>
                <a:cs typeface="+mn-cs"/>
              </a:endParaRPr>
            </a:p>
          </p:txBody>
        </p:sp>
      </p:grpSp>
      <p:sp>
        <p:nvSpPr>
          <p:cNvPr id="68" name="角丸四角形 51">
            <a:extLst>
              <a:ext uri="{FF2B5EF4-FFF2-40B4-BE49-F238E27FC236}">
                <a16:creationId xmlns:a16="http://schemas.microsoft.com/office/drawing/2014/main" id="{FB5EED80-73C0-49A9-982A-53E773C8CDF8}"/>
              </a:ext>
            </a:extLst>
          </p:cNvPr>
          <p:cNvSpPr/>
          <p:nvPr/>
        </p:nvSpPr>
        <p:spPr>
          <a:xfrm>
            <a:off x="2268707" y="2462399"/>
            <a:ext cx="1640393" cy="469055"/>
          </a:xfrm>
          <a:prstGeom prst="roundRect">
            <a:avLst>
              <a:gd name="adj" fmla="val 50000"/>
            </a:avLst>
          </a:prstGeom>
          <a:solidFill>
            <a:schemeClr val="accent1"/>
          </a:solidFill>
          <a:ln w="9525"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ysClr val="window" lastClr="FFFFFF"/>
                </a:solidFill>
                <a:effectLst/>
                <a:uLnTx/>
                <a:uFillTx/>
                <a:latin typeface="+mn-ea"/>
                <a:cs typeface="フォントポにほんご"/>
              </a:rPr>
              <a:t>① </a:t>
            </a:r>
            <a:r>
              <a:rPr kumimoji="1" lang="ja-JP" altLang="en-US" sz="1100" b="0" i="0" u="none" strike="noStrike" kern="1200" cap="none" spc="0" normalizeH="0" baseline="0" noProof="0" dirty="0">
                <a:ln>
                  <a:noFill/>
                </a:ln>
                <a:solidFill>
                  <a:sysClr val="window" lastClr="FFFFFF"/>
                </a:solidFill>
                <a:effectLst/>
                <a:uLnTx/>
                <a:uFillTx/>
                <a:latin typeface="+mn-ea"/>
                <a:cs typeface="フォントポにほんご"/>
              </a:rPr>
              <a:t>本のタイトルを</a:t>
            </a:r>
            <a:endParaRPr kumimoji="1" lang="en-US" altLang="ja-JP" sz="1100" b="0" i="0" u="none" strike="noStrike" kern="1200" cap="none" spc="0" normalizeH="0" baseline="0" noProof="0" dirty="0">
              <a:ln>
                <a:noFill/>
              </a:ln>
              <a:solidFill>
                <a:sysClr val="window" lastClr="FFFFFF"/>
              </a:solidFill>
              <a:effectLst/>
              <a:uLnTx/>
              <a:uFillTx/>
              <a:latin typeface="+mn-ea"/>
              <a:cs typeface="フォントポにほんご"/>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ysClr val="window" lastClr="FFFFFF"/>
                </a:solidFill>
                <a:effectLst/>
                <a:uLnTx/>
                <a:uFillTx/>
                <a:latin typeface="+mn-ea"/>
                <a:cs typeface="フォントポにほんご"/>
              </a:rPr>
              <a:t>検索すると</a:t>
            </a:r>
            <a:r>
              <a:rPr kumimoji="1" lang="en-US" altLang="ja-JP" sz="1100" b="0" i="0" u="none" strike="noStrike" kern="1200" cap="none" spc="0" normalizeH="0" baseline="0" noProof="0" dirty="0">
                <a:ln>
                  <a:noFill/>
                </a:ln>
                <a:solidFill>
                  <a:sysClr val="window" lastClr="FFFFFF"/>
                </a:solidFill>
                <a:effectLst/>
                <a:uLnTx/>
                <a:uFillTx/>
                <a:latin typeface="+mn-ea"/>
                <a:cs typeface="フォントポにほんご"/>
              </a:rPr>
              <a:t>…</a:t>
            </a:r>
          </a:p>
        </p:txBody>
      </p:sp>
      <p:cxnSp>
        <p:nvCxnSpPr>
          <p:cNvPr id="69" name="直線矢印コネクタ 68">
            <a:extLst>
              <a:ext uri="{FF2B5EF4-FFF2-40B4-BE49-F238E27FC236}">
                <a16:creationId xmlns:a16="http://schemas.microsoft.com/office/drawing/2014/main" id="{6882B10D-58FE-4FAE-9E9D-F8951BA4B13C}"/>
              </a:ext>
            </a:extLst>
          </p:cNvPr>
          <p:cNvCxnSpPr>
            <a:stCxn id="68" idx="3"/>
          </p:cNvCxnSpPr>
          <p:nvPr/>
        </p:nvCxnSpPr>
        <p:spPr>
          <a:xfrm>
            <a:off x="3909100" y="2696927"/>
            <a:ext cx="1209348" cy="126697"/>
          </a:xfrm>
          <a:prstGeom prst="straightConnector1">
            <a:avLst/>
          </a:prstGeom>
          <a:noFill/>
          <a:ln w="38100" cap="flat" cmpd="sng" algn="ctr">
            <a:solidFill>
              <a:schemeClr val="accent1"/>
            </a:solidFill>
            <a:prstDash val="solid"/>
            <a:tailEnd type="arrow"/>
          </a:ln>
          <a:effectLst/>
        </p:spPr>
      </p:cxnSp>
      <p:sp>
        <p:nvSpPr>
          <p:cNvPr id="79" name="角丸四角形 41">
            <a:extLst>
              <a:ext uri="{FF2B5EF4-FFF2-40B4-BE49-F238E27FC236}">
                <a16:creationId xmlns:a16="http://schemas.microsoft.com/office/drawing/2014/main" id="{7D1C1700-F2DC-4A55-9607-EBE6E254959F}"/>
              </a:ext>
            </a:extLst>
          </p:cNvPr>
          <p:cNvSpPr/>
          <p:nvPr/>
        </p:nvSpPr>
        <p:spPr>
          <a:xfrm>
            <a:off x="2371735" y="5767097"/>
            <a:ext cx="4129730" cy="433443"/>
          </a:xfrm>
          <a:prstGeom prst="roundRect">
            <a:avLst>
              <a:gd name="adj" fmla="val 50000"/>
            </a:avLst>
          </a:prstGeom>
          <a:solidFill>
            <a:schemeClr val="accent1"/>
          </a:solidFill>
          <a:ln w="9525"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ysClr val="window" lastClr="FFFFFF"/>
                </a:solidFill>
                <a:effectLst/>
                <a:uLnTx/>
                <a:uFillTx/>
                <a:latin typeface="+mn-ea"/>
                <a:cs typeface="フォントポにほんご"/>
              </a:rPr>
              <a:t>全国</a:t>
            </a:r>
            <a:r>
              <a:rPr kumimoji="1" lang="en-US" altLang="ja-JP" sz="1100" b="0" i="0" u="none" strike="noStrike" kern="1200" cap="none" spc="0" normalizeH="0" baseline="0" noProof="0" dirty="0">
                <a:ln>
                  <a:noFill/>
                </a:ln>
                <a:solidFill>
                  <a:sysClr val="window" lastClr="FFFFFF"/>
                </a:solidFill>
                <a:effectLst/>
                <a:uLnTx/>
                <a:uFillTx/>
                <a:latin typeface="+mn-ea"/>
                <a:cs typeface="フォントポにほんご"/>
              </a:rPr>
              <a:t>6,000</a:t>
            </a:r>
            <a:r>
              <a:rPr kumimoji="1" lang="ja-JP" altLang="en-US" sz="1100" b="0" i="0" u="none" strike="noStrike" kern="1200" cap="none" spc="0" normalizeH="0" baseline="0" noProof="0" dirty="0">
                <a:ln>
                  <a:noFill/>
                </a:ln>
                <a:solidFill>
                  <a:sysClr val="window" lastClr="FFFFFF"/>
                </a:solidFill>
                <a:effectLst/>
                <a:uLnTx/>
                <a:uFillTx/>
                <a:latin typeface="+mn-ea"/>
                <a:cs typeface="フォントポにほんご"/>
              </a:rPr>
              <a:t>以上の図書館からリアルタイムの貸出状況を確認できる</a:t>
            </a:r>
            <a:endParaRPr kumimoji="1" lang="en-US" altLang="ja-JP" sz="1100" b="0" i="0" u="none" strike="noStrike" kern="1200" cap="none" spc="0" normalizeH="0" baseline="0" noProof="0" dirty="0">
              <a:ln>
                <a:noFill/>
              </a:ln>
              <a:solidFill>
                <a:sysClr val="window" lastClr="FFFFFF"/>
              </a:solidFill>
              <a:effectLst/>
              <a:uLnTx/>
              <a:uFillTx/>
              <a:latin typeface="+mn-ea"/>
              <a:cs typeface="フォントポにほんご"/>
            </a:endParaRPr>
          </a:p>
        </p:txBody>
      </p:sp>
      <p:pic>
        <p:nvPicPr>
          <p:cNvPr id="80" name="図 79" descr="スクリーンショット 2016-01-28 0.44.47.png">
            <a:extLst>
              <a:ext uri="{FF2B5EF4-FFF2-40B4-BE49-F238E27FC236}">
                <a16:creationId xmlns:a16="http://schemas.microsoft.com/office/drawing/2014/main" id="{29B855B4-A108-465B-ACA0-804C3F0DDE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6013" y="4509508"/>
            <a:ext cx="2794524" cy="1141029"/>
          </a:xfrm>
          <a:prstGeom prst="rect">
            <a:avLst/>
          </a:prstGeom>
        </p:spPr>
      </p:pic>
      <p:sp>
        <p:nvSpPr>
          <p:cNvPr id="81" name="角丸四角形 52">
            <a:extLst>
              <a:ext uri="{FF2B5EF4-FFF2-40B4-BE49-F238E27FC236}">
                <a16:creationId xmlns:a16="http://schemas.microsoft.com/office/drawing/2014/main" id="{976BA9BC-AC3A-4F11-84E0-B580A9256043}"/>
              </a:ext>
            </a:extLst>
          </p:cNvPr>
          <p:cNvSpPr/>
          <p:nvPr/>
        </p:nvSpPr>
        <p:spPr>
          <a:xfrm>
            <a:off x="2268707" y="4486855"/>
            <a:ext cx="1640393" cy="542250"/>
          </a:xfrm>
          <a:prstGeom prst="roundRect">
            <a:avLst>
              <a:gd name="adj" fmla="val 50000"/>
            </a:avLst>
          </a:prstGeom>
          <a:solidFill>
            <a:schemeClr val="accent1"/>
          </a:solidFill>
          <a:ln w="9525"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ysClr val="window" lastClr="FFFFFF"/>
                </a:solidFill>
                <a:effectLst/>
                <a:uLnTx/>
                <a:uFillTx/>
                <a:latin typeface="+mn-ea"/>
                <a:cs typeface="フォントポにほんご"/>
              </a:rPr>
              <a:t>② </a:t>
            </a:r>
            <a:r>
              <a:rPr kumimoji="1" lang="ja-JP" altLang="en-US" sz="1100" b="0" i="0" u="none" strike="noStrike" kern="1200" cap="none" spc="0" normalizeH="0" baseline="0" noProof="0" dirty="0">
                <a:ln>
                  <a:noFill/>
                </a:ln>
                <a:solidFill>
                  <a:sysClr val="window" lastClr="FFFFFF"/>
                </a:solidFill>
                <a:effectLst/>
                <a:uLnTx/>
                <a:uFillTx/>
                <a:latin typeface="+mn-ea"/>
                <a:cs typeface="フォントポにほんご"/>
              </a:rPr>
              <a:t>現在地から近い</a:t>
            </a:r>
            <a:endParaRPr kumimoji="1" lang="en-US" altLang="ja-JP" sz="1100" b="0" i="0" u="none" strike="noStrike" kern="1200" cap="none" spc="0" normalizeH="0" baseline="0" noProof="0" dirty="0">
              <a:ln>
                <a:noFill/>
              </a:ln>
              <a:solidFill>
                <a:sysClr val="window" lastClr="FFFFFF"/>
              </a:solidFill>
              <a:effectLst/>
              <a:uLnTx/>
              <a:uFillTx/>
              <a:latin typeface="+mn-ea"/>
              <a:cs typeface="フォントポにほんご"/>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ysClr val="window" lastClr="FFFFFF"/>
                </a:solidFill>
                <a:effectLst/>
                <a:uLnTx/>
                <a:uFillTx/>
                <a:latin typeface="+mn-ea"/>
                <a:cs typeface="フォントポにほんご"/>
              </a:rPr>
              <a:t>図書館の蔵書・貸出</a:t>
            </a:r>
            <a:endParaRPr kumimoji="1" lang="en-US" altLang="ja-JP" sz="1100" b="0" i="0" u="none" strike="noStrike" kern="1200" cap="none" spc="0" normalizeH="0" baseline="0" noProof="0" dirty="0">
              <a:ln>
                <a:noFill/>
              </a:ln>
              <a:solidFill>
                <a:sysClr val="window" lastClr="FFFFFF"/>
              </a:solidFill>
              <a:effectLst/>
              <a:uLnTx/>
              <a:uFillTx/>
              <a:latin typeface="+mn-ea"/>
              <a:cs typeface="フォントポにほんご"/>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ysClr val="window" lastClr="FFFFFF"/>
                </a:solidFill>
                <a:effectLst/>
                <a:uLnTx/>
                <a:uFillTx/>
                <a:latin typeface="+mn-ea"/>
                <a:cs typeface="フォントポにほんご"/>
              </a:rPr>
              <a:t>状況が分かる</a:t>
            </a:r>
            <a:endParaRPr kumimoji="1" lang="en-US" altLang="ja-JP" sz="1100" b="0" i="0" u="none" strike="noStrike" kern="1200" cap="none" spc="0" normalizeH="0" baseline="0" noProof="0" dirty="0">
              <a:ln>
                <a:noFill/>
              </a:ln>
              <a:solidFill>
                <a:sysClr val="window" lastClr="FFFFFF"/>
              </a:solidFill>
              <a:effectLst/>
              <a:uLnTx/>
              <a:uFillTx/>
              <a:latin typeface="+mn-ea"/>
              <a:cs typeface="フォントポにほんご"/>
            </a:endParaRPr>
          </a:p>
        </p:txBody>
      </p:sp>
      <p:sp>
        <p:nvSpPr>
          <p:cNvPr id="24" name="正方形/長方形 23">
            <a:extLst>
              <a:ext uri="{FF2B5EF4-FFF2-40B4-BE49-F238E27FC236}">
                <a16:creationId xmlns:a16="http://schemas.microsoft.com/office/drawing/2014/main" id="{80362CEA-E54F-4F62-994D-034439FE48C7}"/>
              </a:ext>
            </a:extLst>
          </p:cNvPr>
          <p:cNvSpPr/>
          <p:nvPr/>
        </p:nvSpPr>
        <p:spPr>
          <a:xfrm>
            <a:off x="755576" y="6495277"/>
            <a:ext cx="8021068" cy="307777"/>
          </a:xfrm>
          <a:prstGeom prst="rect">
            <a:avLst/>
          </a:prstGeom>
        </p:spPr>
        <p:txBody>
          <a:bodyPr wrap="square">
            <a:spAutoFit/>
          </a:bodyPr>
          <a:lstStyle/>
          <a:p>
            <a:pPr algn="r"/>
            <a:r>
              <a:rPr kumimoji="1" lang="en-US" altLang="ja-JP" sz="1400" dirty="0"/>
              <a:t>※</a:t>
            </a:r>
            <a:r>
              <a:rPr kumimoji="1" lang="ja-JP" altLang="en-US" sz="1400" dirty="0"/>
              <a:t>出典</a:t>
            </a:r>
            <a:r>
              <a:rPr kumimoji="1" lang="en-US" altLang="ja-JP" sz="1400" dirty="0"/>
              <a:t>: </a:t>
            </a:r>
            <a:r>
              <a:rPr kumimoji="1" lang="ja-JP" altLang="en-US" sz="1400" dirty="0"/>
              <a:t>内閣官房「オープンデータ</a:t>
            </a:r>
            <a:r>
              <a:rPr kumimoji="1" lang="en-US" altLang="ja-JP" sz="1400" dirty="0"/>
              <a:t>100</a:t>
            </a:r>
            <a:r>
              <a:rPr kumimoji="1" lang="ja-JP" altLang="en-US" sz="1400" dirty="0"/>
              <a:t>」より「カーリル」 </a:t>
            </a:r>
            <a:r>
              <a:rPr kumimoji="1" lang="en-US" altLang="ja-JP" sz="1400" dirty="0"/>
              <a:t>https://cio.go.jp/opendata100</a:t>
            </a:r>
            <a:endParaRPr kumimoji="1" lang="ja-JP" altLang="en-US" sz="1400" dirty="0"/>
          </a:p>
        </p:txBody>
      </p:sp>
      <p:sp>
        <p:nvSpPr>
          <p:cNvPr id="26" name="タイトル 1">
            <a:extLst>
              <a:ext uri="{FF2B5EF4-FFF2-40B4-BE49-F238E27FC236}">
                <a16:creationId xmlns:a16="http://schemas.microsoft.com/office/drawing/2014/main" id="{F03891DF-1AFF-4210-B472-46CDA399C798}"/>
              </a:ext>
            </a:extLst>
          </p:cNvPr>
          <p:cNvSpPr txBox="1">
            <a:spLocks/>
          </p:cNvSpPr>
          <p:nvPr/>
        </p:nvSpPr>
        <p:spPr>
          <a:xfrm>
            <a:off x="251520" y="313813"/>
            <a:ext cx="8712968" cy="424732"/>
          </a:xfrm>
          <a:prstGeom prst="rect">
            <a:avLst/>
          </a:prstGeom>
        </p:spPr>
        <p:txBody>
          <a:bodyPr vert="horz" wrap="none" lIns="91440" tIns="45720" rIns="91440" bIns="45720" rtlCol="0" anchor="ctr">
            <a:normAutofit/>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dirty="0">
                <a:latin typeface="+mn-ea"/>
                <a:ea typeface="+mn-ea"/>
              </a:rPr>
              <a:t>2.2 </a:t>
            </a:r>
            <a:r>
              <a:rPr lang="ja-JP" altLang="en-US" dirty="0">
                <a:latin typeface="+mn-ea"/>
                <a:ea typeface="+mn-ea"/>
              </a:rPr>
              <a:t>地域課題の解決の有効な手段としてのオープンデータ</a:t>
            </a:r>
          </a:p>
        </p:txBody>
      </p:sp>
      <p:sp>
        <p:nvSpPr>
          <p:cNvPr id="27" name="タイトル 1">
            <a:extLst>
              <a:ext uri="{FF2B5EF4-FFF2-40B4-BE49-F238E27FC236}">
                <a16:creationId xmlns:a16="http://schemas.microsoft.com/office/drawing/2014/main" id="{B1FB3FEA-C0CD-4994-9EAF-CE48BF00102B}"/>
              </a:ext>
            </a:extLst>
          </p:cNvPr>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2.</a:t>
            </a:r>
            <a:r>
              <a:rPr lang="ja-JP" altLang="en-US" sz="1200" dirty="0">
                <a:latin typeface="+mn-ea"/>
                <a:ea typeface="+mn-ea"/>
              </a:rPr>
              <a:t>オープンデータの意義を理解する</a:t>
            </a:r>
          </a:p>
        </p:txBody>
      </p:sp>
      <p:sp>
        <p:nvSpPr>
          <p:cNvPr id="15" name="正方形/長方形 14">
            <a:extLst>
              <a:ext uri="{FF2B5EF4-FFF2-40B4-BE49-F238E27FC236}">
                <a16:creationId xmlns:a16="http://schemas.microsoft.com/office/drawing/2014/main" id="{2E783D16-43A9-44CA-9D1B-262CFE59CBA4}"/>
              </a:ext>
            </a:extLst>
          </p:cNvPr>
          <p:cNvSpPr/>
          <p:nvPr/>
        </p:nvSpPr>
        <p:spPr>
          <a:xfrm>
            <a:off x="251520" y="896767"/>
            <a:ext cx="8502531"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② 蔵書情報の横断検索（カーリル）</a:t>
            </a:r>
          </a:p>
        </p:txBody>
      </p:sp>
    </p:spTree>
    <p:extLst>
      <p:ext uri="{BB962C8B-B14F-4D97-AF65-F5344CB8AC3E}">
        <p14:creationId xmlns:p14="http://schemas.microsoft.com/office/powerpoint/2010/main" val="1397347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6</a:t>
            </a:fld>
            <a:endParaRPr kumimoji="1" lang="ja-JP" altLang="en-US"/>
          </a:p>
        </p:txBody>
      </p:sp>
      <p:sp>
        <p:nvSpPr>
          <p:cNvPr id="10" name="四角形: 角を丸くする 9">
            <a:extLst>
              <a:ext uri="{FF2B5EF4-FFF2-40B4-BE49-F238E27FC236}">
                <a16:creationId xmlns:a16="http://schemas.microsoft.com/office/drawing/2014/main" id="{683F6A8F-D098-45F9-BBEF-610D483B57C8}"/>
              </a:ext>
            </a:extLst>
          </p:cNvPr>
          <p:cNvSpPr/>
          <p:nvPr/>
        </p:nvSpPr>
        <p:spPr>
          <a:xfrm>
            <a:off x="317237" y="1302113"/>
            <a:ext cx="8502531" cy="974759"/>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n-ea"/>
                <a:cs typeface="Meiryo UI" panose="020B0604030504040204" pitchFamily="50" charset="-128"/>
              </a:rPr>
              <a:t>避難所情報をオープンにすることにより、民間の位置情報サービスとの連携が可能になります。</a:t>
            </a:r>
          </a:p>
          <a:p>
            <a:r>
              <a:rPr lang="ja-JP" altLang="en-US" sz="1600" dirty="0">
                <a:solidFill>
                  <a:schemeClr val="tx1"/>
                </a:solidFill>
                <a:latin typeface="+mn-ea"/>
                <a:cs typeface="Meiryo UI" panose="020B0604030504040204" pitchFamily="50" charset="-128"/>
              </a:rPr>
              <a:t>ナビタイムジャパンは、国や自治体が公開する避難所の位置情報を、自社が提供する検索サービスに適用することで、利便性を向上しています。</a:t>
            </a:r>
          </a:p>
        </p:txBody>
      </p:sp>
      <p:sp>
        <p:nvSpPr>
          <p:cNvPr id="24" name="正方形/長方形 23">
            <a:extLst>
              <a:ext uri="{FF2B5EF4-FFF2-40B4-BE49-F238E27FC236}">
                <a16:creationId xmlns:a16="http://schemas.microsoft.com/office/drawing/2014/main" id="{80362CEA-E54F-4F62-994D-034439FE48C7}"/>
              </a:ext>
            </a:extLst>
          </p:cNvPr>
          <p:cNvSpPr/>
          <p:nvPr/>
        </p:nvSpPr>
        <p:spPr>
          <a:xfrm>
            <a:off x="1957406" y="6500083"/>
            <a:ext cx="6862362" cy="307777"/>
          </a:xfrm>
          <a:prstGeom prst="rect">
            <a:avLst/>
          </a:prstGeom>
        </p:spPr>
        <p:txBody>
          <a:bodyPr wrap="square">
            <a:spAutoFit/>
          </a:bodyPr>
          <a:lstStyle/>
          <a:p>
            <a:pPr algn="r"/>
            <a:r>
              <a:rPr kumimoji="1" lang="en-US" altLang="ja-JP" sz="1400" dirty="0"/>
              <a:t>※</a:t>
            </a:r>
            <a:r>
              <a:rPr kumimoji="1" lang="ja-JP" altLang="en-US" sz="1400" dirty="0"/>
              <a:t>出典</a:t>
            </a:r>
            <a:r>
              <a:rPr kumimoji="1" lang="en-US" altLang="ja-JP" sz="1400" dirty="0"/>
              <a:t>: VLED</a:t>
            </a:r>
            <a:r>
              <a:rPr kumimoji="1" lang="ja-JP" altLang="en-US" sz="1400" dirty="0"/>
              <a:t>「オープンデータ利活用ビジネス事例集」内「</a:t>
            </a:r>
            <a:r>
              <a:rPr kumimoji="1" lang="en-US" altLang="ja-JP" sz="1400" dirty="0"/>
              <a:t>NAVITIME</a:t>
            </a:r>
            <a:r>
              <a:rPr kumimoji="1" lang="ja-JP" altLang="en-US" sz="1400" dirty="0"/>
              <a:t>」</a:t>
            </a:r>
            <a:r>
              <a:rPr kumimoji="1" lang="en-US" altLang="ja-JP" sz="1400" dirty="0"/>
              <a:t> </a:t>
            </a:r>
            <a:r>
              <a:rPr kumimoji="1" lang="ja-JP" altLang="en-US" sz="1400" dirty="0"/>
              <a:t>より作成</a:t>
            </a:r>
          </a:p>
        </p:txBody>
      </p:sp>
      <p:sp>
        <p:nvSpPr>
          <p:cNvPr id="26" name="タイトル 1">
            <a:extLst>
              <a:ext uri="{FF2B5EF4-FFF2-40B4-BE49-F238E27FC236}">
                <a16:creationId xmlns:a16="http://schemas.microsoft.com/office/drawing/2014/main" id="{F03891DF-1AFF-4210-B472-46CDA399C798}"/>
              </a:ext>
            </a:extLst>
          </p:cNvPr>
          <p:cNvSpPr txBox="1">
            <a:spLocks/>
          </p:cNvSpPr>
          <p:nvPr/>
        </p:nvSpPr>
        <p:spPr>
          <a:xfrm>
            <a:off x="251520" y="313813"/>
            <a:ext cx="8712968" cy="424732"/>
          </a:xfrm>
          <a:prstGeom prst="rect">
            <a:avLst/>
          </a:prstGeom>
        </p:spPr>
        <p:txBody>
          <a:bodyPr vert="horz" wrap="none" lIns="91440" tIns="45720" rIns="91440" bIns="45720" rtlCol="0" anchor="ctr">
            <a:normAutofit/>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dirty="0">
                <a:latin typeface="+mn-ea"/>
                <a:ea typeface="+mn-ea"/>
              </a:rPr>
              <a:t>2.2 </a:t>
            </a:r>
            <a:r>
              <a:rPr lang="ja-JP" altLang="en-US" dirty="0">
                <a:latin typeface="+mn-ea"/>
                <a:ea typeface="+mn-ea"/>
              </a:rPr>
              <a:t>地域課題の解決の有効な手段としてのオープンデータ</a:t>
            </a:r>
          </a:p>
        </p:txBody>
      </p:sp>
      <p:sp>
        <p:nvSpPr>
          <p:cNvPr id="27" name="タイトル 1">
            <a:extLst>
              <a:ext uri="{FF2B5EF4-FFF2-40B4-BE49-F238E27FC236}">
                <a16:creationId xmlns:a16="http://schemas.microsoft.com/office/drawing/2014/main" id="{B1FB3FEA-C0CD-4994-9EAF-CE48BF00102B}"/>
              </a:ext>
            </a:extLst>
          </p:cNvPr>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2.</a:t>
            </a:r>
            <a:r>
              <a:rPr lang="ja-JP" altLang="en-US" sz="1200" dirty="0">
                <a:latin typeface="+mn-ea"/>
                <a:ea typeface="+mn-ea"/>
              </a:rPr>
              <a:t>オープンデータの意義を理解する</a:t>
            </a:r>
          </a:p>
        </p:txBody>
      </p:sp>
      <p:pic>
        <p:nvPicPr>
          <p:cNvPr id="28" name="コンテンツ プレースホルダー 7">
            <a:extLst>
              <a:ext uri="{FF2B5EF4-FFF2-40B4-BE49-F238E27FC236}">
                <a16:creationId xmlns:a16="http://schemas.microsoft.com/office/drawing/2014/main" id="{2F26453D-20C4-41AF-9DFA-9BCF5BA6ED89}"/>
              </a:ext>
            </a:extLst>
          </p:cNvPr>
          <p:cNvPicPr>
            <a:picLocks noChangeAspect="1"/>
          </p:cNvPicPr>
          <p:nvPr/>
        </p:nvPicPr>
        <p:blipFill>
          <a:blip r:embed="rId3"/>
          <a:stretch>
            <a:fillRect/>
          </a:stretch>
        </p:blipFill>
        <p:spPr>
          <a:xfrm>
            <a:off x="1957406" y="2373483"/>
            <a:ext cx="2620962" cy="2516923"/>
          </a:xfrm>
          <a:prstGeom prst="rect">
            <a:avLst/>
          </a:prstGeom>
        </p:spPr>
      </p:pic>
      <p:pic>
        <p:nvPicPr>
          <p:cNvPr id="30" name="図 29">
            <a:extLst>
              <a:ext uri="{FF2B5EF4-FFF2-40B4-BE49-F238E27FC236}">
                <a16:creationId xmlns:a16="http://schemas.microsoft.com/office/drawing/2014/main" id="{A9BD87DB-00A6-44E8-B5D5-9CE85EF5D4E6}"/>
              </a:ext>
            </a:extLst>
          </p:cNvPr>
          <p:cNvPicPr>
            <a:picLocks noChangeAspect="1"/>
          </p:cNvPicPr>
          <p:nvPr/>
        </p:nvPicPr>
        <p:blipFill>
          <a:blip r:embed="rId4"/>
          <a:stretch>
            <a:fillRect/>
          </a:stretch>
        </p:blipFill>
        <p:spPr>
          <a:xfrm>
            <a:off x="4046065" y="3429000"/>
            <a:ext cx="3140529" cy="2924588"/>
          </a:xfrm>
          <a:prstGeom prst="rect">
            <a:avLst/>
          </a:prstGeom>
        </p:spPr>
      </p:pic>
      <p:sp>
        <p:nvSpPr>
          <p:cNvPr id="31" name="正方形/長方形 30">
            <a:extLst>
              <a:ext uri="{FF2B5EF4-FFF2-40B4-BE49-F238E27FC236}">
                <a16:creationId xmlns:a16="http://schemas.microsoft.com/office/drawing/2014/main" id="{8CAAD47E-A8CE-4636-AD5F-DEF1408D4081}"/>
              </a:ext>
            </a:extLst>
          </p:cNvPr>
          <p:cNvSpPr/>
          <p:nvPr/>
        </p:nvSpPr>
        <p:spPr>
          <a:xfrm>
            <a:off x="251520" y="896767"/>
            <a:ext cx="8502531"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③ 避難所情報と民間サービスとの連携（ナビタイムジャパン）</a:t>
            </a:r>
          </a:p>
        </p:txBody>
      </p:sp>
    </p:spTree>
    <p:extLst>
      <p:ext uri="{BB962C8B-B14F-4D97-AF65-F5344CB8AC3E}">
        <p14:creationId xmlns:p14="http://schemas.microsoft.com/office/powerpoint/2010/main" val="2234401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2627784" y="4509120"/>
            <a:ext cx="2744784" cy="1440160"/>
          </a:xfrm>
          <a:prstGeom prst="rect">
            <a:avLst/>
          </a:prstGeom>
        </p:spPr>
      </p:pic>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7</a:t>
            </a:fld>
            <a:endParaRPr kumimoji="1" lang="ja-JP" altLang="en-US"/>
          </a:p>
        </p:txBody>
      </p:sp>
      <p:sp>
        <p:nvSpPr>
          <p:cNvPr id="29" name="正方形/長方形 28"/>
          <p:cNvSpPr/>
          <p:nvPr/>
        </p:nvSpPr>
        <p:spPr>
          <a:xfrm>
            <a:off x="215900" y="840309"/>
            <a:ext cx="8316540"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④ 避難所情報と民間サービスとの連携（電通・ゼンリンデータコム）</a:t>
            </a:r>
          </a:p>
        </p:txBody>
      </p:sp>
      <p:sp>
        <p:nvSpPr>
          <p:cNvPr id="10" name="四角形: 角を丸くする 9">
            <a:extLst>
              <a:ext uri="{FF2B5EF4-FFF2-40B4-BE49-F238E27FC236}">
                <a16:creationId xmlns:a16="http://schemas.microsoft.com/office/drawing/2014/main" id="{683F6A8F-D098-45F9-BBEF-610D483B57C8}"/>
              </a:ext>
            </a:extLst>
          </p:cNvPr>
          <p:cNvSpPr/>
          <p:nvPr/>
        </p:nvSpPr>
        <p:spPr>
          <a:xfrm>
            <a:off x="317237" y="1216512"/>
            <a:ext cx="8502531" cy="974759"/>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n-ea"/>
                <a:cs typeface="Meiryo UI" panose="020B0604030504040204" pitchFamily="50" charset="-128"/>
              </a:rPr>
              <a:t>内閣府と地方自治体が公開する避難所情報を利用して、</a:t>
            </a:r>
          </a:p>
          <a:p>
            <a:r>
              <a:rPr lang="ja-JP" altLang="en-US" sz="1600" dirty="0">
                <a:solidFill>
                  <a:schemeClr val="tx1"/>
                </a:solidFill>
                <a:latin typeface="+mn-ea"/>
                <a:cs typeface="Meiryo UI" panose="020B0604030504040204" pitchFamily="50" charset="-128"/>
              </a:rPr>
              <a:t>正確で豊富なデータの鮮度を常に保って提供する避難所データベースも提供されています。</a:t>
            </a:r>
            <a:endParaRPr lang="en-US" altLang="ja-JP" sz="1600" dirty="0">
              <a:solidFill>
                <a:schemeClr val="tx1"/>
              </a:solidFill>
              <a:latin typeface="+mn-ea"/>
              <a:cs typeface="Meiryo UI" panose="020B0604030504040204" pitchFamily="50" charset="-128"/>
            </a:endParaRPr>
          </a:p>
        </p:txBody>
      </p:sp>
      <p:sp>
        <p:nvSpPr>
          <p:cNvPr id="35" name="角丸四角形 41">
            <a:extLst>
              <a:ext uri="{FF2B5EF4-FFF2-40B4-BE49-F238E27FC236}">
                <a16:creationId xmlns:a16="http://schemas.microsoft.com/office/drawing/2014/main" id="{D0E31C11-676D-4E69-B01A-E07CB97F84C7}"/>
              </a:ext>
            </a:extLst>
          </p:cNvPr>
          <p:cNvSpPr/>
          <p:nvPr/>
        </p:nvSpPr>
        <p:spPr>
          <a:xfrm>
            <a:off x="2811914" y="6045801"/>
            <a:ext cx="3709141" cy="404079"/>
          </a:xfrm>
          <a:prstGeom prst="roundRect">
            <a:avLst>
              <a:gd name="adj" fmla="val 50000"/>
            </a:avLst>
          </a:prstGeom>
          <a:solidFill>
            <a:schemeClr val="accent1"/>
          </a:solidFill>
          <a:ln w="9525"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en-US" sz="1100" b="0" i="0" u="none" strike="noStrike" kern="1200" cap="none" spc="0" normalizeH="0" baseline="0" noProof="0" dirty="0" err="1">
                <a:ln>
                  <a:noFill/>
                </a:ln>
                <a:solidFill>
                  <a:sysClr val="window" lastClr="FFFFFF"/>
                </a:solidFill>
                <a:effectLst/>
                <a:uLnTx/>
                <a:uFillTx/>
                <a:latin typeface="+mn-ea"/>
                <a:cs typeface="フォントポにほんご"/>
              </a:rPr>
              <a:t>有償サービス（</a:t>
            </a:r>
            <a:r>
              <a:rPr kumimoji="1" lang="en-US" altLang="ja-JP" sz="1100" b="0" i="0" u="none" strike="noStrike" kern="1200" cap="none" spc="0" normalizeH="0" baseline="0" noProof="0" dirty="0" err="1">
                <a:ln>
                  <a:noFill/>
                </a:ln>
                <a:solidFill>
                  <a:sysClr val="window" lastClr="FFFFFF"/>
                </a:solidFill>
                <a:effectLst/>
                <a:uLnTx/>
                <a:uFillTx/>
                <a:latin typeface="+mn-ea"/>
                <a:cs typeface="+mn-cs"/>
              </a:rPr>
              <a:t>AreaCutterfor</a:t>
            </a:r>
            <a:r>
              <a:rPr kumimoji="1" lang="ja-JP" altLang="en-US" sz="1100" b="0" i="0" u="none" strike="noStrike" kern="1200" cap="none" spc="0" normalizeH="0" baseline="0" noProof="0" dirty="0">
                <a:ln>
                  <a:noFill/>
                </a:ln>
                <a:solidFill>
                  <a:sysClr val="window" lastClr="FFFFFF"/>
                </a:solidFill>
                <a:effectLst/>
                <a:uLnTx/>
                <a:uFillTx/>
                <a:latin typeface="+mn-ea"/>
                <a:cs typeface="+mn-cs"/>
              </a:rPr>
              <a:t>避難所）</a:t>
            </a:r>
          </a:p>
        </p:txBody>
      </p:sp>
      <p:pic>
        <p:nvPicPr>
          <p:cNvPr id="36" name="Picture 7">
            <a:extLst>
              <a:ext uri="{FF2B5EF4-FFF2-40B4-BE49-F238E27FC236}">
                <a16:creationId xmlns:a16="http://schemas.microsoft.com/office/drawing/2014/main" id="{74813487-461B-4FB2-9D54-2512AB177DC5}"/>
              </a:ext>
            </a:extLst>
          </p:cNvPr>
          <p:cNvPicPr>
            <a:picLocks noChangeAspect="1" noChangeArrowheads="1"/>
          </p:cNvPicPr>
          <p:nvPr/>
        </p:nvPicPr>
        <p:blipFill>
          <a:blip r:embed="rId4"/>
          <a:srcRect/>
          <a:stretch>
            <a:fillRect/>
          </a:stretch>
        </p:blipFill>
        <p:spPr bwMode="auto">
          <a:xfrm>
            <a:off x="2627784" y="2347994"/>
            <a:ext cx="3394917" cy="2162011"/>
          </a:xfrm>
          <a:prstGeom prst="rect">
            <a:avLst/>
          </a:prstGeom>
          <a:noFill/>
          <a:ln w="9525">
            <a:noFill/>
            <a:miter lim="800000"/>
            <a:headEnd/>
            <a:tailEnd/>
          </a:ln>
        </p:spPr>
      </p:pic>
      <p:pic>
        <p:nvPicPr>
          <p:cNvPr id="46" name="Picture 2">
            <a:extLst>
              <a:ext uri="{FF2B5EF4-FFF2-40B4-BE49-F238E27FC236}">
                <a16:creationId xmlns:a16="http://schemas.microsoft.com/office/drawing/2014/main" id="{2678F7CF-812A-4E1A-9AE5-1A7718C20DA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55980" y="3773334"/>
            <a:ext cx="1427277" cy="2188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正方形/長方形 18">
            <a:extLst>
              <a:ext uri="{FF2B5EF4-FFF2-40B4-BE49-F238E27FC236}">
                <a16:creationId xmlns:a16="http://schemas.microsoft.com/office/drawing/2014/main" id="{2B05F9A6-402A-4CDE-A1BB-C97D1CAB741D}"/>
              </a:ext>
            </a:extLst>
          </p:cNvPr>
          <p:cNvSpPr/>
          <p:nvPr/>
        </p:nvSpPr>
        <p:spPr>
          <a:xfrm>
            <a:off x="0" y="6495277"/>
            <a:ext cx="8776644" cy="307777"/>
          </a:xfrm>
          <a:prstGeom prst="rect">
            <a:avLst/>
          </a:prstGeom>
        </p:spPr>
        <p:txBody>
          <a:bodyPr wrap="square">
            <a:spAutoFit/>
          </a:bodyPr>
          <a:lstStyle/>
          <a:p>
            <a:pPr algn="r"/>
            <a:r>
              <a:rPr kumimoji="1" lang="en-US" altLang="ja-JP" sz="1400" dirty="0"/>
              <a:t>※</a:t>
            </a:r>
            <a:r>
              <a:rPr kumimoji="1" lang="ja-JP" altLang="en-US" sz="1400" dirty="0"/>
              <a:t>出典</a:t>
            </a:r>
            <a:r>
              <a:rPr kumimoji="1" lang="en-US" altLang="ja-JP" sz="1400" dirty="0"/>
              <a:t>: </a:t>
            </a:r>
            <a:r>
              <a:rPr kumimoji="1" lang="ja-JP" altLang="en-US" sz="1400" dirty="0"/>
              <a:t>内閣官房「オープンデータ</a:t>
            </a:r>
            <a:r>
              <a:rPr kumimoji="1" lang="en-US" altLang="ja-JP" sz="1400" dirty="0"/>
              <a:t>100</a:t>
            </a:r>
            <a:r>
              <a:rPr kumimoji="1" lang="ja-JP" altLang="en-US" sz="1400" dirty="0"/>
              <a:t>」より「全国避難所データベース」  </a:t>
            </a:r>
            <a:r>
              <a:rPr kumimoji="1" lang="en-US" altLang="ja-JP" sz="1400" dirty="0"/>
              <a:t>https://cio.go.jp/opendata100</a:t>
            </a:r>
            <a:endParaRPr kumimoji="1" lang="ja-JP" altLang="en-US" sz="1400" dirty="0"/>
          </a:p>
        </p:txBody>
      </p:sp>
      <p:sp>
        <p:nvSpPr>
          <p:cNvPr id="22" name="タイトル 1">
            <a:extLst>
              <a:ext uri="{FF2B5EF4-FFF2-40B4-BE49-F238E27FC236}">
                <a16:creationId xmlns:a16="http://schemas.microsoft.com/office/drawing/2014/main" id="{26118B7F-3772-405E-B6B4-3E772E26BD3E}"/>
              </a:ext>
            </a:extLst>
          </p:cNvPr>
          <p:cNvSpPr txBox="1">
            <a:spLocks/>
          </p:cNvSpPr>
          <p:nvPr/>
        </p:nvSpPr>
        <p:spPr>
          <a:xfrm>
            <a:off x="251520" y="313813"/>
            <a:ext cx="8712968" cy="424732"/>
          </a:xfrm>
          <a:prstGeom prst="rect">
            <a:avLst/>
          </a:prstGeom>
        </p:spPr>
        <p:txBody>
          <a:bodyPr vert="horz" wrap="none" lIns="91440" tIns="45720" rIns="91440" bIns="45720" rtlCol="0" anchor="ctr">
            <a:normAutofit/>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dirty="0">
                <a:latin typeface="+mn-ea"/>
                <a:ea typeface="+mn-ea"/>
              </a:rPr>
              <a:t>2.2 </a:t>
            </a:r>
            <a:r>
              <a:rPr lang="ja-JP" altLang="en-US" dirty="0">
                <a:latin typeface="+mn-ea"/>
                <a:ea typeface="+mn-ea"/>
              </a:rPr>
              <a:t>地域課題の解決の有効な手段としてのオープンデータ</a:t>
            </a:r>
          </a:p>
        </p:txBody>
      </p:sp>
      <p:sp>
        <p:nvSpPr>
          <p:cNvPr id="28" name="タイトル 1">
            <a:extLst>
              <a:ext uri="{FF2B5EF4-FFF2-40B4-BE49-F238E27FC236}">
                <a16:creationId xmlns:a16="http://schemas.microsoft.com/office/drawing/2014/main" id="{09DC3C84-4030-4487-B9B0-38627C93382A}"/>
              </a:ext>
            </a:extLst>
          </p:cNvPr>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2.</a:t>
            </a:r>
            <a:r>
              <a:rPr lang="ja-JP" altLang="en-US" sz="1200" dirty="0">
                <a:latin typeface="+mn-ea"/>
                <a:ea typeface="+mn-ea"/>
              </a:rPr>
              <a:t>オープンデータの意義を理解する</a:t>
            </a:r>
          </a:p>
        </p:txBody>
      </p:sp>
    </p:spTree>
    <p:extLst>
      <p:ext uri="{BB962C8B-B14F-4D97-AF65-F5344CB8AC3E}">
        <p14:creationId xmlns:p14="http://schemas.microsoft.com/office/powerpoint/2010/main" val="786888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8</a:t>
            </a:fld>
            <a:endParaRPr kumimoji="1" lang="ja-JP" altLang="en-US"/>
          </a:p>
        </p:txBody>
      </p:sp>
      <p:sp>
        <p:nvSpPr>
          <p:cNvPr id="10" name="四角形: 角を丸くする 9">
            <a:extLst>
              <a:ext uri="{FF2B5EF4-FFF2-40B4-BE49-F238E27FC236}">
                <a16:creationId xmlns:a16="http://schemas.microsoft.com/office/drawing/2014/main" id="{683F6A8F-D098-45F9-BBEF-610D483B57C8}"/>
              </a:ext>
            </a:extLst>
          </p:cNvPr>
          <p:cNvSpPr/>
          <p:nvPr/>
        </p:nvSpPr>
        <p:spPr>
          <a:xfrm>
            <a:off x="320734" y="1321476"/>
            <a:ext cx="8502531" cy="1071476"/>
          </a:xfrm>
          <a:prstGeom prst="roundRect">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n-ea"/>
                <a:cs typeface="Meiryo UI" panose="020B0604030504040204" pitchFamily="50" charset="-128"/>
              </a:rPr>
              <a:t>大阪市が公開する警察署・交番の位置情報および犯罪発生地点を地図上に重ね合わせることより、</a:t>
            </a:r>
          </a:p>
          <a:p>
            <a:r>
              <a:rPr lang="ja-JP" altLang="en-US" sz="1600" dirty="0">
                <a:solidFill>
                  <a:schemeClr val="tx1"/>
                </a:solidFill>
                <a:latin typeface="+mn-ea"/>
                <a:cs typeface="Meiryo UI" panose="020B0604030504040204" pitchFamily="50" charset="-128"/>
              </a:rPr>
              <a:t>地図上で警察施設の存在しない地域と犯罪発生の傾向を把握することで、地域での自主的な防犯対策に役立てることが可能になりました。</a:t>
            </a:r>
            <a:endParaRPr lang="en-US" altLang="ja-JP" sz="1600" dirty="0">
              <a:solidFill>
                <a:schemeClr val="tx1"/>
              </a:solidFill>
              <a:latin typeface="+mn-ea"/>
              <a:cs typeface="Meiryo UI" panose="020B0604030504040204" pitchFamily="50" charset="-128"/>
            </a:endParaRPr>
          </a:p>
        </p:txBody>
      </p:sp>
      <p:sp>
        <p:nvSpPr>
          <p:cNvPr id="37" name="角丸四角形 63">
            <a:extLst>
              <a:ext uri="{FF2B5EF4-FFF2-40B4-BE49-F238E27FC236}">
                <a16:creationId xmlns:a16="http://schemas.microsoft.com/office/drawing/2014/main" id="{A6D4F00F-861E-47A0-A2BF-F65D269FB9A4}"/>
              </a:ext>
            </a:extLst>
          </p:cNvPr>
          <p:cNvSpPr/>
          <p:nvPr/>
        </p:nvSpPr>
        <p:spPr>
          <a:xfrm>
            <a:off x="2212476" y="6071880"/>
            <a:ext cx="3920195" cy="440367"/>
          </a:xfrm>
          <a:prstGeom prst="roundRect">
            <a:avLst>
              <a:gd name="adj" fmla="val 50000"/>
            </a:avLst>
          </a:prstGeom>
          <a:solidFill>
            <a:schemeClr val="accent1"/>
          </a:solidFill>
          <a:ln w="25400" cap="flat" cmpd="sng" algn="ctr">
            <a:no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n-ea"/>
                <a:cs typeface="+mn-cs"/>
              </a:rPr>
              <a:t>警察施設の存在しない地域と犯罪発生の傾向に相関があるかを地図上で視覚的に確認できる！</a:t>
            </a:r>
          </a:p>
        </p:txBody>
      </p:sp>
      <p:pic>
        <p:nvPicPr>
          <p:cNvPr id="38" name="図 37">
            <a:extLst>
              <a:ext uri="{FF2B5EF4-FFF2-40B4-BE49-F238E27FC236}">
                <a16:creationId xmlns:a16="http://schemas.microsoft.com/office/drawing/2014/main" id="{6F158615-FBEA-43CF-AD3A-A260F810C580}"/>
              </a:ext>
            </a:extLst>
          </p:cNvPr>
          <p:cNvPicPr>
            <a:picLocks noChangeAspect="1"/>
          </p:cNvPicPr>
          <p:nvPr/>
        </p:nvPicPr>
        <p:blipFill rotWithShape="1">
          <a:blip r:embed="rId3"/>
          <a:srcRect l="19760" t="16595" r="29957" b="17475"/>
          <a:stretch/>
        </p:blipFill>
        <p:spPr>
          <a:xfrm>
            <a:off x="2371555" y="3616976"/>
            <a:ext cx="3365014" cy="2377146"/>
          </a:xfrm>
          <a:prstGeom prst="rect">
            <a:avLst/>
          </a:prstGeom>
        </p:spPr>
      </p:pic>
      <p:sp>
        <p:nvSpPr>
          <p:cNvPr id="39" name="下矢印吹き出し 65">
            <a:extLst>
              <a:ext uri="{FF2B5EF4-FFF2-40B4-BE49-F238E27FC236}">
                <a16:creationId xmlns:a16="http://schemas.microsoft.com/office/drawing/2014/main" id="{E11804FB-2C55-4800-AB0D-7B53CFF8CA22}"/>
              </a:ext>
            </a:extLst>
          </p:cNvPr>
          <p:cNvSpPr/>
          <p:nvPr/>
        </p:nvSpPr>
        <p:spPr>
          <a:xfrm>
            <a:off x="1475656" y="2552355"/>
            <a:ext cx="5256584" cy="1071476"/>
          </a:xfrm>
          <a:prstGeom prst="downArrowCallout">
            <a:avLst/>
          </a:prstGeom>
          <a:solidFill>
            <a:schemeClr val="accent1"/>
          </a:solidFill>
          <a:ln w="25400" cap="flat" cmpd="sng" algn="ctr">
            <a:solidFill>
              <a:schemeClr val="accent1"/>
            </a:solidFill>
            <a:prstDash val="solid"/>
          </a:ln>
          <a:effectLst/>
        </p:spPr>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ysClr val="window" lastClr="FFFFFF"/>
                </a:solidFill>
                <a:effectLst/>
                <a:uLnTx/>
                <a:uFillTx/>
                <a:latin typeface="+mn-ea"/>
                <a:cs typeface="+mn-cs"/>
              </a:rPr>
              <a:t>・大阪市が公開する警察署・交番の位置情報を表示</a:t>
            </a:r>
            <a:endParaRPr kumimoji="1" lang="en-US" altLang="ja-JP" sz="1200" b="1" i="0" u="none" strike="noStrike" kern="1200" cap="none" spc="0" normalizeH="0" baseline="0" noProof="0" dirty="0">
              <a:ln>
                <a:noFill/>
              </a:ln>
              <a:solidFill>
                <a:sysClr val="window" lastClr="FFFFFF"/>
              </a:solidFill>
              <a:effectLst/>
              <a:uLnTx/>
              <a:uFillTx/>
              <a:latin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ysClr val="window" lastClr="FFFFFF"/>
                </a:solidFill>
                <a:effectLst/>
                <a:uLnTx/>
                <a:uFillTx/>
                <a:latin typeface="+mn-ea"/>
                <a:cs typeface="+mn-cs"/>
              </a:rPr>
              <a:t>・警察署・交番が無い場所を半透明の赤い円で表示</a:t>
            </a:r>
            <a:endParaRPr kumimoji="1" lang="en-US" altLang="ja-JP" sz="1200" b="1" i="0" u="none" strike="noStrike" kern="1200" cap="none" spc="0" normalizeH="0" baseline="0" noProof="0" dirty="0">
              <a:ln>
                <a:noFill/>
              </a:ln>
              <a:solidFill>
                <a:sysClr val="window" lastClr="FFFFFF"/>
              </a:solidFill>
              <a:effectLst/>
              <a:uLnTx/>
              <a:uFillTx/>
              <a:latin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ysClr val="window" lastClr="FFFFFF"/>
                </a:solidFill>
                <a:effectLst/>
                <a:uLnTx/>
                <a:uFillTx/>
                <a:latin typeface="+mn-ea"/>
                <a:cs typeface="+mn-cs"/>
              </a:rPr>
              <a:t>・大阪市の犯罪発生情報をもとに犯罪発生</a:t>
            </a:r>
            <a:r>
              <a:rPr kumimoji="1" lang="ja-JP" altLang="en-US" sz="1200" b="1" i="1" u="none" strike="noStrike" kern="1200" cap="none" spc="0" normalizeH="0" baseline="0" noProof="0" dirty="0">
                <a:ln>
                  <a:noFill/>
                </a:ln>
                <a:solidFill>
                  <a:sysClr val="window" lastClr="FFFFFF"/>
                </a:solidFill>
                <a:effectLst/>
                <a:uLnTx/>
                <a:uFillTx/>
                <a:latin typeface="+mn-ea"/>
                <a:cs typeface="+mn-cs"/>
              </a:rPr>
              <a:t>地点</a:t>
            </a:r>
            <a:r>
              <a:rPr kumimoji="1" lang="ja-JP" altLang="en-US" sz="1200" b="1" i="0" u="none" strike="noStrike" kern="1200" cap="none" spc="0" normalizeH="0" baseline="0" noProof="0" dirty="0">
                <a:ln>
                  <a:noFill/>
                </a:ln>
                <a:solidFill>
                  <a:sysClr val="window" lastClr="FFFFFF"/>
                </a:solidFill>
                <a:effectLst/>
                <a:uLnTx/>
                <a:uFillTx/>
                <a:latin typeface="+mn-ea"/>
                <a:cs typeface="+mn-cs"/>
              </a:rPr>
              <a:t>を各種アイコンで表示</a:t>
            </a:r>
          </a:p>
        </p:txBody>
      </p:sp>
      <p:sp>
        <p:nvSpPr>
          <p:cNvPr id="20" name="正方形/長方形 19">
            <a:extLst>
              <a:ext uri="{FF2B5EF4-FFF2-40B4-BE49-F238E27FC236}">
                <a16:creationId xmlns:a16="http://schemas.microsoft.com/office/drawing/2014/main" id="{C59C048B-6E2D-4AC3-9557-8C47CC5AB913}"/>
              </a:ext>
            </a:extLst>
          </p:cNvPr>
          <p:cNvSpPr/>
          <p:nvPr/>
        </p:nvSpPr>
        <p:spPr>
          <a:xfrm>
            <a:off x="35496" y="6525344"/>
            <a:ext cx="8763951" cy="307777"/>
          </a:xfrm>
          <a:prstGeom prst="rect">
            <a:avLst/>
          </a:prstGeom>
        </p:spPr>
        <p:txBody>
          <a:bodyPr wrap="square">
            <a:spAutoFit/>
          </a:bodyPr>
          <a:lstStyle/>
          <a:p>
            <a:pPr algn="r"/>
            <a:r>
              <a:rPr kumimoji="1" lang="en-US" altLang="ja-JP" sz="1400" dirty="0"/>
              <a:t>※</a:t>
            </a:r>
            <a:r>
              <a:rPr kumimoji="1" lang="ja-JP" altLang="en-US" sz="1400" dirty="0"/>
              <a:t>出典</a:t>
            </a:r>
            <a:r>
              <a:rPr kumimoji="1" lang="en-US" altLang="ja-JP" sz="1400" dirty="0"/>
              <a:t>: </a:t>
            </a:r>
            <a:r>
              <a:rPr kumimoji="1" lang="ja-JP" altLang="en-US" sz="1400" dirty="0"/>
              <a:t>内閣官房「オープンデータ</a:t>
            </a:r>
            <a:r>
              <a:rPr kumimoji="1" lang="en-US" altLang="ja-JP" sz="1400" dirty="0"/>
              <a:t>100</a:t>
            </a:r>
            <a:r>
              <a:rPr kumimoji="1" lang="ja-JP" altLang="en-US" sz="1400" dirty="0"/>
              <a:t>」より「大阪市 警察署</a:t>
            </a:r>
            <a:r>
              <a:rPr kumimoji="1" lang="en-US" altLang="ja-JP" sz="1400" dirty="0"/>
              <a:t>×</a:t>
            </a:r>
            <a:r>
              <a:rPr kumimoji="1" lang="ja-JP" altLang="en-US" sz="1400" dirty="0"/>
              <a:t>犯罪発生」 </a:t>
            </a:r>
            <a:r>
              <a:rPr kumimoji="1" lang="en-US" altLang="ja-JP" sz="1400" dirty="0"/>
              <a:t>https://cio.go.jp/opendata100</a:t>
            </a:r>
            <a:endParaRPr kumimoji="1" lang="ja-JP" altLang="en-US" sz="1400" dirty="0"/>
          </a:p>
        </p:txBody>
      </p:sp>
      <p:sp>
        <p:nvSpPr>
          <p:cNvPr id="23" name="タイトル 1">
            <a:extLst>
              <a:ext uri="{FF2B5EF4-FFF2-40B4-BE49-F238E27FC236}">
                <a16:creationId xmlns:a16="http://schemas.microsoft.com/office/drawing/2014/main" id="{081459F0-D3C1-4C2A-B89F-4AA6C10AD8A0}"/>
              </a:ext>
            </a:extLst>
          </p:cNvPr>
          <p:cNvSpPr txBox="1">
            <a:spLocks/>
          </p:cNvSpPr>
          <p:nvPr/>
        </p:nvSpPr>
        <p:spPr>
          <a:xfrm>
            <a:off x="251520" y="313813"/>
            <a:ext cx="8712968" cy="424732"/>
          </a:xfrm>
          <a:prstGeom prst="rect">
            <a:avLst/>
          </a:prstGeom>
        </p:spPr>
        <p:txBody>
          <a:bodyPr vert="horz" wrap="none" lIns="91440" tIns="45720" rIns="91440" bIns="45720" rtlCol="0" anchor="ctr">
            <a:normAutofit/>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dirty="0">
                <a:latin typeface="+mn-ea"/>
                <a:ea typeface="+mn-ea"/>
              </a:rPr>
              <a:t>2.2 </a:t>
            </a:r>
            <a:r>
              <a:rPr lang="ja-JP" altLang="en-US" dirty="0">
                <a:latin typeface="+mn-ea"/>
                <a:ea typeface="+mn-ea"/>
              </a:rPr>
              <a:t>地域課題の解決の有効な手段としてのオープンデータ</a:t>
            </a:r>
          </a:p>
        </p:txBody>
      </p:sp>
      <p:sp>
        <p:nvSpPr>
          <p:cNvPr id="30" name="タイトル 1">
            <a:extLst>
              <a:ext uri="{FF2B5EF4-FFF2-40B4-BE49-F238E27FC236}">
                <a16:creationId xmlns:a16="http://schemas.microsoft.com/office/drawing/2014/main" id="{FDD9B0FA-F982-4930-8D9F-3342D2813213}"/>
              </a:ext>
            </a:extLst>
          </p:cNvPr>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2.</a:t>
            </a:r>
            <a:r>
              <a:rPr lang="ja-JP" altLang="en-US" sz="1200" dirty="0">
                <a:latin typeface="+mn-ea"/>
                <a:ea typeface="+mn-ea"/>
              </a:rPr>
              <a:t>オープンデータの意義を理解する</a:t>
            </a:r>
          </a:p>
        </p:txBody>
      </p:sp>
      <p:sp>
        <p:nvSpPr>
          <p:cNvPr id="34" name="正方形/長方形 33">
            <a:extLst>
              <a:ext uri="{FF2B5EF4-FFF2-40B4-BE49-F238E27FC236}">
                <a16:creationId xmlns:a16="http://schemas.microsoft.com/office/drawing/2014/main" id="{911D751A-80D3-4935-A5B3-DFC59A452DB6}"/>
              </a:ext>
            </a:extLst>
          </p:cNvPr>
          <p:cNvSpPr/>
          <p:nvPr/>
        </p:nvSpPr>
        <p:spPr>
          <a:xfrm>
            <a:off x="251520" y="896767"/>
            <a:ext cx="8502531" cy="3600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000" dirty="0">
                <a:solidFill>
                  <a:schemeClr val="tx1"/>
                </a:solidFill>
                <a:latin typeface="+mn-ea"/>
                <a:cs typeface="Meiryo UI" panose="020B0604030504040204" pitchFamily="50" charset="-128"/>
              </a:rPr>
              <a:t>⑤ 大阪市 警察署</a:t>
            </a:r>
            <a:r>
              <a:rPr lang="en-US" altLang="ja-JP" sz="2000" dirty="0">
                <a:solidFill>
                  <a:schemeClr val="tx1"/>
                </a:solidFill>
                <a:latin typeface="+mn-ea"/>
                <a:cs typeface="Meiryo UI" panose="020B0604030504040204" pitchFamily="50" charset="-128"/>
              </a:rPr>
              <a:t>×</a:t>
            </a:r>
            <a:r>
              <a:rPr lang="ja-JP" altLang="en-US" sz="2000" dirty="0">
                <a:solidFill>
                  <a:schemeClr val="tx1"/>
                </a:solidFill>
                <a:latin typeface="+mn-ea"/>
                <a:cs typeface="Meiryo UI" panose="020B0604030504040204" pitchFamily="50" charset="-128"/>
              </a:rPr>
              <a:t>犯罪発生（上田洋、佐藤麻耶氏）</a:t>
            </a:r>
          </a:p>
        </p:txBody>
      </p:sp>
    </p:spTree>
    <p:extLst>
      <p:ext uri="{BB962C8B-B14F-4D97-AF65-F5344CB8AC3E}">
        <p14:creationId xmlns:p14="http://schemas.microsoft.com/office/powerpoint/2010/main" val="3816796977"/>
      </p:ext>
    </p:extLst>
  </p:cSld>
  <p:clrMapOvr>
    <a:masterClrMapping/>
  </p:clrMapOvr>
</p:sld>
</file>

<file path=ppt/theme/theme1.xml><?xml version="1.0" encoding="utf-8"?>
<a:theme xmlns:a="http://schemas.openxmlformats.org/drawingml/2006/main" name="Office テーマ">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9399</Words>
  <Application>Microsoft Office PowerPoint</Application>
  <PresentationFormat>画面に合わせる (4:3)</PresentationFormat>
  <Paragraphs>752</Paragraphs>
  <Slides>40</Slides>
  <Notes>40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40</vt:i4>
      </vt:variant>
    </vt:vector>
  </HeadingPairs>
  <TitlesOfParts>
    <vt:vector size="53" baseType="lpstr">
      <vt:lpstr>HGP創英角ｺﾞｼｯｸUB</vt:lpstr>
      <vt:lpstr>Meiryo UI</vt:lpstr>
      <vt:lpstr>ＭＳ Ｐゴシック</vt:lpstr>
      <vt:lpstr>フォントポにほんご</vt:lpstr>
      <vt:lpstr>メイリオ</vt:lpstr>
      <vt:lpstr>小塚ゴシック Pr6N L</vt:lpstr>
      <vt:lpstr>小塚ゴシック Pr6N M</vt:lpstr>
      <vt:lpstr>小塚ゴシック Pro M</vt:lpstr>
      <vt:lpstr>游ゴシック</vt:lpstr>
      <vt:lpstr>Arial</vt:lpstr>
      <vt:lpstr>Calibri</vt:lpstr>
      <vt:lpstr>Wingdings</vt:lpstr>
      <vt:lpstr>Office テーマ</vt:lpstr>
      <vt:lpstr>オープンデータ　e-learning研修</vt:lpstr>
      <vt:lpstr>PowerPoint プレゼンテーション</vt:lpstr>
      <vt:lpstr>PowerPoint プレゼンテーション</vt:lpstr>
      <vt:lpstr>2.1 オープンデータの意義</vt:lpstr>
      <vt:lpstr>2.2 地域課題の解決の有効な手段としてのオープンデータ</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2.2 地域課題の解決の有効な手段としてのオープンデータ</vt:lpstr>
      <vt:lpstr>2.2 地域課題の解決の有効な手段としてのオープンデータ</vt:lpstr>
      <vt:lpstr>2.2 地域課題の解決の有効な手段としてのオープンデータ</vt:lpstr>
      <vt:lpstr>2.3 オープンデータによる行政の効率化</vt:lpstr>
      <vt:lpstr>PowerPoint プレゼンテーション</vt:lpstr>
      <vt:lpstr>PowerPoint プレゼンテーション</vt:lpstr>
      <vt:lpstr>PowerPoint プレゼンテーション</vt:lpstr>
      <vt:lpstr>2.4 オープンデータによる官民協働の促進</vt:lpstr>
      <vt:lpstr>PowerPoint プレゼンテーション</vt:lpstr>
      <vt:lpstr>2.4 オープンデータによる官民協働の促進</vt:lpstr>
      <vt:lpstr>2.4 オープンデータによる官民協働の促進</vt:lpstr>
      <vt:lpstr>2.4 オープンデータによる官民協働の促進</vt:lpstr>
      <vt:lpstr>2.4 オープンデータによる官民協働の促進</vt:lpstr>
      <vt:lpstr>2.4 オープンデータによる官民協働の促進</vt:lpstr>
      <vt:lpstr>2.4 オープンデータによる官民協働の促進</vt:lpstr>
      <vt:lpstr>PowerPoint プレゼンテーション</vt:lpstr>
      <vt:lpstr>PowerPoint プレゼンテーション</vt:lpstr>
      <vt:lpstr>2.4 オープンデータによる官民協働の促進</vt:lpstr>
      <vt:lpstr>PowerPoint プレゼンテーション</vt:lpstr>
      <vt:lpstr>2.4 オープンデータによる官民協働の促進</vt:lpstr>
      <vt:lpstr>オープンデータ　e-learning研修</vt:lpstr>
      <vt:lpstr>本資料の利用について</vt:lpstr>
      <vt:lpstr>本資料の利用について</vt:lpstr>
      <vt:lpstr>他社所有商標に関する表示</vt:lpstr>
      <vt:lpstr>免責事項等について</vt:lpstr>
      <vt:lpstr>出典について</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2018-12-01T01:53:21Z</dcterms:created>
  <dcterms:modified xsi:type="dcterms:W3CDTF">2019-05-15T10:03:35Z</dcterms:modified>
</cp:coreProperties>
</file>