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  <p:sldMasterId id="2147483696" r:id="rId2"/>
  </p:sldMasterIdLst>
  <p:notesMasterIdLst>
    <p:notesMasterId r:id="rId23"/>
  </p:notesMasterIdLst>
  <p:handoutMasterIdLst>
    <p:handoutMasterId r:id="rId24"/>
  </p:handoutMasterIdLst>
  <p:sldIdLst>
    <p:sldId id="256" r:id="rId3"/>
    <p:sldId id="307" r:id="rId4"/>
    <p:sldId id="308" r:id="rId5"/>
    <p:sldId id="330" r:id="rId6"/>
    <p:sldId id="309" r:id="rId7"/>
    <p:sldId id="311" r:id="rId8"/>
    <p:sldId id="321" r:id="rId9"/>
    <p:sldId id="322" r:id="rId10"/>
    <p:sldId id="331" r:id="rId11"/>
    <p:sldId id="323" r:id="rId12"/>
    <p:sldId id="324" r:id="rId13"/>
    <p:sldId id="325" r:id="rId14"/>
    <p:sldId id="326" r:id="rId15"/>
    <p:sldId id="320" r:id="rId16"/>
    <p:sldId id="328" r:id="rId17"/>
    <p:sldId id="327" r:id="rId18"/>
    <p:sldId id="329" r:id="rId19"/>
    <p:sldId id="317" r:id="rId20"/>
    <p:sldId id="318" r:id="rId21"/>
    <p:sldId id="319" r:id="rId2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20CE8A39-734F-47BC-8ABC-E385DAA3C17E}">
          <p14:sldIdLst>
            <p14:sldId id="256"/>
            <p14:sldId id="307"/>
            <p14:sldId id="308"/>
            <p14:sldId id="330"/>
            <p14:sldId id="309"/>
            <p14:sldId id="311"/>
            <p14:sldId id="321"/>
            <p14:sldId id="322"/>
            <p14:sldId id="331"/>
            <p14:sldId id="323"/>
            <p14:sldId id="324"/>
            <p14:sldId id="325"/>
            <p14:sldId id="326"/>
            <p14:sldId id="320"/>
            <p14:sldId id="328"/>
            <p14:sldId id="327"/>
            <p14:sldId id="329"/>
            <p14:sldId id="317"/>
            <p14:sldId id="318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78" d="100"/>
          <a:sy n="78" d="100"/>
        </p:scale>
        <p:origin x="151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3238"/>
          </a:xfrm>
          <a:prstGeom prst="rect">
            <a:avLst/>
          </a:prstGeom>
        </p:spPr>
        <p:txBody>
          <a:bodyPr vert="horz" lIns="90647" tIns="45323" rIns="90647" bIns="4532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3238"/>
          </a:xfrm>
          <a:prstGeom prst="rect">
            <a:avLst/>
          </a:prstGeom>
        </p:spPr>
        <p:txBody>
          <a:bodyPr vert="horz" lIns="90647" tIns="45323" rIns="90647" bIns="45323" rtlCol="0"/>
          <a:lstStyle>
            <a:lvl1pPr algn="r">
              <a:defRPr sz="1200"/>
            </a:lvl1pPr>
          </a:lstStyle>
          <a:p>
            <a:fld id="{995A42E6-6AFE-489A-B53B-FFDDE78548A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3237"/>
          </a:xfrm>
          <a:prstGeom prst="rect">
            <a:avLst/>
          </a:prstGeom>
        </p:spPr>
        <p:txBody>
          <a:bodyPr vert="horz" lIns="90647" tIns="45323" rIns="90647" bIns="4532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3237"/>
          </a:xfrm>
          <a:prstGeom prst="rect">
            <a:avLst/>
          </a:prstGeom>
        </p:spPr>
        <p:txBody>
          <a:bodyPr vert="horz" lIns="90647" tIns="45323" rIns="90647" bIns="45323" rtlCol="0" anchor="b"/>
          <a:lstStyle>
            <a:lvl1pPr algn="r">
              <a:defRPr sz="1200"/>
            </a:lvl1pPr>
          </a:lstStyle>
          <a:p>
            <a:fld id="{AC9B77B3-492C-4EF4-B4BB-841AD98250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240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18830" cy="493315"/>
          </a:xfrm>
          <a:prstGeom prst="rect">
            <a:avLst/>
          </a:prstGeom>
        </p:spPr>
        <p:txBody>
          <a:bodyPr vert="horz" lIns="94859" tIns="47429" rIns="94859" bIns="47429" rtlCol="0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3"/>
            <a:ext cx="2918830" cy="493315"/>
          </a:xfrm>
          <a:prstGeom prst="rect">
            <a:avLst/>
          </a:prstGeom>
        </p:spPr>
        <p:txBody>
          <a:bodyPr vert="horz" lIns="94859" tIns="47429" rIns="94859" bIns="47429" rtlCol="0"/>
          <a:lstStyle>
            <a:lvl1pPr algn="r">
              <a:defRPr sz="1300"/>
            </a:lvl1pPr>
          </a:lstStyle>
          <a:p>
            <a:fld id="{8EF83A66-98ED-4AB5-B47A-BE4E3A024BFA}" type="datetimeFigureOut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9" tIns="47429" rIns="94859" bIns="47429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4859" tIns="47429" rIns="94859" bIns="4742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8"/>
            <a:ext cx="2918830" cy="493315"/>
          </a:xfrm>
          <a:prstGeom prst="rect">
            <a:avLst/>
          </a:prstGeom>
        </p:spPr>
        <p:txBody>
          <a:bodyPr vert="horz" lIns="94859" tIns="47429" rIns="94859" bIns="47429" rtlCol="0" anchor="b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8"/>
            <a:ext cx="2918830" cy="493315"/>
          </a:xfrm>
          <a:prstGeom prst="rect">
            <a:avLst/>
          </a:prstGeom>
        </p:spPr>
        <p:txBody>
          <a:bodyPr vert="horz" lIns="94859" tIns="47429" rIns="94859" bIns="47429" rtlCol="0" anchor="b"/>
          <a:lstStyle>
            <a:lvl1pPr algn="r">
              <a:defRPr sz="1300"/>
            </a:lvl1pPr>
          </a:lstStyle>
          <a:p>
            <a:fld id="{D56AFC18-9F69-4517-8040-70E5A46246A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117874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2725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8435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D125B25-FA6A-40B2-AEE9-6115E32665EA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733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8435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D125B25-FA6A-40B2-AEE9-6115E32665EA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28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52B8-D89B-485D-B96B-EB1E09D0E060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C65B-9412-4A2A-8476-20601AEDD3FD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C594C-3D5A-481C-8B1B-3C83EB7E0B2C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330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419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78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690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563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26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238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88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F054-FBEA-4334-83FA-5CC5A9433297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243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614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7EDB-E3C0-4FE2-9C25-A50EC2385B8D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196-C64D-4FDD-8D91-75ABE112469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2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5E05-CBEA-4FED-AA01-D0AA9656032C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808C-42E2-4DCF-91E5-693F54594D0B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B49C7-0C35-4967-9196-6A833094AF6B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495-A3B7-49F8-B56F-AF451E7DEC07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64B59-D749-47C4-8DB8-6685A5BCBADF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CE699-37E0-44A4-A027-A45B46E581A5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132E-6641-479F-B5CD-2E2225D885E6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4ED361D-797C-4BE9-BD37-5F07379AB949}" type="datetime1">
              <a:rPr kumimoji="1" lang="ja-JP" altLang="en-US" smtClean="0"/>
              <a:t>2019/7/23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21B28B8-C182-4D17-870C-50D47E7B84D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6867EDB-E3C0-4FE2-9C25-A50EC2385B8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2019/7/23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A906196-C64D-4FDD-8D91-75ABE112469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079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000" dirty="0"/>
              <a:t>行政のデジタル化の推進等について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788024" y="5661248"/>
            <a:ext cx="3960440" cy="79208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kumimoji="1" lang="en-US" altLang="ja-JP" dirty="0"/>
              <a:t>R1.7.10</a:t>
            </a:r>
          </a:p>
          <a:p>
            <a:pPr algn="ctr"/>
            <a:r>
              <a:rPr lang="ja-JP" altLang="en-US" dirty="0"/>
              <a:t>佐賀県</a:t>
            </a:r>
            <a:r>
              <a:rPr kumimoji="1" lang="ja-JP" altLang="en-US" dirty="0"/>
              <a:t>　情報化推進室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0685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360AB52-381D-407C-BF4A-F3FA16A53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81" y="764704"/>
            <a:ext cx="8925437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0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F5F41F9-A206-41CC-B9F3-E8D4EDBC6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54" y="836712"/>
            <a:ext cx="8785491" cy="552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9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DECEA94-8BF7-46C4-A1FF-5C35D8BBA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48" y="836712"/>
            <a:ext cx="8794304" cy="557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38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C285BC7-B22F-47BC-857B-CE59B6784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64" y="908720"/>
            <a:ext cx="8820472" cy="553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768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91344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３）佐賀県の取組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310672"/>
            <a:ext cx="8568952" cy="516632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2800" dirty="0"/>
              <a:t>Ｈ２８</a:t>
            </a:r>
            <a:r>
              <a:rPr lang="en-US" altLang="ja-JP" sz="2800" dirty="0"/>
              <a:t>.</a:t>
            </a:r>
            <a:r>
              <a:rPr lang="ja-JP" altLang="en-US" sz="2800" dirty="0"/>
              <a:t>１２　「オープンデータカタログサイト」を開設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現在、１３２データセットを掲載</a:t>
            </a:r>
            <a:endParaRPr lang="en-US" altLang="ja-JP" sz="2800" dirty="0"/>
          </a:p>
          <a:p>
            <a:pPr marL="0" indent="0">
              <a:buNone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2800" dirty="0"/>
              <a:t>今後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sz="2800" dirty="0"/>
              <a:t>推奨データセットを優先的に公開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sz="2800" dirty="0"/>
              <a:t>この他、二次利用可能なデータの公開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sz="2800" dirty="0"/>
              <a:t>ＨＰサイトポリシーの見直し</a:t>
            </a:r>
          </a:p>
          <a:p>
            <a:pPr marL="0" indent="0">
              <a:buNone/>
            </a:pPr>
            <a:endParaRPr lang="en-US" altLang="ja-JP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4136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1">
            <a:extLst>
              <a:ext uri="{FF2B5EF4-FFF2-40B4-BE49-F238E27FC236}">
                <a16:creationId xmlns:a16="http://schemas.microsoft.com/office/drawing/2014/main" id="{28854399-85DC-481A-9E64-2BA811377A1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76671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b="1" dirty="0">
                <a:solidFill>
                  <a:prstClr val="white"/>
                </a:solidFill>
                <a:latin typeface="+mn-ea"/>
                <a:ea typeface="+mn-ea"/>
              </a:rPr>
              <a:t>　推奨データセットについて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3379492-2C20-4EEB-965E-13BF79697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002-6689-414D-9BBF-75FBD888A7F2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AC44079-CA00-4120-9053-ACFD096C0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6C5FEEF-93AA-4BB5-9681-7BDD54B697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647131"/>
              </p:ext>
            </p:extLst>
          </p:nvPr>
        </p:nvGraphicFramePr>
        <p:xfrm>
          <a:off x="224408" y="620688"/>
          <a:ext cx="8668072" cy="43204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34036">
                  <a:extLst>
                    <a:ext uri="{9D8B030D-6E8A-4147-A177-3AD203B41FA5}">
                      <a16:colId xmlns:a16="http://schemas.microsoft.com/office/drawing/2014/main" val="1958393452"/>
                    </a:ext>
                  </a:extLst>
                </a:gridCol>
                <a:gridCol w="4334036">
                  <a:extLst>
                    <a:ext uri="{9D8B030D-6E8A-4147-A177-3AD203B41FA5}">
                      <a16:colId xmlns:a16="http://schemas.microsoft.com/office/drawing/2014/main" val="179214903"/>
                    </a:ext>
                  </a:extLst>
                </a:gridCol>
              </a:tblGrid>
              <a:tr h="469213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データセット名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891422"/>
                  </a:ext>
                </a:extLst>
              </a:tr>
              <a:tr h="550181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１．</a:t>
                      </a:r>
                      <a:r>
                        <a:rPr kumimoji="1" lang="en-US" altLang="ja-JP" sz="1600" dirty="0"/>
                        <a:t>AED</a:t>
                      </a:r>
                      <a:r>
                        <a:rPr kumimoji="1" lang="ja-JP" altLang="en-US" sz="1600" dirty="0"/>
                        <a:t>設置個所一覧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８．公衆トイレ一覧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3610262"/>
                  </a:ext>
                </a:extLst>
              </a:tr>
              <a:tr h="550181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２．介護サービス事業一覧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９．消防水利施設一覧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5435120"/>
                  </a:ext>
                </a:extLst>
              </a:tr>
              <a:tr h="550181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３．医療機関一覧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10.</a:t>
                      </a:r>
                      <a:r>
                        <a:rPr kumimoji="1" lang="ja-JP" altLang="en-US" sz="1600" dirty="0"/>
                        <a:t>指定緊急避難場所一覧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5766230"/>
                  </a:ext>
                </a:extLst>
              </a:tr>
              <a:tr h="550181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４．文化財一覧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11.</a:t>
                      </a:r>
                      <a:r>
                        <a:rPr kumimoji="1" lang="ja-JP" altLang="en-US" sz="1600" dirty="0"/>
                        <a:t>地域・年齢別人口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6260742"/>
                  </a:ext>
                </a:extLst>
              </a:tr>
              <a:tr h="550181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５．観光施設一覧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12.</a:t>
                      </a:r>
                      <a:r>
                        <a:rPr kumimoji="1" lang="ja-JP" altLang="en-US" sz="1600" dirty="0"/>
                        <a:t>公共施設一覧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1004785"/>
                  </a:ext>
                </a:extLst>
              </a:tr>
              <a:tr h="550181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６．イベント一覧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13.</a:t>
                      </a:r>
                      <a:r>
                        <a:rPr kumimoji="1" lang="ja-JP" altLang="en-US" sz="1600" dirty="0"/>
                        <a:t>子育て施設一覧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252535"/>
                  </a:ext>
                </a:extLst>
              </a:tr>
              <a:tr h="550181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７．公衆無線</a:t>
                      </a:r>
                      <a:r>
                        <a:rPr kumimoji="1" lang="en-US" altLang="ja-JP" sz="1600" dirty="0"/>
                        <a:t>LAN</a:t>
                      </a:r>
                      <a:r>
                        <a:rPr kumimoji="1" lang="ja-JP" altLang="en-US" sz="1600" dirty="0"/>
                        <a:t>アクセスポイント一覧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14.</a:t>
                      </a:r>
                      <a:r>
                        <a:rPr kumimoji="1" lang="ja-JP" altLang="en-US" sz="1600" dirty="0"/>
                        <a:t>オープンデータ一覧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6982647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2CC5F72-9ED7-4C55-844E-E7A57FEDE36B}"/>
              </a:ext>
            </a:extLst>
          </p:cNvPr>
          <p:cNvSpPr/>
          <p:nvPr/>
        </p:nvSpPr>
        <p:spPr>
          <a:xfrm>
            <a:off x="224408" y="5157192"/>
            <a:ext cx="8668072" cy="14401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※</a:t>
            </a:r>
            <a:r>
              <a:rPr kumimoji="1" lang="ja-JP" altLang="en-US" sz="1600" dirty="0"/>
              <a:t>推奨データセット</a:t>
            </a:r>
            <a:endParaRPr kumimoji="1" lang="en-US" altLang="ja-JP" sz="1600" dirty="0"/>
          </a:p>
          <a:p>
            <a:r>
              <a:rPr kumimoji="1" lang="ja-JP" altLang="en-US" sz="1600" dirty="0"/>
              <a:t>　オープンデータに取り組むにあたって、共通化して公開することが望ましいとされている項目</a:t>
            </a:r>
            <a:endParaRPr kumimoji="1" lang="en-US" altLang="ja-JP" sz="1600" dirty="0"/>
          </a:p>
          <a:p>
            <a:endParaRPr lang="en-US" altLang="ja-JP" sz="1600" dirty="0"/>
          </a:p>
          <a:p>
            <a:r>
              <a:rPr kumimoji="1" lang="ja-JP" altLang="en-US" sz="1600" dirty="0"/>
              <a:t>　公開を推奨するものであり、保有しているデータの収集・公開を義務付けるものではない</a:t>
            </a:r>
          </a:p>
        </p:txBody>
      </p:sp>
    </p:spTree>
    <p:extLst>
      <p:ext uri="{BB962C8B-B14F-4D97-AF65-F5344CB8AC3E}">
        <p14:creationId xmlns:p14="http://schemas.microsoft.com/office/powerpoint/2010/main" val="679364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68F7C73-6C4F-4FCB-9438-30F97998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7" y="476672"/>
            <a:ext cx="8997546" cy="604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97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90957C1-CB6B-4B9B-A8F1-64A378B25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56" y="414605"/>
            <a:ext cx="8964488" cy="602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741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1">
            <a:extLst>
              <a:ext uri="{FF2B5EF4-FFF2-40B4-BE49-F238E27FC236}">
                <a16:creationId xmlns:a16="http://schemas.microsoft.com/office/drawing/2014/main" id="{28854399-85DC-481A-9E64-2BA811377A1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76671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b="1" dirty="0">
                <a:solidFill>
                  <a:prstClr val="white"/>
                </a:solidFill>
                <a:latin typeface="+mn-ea"/>
                <a:ea typeface="+mn-ea"/>
              </a:rPr>
              <a:t>　推奨データセット公開事例について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3379492-2C20-4EEB-965E-13BF79697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002-6689-414D-9BBF-75FBD888A7F2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AC44079-CA00-4120-9053-ACFD096C0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6C5FEEF-93AA-4BB5-9681-7BDD54B697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845022"/>
              </p:ext>
            </p:extLst>
          </p:nvPr>
        </p:nvGraphicFramePr>
        <p:xfrm>
          <a:off x="323528" y="490453"/>
          <a:ext cx="8668072" cy="623532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63346">
                  <a:extLst>
                    <a:ext uri="{9D8B030D-6E8A-4147-A177-3AD203B41FA5}">
                      <a16:colId xmlns:a16="http://schemas.microsoft.com/office/drawing/2014/main" val="1958393452"/>
                    </a:ext>
                  </a:extLst>
                </a:gridCol>
                <a:gridCol w="3849913">
                  <a:extLst>
                    <a:ext uri="{9D8B030D-6E8A-4147-A177-3AD203B41FA5}">
                      <a16:colId xmlns:a16="http://schemas.microsoft.com/office/drawing/2014/main" val="179214903"/>
                    </a:ext>
                  </a:extLst>
                </a:gridCol>
                <a:gridCol w="1654813">
                  <a:extLst>
                    <a:ext uri="{9D8B030D-6E8A-4147-A177-3AD203B41FA5}">
                      <a16:colId xmlns:a16="http://schemas.microsoft.com/office/drawing/2014/main" val="646234585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データセット名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状況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県関係課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891422"/>
                  </a:ext>
                </a:extLst>
              </a:tr>
              <a:tr h="404163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１．</a:t>
                      </a:r>
                      <a:r>
                        <a:rPr kumimoji="1" lang="en-US" altLang="ja-JP" sz="1600" dirty="0"/>
                        <a:t>AED</a:t>
                      </a:r>
                      <a:r>
                        <a:rPr kumimoji="1" lang="ja-JP" altLang="en-US" sz="1600" dirty="0"/>
                        <a:t>設置個所一覧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県ＨＰで公開中</a:t>
                      </a:r>
                      <a:endParaRPr kumimoji="1" lang="ja-JP" altLang="en-US" sz="1600" b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医務課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361026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２．介護サービス事業一覧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県ＨＰで公開中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長寿社会課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543512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３．医療機関一覧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県ＨＰで公開中（９９佐賀ネット）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医務課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576623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４．文化財一覧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検討中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文化財課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626074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５．観光施設一覧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err="1"/>
                        <a:t>あそぼ</a:t>
                      </a:r>
                      <a:r>
                        <a:rPr kumimoji="1" lang="ja-JP" altLang="en-US" sz="1600" dirty="0"/>
                        <a:t>ーさが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観光課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100478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６．イベント一覧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同上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同上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25253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７．</a:t>
                      </a:r>
                      <a:r>
                        <a:rPr kumimoji="1" lang="ja-JP" altLang="en-US" sz="1200" dirty="0"/>
                        <a:t>公衆無線</a:t>
                      </a:r>
                      <a:r>
                        <a:rPr kumimoji="1" lang="en-US" altLang="ja-JP" sz="1200" dirty="0"/>
                        <a:t>LAN</a:t>
                      </a:r>
                      <a:r>
                        <a:rPr kumimoji="1" lang="ja-JP" altLang="en-US" sz="1200" dirty="0"/>
                        <a:t>アクセスポイント一覧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カタログサイトで公開中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698264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８．公衆トイレ一覧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生活衛生課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649582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９．消防水利施設一覧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消防防災課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117406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10.</a:t>
                      </a:r>
                      <a:r>
                        <a:rPr kumimoji="1" lang="ja-JP" altLang="en-US" sz="1600" dirty="0"/>
                        <a:t>指定緊急避難場所一覧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県ＨＰで公開中（市町ＨＰにリンク）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消防防災課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37684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11.</a:t>
                      </a:r>
                      <a:r>
                        <a:rPr kumimoji="1" lang="ja-JP" altLang="en-US" sz="1600" dirty="0"/>
                        <a:t>地域・年齢別人口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カタログサイトで公開中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統計分析課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2965388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12.</a:t>
                      </a:r>
                      <a:r>
                        <a:rPr kumimoji="1" lang="ja-JP" altLang="en-US" sz="1600" dirty="0"/>
                        <a:t>公共施設一覧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資産活用課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100467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13.</a:t>
                      </a:r>
                      <a:r>
                        <a:rPr kumimoji="1" lang="ja-JP" altLang="en-US" sz="1600" dirty="0"/>
                        <a:t>子育て施設一覧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県ＨＰ掲載中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教育総務課、こども未来課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094635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14.</a:t>
                      </a:r>
                      <a:r>
                        <a:rPr kumimoji="1" lang="ja-JP" altLang="en-US" sz="1600" dirty="0"/>
                        <a:t>オープンデータ一覧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7241694"/>
                  </a:ext>
                </a:extLst>
              </a:tr>
            </a:tbl>
          </a:graphicData>
        </a:graphic>
      </p:graphicFrame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1D35901-92FA-4D34-A737-4D1BA1055DA4}"/>
              </a:ext>
            </a:extLst>
          </p:cNvPr>
          <p:cNvSpPr/>
          <p:nvPr/>
        </p:nvSpPr>
        <p:spPr>
          <a:xfrm>
            <a:off x="333983" y="1002978"/>
            <a:ext cx="8657617" cy="38409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605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979" y="822122"/>
            <a:ext cx="6987389" cy="3948454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83E70D5-CFD9-4845-A23B-74CA48114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979" y="138624"/>
            <a:ext cx="8456627" cy="683498"/>
          </a:xfrm>
          <a:ln>
            <a:solidFill>
              <a:schemeClr val="dk1"/>
            </a:solidFill>
            <a:prstDash val="dash"/>
          </a:ln>
        </p:spPr>
        <p:txBody>
          <a:bodyPr>
            <a:normAutofit fontScale="90000"/>
          </a:bodyPr>
          <a:lstStyle/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６）官民データ活用の推進に関する施策の基本的な方針</a:t>
            </a:r>
            <a:endParaRPr kumimoji="1"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74" y="4770576"/>
            <a:ext cx="5512526" cy="196751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28600" y="5754335"/>
            <a:ext cx="2895600" cy="9837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41EA53-EE9B-43AD-A56D-B2E970457E25}"/>
              </a:ext>
            </a:extLst>
          </p:cNvPr>
          <p:cNvSpPr txBox="1"/>
          <p:nvPr/>
        </p:nvSpPr>
        <p:spPr>
          <a:xfrm>
            <a:off x="1352145" y="5856048"/>
            <a:ext cx="132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u="sng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b="1" u="sng" dirty="0">
                <a:solidFill>
                  <a:srgbClr val="FF0000"/>
                </a:solidFill>
              </a:rPr>
              <a:t>次ページ</a:t>
            </a:r>
          </a:p>
        </p:txBody>
      </p:sp>
    </p:spTree>
    <p:extLst>
      <p:ext uri="{BB962C8B-B14F-4D97-AF65-F5344CB8AC3E}">
        <p14:creationId xmlns:p14="http://schemas.microsoft.com/office/powerpoint/2010/main" val="2991800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4871" y="370715"/>
            <a:ext cx="8229600" cy="735360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官民データ活用推進基本法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819A358-613C-400B-A0E9-8915B7E98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48" y="1106074"/>
            <a:ext cx="8820286" cy="520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10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3E70D5-CFD9-4845-A23B-74CA48114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979" y="138624"/>
            <a:ext cx="8456627" cy="683498"/>
          </a:xfrm>
          <a:ln>
            <a:solidFill>
              <a:schemeClr val="dk1"/>
            </a:solidFill>
            <a:prstDash val="dash"/>
          </a:ln>
        </p:spPr>
        <p:txBody>
          <a:bodyPr>
            <a:normAutofit fontScale="90000"/>
          </a:bodyPr>
          <a:lstStyle/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６）官民データ活用の推進に関する施策の基本的な方針</a:t>
            </a:r>
            <a:endParaRPr kumimoji="1"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686" y="883320"/>
            <a:ext cx="8489920" cy="58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8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91344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官民データ活用推進基本計画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3200" dirty="0"/>
              <a:t>官民データ活用推進基本計画</a:t>
            </a: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⇒行政サービスの１００％デジタル化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　　 デジタルファースト</a:t>
            </a: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　　 ワンスオンリー</a:t>
            </a: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　　 コネクテッド・ワンストップ</a:t>
            </a: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　　</a:t>
            </a:r>
            <a:r>
              <a:rPr lang="ja-JP" altLang="en-US" sz="3600" u="sng" dirty="0">
                <a:latin typeface="+mn-ea"/>
              </a:rPr>
              <a:t>スマホ等により、国民は役所に出向かず、</a:t>
            </a:r>
            <a:endParaRPr lang="en-US" altLang="ja-JP" sz="3600" u="sng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solidFill>
                  <a:srgbClr val="FF0000"/>
                </a:solidFill>
                <a:latin typeface="+mn-ea"/>
              </a:rPr>
              <a:t>　　</a:t>
            </a:r>
            <a:r>
              <a:rPr lang="ja-JP" altLang="en-US" sz="3600" u="sng" dirty="0">
                <a:solidFill>
                  <a:srgbClr val="FF0000"/>
                </a:solidFill>
                <a:latin typeface="+mn-ea"/>
              </a:rPr>
              <a:t>行政サービスを手のひらで完結</a:t>
            </a:r>
            <a:endParaRPr lang="en-US" altLang="ja-JP" sz="3600" u="sng" dirty="0">
              <a:solidFill>
                <a:srgbClr val="FF0000"/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557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91344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官民データ活用推進基本計画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3200" dirty="0"/>
              <a:t>官民データ活用推進基本計画</a:t>
            </a: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⇒行政サービスの１００％デジタル化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⇒行政保有データの１００％オープン化</a:t>
            </a: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⇒デジタル改革の基盤整備</a:t>
            </a:r>
            <a:endParaRPr lang="en-US" altLang="ja-JP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9859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91344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都道府県官民データ利用推進計画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10672"/>
            <a:ext cx="8363272" cy="5166328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佐賀県は今年度計画を策定予定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○行政手続オンライン化の推進</a:t>
            </a:r>
            <a:endParaRPr lang="en-US" altLang="ja-JP" sz="2800" dirty="0"/>
          </a:p>
          <a:p>
            <a:pPr marL="0" indent="0">
              <a:buNone/>
            </a:pPr>
            <a:r>
              <a:rPr kumimoji="1" lang="ja-JP" altLang="en-US" sz="2800" dirty="0"/>
              <a:t>　　 </a:t>
            </a:r>
            <a:r>
              <a:rPr lang="ja-JP" altLang="en-US" sz="2800" dirty="0"/>
              <a:t>　　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○オープンデータの推進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　</a:t>
            </a:r>
            <a:endParaRPr kumimoji="1"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○マイナンバー制度の拡充</a:t>
            </a:r>
            <a:endParaRPr lang="en-US" altLang="ja-JP" sz="2800" dirty="0"/>
          </a:p>
          <a:p>
            <a:pPr marL="0" indent="0">
              <a:buNone/>
            </a:pPr>
            <a:endParaRPr kumimoji="1"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○デジタルデバイド対策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2016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2F2085-7C6D-4D91-8869-9B6F9F1B8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818" y="620688"/>
            <a:ext cx="8224982" cy="5856312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7200" dirty="0"/>
              <a:t>オープンデータ</a:t>
            </a:r>
          </a:p>
        </p:txBody>
      </p:sp>
    </p:spTree>
    <p:extLst>
      <p:ext uri="{BB962C8B-B14F-4D97-AF65-F5344CB8AC3E}">
        <p14:creationId xmlns:p14="http://schemas.microsoft.com/office/powerpoint/2010/main" val="2315990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079AB75-04C0-4528-984C-5EB304C2F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836712"/>
            <a:ext cx="8892480" cy="567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418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9614631-CA7B-49AC-87B5-1F9315259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73" y="836712"/>
            <a:ext cx="8690253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221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B28B8-C182-4D17-870C-50D47E7B84D9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6458F2A-6D25-42C2-8E1D-100C99310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688"/>
            <a:ext cx="9144000" cy="572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5999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 kumimoji="1" sz="1600" dirty="0" smtClean="0"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0</TotalTime>
  <Words>338</Words>
  <Application>Microsoft Office PowerPoint</Application>
  <PresentationFormat>画面に合わせる (4:3)</PresentationFormat>
  <Paragraphs>124</Paragraphs>
  <Slides>20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20</vt:i4>
      </vt:variant>
    </vt:vector>
  </HeadingPairs>
  <TitlesOfParts>
    <vt:vector size="28" baseType="lpstr">
      <vt:lpstr>ＭＳ Ｐゴシック</vt:lpstr>
      <vt:lpstr>游ゴシック</vt:lpstr>
      <vt:lpstr>Arial</vt:lpstr>
      <vt:lpstr>Calibri</vt:lpstr>
      <vt:lpstr>Calibri Light</vt:lpstr>
      <vt:lpstr>Wingdings</vt:lpstr>
      <vt:lpstr>クラリティ</vt:lpstr>
      <vt:lpstr>Office テーマ</vt:lpstr>
      <vt:lpstr>行政のデジタル化の推進等について</vt:lpstr>
      <vt:lpstr>官民データ活用推進基本法</vt:lpstr>
      <vt:lpstr>官民データ活用推進基本計画</vt:lpstr>
      <vt:lpstr>官民データ活用推進基本計画</vt:lpstr>
      <vt:lpstr>都道府県官民データ利用推進計画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３）佐賀県の取組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６）官民データ活用の推進に関する施策の基本的な方針</vt:lpstr>
      <vt:lpstr>６）官民データ活用の推進に関する施策の基本的な方針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2019-07-23T07:38:54Z</dcterms:created>
  <dcterms:modified xsi:type="dcterms:W3CDTF">2019-07-23T07:38:59Z</dcterms:modified>
</cp:coreProperties>
</file>