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
  </p:notesMasterIdLst>
  <p:sldIdLst>
    <p:sldId id="258" r:id="rId2"/>
  </p:sldIdLst>
  <p:sldSz cx="14762163" cy="10333038"/>
  <p:notesSz cx="6797675" cy="9926638"/>
  <p:defaultTextStyle>
    <a:defPPr>
      <a:defRPr lang="ja-JP"/>
    </a:defPPr>
    <a:lvl1pPr marL="0" algn="l" defTabSz="1433741" rtl="0" eaLnBrk="1" latinLnBrk="0" hangingPunct="1">
      <a:defRPr kumimoji="1" sz="2800" kern="1200">
        <a:solidFill>
          <a:schemeClr val="tx1"/>
        </a:solidFill>
        <a:latin typeface="+mn-lt"/>
        <a:ea typeface="+mn-ea"/>
        <a:cs typeface="+mn-cs"/>
      </a:defRPr>
    </a:lvl1pPr>
    <a:lvl2pPr marL="716871" algn="l" defTabSz="1433741" rtl="0" eaLnBrk="1" latinLnBrk="0" hangingPunct="1">
      <a:defRPr kumimoji="1" sz="2800" kern="1200">
        <a:solidFill>
          <a:schemeClr val="tx1"/>
        </a:solidFill>
        <a:latin typeface="+mn-lt"/>
        <a:ea typeface="+mn-ea"/>
        <a:cs typeface="+mn-cs"/>
      </a:defRPr>
    </a:lvl2pPr>
    <a:lvl3pPr marL="1433741" algn="l" defTabSz="1433741" rtl="0" eaLnBrk="1" latinLnBrk="0" hangingPunct="1">
      <a:defRPr kumimoji="1" sz="2800" kern="1200">
        <a:solidFill>
          <a:schemeClr val="tx1"/>
        </a:solidFill>
        <a:latin typeface="+mn-lt"/>
        <a:ea typeface="+mn-ea"/>
        <a:cs typeface="+mn-cs"/>
      </a:defRPr>
    </a:lvl3pPr>
    <a:lvl4pPr marL="2150612" algn="l" defTabSz="1433741" rtl="0" eaLnBrk="1" latinLnBrk="0" hangingPunct="1">
      <a:defRPr kumimoji="1" sz="2800" kern="1200">
        <a:solidFill>
          <a:schemeClr val="tx1"/>
        </a:solidFill>
        <a:latin typeface="+mn-lt"/>
        <a:ea typeface="+mn-ea"/>
        <a:cs typeface="+mn-cs"/>
      </a:defRPr>
    </a:lvl4pPr>
    <a:lvl5pPr marL="2867482" algn="l" defTabSz="1433741" rtl="0" eaLnBrk="1" latinLnBrk="0" hangingPunct="1">
      <a:defRPr kumimoji="1" sz="2800" kern="1200">
        <a:solidFill>
          <a:schemeClr val="tx1"/>
        </a:solidFill>
        <a:latin typeface="+mn-lt"/>
        <a:ea typeface="+mn-ea"/>
        <a:cs typeface="+mn-cs"/>
      </a:defRPr>
    </a:lvl5pPr>
    <a:lvl6pPr marL="3584353" algn="l" defTabSz="1433741" rtl="0" eaLnBrk="1" latinLnBrk="0" hangingPunct="1">
      <a:defRPr kumimoji="1" sz="2800" kern="1200">
        <a:solidFill>
          <a:schemeClr val="tx1"/>
        </a:solidFill>
        <a:latin typeface="+mn-lt"/>
        <a:ea typeface="+mn-ea"/>
        <a:cs typeface="+mn-cs"/>
      </a:defRPr>
    </a:lvl6pPr>
    <a:lvl7pPr marL="4301224" algn="l" defTabSz="1433741" rtl="0" eaLnBrk="1" latinLnBrk="0" hangingPunct="1">
      <a:defRPr kumimoji="1" sz="2800" kern="1200">
        <a:solidFill>
          <a:schemeClr val="tx1"/>
        </a:solidFill>
        <a:latin typeface="+mn-lt"/>
        <a:ea typeface="+mn-ea"/>
        <a:cs typeface="+mn-cs"/>
      </a:defRPr>
    </a:lvl7pPr>
    <a:lvl8pPr marL="5018094" algn="l" defTabSz="1433741" rtl="0" eaLnBrk="1" latinLnBrk="0" hangingPunct="1">
      <a:defRPr kumimoji="1" sz="2800" kern="1200">
        <a:solidFill>
          <a:schemeClr val="tx1"/>
        </a:solidFill>
        <a:latin typeface="+mn-lt"/>
        <a:ea typeface="+mn-ea"/>
        <a:cs typeface="+mn-cs"/>
      </a:defRPr>
    </a:lvl8pPr>
    <a:lvl9pPr marL="5734965" algn="l" defTabSz="1433741" rtl="0" eaLnBrk="1" latinLnBrk="0" hangingPunct="1">
      <a:defRPr kumimoji="1" sz="2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3255">
          <p15:clr>
            <a:srgbClr val="A4A3A4"/>
          </p15:clr>
        </p15:guide>
        <p15:guide id="2" pos="465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AEEF4"/>
    <a:srgbClr val="00FFCC"/>
    <a:srgbClr val="FFFF99"/>
    <a:srgbClr val="CCFFCC"/>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CF1AB2-1976-4502-BF36-3FF5EA218861}" styleName="中間スタイル 4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22838BEF-8BB2-4498-84A7-C5851F593DF1}" styleName="中間スタイル 4 - アクセント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5590" autoAdjust="0"/>
    <p:restoredTop sz="95732" autoAdjust="0"/>
  </p:normalViewPr>
  <p:slideViewPr>
    <p:cSldViewPr>
      <p:cViewPr>
        <p:scale>
          <a:sx n="125" d="100"/>
          <a:sy n="125" d="100"/>
        </p:scale>
        <p:origin x="1230" y="-144"/>
      </p:cViewPr>
      <p:guideLst>
        <p:guide orient="horz" pos="3255"/>
        <p:guide pos="4650"/>
      </p:guideLst>
    </p:cSldViewPr>
  </p:slideViewPr>
  <p:outlineViewPr>
    <p:cViewPr>
      <p:scale>
        <a:sx n="33" d="100"/>
        <a:sy n="33" d="100"/>
      </p:scale>
      <p:origin x="0" y="0"/>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2" y="3"/>
            <a:ext cx="2945659" cy="496332"/>
          </a:xfrm>
          <a:prstGeom prst="rect">
            <a:avLst/>
          </a:prstGeom>
        </p:spPr>
        <p:txBody>
          <a:bodyPr vert="horz" lIns="95401" tIns="47700" rIns="95401" bIns="4770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0448" y="3"/>
            <a:ext cx="2945659" cy="496332"/>
          </a:xfrm>
          <a:prstGeom prst="rect">
            <a:avLst/>
          </a:prstGeom>
        </p:spPr>
        <p:txBody>
          <a:bodyPr vert="horz" lIns="95401" tIns="47700" rIns="95401" bIns="47700" rtlCol="0"/>
          <a:lstStyle>
            <a:lvl1pPr algn="r">
              <a:defRPr sz="1200"/>
            </a:lvl1pPr>
          </a:lstStyle>
          <a:p>
            <a:fld id="{39C66F5D-D26F-453D-8DBA-CA1DD2FAD880}" type="datetimeFigureOut">
              <a:rPr kumimoji="1" lang="ja-JP" altLang="en-US" smtClean="0"/>
              <a:t>2019/5/30</a:t>
            </a:fld>
            <a:endParaRPr kumimoji="1" lang="ja-JP" altLang="en-US"/>
          </a:p>
        </p:txBody>
      </p:sp>
      <p:sp>
        <p:nvSpPr>
          <p:cNvPr id="4" name="スライド イメージ プレースホルダー 3"/>
          <p:cNvSpPr>
            <a:spLocks noGrp="1" noRot="1" noChangeAspect="1"/>
          </p:cNvSpPr>
          <p:nvPr>
            <p:ph type="sldImg" idx="2"/>
          </p:nvPr>
        </p:nvSpPr>
        <p:spPr>
          <a:xfrm>
            <a:off x="741363" y="746125"/>
            <a:ext cx="5314950" cy="3719513"/>
          </a:xfrm>
          <a:prstGeom prst="rect">
            <a:avLst/>
          </a:prstGeom>
          <a:noFill/>
          <a:ln w="12700">
            <a:solidFill>
              <a:prstClr val="black"/>
            </a:solidFill>
          </a:ln>
        </p:spPr>
        <p:txBody>
          <a:bodyPr vert="horz" lIns="95401" tIns="47700" rIns="95401" bIns="47700" rtlCol="0" anchor="ctr"/>
          <a:lstStyle/>
          <a:p>
            <a:endParaRPr lang="ja-JP" altLang="en-US"/>
          </a:p>
        </p:txBody>
      </p:sp>
      <p:sp>
        <p:nvSpPr>
          <p:cNvPr id="5" name="ノート プレースホルダー 4"/>
          <p:cNvSpPr>
            <a:spLocks noGrp="1"/>
          </p:cNvSpPr>
          <p:nvPr>
            <p:ph type="body" sz="quarter" idx="3"/>
          </p:nvPr>
        </p:nvSpPr>
        <p:spPr>
          <a:xfrm>
            <a:off x="679768" y="4715153"/>
            <a:ext cx="5438140" cy="4466987"/>
          </a:xfrm>
          <a:prstGeom prst="rect">
            <a:avLst/>
          </a:prstGeom>
        </p:spPr>
        <p:txBody>
          <a:bodyPr vert="horz" lIns="95401" tIns="47700" rIns="95401" bIns="4770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2" y="9428594"/>
            <a:ext cx="2945659" cy="496332"/>
          </a:xfrm>
          <a:prstGeom prst="rect">
            <a:avLst/>
          </a:prstGeom>
        </p:spPr>
        <p:txBody>
          <a:bodyPr vert="horz" lIns="95401" tIns="47700" rIns="95401" bIns="4770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0448" y="9428594"/>
            <a:ext cx="2945659" cy="496332"/>
          </a:xfrm>
          <a:prstGeom prst="rect">
            <a:avLst/>
          </a:prstGeom>
        </p:spPr>
        <p:txBody>
          <a:bodyPr vert="horz" lIns="95401" tIns="47700" rIns="95401" bIns="47700" rtlCol="0" anchor="b"/>
          <a:lstStyle>
            <a:lvl1pPr algn="r">
              <a:defRPr sz="1200"/>
            </a:lvl1pPr>
          </a:lstStyle>
          <a:p>
            <a:fld id="{078BEE91-651E-4533-85C3-1468AF29612A}" type="slidenum">
              <a:rPr kumimoji="1" lang="ja-JP" altLang="en-US" smtClean="0"/>
              <a:t>‹#›</a:t>
            </a:fld>
            <a:endParaRPr kumimoji="1" lang="ja-JP" altLang="en-US"/>
          </a:p>
        </p:txBody>
      </p:sp>
    </p:spTree>
    <p:extLst>
      <p:ext uri="{BB962C8B-B14F-4D97-AF65-F5344CB8AC3E}">
        <p14:creationId xmlns:p14="http://schemas.microsoft.com/office/powerpoint/2010/main" val="3121049030"/>
      </p:ext>
    </p:extLst>
  </p:cSld>
  <p:clrMap bg1="lt1" tx1="dk1" bg2="lt2" tx2="dk2" accent1="accent1" accent2="accent2" accent3="accent3" accent4="accent4" accent5="accent5" accent6="accent6" hlink="hlink" folHlink="folHlink"/>
  <p:notesStyle>
    <a:lvl1pPr marL="0" algn="l" defTabSz="1024100" rtl="0" eaLnBrk="1" latinLnBrk="0" hangingPunct="1">
      <a:defRPr kumimoji="1" sz="1300" kern="1200">
        <a:solidFill>
          <a:schemeClr val="tx1"/>
        </a:solidFill>
        <a:latin typeface="+mn-lt"/>
        <a:ea typeface="+mn-ea"/>
        <a:cs typeface="+mn-cs"/>
      </a:defRPr>
    </a:lvl1pPr>
    <a:lvl2pPr marL="512050" algn="l" defTabSz="1024100" rtl="0" eaLnBrk="1" latinLnBrk="0" hangingPunct="1">
      <a:defRPr kumimoji="1" sz="1300" kern="1200">
        <a:solidFill>
          <a:schemeClr val="tx1"/>
        </a:solidFill>
        <a:latin typeface="+mn-lt"/>
        <a:ea typeface="+mn-ea"/>
        <a:cs typeface="+mn-cs"/>
      </a:defRPr>
    </a:lvl2pPr>
    <a:lvl3pPr marL="1024100" algn="l" defTabSz="1024100" rtl="0" eaLnBrk="1" latinLnBrk="0" hangingPunct="1">
      <a:defRPr kumimoji="1" sz="1300" kern="1200">
        <a:solidFill>
          <a:schemeClr val="tx1"/>
        </a:solidFill>
        <a:latin typeface="+mn-lt"/>
        <a:ea typeface="+mn-ea"/>
        <a:cs typeface="+mn-cs"/>
      </a:defRPr>
    </a:lvl3pPr>
    <a:lvl4pPr marL="1536151" algn="l" defTabSz="1024100" rtl="0" eaLnBrk="1" latinLnBrk="0" hangingPunct="1">
      <a:defRPr kumimoji="1" sz="1300" kern="1200">
        <a:solidFill>
          <a:schemeClr val="tx1"/>
        </a:solidFill>
        <a:latin typeface="+mn-lt"/>
        <a:ea typeface="+mn-ea"/>
        <a:cs typeface="+mn-cs"/>
      </a:defRPr>
    </a:lvl4pPr>
    <a:lvl5pPr marL="2048202" algn="l" defTabSz="1024100" rtl="0" eaLnBrk="1" latinLnBrk="0" hangingPunct="1">
      <a:defRPr kumimoji="1" sz="1300" kern="1200">
        <a:solidFill>
          <a:schemeClr val="tx1"/>
        </a:solidFill>
        <a:latin typeface="+mn-lt"/>
        <a:ea typeface="+mn-ea"/>
        <a:cs typeface="+mn-cs"/>
      </a:defRPr>
    </a:lvl5pPr>
    <a:lvl6pPr marL="2560253" algn="l" defTabSz="1024100" rtl="0" eaLnBrk="1" latinLnBrk="0" hangingPunct="1">
      <a:defRPr kumimoji="1" sz="1300" kern="1200">
        <a:solidFill>
          <a:schemeClr val="tx1"/>
        </a:solidFill>
        <a:latin typeface="+mn-lt"/>
        <a:ea typeface="+mn-ea"/>
        <a:cs typeface="+mn-cs"/>
      </a:defRPr>
    </a:lvl6pPr>
    <a:lvl7pPr marL="3072303" algn="l" defTabSz="1024100" rtl="0" eaLnBrk="1" latinLnBrk="0" hangingPunct="1">
      <a:defRPr kumimoji="1" sz="1300" kern="1200">
        <a:solidFill>
          <a:schemeClr val="tx1"/>
        </a:solidFill>
        <a:latin typeface="+mn-lt"/>
        <a:ea typeface="+mn-ea"/>
        <a:cs typeface="+mn-cs"/>
      </a:defRPr>
    </a:lvl7pPr>
    <a:lvl8pPr marL="3584353" algn="l" defTabSz="1024100" rtl="0" eaLnBrk="1" latinLnBrk="0" hangingPunct="1">
      <a:defRPr kumimoji="1" sz="1300" kern="1200">
        <a:solidFill>
          <a:schemeClr val="tx1"/>
        </a:solidFill>
        <a:latin typeface="+mn-lt"/>
        <a:ea typeface="+mn-ea"/>
        <a:cs typeface="+mn-cs"/>
      </a:defRPr>
    </a:lvl8pPr>
    <a:lvl9pPr marL="4096403" algn="l" defTabSz="1024100" rtl="0" eaLnBrk="1" latinLnBrk="0" hangingPunct="1">
      <a:defRPr kumimoji="1" sz="13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741363" y="746125"/>
            <a:ext cx="5314950" cy="3719513"/>
          </a:xfrm>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078BEE91-651E-4533-85C3-1468AF29612A}" type="slidenum">
              <a:rPr kumimoji="1" lang="ja-JP" altLang="en-US" smtClean="0"/>
              <a:t>1</a:t>
            </a:fld>
            <a:endParaRPr kumimoji="1" lang="ja-JP" altLang="en-US"/>
          </a:p>
        </p:txBody>
      </p:sp>
    </p:spTree>
    <p:extLst>
      <p:ext uri="{BB962C8B-B14F-4D97-AF65-F5344CB8AC3E}">
        <p14:creationId xmlns:p14="http://schemas.microsoft.com/office/powerpoint/2010/main" val="182146838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107162" y="3209940"/>
            <a:ext cx="12547839" cy="221490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2214325" y="5855388"/>
            <a:ext cx="10333514" cy="2640665"/>
          </a:xfrm>
        </p:spPr>
        <p:txBody>
          <a:bodyPr/>
          <a:lstStyle>
            <a:lvl1pPr marL="0" indent="0" algn="ctr">
              <a:buNone/>
              <a:defRPr>
                <a:solidFill>
                  <a:schemeClr val="tx1">
                    <a:tint val="75000"/>
                  </a:schemeClr>
                </a:solidFill>
              </a:defRPr>
            </a:lvl1pPr>
            <a:lvl2pPr marL="716981" indent="0" algn="ctr">
              <a:buNone/>
              <a:defRPr>
                <a:solidFill>
                  <a:schemeClr val="tx1">
                    <a:tint val="75000"/>
                  </a:schemeClr>
                </a:solidFill>
              </a:defRPr>
            </a:lvl2pPr>
            <a:lvl3pPr marL="1433962" indent="0" algn="ctr">
              <a:buNone/>
              <a:defRPr>
                <a:solidFill>
                  <a:schemeClr val="tx1">
                    <a:tint val="75000"/>
                  </a:schemeClr>
                </a:solidFill>
              </a:defRPr>
            </a:lvl3pPr>
            <a:lvl4pPr marL="2150943" indent="0" algn="ctr">
              <a:buNone/>
              <a:defRPr>
                <a:solidFill>
                  <a:schemeClr val="tx1">
                    <a:tint val="75000"/>
                  </a:schemeClr>
                </a:solidFill>
              </a:defRPr>
            </a:lvl4pPr>
            <a:lvl5pPr marL="2867924" indent="0" algn="ctr">
              <a:buNone/>
              <a:defRPr>
                <a:solidFill>
                  <a:schemeClr val="tx1">
                    <a:tint val="75000"/>
                  </a:schemeClr>
                </a:solidFill>
              </a:defRPr>
            </a:lvl5pPr>
            <a:lvl6pPr marL="3584905" indent="0" algn="ctr">
              <a:buNone/>
              <a:defRPr>
                <a:solidFill>
                  <a:schemeClr val="tx1">
                    <a:tint val="75000"/>
                  </a:schemeClr>
                </a:solidFill>
              </a:defRPr>
            </a:lvl6pPr>
            <a:lvl7pPr marL="4301886" indent="0" algn="ctr">
              <a:buNone/>
              <a:defRPr>
                <a:solidFill>
                  <a:schemeClr val="tx1">
                    <a:tint val="75000"/>
                  </a:schemeClr>
                </a:solidFill>
              </a:defRPr>
            </a:lvl7pPr>
            <a:lvl8pPr marL="5018867" indent="0" algn="ctr">
              <a:buNone/>
              <a:defRPr>
                <a:solidFill>
                  <a:schemeClr val="tx1">
                    <a:tint val="75000"/>
                  </a:schemeClr>
                </a:solidFill>
              </a:defRPr>
            </a:lvl8pPr>
            <a:lvl9pPr marL="5735848"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402223308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5707568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10702568" y="413801"/>
            <a:ext cx="3321487" cy="8816569"/>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738108" y="413801"/>
            <a:ext cx="9718424" cy="8816569"/>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522848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305521043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1166109" y="6639935"/>
            <a:ext cx="12547839" cy="2052256"/>
          </a:xfrm>
        </p:spPr>
        <p:txBody>
          <a:bodyPr anchor="t"/>
          <a:lstStyle>
            <a:lvl1pPr algn="l">
              <a:defRPr sz="63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1166109" y="4379583"/>
            <a:ext cx="12547839" cy="2260351"/>
          </a:xfrm>
        </p:spPr>
        <p:txBody>
          <a:bodyPr anchor="b"/>
          <a:lstStyle>
            <a:lvl1pPr marL="0" indent="0">
              <a:buNone/>
              <a:defRPr sz="3100">
                <a:solidFill>
                  <a:schemeClr val="tx1">
                    <a:tint val="75000"/>
                  </a:schemeClr>
                </a:solidFill>
              </a:defRPr>
            </a:lvl1pPr>
            <a:lvl2pPr marL="716981" indent="0">
              <a:buNone/>
              <a:defRPr sz="2800">
                <a:solidFill>
                  <a:schemeClr val="tx1">
                    <a:tint val="75000"/>
                  </a:schemeClr>
                </a:solidFill>
              </a:defRPr>
            </a:lvl2pPr>
            <a:lvl3pPr marL="1433962" indent="0">
              <a:buNone/>
              <a:defRPr sz="2500">
                <a:solidFill>
                  <a:schemeClr val="tx1">
                    <a:tint val="75000"/>
                  </a:schemeClr>
                </a:solidFill>
              </a:defRPr>
            </a:lvl3pPr>
            <a:lvl4pPr marL="2150943" indent="0">
              <a:buNone/>
              <a:defRPr sz="2200">
                <a:solidFill>
                  <a:schemeClr val="tx1">
                    <a:tint val="75000"/>
                  </a:schemeClr>
                </a:solidFill>
              </a:defRPr>
            </a:lvl4pPr>
            <a:lvl5pPr marL="2867924" indent="0">
              <a:buNone/>
              <a:defRPr sz="2200">
                <a:solidFill>
                  <a:schemeClr val="tx1">
                    <a:tint val="75000"/>
                  </a:schemeClr>
                </a:solidFill>
              </a:defRPr>
            </a:lvl5pPr>
            <a:lvl6pPr marL="3584905" indent="0">
              <a:buNone/>
              <a:defRPr sz="2200">
                <a:solidFill>
                  <a:schemeClr val="tx1">
                    <a:tint val="75000"/>
                  </a:schemeClr>
                </a:solidFill>
              </a:defRPr>
            </a:lvl6pPr>
            <a:lvl7pPr marL="4301886" indent="0">
              <a:buNone/>
              <a:defRPr sz="2200">
                <a:solidFill>
                  <a:schemeClr val="tx1">
                    <a:tint val="75000"/>
                  </a:schemeClr>
                </a:solidFill>
              </a:defRPr>
            </a:lvl7pPr>
            <a:lvl8pPr marL="5018867" indent="0">
              <a:buNone/>
              <a:defRPr sz="2200">
                <a:solidFill>
                  <a:schemeClr val="tx1">
                    <a:tint val="75000"/>
                  </a:schemeClr>
                </a:solidFill>
              </a:defRPr>
            </a:lvl8pPr>
            <a:lvl9pPr marL="5735848" indent="0">
              <a:buNone/>
              <a:defRPr sz="22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218425089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738108" y="2411043"/>
            <a:ext cx="6519955" cy="6819327"/>
          </a:xfrm>
        </p:spPr>
        <p:txBody>
          <a:bodyPr/>
          <a:lstStyle>
            <a:lvl1pPr>
              <a:defRPr sz="4400"/>
            </a:lvl1pPr>
            <a:lvl2pPr>
              <a:defRPr sz="3800"/>
            </a:lvl2pPr>
            <a:lvl3pPr>
              <a:defRPr sz="31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7504100" y="2411043"/>
            <a:ext cx="6519955" cy="6819327"/>
          </a:xfrm>
        </p:spPr>
        <p:txBody>
          <a:bodyPr/>
          <a:lstStyle>
            <a:lvl1pPr>
              <a:defRPr sz="4400"/>
            </a:lvl1pPr>
            <a:lvl2pPr>
              <a:defRPr sz="3800"/>
            </a:lvl2pPr>
            <a:lvl3pPr>
              <a:defRPr sz="31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5721620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38108" y="2312975"/>
            <a:ext cx="6522519" cy="963938"/>
          </a:xfrm>
        </p:spPr>
        <p:txBody>
          <a:bodyPr anchor="b"/>
          <a:lstStyle>
            <a:lvl1pPr marL="0" indent="0">
              <a:buNone/>
              <a:defRPr sz="3800" b="1"/>
            </a:lvl1pPr>
            <a:lvl2pPr marL="716981" indent="0">
              <a:buNone/>
              <a:defRPr sz="3100" b="1"/>
            </a:lvl2pPr>
            <a:lvl3pPr marL="1433962" indent="0">
              <a:buNone/>
              <a:defRPr sz="2800" b="1"/>
            </a:lvl3pPr>
            <a:lvl4pPr marL="2150943" indent="0">
              <a:buNone/>
              <a:defRPr sz="2500" b="1"/>
            </a:lvl4pPr>
            <a:lvl5pPr marL="2867924" indent="0">
              <a:buNone/>
              <a:defRPr sz="2500" b="1"/>
            </a:lvl5pPr>
            <a:lvl6pPr marL="3584905" indent="0">
              <a:buNone/>
              <a:defRPr sz="2500" b="1"/>
            </a:lvl6pPr>
            <a:lvl7pPr marL="4301886" indent="0">
              <a:buNone/>
              <a:defRPr sz="2500" b="1"/>
            </a:lvl7pPr>
            <a:lvl8pPr marL="5018867" indent="0">
              <a:buNone/>
              <a:defRPr sz="2500" b="1"/>
            </a:lvl8pPr>
            <a:lvl9pPr marL="5735848" indent="0">
              <a:buNone/>
              <a:defRPr sz="25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738108" y="3276913"/>
            <a:ext cx="6522519" cy="5953457"/>
          </a:xfrm>
        </p:spPr>
        <p:txBody>
          <a:bodyPr/>
          <a:lstStyle>
            <a:lvl1pPr>
              <a:defRPr sz="3800"/>
            </a:lvl1pPr>
            <a:lvl2pPr>
              <a:defRPr sz="31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7498975" y="2312975"/>
            <a:ext cx="6525081" cy="963938"/>
          </a:xfrm>
        </p:spPr>
        <p:txBody>
          <a:bodyPr anchor="b"/>
          <a:lstStyle>
            <a:lvl1pPr marL="0" indent="0">
              <a:buNone/>
              <a:defRPr sz="3800" b="1"/>
            </a:lvl1pPr>
            <a:lvl2pPr marL="716981" indent="0">
              <a:buNone/>
              <a:defRPr sz="3100" b="1"/>
            </a:lvl2pPr>
            <a:lvl3pPr marL="1433962" indent="0">
              <a:buNone/>
              <a:defRPr sz="2800" b="1"/>
            </a:lvl3pPr>
            <a:lvl4pPr marL="2150943" indent="0">
              <a:buNone/>
              <a:defRPr sz="2500" b="1"/>
            </a:lvl4pPr>
            <a:lvl5pPr marL="2867924" indent="0">
              <a:buNone/>
              <a:defRPr sz="2500" b="1"/>
            </a:lvl5pPr>
            <a:lvl6pPr marL="3584905" indent="0">
              <a:buNone/>
              <a:defRPr sz="2500" b="1"/>
            </a:lvl6pPr>
            <a:lvl7pPr marL="4301886" indent="0">
              <a:buNone/>
              <a:defRPr sz="2500" b="1"/>
            </a:lvl7pPr>
            <a:lvl8pPr marL="5018867" indent="0">
              <a:buNone/>
              <a:defRPr sz="2500" b="1"/>
            </a:lvl8pPr>
            <a:lvl9pPr marL="5735848" indent="0">
              <a:buNone/>
              <a:defRPr sz="25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7498975" y="3276913"/>
            <a:ext cx="6525081" cy="5953457"/>
          </a:xfrm>
        </p:spPr>
        <p:txBody>
          <a:bodyPr/>
          <a:lstStyle>
            <a:lvl1pPr>
              <a:defRPr sz="3800"/>
            </a:lvl1pPr>
            <a:lvl2pPr>
              <a:defRPr sz="31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403248612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28165068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291131265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738109" y="411408"/>
            <a:ext cx="4856650" cy="1750876"/>
          </a:xfrm>
        </p:spPr>
        <p:txBody>
          <a:bodyPr anchor="b"/>
          <a:lstStyle>
            <a:lvl1pPr algn="l">
              <a:defRPr sz="31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5771596" y="411409"/>
            <a:ext cx="8252459" cy="8818962"/>
          </a:xfrm>
        </p:spPr>
        <p:txBody>
          <a:bodyPr/>
          <a:lstStyle>
            <a:lvl1pPr>
              <a:defRPr sz="5000"/>
            </a:lvl1pPr>
            <a:lvl2pPr>
              <a:defRPr sz="4400"/>
            </a:lvl2pPr>
            <a:lvl3pPr>
              <a:defRPr sz="3800"/>
            </a:lvl3pPr>
            <a:lvl4pPr>
              <a:defRPr sz="3100"/>
            </a:lvl4pPr>
            <a:lvl5pPr>
              <a:defRPr sz="3100"/>
            </a:lvl5pPr>
            <a:lvl6pPr>
              <a:defRPr sz="3100"/>
            </a:lvl6pPr>
            <a:lvl7pPr>
              <a:defRPr sz="3100"/>
            </a:lvl7pPr>
            <a:lvl8pPr>
              <a:defRPr sz="3100"/>
            </a:lvl8pPr>
            <a:lvl9pPr>
              <a:defRPr sz="31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738109" y="2162285"/>
            <a:ext cx="4856650" cy="7068086"/>
          </a:xfrm>
        </p:spPr>
        <p:txBody>
          <a:bodyPr/>
          <a:lstStyle>
            <a:lvl1pPr marL="0" indent="0">
              <a:buNone/>
              <a:defRPr sz="2200"/>
            </a:lvl1pPr>
            <a:lvl2pPr marL="716981" indent="0">
              <a:buNone/>
              <a:defRPr sz="1900"/>
            </a:lvl2pPr>
            <a:lvl3pPr marL="1433962" indent="0">
              <a:buNone/>
              <a:defRPr sz="1600"/>
            </a:lvl3pPr>
            <a:lvl4pPr marL="2150943" indent="0">
              <a:buNone/>
              <a:defRPr sz="1400"/>
            </a:lvl4pPr>
            <a:lvl5pPr marL="2867924" indent="0">
              <a:buNone/>
              <a:defRPr sz="1400"/>
            </a:lvl5pPr>
            <a:lvl6pPr marL="3584905" indent="0">
              <a:buNone/>
              <a:defRPr sz="1400"/>
            </a:lvl6pPr>
            <a:lvl7pPr marL="4301886" indent="0">
              <a:buNone/>
              <a:defRPr sz="1400"/>
            </a:lvl7pPr>
            <a:lvl8pPr marL="5018867" indent="0">
              <a:buNone/>
              <a:defRPr sz="1400"/>
            </a:lvl8pPr>
            <a:lvl9pPr marL="5735848" indent="0">
              <a:buNone/>
              <a:defRPr sz="14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40325529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2893487" y="7233126"/>
            <a:ext cx="8857298" cy="853912"/>
          </a:xfrm>
        </p:spPr>
        <p:txBody>
          <a:bodyPr anchor="b"/>
          <a:lstStyle>
            <a:lvl1pPr algn="l">
              <a:defRPr sz="31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2893487" y="923276"/>
            <a:ext cx="8857298" cy="6199823"/>
          </a:xfrm>
        </p:spPr>
        <p:txBody>
          <a:bodyPr/>
          <a:lstStyle>
            <a:lvl1pPr marL="0" indent="0">
              <a:buNone/>
              <a:defRPr sz="5000"/>
            </a:lvl1pPr>
            <a:lvl2pPr marL="716981" indent="0">
              <a:buNone/>
              <a:defRPr sz="4400"/>
            </a:lvl2pPr>
            <a:lvl3pPr marL="1433962" indent="0">
              <a:buNone/>
              <a:defRPr sz="3800"/>
            </a:lvl3pPr>
            <a:lvl4pPr marL="2150943" indent="0">
              <a:buNone/>
              <a:defRPr sz="3100"/>
            </a:lvl4pPr>
            <a:lvl5pPr marL="2867924" indent="0">
              <a:buNone/>
              <a:defRPr sz="3100"/>
            </a:lvl5pPr>
            <a:lvl6pPr marL="3584905" indent="0">
              <a:buNone/>
              <a:defRPr sz="3100"/>
            </a:lvl6pPr>
            <a:lvl7pPr marL="4301886" indent="0">
              <a:buNone/>
              <a:defRPr sz="3100"/>
            </a:lvl7pPr>
            <a:lvl8pPr marL="5018867" indent="0">
              <a:buNone/>
              <a:defRPr sz="3100"/>
            </a:lvl8pPr>
            <a:lvl9pPr marL="5735848" indent="0">
              <a:buNone/>
              <a:defRPr sz="3100"/>
            </a:lvl9pPr>
          </a:lstStyle>
          <a:p>
            <a:endParaRPr kumimoji="1" lang="ja-JP" altLang="en-US"/>
          </a:p>
        </p:txBody>
      </p:sp>
      <p:sp>
        <p:nvSpPr>
          <p:cNvPr id="4" name="テキスト プレースホルダー 3"/>
          <p:cNvSpPr>
            <a:spLocks noGrp="1"/>
          </p:cNvSpPr>
          <p:nvPr>
            <p:ph type="body" sz="half" idx="2"/>
          </p:nvPr>
        </p:nvSpPr>
        <p:spPr>
          <a:xfrm>
            <a:off x="2893487" y="8087038"/>
            <a:ext cx="8857298" cy="1212696"/>
          </a:xfrm>
        </p:spPr>
        <p:txBody>
          <a:bodyPr/>
          <a:lstStyle>
            <a:lvl1pPr marL="0" indent="0">
              <a:buNone/>
              <a:defRPr sz="2200"/>
            </a:lvl1pPr>
            <a:lvl2pPr marL="716981" indent="0">
              <a:buNone/>
              <a:defRPr sz="1900"/>
            </a:lvl2pPr>
            <a:lvl3pPr marL="1433962" indent="0">
              <a:buNone/>
              <a:defRPr sz="1600"/>
            </a:lvl3pPr>
            <a:lvl4pPr marL="2150943" indent="0">
              <a:buNone/>
              <a:defRPr sz="1400"/>
            </a:lvl4pPr>
            <a:lvl5pPr marL="2867924" indent="0">
              <a:buNone/>
              <a:defRPr sz="1400"/>
            </a:lvl5pPr>
            <a:lvl6pPr marL="3584905" indent="0">
              <a:buNone/>
              <a:defRPr sz="1400"/>
            </a:lvl6pPr>
            <a:lvl7pPr marL="4301886" indent="0">
              <a:buNone/>
              <a:defRPr sz="1400"/>
            </a:lvl7pPr>
            <a:lvl8pPr marL="5018867" indent="0">
              <a:buNone/>
              <a:defRPr sz="1400"/>
            </a:lvl8pPr>
            <a:lvl9pPr marL="5735848" indent="0">
              <a:buNone/>
              <a:defRPr sz="14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6F38149C-CFED-4D6C-A9AE-62C7CB2AA170}" type="datetimeFigureOut">
              <a:rPr kumimoji="1" lang="ja-JP" altLang="en-US" smtClean="0"/>
              <a:t>2019/5/30</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35809981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738108" y="413801"/>
            <a:ext cx="13285947" cy="1722173"/>
          </a:xfrm>
          <a:prstGeom prst="rect">
            <a:avLst/>
          </a:prstGeom>
        </p:spPr>
        <p:txBody>
          <a:bodyPr vert="horz" lIns="143396" tIns="71698" rIns="143396" bIns="7169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38108" y="2411043"/>
            <a:ext cx="13285947" cy="6819327"/>
          </a:xfrm>
          <a:prstGeom prst="rect">
            <a:avLst/>
          </a:prstGeom>
        </p:spPr>
        <p:txBody>
          <a:bodyPr vert="horz" lIns="143396" tIns="71698" rIns="143396" bIns="7169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738108" y="9577196"/>
            <a:ext cx="3444505" cy="550139"/>
          </a:xfrm>
          <a:prstGeom prst="rect">
            <a:avLst/>
          </a:prstGeom>
        </p:spPr>
        <p:txBody>
          <a:bodyPr vert="horz" lIns="143396" tIns="71698" rIns="143396" bIns="71698" rtlCol="0" anchor="ctr"/>
          <a:lstStyle>
            <a:lvl1pPr algn="l">
              <a:defRPr sz="1900">
                <a:solidFill>
                  <a:schemeClr val="tx1">
                    <a:tint val="75000"/>
                  </a:schemeClr>
                </a:solidFill>
              </a:defRPr>
            </a:lvl1pPr>
          </a:lstStyle>
          <a:p>
            <a:fld id="{6F38149C-CFED-4D6C-A9AE-62C7CB2AA170}" type="datetimeFigureOut">
              <a:rPr kumimoji="1" lang="ja-JP" altLang="en-US" smtClean="0"/>
              <a:t>2019/5/30</a:t>
            </a:fld>
            <a:endParaRPr kumimoji="1" lang="ja-JP" altLang="en-US"/>
          </a:p>
        </p:txBody>
      </p:sp>
      <p:sp>
        <p:nvSpPr>
          <p:cNvPr id="5" name="フッター プレースホルダー 4"/>
          <p:cNvSpPr>
            <a:spLocks noGrp="1"/>
          </p:cNvSpPr>
          <p:nvPr>
            <p:ph type="ftr" sz="quarter" idx="3"/>
          </p:nvPr>
        </p:nvSpPr>
        <p:spPr>
          <a:xfrm>
            <a:off x="5043739" y="9577196"/>
            <a:ext cx="4674685" cy="550139"/>
          </a:xfrm>
          <a:prstGeom prst="rect">
            <a:avLst/>
          </a:prstGeom>
        </p:spPr>
        <p:txBody>
          <a:bodyPr vert="horz" lIns="143396" tIns="71698" rIns="143396" bIns="71698" rtlCol="0" anchor="ctr"/>
          <a:lstStyle>
            <a:lvl1pPr algn="ctr">
              <a:defRPr sz="19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10579550" y="9577196"/>
            <a:ext cx="3444505" cy="550139"/>
          </a:xfrm>
          <a:prstGeom prst="rect">
            <a:avLst/>
          </a:prstGeom>
        </p:spPr>
        <p:txBody>
          <a:bodyPr vert="horz" lIns="143396" tIns="71698" rIns="143396" bIns="71698" rtlCol="0" anchor="ctr"/>
          <a:lstStyle>
            <a:lvl1pPr algn="r">
              <a:defRPr sz="1900">
                <a:solidFill>
                  <a:schemeClr val="tx1">
                    <a:tint val="75000"/>
                  </a:schemeClr>
                </a:solidFill>
              </a:defRPr>
            </a:lvl1pPr>
          </a:lstStyle>
          <a:p>
            <a:fld id="{584D5E8F-832C-45BF-A16E-8BDC24A920C1}" type="slidenum">
              <a:rPr kumimoji="1" lang="ja-JP" altLang="en-US" smtClean="0"/>
              <a:t>‹#›</a:t>
            </a:fld>
            <a:endParaRPr kumimoji="1" lang="ja-JP" altLang="en-US"/>
          </a:p>
        </p:txBody>
      </p:sp>
    </p:spTree>
    <p:extLst>
      <p:ext uri="{BB962C8B-B14F-4D97-AF65-F5344CB8AC3E}">
        <p14:creationId xmlns:p14="http://schemas.microsoft.com/office/powerpoint/2010/main" val="240655900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1433962" rtl="0" eaLnBrk="1" latinLnBrk="0" hangingPunct="1">
        <a:spcBef>
          <a:spcPct val="0"/>
        </a:spcBef>
        <a:buNone/>
        <a:defRPr kumimoji="1" sz="6900" kern="1200">
          <a:solidFill>
            <a:schemeClr val="tx1"/>
          </a:solidFill>
          <a:latin typeface="+mj-lt"/>
          <a:ea typeface="+mj-ea"/>
          <a:cs typeface="+mj-cs"/>
        </a:defRPr>
      </a:lvl1pPr>
    </p:titleStyle>
    <p:bodyStyle>
      <a:lvl1pPr marL="537736" indent="-537736" algn="l" defTabSz="1433962" rtl="0" eaLnBrk="1" latinLnBrk="0" hangingPunct="1">
        <a:spcBef>
          <a:spcPct val="20000"/>
        </a:spcBef>
        <a:buFont typeface="Arial" panose="020B0604020202020204" pitchFamily="34" charset="0"/>
        <a:buChar char="•"/>
        <a:defRPr kumimoji="1" sz="5000" kern="1200">
          <a:solidFill>
            <a:schemeClr val="tx1"/>
          </a:solidFill>
          <a:latin typeface="+mn-lt"/>
          <a:ea typeface="+mn-ea"/>
          <a:cs typeface="+mn-cs"/>
        </a:defRPr>
      </a:lvl1pPr>
      <a:lvl2pPr marL="1165094" indent="-448113" algn="l" defTabSz="1433962" rtl="0" eaLnBrk="1" latinLnBrk="0" hangingPunct="1">
        <a:spcBef>
          <a:spcPct val="20000"/>
        </a:spcBef>
        <a:buFont typeface="Arial" panose="020B0604020202020204" pitchFamily="34" charset="0"/>
        <a:buChar char="–"/>
        <a:defRPr kumimoji="1" sz="4400" kern="1200">
          <a:solidFill>
            <a:schemeClr val="tx1"/>
          </a:solidFill>
          <a:latin typeface="+mn-lt"/>
          <a:ea typeface="+mn-ea"/>
          <a:cs typeface="+mn-cs"/>
        </a:defRPr>
      </a:lvl2pPr>
      <a:lvl3pPr marL="1792453" indent="-358491" algn="l" defTabSz="1433962" rtl="0" eaLnBrk="1" latinLnBrk="0" hangingPunct="1">
        <a:spcBef>
          <a:spcPct val="20000"/>
        </a:spcBef>
        <a:buFont typeface="Arial" panose="020B0604020202020204" pitchFamily="34" charset="0"/>
        <a:buChar char="•"/>
        <a:defRPr kumimoji="1" sz="3800" kern="1200">
          <a:solidFill>
            <a:schemeClr val="tx1"/>
          </a:solidFill>
          <a:latin typeface="+mn-lt"/>
          <a:ea typeface="+mn-ea"/>
          <a:cs typeface="+mn-cs"/>
        </a:defRPr>
      </a:lvl3pPr>
      <a:lvl4pPr marL="2509434" indent="-358491" algn="l" defTabSz="1433962" rtl="0" eaLnBrk="1" latinLnBrk="0" hangingPunct="1">
        <a:spcBef>
          <a:spcPct val="20000"/>
        </a:spcBef>
        <a:buFont typeface="Arial" panose="020B0604020202020204" pitchFamily="34" charset="0"/>
        <a:buChar char="–"/>
        <a:defRPr kumimoji="1" sz="3100" kern="1200">
          <a:solidFill>
            <a:schemeClr val="tx1"/>
          </a:solidFill>
          <a:latin typeface="+mn-lt"/>
          <a:ea typeface="+mn-ea"/>
          <a:cs typeface="+mn-cs"/>
        </a:defRPr>
      </a:lvl4pPr>
      <a:lvl5pPr marL="3226415" indent="-358491" algn="l" defTabSz="1433962" rtl="0" eaLnBrk="1" latinLnBrk="0" hangingPunct="1">
        <a:spcBef>
          <a:spcPct val="20000"/>
        </a:spcBef>
        <a:buFont typeface="Arial" panose="020B0604020202020204" pitchFamily="34" charset="0"/>
        <a:buChar char="»"/>
        <a:defRPr kumimoji="1" sz="3100" kern="1200">
          <a:solidFill>
            <a:schemeClr val="tx1"/>
          </a:solidFill>
          <a:latin typeface="+mn-lt"/>
          <a:ea typeface="+mn-ea"/>
          <a:cs typeface="+mn-cs"/>
        </a:defRPr>
      </a:lvl5pPr>
      <a:lvl6pPr marL="3943396" indent="-358491" algn="l" defTabSz="1433962" rtl="0" eaLnBrk="1" latinLnBrk="0" hangingPunct="1">
        <a:spcBef>
          <a:spcPct val="20000"/>
        </a:spcBef>
        <a:buFont typeface="Arial" panose="020B0604020202020204" pitchFamily="34" charset="0"/>
        <a:buChar char="•"/>
        <a:defRPr kumimoji="1" sz="3100" kern="1200">
          <a:solidFill>
            <a:schemeClr val="tx1"/>
          </a:solidFill>
          <a:latin typeface="+mn-lt"/>
          <a:ea typeface="+mn-ea"/>
          <a:cs typeface="+mn-cs"/>
        </a:defRPr>
      </a:lvl6pPr>
      <a:lvl7pPr marL="4660377" indent="-358491" algn="l" defTabSz="1433962" rtl="0" eaLnBrk="1" latinLnBrk="0" hangingPunct="1">
        <a:spcBef>
          <a:spcPct val="20000"/>
        </a:spcBef>
        <a:buFont typeface="Arial" panose="020B0604020202020204" pitchFamily="34" charset="0"/>
        <a:buChar char="•"/>
        <a:defRPr kumimoji="1" sz="3100" kern="1200">
          <a:solidFill>
            <a:schemeClr val="tx1"/>
          </a:solidFill>
          <a:latin typeface="+mn-lt"/>
          <a:ea typeface="+mn-ea"/>
          <a:cs typeface="+mn-cs"/>
        </a:defRPr>
      </a:lvl7pPr>
      <a:lvl8pPr marL="5377358" indent="-358491" algn="l" defTabSz="1433962" rtl="0" eaLnBrk="1" latinLnBrk="0" hangingPunct="1">
        <a:spcBef>
          <a:spcPct val="20000"/>
        </a:spcBef>
        <a:buFont typeface="Arial" panose="020B0604020202020204" pitchFamily="34" charset="0"/>
        <a:buChar char="•"/>
        <a:defRPr kumimoji="1" sz="3100" kern="1200">
          <a:solidFill>
            <a:schemeClr val="tx1"/>
          </a:solidFill>
          <a:latin typeface="+mn-lt"/>
          <a:ea typeface="+mn-ea"/>
          <a:cs typeface="+mn-cs"/>
        </a:defRPr>
      </a:lvl8pPr>
      <a:lvl9pPr marL="6094339" indent="-358491" algn="l" defTabSz="1433962" rtl="0" eaLnBrk="1" latinLnBrk="0" hangingPunct="1">
        <a:spcBef>
          <a:spcPct val="20000"/>
        </a:spcBef>
        <a:buFont typeface="Arial" panose="020B0604020202020204" pitchFamily="34" charset="0"/>
        <a:buChar char="•"/>
        <a:defRPr kumimoji="1" sz="3100" kern="1200">
          <a:solidFill>
            <a:schemeClr val="tx1"/>
          </a:solidFill>
          <a:latin typeface="+mn-lt"/>
          <a:ea typeface="+mn-ea"/>
          <a:cs typeface="+mn-cs"/>
        </a:defRPr>
      </a:lvl9pPr>
    </p:bodyStyle>
    <p:otherStyle>
      <a:defPPr>
        <a:defRPr lang="ja-JP"/>
      </a:defPPr>
      <a:lvl1pPr marL="0" algn="l" defTabSz="1433962" rtl="0" eaLnBrk="1" latinLnBrk="0" hangingPunct="1">
        <a:defRPr kumimoji="1" sz="2800" kern="1200">
          <a:solidFill>
            <a:schemeClr val="tx1"/>
          </a:solidFill>
          <a:latin typeface="+mn-lt"/>
          <a:ea typeface="+mn-ea"/>
          <a:cs typeface="+mn-cs"/>
        </a:defRPr>
      </a:lvl1pPr>
      <a:lvl2pPr marL="716981" algn="l" defTabSz="1433962" rtl="0" eaLnBrk="1" latinLnBrk="0" hangingPunct="1">
        <a:defRPr kumimoji="1" sz="2800" kern="1200">
          <a:solidFill>
            <a:schemeClr val="tx1"/>
          </a:solidFill>
          <a:latin typeface="+mn-lt"/>
          <a:ea typeface="+mn-ea"/>
          <a:cs typeface="+mn-cs"/>
        </a:defRPr>
      </a:lvl2pPr>
      <a:lvl3pPr marL="1433962" algn="l" defTabSz="1433962" rtl="0" eaLnBrk="1" latinLnBrk="0" hangingPunct="1">
        <a:defRPr kumimoji="1" sz="2800" kern="1200">
          <a:solidFill>
            <a:schemeClr val="tx1"/>
          </a:solidFill>
          <a:latin typeface="+mn-lt"/>
          <a:ea typeface="+mn-ea"/>
          <a:cs typeface="+mn-cs"/>
        </a:defRPr>
      </a:lvl3pPr>
      <a:lvl4pPr marL="2150943" algn="l" defTabSz="1433962" rtl="0" eaLnBrk="1" latinLnBrk="0" hangingPunct="1">
        <a:defRPr kumimoji="1" sz="2800" kern="1200">
          <a:solidFill>
            <a:schemeClr val="tx1"/>
          </a:solidFill>
          <a:latin typeface="+mn-lt"/>
          <a:ea typeface="+mn-ea"/>
          <a:cs typeface="+mn-cs"/>
        </a:defRPr>
      </a:lvl4pPr>
      <a:lvl5pPr marL="2867924" algn="l" defTabSz="1433962" rtl="0" eaLnBrk="1" latinLnBrk="0" hangingPunct="1">
        <a:defRPr kumimoji="1" sz="2800" kern="1200">
          <a:solidFill>
            <a:schemeClr val="tx1"/>
          </a:solidFill>
          <a:latin typeface="+mn-lt"/>
          <a:ea typeface="+mn-ea"/>
          <a:cs typeface="+mn-cs"/>
        </a:defRPr>
      </a:lvl5pPr>
      <a:lvl6pPr marL="3584905" algn="l" defTabSz="1433962" rtl="0" eaLnBrk="1" latinLnBrk="0" hangingPunct="1">
        <a:defRPr kumimoji="1" sz="2800" kern="1200">
          <a:solidFill>
            <a:schemeClr val="tx1"/>
          </a:solidFill>
          <a:latin typeface="+mn-lt"/>
          <a:ea typeface="+mn-ea"/>
          <a:cs typeface="+mn-cs"/>
        </a:defRPr>
      </a:lvl6pPr>
      <a:lvl7pPr marL="4301886" algn="l" defTabSz="1433962" rtl="0" eaLnBrk="1" latinLnBrk="0" hangingPunct="1">
        <a:defRPr kumimoji="1" sz="2800" kern="1200">
          <a:solidFill>
            <a:schemeClr val="tx1"/>
          </a:solidFill>
          <a:latin typeface="+mn-lt"/>
          <a:ea typeface="+mn-ea"/>
          <a:cs typeface="+mn-cs"/>
        </a:defRPr>
      </a:lvl7pPr>
      <a:lvl8pPr marL="5018867" algn="l" defTabSz="1433962" rtl="0" eaLnBrk="1" latinLnBrk="0" hangingPunct="1">
        <a:defRPr kumimoji="1" sz="2800" kern="1200">
          <a:solidFill>
            <a:schemeClr val="tx1"/>
          </a:solidFill>
          <a:latin typeface="+mn-lt"/>
          <a:ea typeface="+mn-ea"/>
          <a:cs typeface="+mn-cs"/>
        </a:defRPr>
      </a:lvl8pPr>
      <a:lvl9pPr marL="5735848" algn="l" defTabSz="1433962" rtl="0" eaLnBrk="1" latinLnBrk="0" hangingPunct="1">
        <a:defRPr kumimoji="1" sz="2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p:cNvSpPr/>
          <p:nvPr/>
        </p:nvSpPr>
        <p:spPr>
          <a:xfrm>
            <a:off x="36265" y="-41300"/>
            <a:ext cx="12817424" cy="461665"/>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400" dirty="0" smtClean="0">
                <a:ln>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ln>
                <a:solidFill>
                  <a:schemeClr val="tx1"/>
                </a:solidFill>
                <a:latin typeface="HG創英角ｺﾞｼｯｸUB" panose="020B0909000000000000" pitchFamily="49" charset="-128"/>
                <a:ea typeface="HG創英角ｺﾞｼｯｸUB" panose="020B0909000000000000" pitchFamily="49" charset="-128"/>
              </a:rPr>
              <a:t>「岩手県ＩＣＴ利活用推進計画」</a:t>
            </a:r>
            <a:r>
              <a:rPr kumimoji="1" lang="ja-JP" altLang="en-US" sz="2400" dirty="0" smtClean="0">
                <a:ln>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ln>
                <a:solidFill>
                  <a:schemeClr val="tx1"/>
                </a:solidFill>
                <a:latin typeface="HG創英角ｺﾞｼｯｸUB" panose="020B0909000000000000" pitchFamily="49" charset="-128"/>
                <a:ea typeface="HG創英角ｺﾞｼｯｸUB" panose="020B0909000000000000" pitchFamily="49" charset="-128"/>
              </a:rPr>
              <a:t>の概要</a:t>
            </a:r>
            <a:endParaRPr kumimoji="1" lang="ja-JP" altLang="en-US" sz="2400" dirty="0">
              <a:ln>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ln>
              <a:solidFill>
                <a:schemeClr val="tx1"/>
              </a:solidFill>
              <a:latin typeface="HG創英角ｺﾞｼｯｸUB" panose="020B0909000000000000" pitchFamily="49" charset="-128"/>
              <a:ea typeface="HG創英角ｺﾞｼｯｸUB" panose="020B0909000000000000" pitchFamily="49" charset="-128"/>
            </a:endParaRPr>
          </a:p>
        </p:txBody>
      </p:sp>
      <p:sp>
        <p:nvSpPr>
          <p:cNvPr id="16" name="正方形/長方形 15"/>
          <p:cNvSpPr/>
          <p:nvPr/>
        </p:nvSpPr>
        <p:spPr>
          <a:xfrm>
            <a:off x="36264" y="736801"/>
            <a:ext cx="5256585" cy="1593468"/>
          </a:xfrm>
          <a:prstGeom prst="rect">
            <a:avLst/>
          </a:prstGeom>
          <a:solidFill>
            <a:schemeClr val="bg1">
              <a:lumMod val="95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Ins="36000" rtlCol="0" anchor="t"/>
          <a:lstStyle/>
          <a:p>
            <a:pPr lvl="0"/>
            <a:r>
              <a:rPr lang="ja-JP" altLang="en-US" sz="1100" b="1" dirty="0">
                <a:solidFill>
                  <a:prstClr val="black"/>
                </a:solidFill>
              </a:rPr>
              <a:t>１　計画策定の趣旨</a:t>
            </a:r>
            <a:endParaRPr lang="en-US" altLang="ja-JP" sz="1100" b="1" dirty="0">
              <a:solidFill>
                <a:prstClr val="black"/>
              </a:solidFill>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a:t>
            </a:r>
            <a:r>
              <a:rPr lang="en-US" altLang="ja-JP" sz="1050" dirty="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err="1" smtClean="0">
                <a:solidFill>
                  <a:prstClr val="black"/>
                </a:solidFill>
                <a:latin typeface="HG丸ｺﾞｼｯｸM-PRO" panose="020F0600000000000000" pitchFamily="50" charset="-128"/>
                <a:ea typeface="HG丸ｺﾞｼｯｸM-PRO" panose="020F0600000000000000" pitchFamily="50" charset="-128"/>
              </a:rPr>
              <a:t>の</a:t>
            </a:r>
            <a:r>
              <a:rPr lang="ja-JP" altLang="en-US" sz="1050" dirty="0" err="1">
                <a:solidFill>
                  <a:prstClr val="black"/>
                </a:solidFill>
                <a:latin typeface="HG丸ｺﾞｼｯｸM-PRO" panose="020F0600000000000000" pitchFamily="50" charset="-128"/>
                <a:ea typeface="HG丸ｺﾞｼｯｸM-PRO" panose="020F0600000000000000" pitchFamily="50" charset="-128"/>
              </a:rPr>
              <a:t>利</a:t>
            </a:r>
            <a:r>
              <a:rPr lang="ja-JP" altLang="en-US" sz="1050" dirty="0">
                <a:solidFill>
                  <a:prstClr val="black"/>
                </a:solidFill>
                <a:latin typeface="HG丸ｺﾞｼｯｸM-PRO" panose="020F0600000000000000" pitchFamily="50" charset="-128"/>
                <a:ea typeface="HG丸ｺﾞｼｯｸM-PRO" panose="020F0600000000000000" pitchFamily="50" charset="-128"/>
              </a:rPr>
              <a:t>活用に</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より、地域</a:t>
            </a:r>
            <a:r>
              <a:rPr lang="ja-JP" altLang="en-US" sz="1050" dirty="0">
                <a:solidFill>
                  <a:prstClr val="black"/>
                </a:solidFill>
                <a:latin typeface="HG丸ｺﾞｼｯｸM-PRO" panose="020F0600000000000000" pitchFamily="50" charset="-128"/>
                <a:ea typeface="HG丸ｺﾞｼｯｸM-PRO" panose="020F0600000000000000" pitchFamily="50" charset="-128"/>
              </a:rPr>
              <a:t>課題の解決や利便性の向上を目指すもの</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a:t>
            </a:r>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 最新技術の動向に的確に対応しながら</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a:t>
            </a:r>
            <a:r>
              <a:rPr lang="en-US" altLang="ja-JP" sz="1050" dirty="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err="1" smtClean="0">
                <a:solidFill>
                  <a:prstClr val="black"/>
                </a:solidFill>
                <a:latin typeface="HG丸ｺﾞｼｯｸM-PRO" panose="020F0600000000000000" pitchFamily="50" charset="-128"/>
                <a:ea typeface="HG丸ｺﾞｼｯｸM-PRO" panose="020F0600000000000000" pitchFamily="50" charset="-128"/>
              </a:rPr>
              <a:t>の</a:t>
            </a:r>
            <a:r>
              <a:rPr lang="ja-JP" altLang="en-US" sz="1050" dirty="0" err="1">
                <a:solidFill>
                  <a:prstClr val="black"/>
                </a:solidFill>
                <a:latin typeface="HG丸ｺﾞｼｯｸM-PRO" panose="020F0600000000000000" pitchFamily="50" charset="-128"/>
                <a:ea typeface="HG丸ｺﾞｼｯｸM-PRO" panose="020F0600000000000000" pitchFamily="50" charset="-128"/>
              </a:rPr>
              <a:t>利</a:t>
            </a:r>
            <a:r>
              <a:rPr lang="ja-JP" altLang="en-US" sz="1050" dirty="0">
                <a:solidFill>
                  <a:prstClr val="black"/>
                </a:solidFill>
                <a:latin typeface="HG丸ｺﾞｼｯｸM-PRO" panose="020F0600000000000000" pitchFamily="50" charset="-128"/>
                <a:ea typeface="HG丸ｺﾞｼｯｸM-PRO" panose="020F0600000000000000" pitchFamily="50" charset="-128"/>
              </a:rPr>
              <a:t>活用を県全体で推進するもの</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100" b="1" dirty="0">
                <a:solidFill>
                  <a:prstClr val="black"/>
                </a:solidFill>
              </a:rPr>
              <a:t>２　計画の位置付け</a:t>
            </a:r>
            <a:endParaRPr lang="en-US" altLang="ja-JP" sz="1000" b="1" dirty="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「いわて県民計画（</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2019</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2028</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）」の</a:t>
            </a:r>
            <a:r>
              <a:rPr lang="ja-JP" altLang="en-US" sz="1050" dirty="0">
                <a:solidFill>
                  <a:prstClr val="black"/>
                </a:solidFill>
                <a:latin typeface="HG丸ｺﾞｼｯｸM-PRO" panose="020F0600000000000000" pitchFamily="50" charset="-128"/>
                <a:ea typeface="HG丸ｺﾞｼｯｸM-PRO" panose="020F0600000000000000" pitchFamily="50" charset="-128"/>
              </a:rPr>
              <a:t>もとに策定する個別計画</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に位置付け</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a:solidFill>
                  <a:prstClr val="black"/>
                </a:solidFill>
                <a:latin typeface="HG丸ｺﾞｼｯｸM-PRO" panose="020F0600000000000000" pitchFamily="50" charset="-128"/>
                <a:ea typeface="HG丸ｺﾞｼｯｸM-PRO" panose="020F0600000000000000" pitchFamily="50" charset="-128"/>
              </a:rPr>
              <a:t>　</a:t>
            </a:r>
            <a:r>
              <a:rPr lang="ja-JP" altLang="en-US" sz="1050" smtClean="0">
                <a:solidFill>
                  <a:prstClr val="black"/>
                </a:solidFill>
                <a:latin typeface="HG丸ｺﾞｼｯｸM-PRO" panose="020F0600000000000000" pitchFamily="50" charset="-128"/>
                <a:ea typeface="HG丸ｺﾞｼｯｸM-PRO" panose="020F0600000000000000" pitchFamily="50" charset="-128"/>
              </a:rPr>
              <a:t>（</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の取組により下支え）</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 官民データ活用推進基本法に基づく都道府県官民データ活用推進計画に位置付け</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100" b="1" dirty="0">
                <a:solidFill>
                  <a:prstClr val="black"/>
                </a:solidFill>
              </a:rPr>
              <a:t>３　計画期間</a:t>
            </a:r>
            <a:endParaRPr lang="en-US" altLang="ja-JP" sz="1100" b="1" dirty="0">
              <a:solidFill>
                <a:prstClr val="black"/>
              </a:solidFill>
            </a:endParaRPr>
          </a:p>
          <a:p>
            <a:pPr lvl="0"/>
            <a:r>
              <a:rPr lang="ja-JP" altLang="en-US" sz="120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a:t>
            </a:r>
            <a:r>
              <a:rPr lang="en-US" altLang="ja-JP" sz="1050" dirty="0">
                <a:solidFill>
                  <a:prstClr val="black"/>
                </a:solidFill>
                <a:latin typeface="HG丸ｺﾞｼｯｸM-PRO" panose="020F0600000000000000" pitchFamily="50" charset="-128"/>
                <a:ea typeface="HG丸ｺﾞｼｯｸM-PRO" panose="020F0600000000000000" pitchFamily="50" charset="-128"/>
              </a:rPr>
              <a:t>2019</a:t>
            </a:r>
            <a:r>
              <a:rPr lang="ja-JP" altLang="en-US" sz="1050" dirty="0">
                <a:solidFill>
                  <a:prstClr val="black"/>
                </a:solidFill>
                <a:latin typeface="HG丸ｺﾞｼｯｸM-PRO" panose="020F0600000000000000" pitchFamily="50" charset="-128"/>
                <a:ea typeface="HG丸ｺﾞｼｯｸM-PRO" panose="020F0600000000000000" pitchFamily="50" charset="-128"/>
              </a:rPr>
              <a:t>年度から</a:t>
            </a:r>
            <a:r>
              <a:rPr lang="en-US" altLang="ja-JP" sz="1050" dirty="0">
                <a:solidFill>
                  <a:prstClr val="black"/>
                </a:solidFill>
                <a:latin typeface="HG丸ｺﾞｼｯｸM-PRO" panose="020F0600000000000000" pitchFamily="50" charset="-128"/>
                <a:ea typeface="HG丸ｺﾞｼｯｸM-PRO" panose="020F0600000000000000" pitchFamily="50" charset="-128"/>
              </a:rPr>
              <a:t>2022</a:t>
            </a:r>
            <a:r>
              <a:rPr lang="ja-JP" altLang="en-US" sz="1050" dirty="0">
                <a:solidFill>
                  <a:prstClr val="black"/>
                </a:solidFill>
                <a:latin typeface="HG丸ｺﾞｼｯｸM-PRO" panose="020F0600000000000000" pitchFamily="50" charset="-128"/>
                <a:ea typeface="HG丸ｺﾞｼｯｸM-PRO" panose="020F0600000000000000" pitchFamily="50" charset="-128"/>
              </a:rPr>
              <a:t>年度までの４年間</a:t>
            </a:r>
          </a:p>
          <a:p>
            <a:pPr lvl="0"/>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endParaRPr lang="en-US" altLang="ja-JP" sz="1200" dirty="0" smtClean="0">
              <a:solidFill>
                <a:schemeClr val="tx1"/>
              </a:solidFill>
            </a:endParaRPr>
          </a:p>
        </p:txBody>
      </p:sp>
      <p:sp>
        <p:nvSpPr>
          <p:cNvPr id="17" name="正方形/長方形 16"/>
          <p:cNvSpPr/>
          <p:nvPr/>
        </p:nvSpPr>
        <p:spPr>
          <a:xfrm>
            <a:off x="36263" y="2634825"/>
            <a:ext cx="5256585" cy="7686805"/>
          </a:xfrm>
          <a:prstGeom prst="rect">
            <a:avLst/>
          </a:prstGeom>
          <a:solidFill>
            <a:schemeClr val="bg1">
              <a:lumMod val="95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endParaRPr lang="en-US" altLang="ja-JP" sz="1200" dirty="0" smtClean="0">
              <a:solidFill>
                <a:schemeClr val="tx1"/>
              </a:solidFill>
              <a:latin typeface="+mn-ea"/>
            </a:endParaRPr>
          </a:p>
          <a:p>
            <a:endParaRPr lang="en-US" altLang="ja-JP" sz="1200" dirty="0">
              <a:solidFill>
                <a:schemeClr val="tx1"/>
              </a:solidFill>
              <a:latin typeface="+mn-ea"/>
            </a:endParaRPr>
          </a:p>
          <a:p>
            <a:endParaRPr lang="en-US" altLang="ja-JP" sz="1200" dirty="0" smtClean="0">
              <a:solidFill>
                <a:schemeClr val="tx1"/>
              </a:solidFill>
              <a:latin typeface="+mn-ea"/>
            </a:endParaRPr>
          </a:p>
          <a:p>
            <a:endParaRPr lang="en-US" altLang="ja-JP" sz="1200" dirty="0" smtClean="0">
              <a:solidFill>
                <a:schemeClr val="tx1"/>
              </a:solidFill>
              <a:latin typeface="+mn-ea"/>
            </a:endParaRPr>
          </a:p>
        </p:txBody>
      </p:sp>
      <p:sp>
        <p:nvSpPr>
          <p:cNvPr id="18" name="正方形/長方形 17"/>
          <p:cNvSpPr/>
          <p:nvPr/>
        </p:nvSpPr>
        <p:spPr>
          <a:xfrm>
            <a:off x="5652889" y="711317"/>
            <a:ext cx="9073008" cy="8064383"/>
          </a:xfrm>
          <a:prstGeom prst="rect">
            <a:avLst/>
          </a:prstGeom>
          <a:solidFill>
            <a:schemeClr val="bg1">
              <a:lumMod val="95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lvl="0"/>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endParaRPr lang="en-US" altLang="ja-JP" sz="1200" dirty="0">
              <a:solidFill>
                <a:prstClr val="black"/>
              </a:solidFill>
              <a:latin typeface="ＭＳ Ｐゴシック"/>
            </a:endParaRPr>
          </a:p>
        </p:txBody>
      </p:sp>
      <p:sp>
        <p:nvSpPr>
          <p:cNvPr id="40" name="正方形/長方形 39"/>
          <p:cNvSpPr/>
          <p:nvPr/>
        </p:nvSpPr>
        <p:spPr>
          <a:xfrm>
            <a:off x="36265" y="420365"/>
            <a:ext cx="2016224" cy="337470"/>
          </a:xfrm>
          <a:prstGeom prst="rect">
            <a:avLst/>
          </a:prstGeom>
          <a:solidFill>
            <a:srgbClr val="0070C0"/>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dirty="0" smtClean="0">
                <a:solidFill>
                  <a:schemeClr val="bg1"/>
                </a:solidFill>
                <a:latin typeface="+mj-ea"/>
                <a:ea typeface="+mj-ea"/>
              </a:rPr>
              <a:t>第１章　基本的な考え方</a:t>
            </a:r>
            <a:endParaRPr kumimoji="1" lang="ja-JP" altLang="en-US" sz="1400" b="1" dirty="0">
              <a:solidFill>
                <a:schemeClr val="bg1"/>
              </a:solidFill>
              <a:latin typeface="+mj-ea"/>
              <a:ea typeface="+mj-ea"/>
            </a:endParaRPr>
          </a:p>
        </p:txBody>
      </p:sp>
      <p:sp>
        <p:nvSpPr>
          <p:cNvPr id="42" name="正方形/長方形 41"/>
          <p:cNvSpPr/>
          <p:nvPr/>
        </p:nvSpPr>
        <p:spPr>
          <a:xfrm>
            <a:off x="36265" y="2358207"/>
            <a:ext cx="2592288" cy="323797"/>
          </a:xfrm>
          <a:prstGeom prst="rect">
            <a:avLst/>
          </a:prstGeom>
          <a:solidFill>
            <a:srgbClr val="0070C0"/>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dirty="0" smtClean="0">
                <a:solidFill>
                  <a:schemeClr val="bg1"/>
                </a:solidFill>
                <a:latin typeface="+mj-ea"/>
                <a:ea typeface="+mj-ea"/>
              </a:rPr>
              <a:t>第２章　ＩＣＴを巡る現状と課題</a:t>
            </a:r>
            <a:endParaRPr kumimoji="1" lang="ja-JP" altLang="en-US" sz="1400" b="1" dirty="0">
              <a:solidFill>
                <a:schemeClr val="bg1"/>
              </a:solidFill>
              <a:latin typeface="+mj-ea"/>
              <a:ea typeface="+mj-ea"/>
            </a:endParaRPr>
          </a:p>
        </p:txBody>
      </p:sp>
      <p:sp>
        <p:nvSpPr>
          <p:cNvPr id="46" name="正方形/長方形 45"/>
          <p:cNvSpPr/>
          <p:nvPr/>
        </p:nvSpPr>
        <p:spPr>
          <a:xfrm>
            <a:off x="5652889" y="413991"/>
            <a:ext cx="3672407" cy="322810"/>
          </a:xfrm>
          <a:prstGeom prst="rect">
            <a:avLst/>
          </a:prstGeom>
          <a:solidFill>
            <a:srgbClr val="0070C0"/>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dirty="0" smtClean="0">
                <a:solidFill>
                  <a:schemeClr val="bg1"/>
                </a:solidFill>
              </a:rPr>
              <a:t>第３章　計画推進の基本方針と具体的な取組</a:t>
            </a:r>
            <a:endParaRPr kumimoji="1" lang="ja-JP" altLang="en-US" sz="1400" b="1" dirty="0">
              <a:solidFill>
                <a:schemeClr val="bg1"/>
              </a:solidFill>
            </a:endParaRPr>
          </a:p>
        </p:txBody>
      </p:sp>
      <p:sp>
        <p:nvSpPr>
          <p:cNvPr id="51" name="正方形/長方形 50"/>
          <p:cNvSpPr/>
          <p:nvPr/>
        </p:nvSpPr>
        <p:spPr>
          <a:xfrm>
            <a:off x="5652889" y="8872835"/>
            <a:ext cx="2952328" cy="322810"/>
          </a:xfrm>
          <a:prstGeom prst="rect">
            <a:avLst/>
          </a:prstGeom>
          <a:solidFill>
            <a:srgbClr val="0070C0"/>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1400" b="1" dirty="0" smtClean="0">
                <a:solidFill>
                  <a:schemeClr val="bg1"/>
                </a:solidFill>
              </a:rPr>
              <a:t>第４章　計画の推進体制と進捗管理</a:t>
            </a:r>
            <a:endParaRPr kumimoji="1" lang="ja-JP" altLang="en-US" sz="1400" b="1" dirty="0">
              <a:solidFill>
                <a:schemeClr val="bg1"/>
              </a:solidFill>
            </a:endParaRPr>
          </a:p>
        </p:txBody>
      </p:sp>
      <p:sp>
        <p:nvSpPr>
          <p:cNvPr id="41" name="正方形/長方形 40"/>
          <p:cNvSpPr/>
          <p:nvPr/>
        </p:nvSpPr>
        <p:spPr>
          <a:xfrm>
            <a:off x="5652889" y="9215972"/>
            <a:ext cx="9073008" cy="1071028"/>
          </a:xfrm>
          <a:prstGeom prst="rect">
            <a:avLst/>
          </a:prstGeom>
          <a:solidFill>
            <a:schemeClr val="bg1">
              <a:lumMod val="95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rIns="36000" rtlCol="0" anchor="t"/>
          <a:lstStyle/>
          <a:p>
            <a:pPr>
              <a:lnSpc>
                <a:spcPts val="500"/>
              </a:lnSpc>
            </a:pPr>
            <a:endParaRPr lang="en-US" altLang="ja-JP" sz="1200" dirty="0" smtClean="0">
              <a:solidFill>
                <a:schemeClr val="tx1"/>
              </a:solidFill>
              <a:latin typeface="+mn-ea"/>
            </a:endParaRPr>
          </a:p>
        </p:txBody>
      </p:sp>
      <p:sp>
        <p:nvSpPr>
          <p:cNvPr id="146" name="正方形/長方形 145"/>
          <p:cNvSpPr/>
          <p:nvPr/>
        </p:nvSpPr>
        <p:spPr>
          <a:xfrm>
            <a:off x="6063988" y="495293"/>
            <a:ext cx="6357181" cy="2448272"/>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endParaRPr lang="en-US" altLang="ja-JP" sz="1200" dirty="0" smtClean="0">
              <a:solidFill>
                <a:schemeClr val="tx1"/>
              </a:solidFill>
              <a:latin typeface="+mn-ea"/>
            </a:endParaRPr>
          </a:p>
        </p:txBody>
      </p:sp>
      <p:sp>
        <p:nvSpPr>
          <p:cNvPr id="28" name="正方形/長方形 27"/>
          <p:cNvSpPr/>
          <p:nvPr/>
        </p:nvSpPr>
        <p:spPr>
          <a:xfrm>
            <a:off x="36264" y="7805576"/>
            <a:ext cx="5256585" cy="674849"/>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tIns="18000" bIns="18000" rtlCol="0" anchor="t"/>
          <a:lstStyle/>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① </a:t>
            </a:r>
            <a:r>
              <a:rPr lang="ja-JP" altLang="en-US" sz="1050" dirty="0">
                <a:solidFill>
                  <a:schemeClr val="tx1"/>
                </a:solidFill>
                <a:latin typeface="HG丸ｺﾞｼｯｸM-PRO" panose="020F0600000000000000" pitchFamily="50" charset="-128"/>
                <a:ea typeface="HG丸ｺﾞｼｯｸM-PRO" panose="020F0600000000000000" pitchFamily="50" charset="-128"/>
              </a:rPr>
              <a:t>次世代</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の高度な</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ICT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の活用も見通しつつ、県民がより利便性を感じられる</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a:p>
            <a:r>
              <a:rPr lang="ja-JP" altLang="en-US" sz="1050" dirty="0">
                <a:solidFill>
                  <a:schemeClr val="tx1"/>
                </a:solidFill>
                <a:latin typeface="HG丸ｺﾞｼｯｸM-PRO" panose="020F0600000000000000" pitchFamily="50" charset="-128"/>
                <a:ea typeface="HG丸ｺﾞｼｯｸM-PRO" panose="020F0600000000000000" pitchFamily="50" charset="-128"/>
              </a:rPr>
              <a:t>　暮らし</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の実現</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② 今後の災害発生に備えた</a:t>
            </a:r>
            <a:r>
              <a:rPr lang="en-US" altLang="ja-JP" sz="1050" dirty="0">
                <a:solidFill>
                  <a:schemeClr val="tx1"/>
                </a:solidFill>
                <a:latin typeface="HG丸ｺﾞｼｯｸM-PRO" panose="020F0600000000000000" pitchFamily="50" charset="-128"/>
                <a:ea typeface="HG丸ｺﾞｼｯｸM-PRO" panose="020F0600000000000000" pitchFamily="50" charset="-128"/>
              </a:rPr>
              <a:t>ICT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利活用の推進</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③ </a:t>
            </a:r>
            <a:r>
              <a:rPr lang="ja-JP" altLang="en-US" sz="1050" dirty="0">
                <a:solidFill>
                  <a:schemeClr val="tx1"/>
                </a:solidFill>
                <a:latin typeface="HG丸ｺﾞｼｯｸM-PRO" panose="020F0600000000000000" pitchFamily="50" charset="-128"/>
                <a:ea typeface="HG丸ｺﾞｼｯｸM-PRO" panose="020F0600000000000000" pitchFamily="50" charset="-128"/>
              </a:rPr>
              <a:t>持続可能</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なコミュニティ</a:t>
            </a:r>
            <a:r>
              <a:rPr lang="ja-JP" altLang="en-US" sz="1050" dirty="0">
                <a:solidFill>
                  <a:schemeClr val="tx1"/>
                </a:solidFill>
                <a:latin typeface="HG丸ｺﾞｼｯｸM-PRO" panose="020F0600000000000000" pitchFamily="50" charset="-128"/>
                <a:ea typeface="HG丸ｺﾞｼｯｸM-PRO" panose="020F0600000000000000" pitchFamily="50" charset="-128"/>
              </a:rPr>
              <a:t>の</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構築に向けた</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ICT</a:t>
            </a:r>
            <a:r>
              <a:rPr lang="ja-JP" altLang="en-US" sz="1050" dirty="0" err="1" smtClean="0">
                <a:solidFill>
                  <a:schemeClr val="tx1"/>
                </a:solidFill>
                <a:latin typeface="HG丸ｺﾞｼｯｸM-PRO" panose="020F0600000000000000" pitchFamily="50" charset="-128"/>
                <a:ea typeface="HG丸ｺﾞｼｯｸM-PRO" panose="020F0600000000000000" pitchFamily="50" charset="-128"/>
              </a:rPr>
              <a:t>の利</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活用</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p:txBody>
      </p:sp>
      <p:graphicFrame>
        <p:nvGraphicFramePr>
          <p:cNvPr id="3" name="表 2"/>
          <p:cNvGraphicFramePr>
            <a:graphicFrameLocks noGrp="1"/>
          </p:cNvGraphicFramePr>
          <p:nvPr>
            <p:extLst>
              <p:ext uri="{D42A27DB-BD31-4B8C-83A1-F6EECF244321}">
                <p14:modId xmlns:p14="http://schemas.microsoft.com/office/powerpoint/2010/main" val="77361673"/>
              </p:ext>
            </p:extLst>
          </p:nvPr>
        </p:nvGraphicFramePr>
        <p:xfrm>
          <a:off x="36265" y="4665851"/>
          <a:ext cx="5256584" cy="2948940"/>
        </p:xfrm>
        <a:graphic>
          <a:graphicData uri="http://schemas.openxmlformats.org/drawingml/2006/table">
            <a:tbl>
              <a:tblPr firstRow="1" bandRow="1">
                <a:tableStyleId>{69CF1AB2-1976-4502-BF36-3FF5EA218861}</a:tableStyleId>
              </a:tblPr>
              <a:tblGrid>
                <a:gridCol w="2664296"/>
                <a:gridCol w="2592288"/>
              </a:tblGrid>
              <a:tr h="1616020">
                <a:tc>
                  <a:txBody>
                    <a:bodyPr/>
                    <a:lstStyle/>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200" u="none" strike="noStrike" kern="1200" cap="none" spc="0" normalizeH="0" baseline="0" noProof="0" dirty="0" smtClean="0">
                          <a:ln>
                            <a:noFill/>
                          </a:ln>
                          <a:effectLst/>
                          <a:uLnTx/>
                          <a:uFillTx/>
                          <a:latin typeface="HG創英角ｺﾞｼｯｸUB" panose="020B0909000000000000" pitchFamily="49" charset="-128"/>
                          <a:ea typeface="HG創英角ｺﾞｼｯｸUB" panose="020B0909000000000000" pitchFamily="49" charset="-128"/>
                        </a:rPr>
                        <a:t>＜強み＞</a:t>
                      </a:r>
                      <a:endParaRPr kumimoji="1" lang="en-US" altLang="ja-JP" sz="1200" u="none" strike="noStrike" kern="1200" cap="none" spc="0" normalizeH="0" baseline="0" noProof="0" dirty="0" smtClean="0">
                        <a:ln>
                          <a:noFill/>
                        </a:ln>
                        <a:effectLst/>
                        <a:uLnTx/>
                        <a:uFillTx/>
                        <a:latin typeface="HG創英角ｺﾞｼｯｸUB" panose="020B0909000000000000" pitchFamily="49" charset="-128"/>
                        <a:ea typeface="HG創英角ｺﾞｼｯｸUB" panose="020B0909000000000000" pitchFamily="49" charset="-128"/>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全国最多の県立病院のネットワークを生か</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した医療・福祉の連携</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農林水産分野におけるＩＣＴ利活用の進展</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北上川流域における自動車や半導体等の</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産業集積</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多くのソフトウェア人材を有する岩手県立</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大や岩手大を中心とした産学官の連携</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国際リニアコライダー（ＩＬＣ）の建設が</a:t>
                      </a:r>
                      <a:r>
                        <a:rPr kumimoji="1" lang="ja-JP" altLang="en-US" sz="1050" b="0" u="none" strike="noStrike" kern="1200" cap="none" spc="0" normalizeH="0" baseline="0" noProof="0" dirty="0" err="1" smtClean="0">
                          <a:ln>
                            <a:noFill/>
                          </a:ln>
                          <a:effectLst/>
                          <a:uLnTx/>
                          <a:uFillTx/>
                        </a:rPr>
                        <a:t>もた</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ら</a:t>
                      </a:r>
                      <a:r>
                        <a:rPr kumimoji="1" lang="ja-JP" altLang="en-US" sz="1050" b="0" u="none" strike="noStrike" kern="1200" cap="none" spc="0" normalizeH="0" baseline="0" noProof="0" dirty="0" err="1" smtClean="0">
                          <a:ln>
                            <a:noFill/>
                          </a:ln>
                          <a:effectLst/>
                          <a:uLnTx/>
                          <a:uFillTx/>
                        </a:rPr>
                        <a:t>す</a:t>
                      </a:r>
                      <a:r>
                        <a:rPr kumimoji="1" lang="ja-JP" altLang="en-US" sz="1050" b="0" u="none" strike="noStrike" kern="1200" cap="none" spc="0" normalizeH="0" baseline="0" noProof="0" dirty="0" smtClean="0">
                          <a:ln>
                            <a:noFill/>
                          </a:ln>
                          <a:effectLst/>
                          <a:uLnTx/>
                          <a:uFillTx/>
                        </a:rPr>
                        <a:t>イノベーション</a:t>
                      </a:r>
                      <a:endParaRPr kumimoji="1" lang="en-US" altLang="ja-JP" sz="1050" b="0" i="0" u="none" strike="noStrike" kern="1200" cap="none" spc="0" normalizeH="0" baseline="0" noProof="0" dirty="0" smtClean="0">
                        <a:ln>
                          <a:noFill/>
                        </a:ln>
                        <a:solidFill>
                          <a:prstClr val="black"/>
                        </a:solidFill>
                        <a:effectLst/>
                        <a:uLnTx/>
                        <a:uFillTx/>
                        <a:latin typeface="HG丸ｺﾞｼｯｸM-PRO" panose="020F0600000000000000" pitchFamily="50" charset="-128"/>
                        <a:ea typeface="HG丸ｺﾞｼｯｸM-PRO" panose="020F0600000000000000" pitchFamily="50" charset="-128"/>
                        <a:cs typeface="+mn-cs"/>
                      </a:endParaRPr>
                    </a:p>
                  </a:txBody>
                  <a:tcPr>
                    <a:solidFill>
                      <a:srgbClr val="EAEEF4"/>
                    </a:solidFill>
                  </a:tcPr>
                </a:tc>
                <a:tc>
                  <a:txBody>
                    <a:bodyPr/>
                    <a:lstStyle/>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200" u="none" strike="noStrike" kern="1200" cap="none" spc="0" normalizeH="0" baseline="0" noProof="0" dirty="0" smtClean="0">
                          <a:ln>
                            <a:noFill/>
                          </a:ln>
                          <a:effectLst/>
                          <a:uLnTx/>
                          <a:uFillTx/>
                          <a:latin typeface="HG創英角ｺﾞｼｯｸUB" panose="020B0909000000000000" pitchFamily="49" charset="-128"/>
                          <a:ea typeface="HG創英角ｺﾞｼｯｸUB" panose="020B0909000000000000" pitchFamily="49" charset="-128"/>
                        </a:rPr>
                        <a:t>＜弱み＞</a:t>
                      </a:r>
                      <a:endParaRPr kumimoji="1" lang="en-US" altLang="ja-JP" sz="1200" u="none" strike="noStrike" kern="1200" cap="none" spc="0" normalizeH="0" baseline="0" noProof="0" dirty="0" smtClean="0">
                        <a:ln>
                          <a:noFill/>
                        </a:ln>
                        <a:effectLst/>
                        <a:uLnTx/>
                        <a:uFillTx/>
                        <a:latin typeface="HG創英角ｺﾞｼｯｸUB" panose="020B0909000000000000" pitchFamily="49" charset="-128"/>
                        <a:ea typeface="HG創英角ｺﾞｼｯｸUB" panose="020B0909000000000000" pitchFamily="49" charset="-128"/>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地域コミュニティの機能低下や担い手</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不足（ＩＣＴによる生活利便性の向上と</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担い手確保の必要性）</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最新技術に対応できる人材の不足や</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県内就職率の低さ</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上昇傾向にあるものの全国平均を下</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回るインターネット利用率</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条件不利地域での整備の余地が残さ</a:t>
                      </a:r>
                      <a:endParaRPr kumimoji="1" lang="en-US" altLang="ja-JP" sz="1050" b="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u="none" strike="noStrike" kern="1200" cap="none" spc="0" normalizeH="0" baseline="0" noProof="0" dirty="0" smtClean="0">
                          <a:ln>
                            <a:noFill/>
                          </a:ln>
                          <a:effectLst/>
                          <a:uLnTx/>
                          <a:uFillTx/>
                        </a:rPr>
                        <a:t>　</a:t>
                      </a:r>
                      <a:r>
                        <a:rPr kumimoji="1" lang="ja-JP" altLang="en-US" sz="1050" b="0" u="none" strike="noStrike" kern="1200" cap="none" spc="0" normalizeH="0" baseline="0" noProof="0" dirty="0" err="1" smtClean="0">
                          <a:ln>
                            <a:noFill/>
                          </a:ln>
                          <a:effectLst/>
                          <a:uLnTx/>
                          <a:uFillTx/>
                        </a:rPr>
                        <a:t>れた</a:t>
                      </a:r>
                      <a:r>
                        <a:rPr kumimoji="1" lang="ja-JP" altLang="en-US" sz="1050" b="0" u="none" strike="noStrike" kern="1200" cap="none" spc="0" normalizeH="0" baseline="0" noProof="0" dirty="0" smtClean="0">
                          <a:ln>
                            <a:noFill/>
                          </a:ln>
                          <a:effectLst/>
                          <a:uLnTx/>
                          <a:uFillTx/>
                        </a:rPr>
                        <a:t>情報通信基盤</a:t>
                      </a:r>
                      <a:endParaRPr kumimoji="1" lang="en-US" altLang="ja-JP" sz="1050" b="0" i="0" u="none" strike="noStrike" kern="1200" cap="none" spc="0" normalizeH="0" baseline="0" noProof="0" dirty="0" smtClean="0">
                        <a:ln>
                          <a:noFill/>
                        </a:ln>
                        <a:solidFill>
                          <a:prstClr val="black"/>
                        </a:solidFill>
                        <a:effectLst/>
                        <a:uLnTx/>
                        <a:uFillTx/>
                        <a:latin typeface="HG丸ｺﾞｼｯｸM-PRO" panose="020F0600000000000000" pitchFamily="50" charset="-128"/>
                        <a:ea typeface="HG丸ｺﾞｼｯｸM-PRO" panose="020F0600000000000000" pitchFamily="50" charset="-128"/>
                        <a:cs typeface="+mn-cs"/>
                      </a:endParaRPr>
                    </a:p>
                  </a:txBody>
                  <a:tcPr>
                    <a:solidFill>
                      <a:srgbClr val="EAEEF4"/>
                    </a:solidFill>
                  </a:tcPr>
                </a:tc>
              </a:tr>
              <a:tr h="1083839">
                <a:tc>
                  <a:txBody>
                    <a:bodyPr/>
                    <a:lstStyle/>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200" u="none" strike="noStrike" kern="1200" cap="none" spc="0" normalizeH="0" baseline="0" noProof="0" dirty="0" smtClean="0">
                          <a:ln>
                            <a:noFill/>
                          </a:ln>
                          <a:effectLst/>
                          <a:uLnTx/>
                          <a:uFillTx/>
                          <a:latin typeface="HG創英角ｺﾞｼｯｸUB" panose="020B0909000000000000" pitchFamily="49" charset="-128"/>
                          <a:ea typeface="HG創英角ｺﾞｼｯｸUB" panose="020B0909000000000000" pitchFamily="49" charset="-128"/>
                        </a:rPr>
                        <a:t>＜チャンス＞</a:t>
                      </a:r>
                      <a:endParaRPr kumimoji="1" lang="en-US" altLang="ja-JP" sz="1200" u="none" strike="noStrike" kern="1200" cap="none" spc="0" normalizeH="0" baseline="0" noProof="0" dirty="0" smtClean="0">
                        <a:ln>
                          <a:noFill/>
                        </a:ln>
                        <a:effectLst/>
                        <a:uLnTx/>
                        <a:uFillTx/>
                        <a:latin typeface="HG創英角ｺﾞｼｯｸUB" panose="020B0909000000000000" pitchFamily="49" charset="-128"/>
                        <a:ea typeface="HG創英角ｺﾞｼｯｸUB" panose="020B0909000000000000" pitchFamily="49" charset="-128"/>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u="none" strike="noStrike" kern="1200" cap="none" spc="0" normalizeH="0" baseline="0" noProof="0" dirty="0" smtClean="0">
                          <a:ln>
                            <a:noFill/>
                          </a:ln>
                          <a:effectLst/>
                          <a:uLnTx/>
                          <a:uFillTx/>
                        </a:rPr>
                        <a:t>・ ＩｏＴ、ＡＩ、ビッグデータの活用などによる</a:t>
                      </a:r>
                      <a:endParaRPr kumimoji="1" lang="en-US" altLang="ja-JP" sz="105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u="none" strike="noStrike" kern="1200" cap="none" spc="0" normalizeH="0" baseline="0" noProof="0" dirty="0" smtClean="0">
                          <a:ln>
                            <a:noFill/>
                          </a:ln>
                          <a:effectLst/>
                          <a:uLnTx/>
                          <a:uFillTx/>
                        </a:rPr>
                        <a:t>　第４次産業革命の進展</a:t>
                      </a:r>
                      <a:endParaRPr kumimoji="1" lang="en-US" altLang="ja-JP" sz="105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u="none" strike="noStrike" kern="1200" cap="none" spc="0" normalizeH="0" baseline="0" noProof="0" dirty="0" smtClean="0">
                          <a:ln>
                            <a:noFill/>
                          </a:ln>
                          <a:effectLst/>
                          <a:uLnTx/>
                          <a:uFillTx/>
                        </a:rPr>
                        <a:t>・ 「Ｓｏｃｉｅｔｙ</a:t>
                      </a:r>
                      <a:r>
                        <a:rPr kumimoji="1" lang="en-US" altLang="ja-JP" sz="1050" u="none" strike="noStrike" kern="1200" cap="none" spc="0" normalizeH="0" baseline="0" noProof="0" dirty="0" smtClean="0">
                          <a:ln>
                            <a:noFill/>
                          </a:ln>
                          <a:effectLst/>
                          <a:uLnTx/>
                          <a:uFillTx/>
                          <a:latin typeface="+mn-ea"/>
                          <a:ea typeface="+mn-ea"/>
                        </a:rPr>
                        <a:t>5.0</a:t>
                      </a:r>
                      <a:r>
                        <a:rPr kumimoji="1" lang="ja-JP" altLang="en-US" sz="1050" u="none" strike="noStrike" kern="1200" cap="none" spc="0" normalizeH="0" baseline="0" noProof="0" dirty="0" smtClean="0">
                          <a:ln>
                            <a:noFill/>
                          </a:ln>
                          <a:effectLst/>
                          <a:uLnTx/>
                          <a:uFillTx/>
                        </a:rPr>
                        <a:t>」の実現に向けた国による</a:t>
                      </a:r>
                      <a:endParaRPr kumimoji="1" lang="en-US" altLang="ja-JP" sz="105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u="none" strike="noStrike" kern="1200" cap="none" spc="0" normalizeH="0" baseline="0" noProof="0" dirty="0" smtClean="0">
                          <a:ln>
                            <a:noFill/>
                          </a:ln>
                          <a:effectLst/>
                          <a:uLnTx/>
                          <a:uFillTx/>
                        </a:rPr>
                        <a:t>　戦略的な取組の展開</a:t>
                      </a:r>
                      <a:endParaRPr kumimoji="1" lang="en-US" altLang="ja-JP" sz="105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smtClean="0">
                          <a:ln>
                            <a:noFill/>
                          </a:ln>
                          <a:solidFill>
                            <a:prstClr val="black"/>
                          </a:solidFill>
                          <a:effectLst/>
                          <a:uLnTx/>
                          <a:uFillTx/>
                          <a:latin typeface="ＭＳ Ｐゴシック"/>
                          <a:ea typeface="+mn-ea"/>
                          <a:cs typeface="+mn-cs"/>
                        </a:rPr>
                        <a:t>・ 身近で多様な情報発信ツールの普及</a:t>
                      </a:r>
                      <a:endParaRPr kumimoji="1" lang="en-US" altLang="ja-JP" sz="1050" b="0" i="0" u="none" strike="noStrike" kern="1200" cap="none" spc="0" normalizeH="0" baseline="0" noProof="0" dirty="0" smtClean="0">
                        <a:ln>
                          <a:noFill/>
                        </a:ln>
                        <a:solidFill>
                          <a:prstClr val="black"/>
                        </a:solidFill>
                        <a:effectLst/>
                        <a:uLnTx/>
                        <a:uFillTx/>
                        <a:latin typeface="ＭＳ Ｐゴシック"/>
                        <a:ea typeface="+mn-ea"/>
                        <a:cs typeface="+mn-cs"/>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u="none" strike="noStrike" kern="1200" cap="none" spc="0" normalizeH="0" baseline="0" noProof="0" dirty="0" smtClean="0">
                          <a:ln>
                            <a:noFill/>
                          </a:ln>
                          <a:effectLst/>
                          <a:uLnTx/>
                          <a:uFillTx/>
                        </a:rPr>
                        <a:t>・ ５Ｇ、</a:t>
                      </a:r>
                      <a:r>
                        <a:rPr kumimoji="1" lang="en-US" altLang="ja-JP" sz="1050" u="none" strike="noStrike" kern="1200" cap="none" spc="0" normalizeH="0" baseline="0" noProof="0" dirty="0" smtClean="0">
                          <a:ln>
                            <a:noFill/>
                          </a:ln>
                          <a:effectLst/>
                          <a:uLnTx/>
                          <a:uFillTx/>
                          <a:latin typeface="+mn-ea"/>
                          <a:ea typeface="+mn-ea"/>
                        </a:rPr>
                        <a:t>LPWA</a:t>
                      </a:r>
                      <a:r>
                        <a:rPr kumimoji="1" lang="ja-JP" altLang="en-US" sz="1050" u="none" strike="noStrike" kern="1200" cap="none" spc="0" normalizeH="0" baseline="0" noProof="0" dirty="0" smtClean="0">
                          <a:ln>
                            <a:noFill/>
                          </a:ln>
                          <a:effectLst/>
                          <a:uLnTx/>
                          <a:uFillTx/>
                        </a:rPr>
                        <a:t>など次世代通信技術の開発</a:t>
                      </a:r>
                      <a:endParaRPr kumimoji="1" lang="en-US" altLang="ja-JP" sz="1050" u="none" strike="noStrike" kern="1200" cap="none" spc="0" normalizeH="0" baseline="0" noProof="0" dirty="0" smtClean="0">
                        <a:ln>
                          <a:noFill/>
                        </a:ln>
                        <a:effectLst/>
                        <a:uLnTx/>
                        <a:uFillTx/>
                      </a:endParaRPr>
                    </a:p>
                  </a:txBody>
                  <a:tcPr>
                    <a:solidFill>
                      <a:srgbClr val="EAEEF4"/>
                    </a:solidFill>
                  </a:tcPr>
                </a:tc>
                <a:tc>
                  <a:txBody>
                    <a:bodyPr/>
                    <a:lstStyle/>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200" u="none" strike="noStrike" kern="1200" cap="none" spc="0" normalizeH="0" baseline="0" noProof="0" dirty="0" smtClean="0">
                          <a:ln>
                            <a:noFill/>
                          </a:ln>
                          <a:effectLst/>
                          <a:uLnTx/>
                          <a:uFillTx/>
                          <a:latin typeface="HG創英角ｺﾞｼｯｸUB" panose="020B0909000000000000" pitchFamily="49" charset="-128"/>
                          <a:ea typeface="HG創英角ｺﾞｼｯｸUB" panose="020B0909000000000000" pitchFamily="49" charset="-128"/>
                        </a:rPr>
                        <a:t>＜リスク＞</a:t>
                      </a:r>
                      <a:endParaRPr kumimoji="1" lang="en-US" altLang="ja-JP" sz="1200" u="none" strike="noStrike" kern="1200" cap="none" spc="0" normalizeH="0" baseline="0" noProof="0" dirty="0" smtClean="0">
                        <a:ln>
                          <a:noFill/>
                        </a:ln>
                        <a:effectLst/>
                        <a:uLnTx/>
                        <a:uFillTx/>
                        <a:latin typeface="HG創英角ｺﾞｼｯｸUB" panose="020B0909000000000000" pitchFamily="49" charset="-128"/>
                        <a:ea typeface="HG創英角ｺﾞｼｯｸUB" panose="020B0909000000000000" pitchFamily="49" charset="-128"/>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u="none" strike="noStrike" kern="1200" cap="none" spc="0" normalizeH="0" baseline="0" noProof="0" dirty="0" smtClean="0">
                          <a:ln>
                            <a:noFill/>
                          </a:ln>
                          <a:effectLst/>
                          <a:uLnTx/>
                          <a:uFillTx/>
                        </a:rPr>
                        <a:t>・ 生産年齢人口の減少による人手不足</a:t>
                      </a:r>
                      <a:endParaRPr kumimoji="1" lang="en-US" altLang="ja-JP" sz="105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smtClean="0">
                          <a:ln>
                            <a:noFill/>
                          </a:ln>
                          <a:solidFill>
                            <a:prstClr val="black"/>
                          </a:solidFill>
                          <a:effectLst/>
                          <a:uLnTx/>
                          <a:uFillTx/>
                          <a:latin typeface="ＭＳ Ｐゴシック"/>
                          <a:ea typeface="+mn-ea"/>
                          <a:cs typeface="+mn-cs"/>
                        </a:rPr>
                        <a:t>　（ＩＣＴによる生産性向上の必要性）</a:t>
                      </a:r>
                      <a:endParaRPr kumimoji="1" lang="en-US" altLang="ja-JP" sz="105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u="none" strike="noStrike" kern="1200" cap="none" spc="0" normalizeH="0" baseline="0" noProof="0" dirty="0" smtClean="0">
                          <a:ln>
                            <a:noFill/>
                          </a:ln>
                          <a:effectLst/>
                          <a:uLnTx/>
                          <a:uFillTx/>
                        </a:rPr>
                        <a:t>・ 多発する大規模自然災害による情報</a:t>
                      </a:r>
                      <a:endParaRPr kumimoji="1" lang="en-US" altLang="ja-JP" sz="1050" u="none" strike="noStrike" kern="1200" cap="none" spc="0" normalizeH="0" baseline="0" noProof="0" dirty="0" smtClean="0">
                        <a:ln>
                          <a:noFill/>
                        </a:ln>
                        <a:effectLst/>
                        <a:uLnTx/>
                        <a:uFillTx/>
                      </a:endParaRPr>
                    </a:p>
                    <a:p>
                      <a:pPr marL="0" marR="0" lvl="0" indent="0" algn="l" defTabSz="1433741" rtl="0" eaLnBrk="1" fontAlgn="auto" latinLnBrk="0" hangingPunct="1">
                        <a:lnSpc>
                          <a:spcPct val="100000"/>
                        </a:lnSpc>
                        <a:spcBef>
                          <a:spcPts val="0"/>
                        </a:spcBef>
                        <a:spcAft>
                          <a:spcPts val="0"/>
                        </a:spcAft>
                        <a:buClrTx/>
                        <a:buSzTx/>
                        <a:buFontTx/>
                        <a:buNone/>
                        <a:tabLst/>
                        <a:defRPr/>
                      </a:pPr>
                      <a:r>
                        <a:rPr kumimoji="1" lang="ja-JP" altLang="en-US" sz="1050" u="none" strike="noStrike" kern="1200" cap="none" spc="0" normalizeH="0" baseline="0" noProof="0" dirty="0" smtClean="0">
                          <a:ln>
                            <a:noFill/>
                          </a:ln>
                          <a:effectLst/>
                          <a:uLnTx/>
                          <a:uFillTx/>
                        </a:rPr>
                        <a:t>　通信インフラへの被害</a:t>
                      </a:r>
                      <a:endParaRPr kumimoji="1" lang="en-US" altLang="ja-JP" sz="1050" u="none" strike="noStrike" kern="1200" cap="none" spc="0" normalizeH="0" baseline="0" noProof="0" dirty="0" smtClean="0">
                        <a:ln>
                          <a:noFill/>
                        </a:ln>
                        <a:effectLst/>
                        <a:uLnTx/>
                        <a:uFillTx/>
                      </a:endParaRPr>
                    </a:p>
                  </a:txBody>
                  <a:tcPr>
                    <a:solidFill>
                      <a:srgbClr val="EAEEF4"/>
                    </a:solidFill>
                  </a:tcPr>
                </a:tc>
              </a:tr>
            </a:tbl>
          </a:graphicData>
        </a:graphic>
      </p:graphicFrame>
      <p:sp>
        <p:nvSpPr>
          <p:cNvPr id="31" name="正方形/長方形 30"/>
          <p:cNvSpPr/>
          <p:nvPr/>
        </p:nvSpPr>
        <p:spPr>
          <a:xfrm>
            <a:off x="5796905" y="7942851"/>
            <a:ext cx="8640960" cy="75206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lvl="0"/>
            <a:r>
              <a:rPr lang="ja-JP" altLang="en-US" sz="1050" b="1" dirty="0" smtClean="0">
                <a:solidFill>
                  <a:prstClr val="black"/>
                </a:solidFill>
                <a:latin typeface="HG丸ｺﾞｼｯｸM-PRO" panose="020F0600000000000000" pitchFamily="50" charset="-128"/>
                <a:ea typeface="HG丸ｺﾞｼｯｸM-PRO" panose="020F0600000000000000" pitchFamily="50" charset="-128"/>
              </a:rPr>
              <a:t>（１）先進的技術への対応</a:t>
            </a:r>
            <a:endParaRPr lang="en-US" altLang="ja-JP" sz="1050" b="1"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a:t>
            </a:r>
            <a:r>
              <a:rPr lang="en-US" altLang="ja-JP"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地域特性や個別ニーズを踏まえ、既存の技術も適切に組み合わせながら、新たな技術の導入を促進する。</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b="1" dirty="0" smtClean="0">
                <a:solidFill>
                  <a:prstClr val="black"/>
                </a:solidFill>
                <a:latin typeface="HG丸ｺﾞｼｯｸM-PRO" panose="020F0600000000000000" pitchFamily="50" charset="-128"/>
                <a:ea typeface="HG丸ｺﾞｼｯｸM-PRO" panose="020F0600000000000000" pitchFamily="50" charset="-128"/>
              </a:rPr>
              <a:t>（２）安心して利用できる環境づくり</a:t>
            </a:r>
            <a:endParaRPr lang="en-US" altLang="ja-JP" sz="1050" b="1"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セキュリティ対策の強化や</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リテラシーの向上など県民誰もが安心して</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を活用できる環境づくりを推進する。</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37" name="テキスト ボックス 36"/>
          <p:cNvSpPr txBox="1"/>
          <p:nvPr/>
        </p:nvSpPr>
        <p:spPr>
          <a:xfrm>
            <a:off x="6131421" y="808149"/>
            <a:ext cx="8135848" cy="623248"/>
          </a:xfrm>
          <a:prstGeom prst="rect">
            <a:avLst/>
          </a:prstGeom>
          <a:solidFill>
            <a:schemeClr val="bg1"/>
          </a:solidFill>
          <a:ln>
            <a:solidFill>
              <a:schemeClr val="bg1">
                <a:lumMod val="85000"/>
              </a:schemeClr>
            </a:solidFill>
          </a:ln>
          <a:effectLst>
            <a:outerShdw blurRad="101600" dist="76200" dir="3600000" algn="tl" rotWithShape="0">
              <a:prstClr val="black">
                <a:alpha val="70000"/>
              </a:prstClr>
            </a:outerShdw>
          </a:effectLst>
        </p:spPr>
        <p:txBody>
          <a:bodyPr wrap="square" rtlCol="0" anchor="ctr">
            <a:spAutoFit/>
          </a:bodyPr>
          <a:lstStyle/>
          <a:p>
            <a:pPr algn="ctr"/>
            <a:r>
              <a:rPr lang="ja-JP" altLang="en-US" sz="1050" dirty="0" smtClean="0"/>
              <a:t>≪</a:t>
            </a:r>
            <a:r>
              <a:rPr lang="ja-JP" altLang="en-US" sz="1050" dirty="0"/>
              <a:t>基本方針</a:t>
            </a:r>
            <a:r>
              <a:rPr lang="ja-JP" altLang="en-US" sz="1050" dirty="0" smtClean="0"/>
              <a:t>≫</a:t>
            </a:r>
            <a:endParaRPr lang="en-US" altLang="ja-JP" sz="1050" dirty="0" smtClean="0"/>
          </a:p>
          <a:p>
            <a:pPr algn="ctr"/>
            <a:r>
              <a:rPr lang="ja-JP" altLang="en-US" sz="1200" dirty="0" smtClean="0"/>
              <a:t>本県</a:t>
            </a:r>
            <a:r>
              <a:rPr lang="ja-JP" altLang="en-US" sz="1200" dirty="0"/>
              <a:t>の強みや本県が有する地域資源</a:t>
            </a:r>
            <a:r>
              <a:rPr lang="ja-JP" altLang="en-US" sz="1200" dirty="0" smtClean="0"/>
              <a:t>・</a:t>
            </a:r>
            <a:r>
              <a:rPr lang="ja-JP" altLang="en-US" sz="1200" dirty="0"/>
              <a:t>特性</a:t>
            </a:r>
            <a:r>
              <a:rPr lang="ja-JP" altLang="en-US" sz="1200" dirty="0" smtClean="0"/>
              <a:t>を生かしながら、ＩＣＴ</a:t>
            </a:r>
            <a:r>
              <a:rPr lang="ja-JP" altLang="en-US" sz="1200" dirty="0"/>
              <a:t>の</a:t>
            </a:r>
            <a:r>
              <a:rPr lang="ja-JP" altLang="en-US" sz="1200" dirty="0" smtClean="0"/>
              <a:t>積極的な利活用により、</a:t>
            </a:r>
            <a:endParaRPr lang="en-US" altLang="ja-JP" sz="1200" dirty="0" smtClean="0"/>
          </a:p>
          <a:p>
            <a:pPr algn="ctr"/>
            <a:r>
              <a:rPr lang="ja-JP" altLang="en-US" sz="1200" dirty="0" smtClean="0"/>
              <a:t>地域</a:t>
            </a:r>
            <a:r>
              <a:rPr lang="ja-JP" altLang="en-US" sz="1200" dirty="0"/>
              <a:t>が</a:t>
            </a:r>
            <a:r>
              <a:rPr lang="ja-JP" altLang="en-US" sz="1200" dirty="0" smtClean="0"/>
              <a:t>抱える</a:t>
            </a:r>
            <a:r>
              <a:rPr lang="ja-JP" altLang="en-US" sz="1200" dirty="0"/>
              <a:t>課題の解決</a:t>
            </a:r>
            <a:r>
              <a:rPr lang="ja-JP" altLang="en-US" sz="1200" dirty="0" smtClean="0"/>
              <a:t>と県民一人</a:t>
            </a:r>
            <a:r>
              <a:rPr lang="ja-JP" altLang="en-US" sz="1200" dirty="0"/>
              <a:t>ひとり</a:t>
            </a:r>
            <a:r>
              <a:rPr lang="ja-JP" altLang="en-US" sz="1200" dirty="0" smtClean="0"/>
              <a:t>の暮らし、仕事、学びにおける利便性の</a:t>
            </a:r>
            <a:r>
              <a:rPr lang="ja-JP" altLang="en-US" sz="1200" dirty="0"/>
              <a:t>向上を</a:t>
            </a:r>
            <a:r>
              <a:rPr lang="ja-JP" altLang="en-US" sz="1200" dirty="0" smtClean="0"/>
              <a:t>図る。</a:t>
            </a:r>
            <a:endParaRPr lang="en-US" altLang="ja-JP" sz="1200" dirty="0"/>
          </a:p>
        </p:txBody>
      </p:sp>
      <p:sp>
        <p:nvSpPr>
          <p:cNvPr id="38" name="円/楕円 37"/>
          <p:cNvSpPr/>
          <p:nvPr/>
        </p:nvSpPr>
        <p:spPr>
          <a:xfrm>
            <a:off x="5921569" y="1503405"/>
            <a:ext cx="8565116" cy="431357"/>
          </a:xfrm>
          <a:prstGeom prst="ellipse">
            <a:avLst/>
          </a:prstGeom>
          <a:solidFill>
            <a:srgbClr val="4F81BD"/>
          </a:solidFill>
          <a:ln w="25400" cap="flat" cmpd="sng" algn="ctr">
            <a:solidFill>
              <a:srgbClr val="4F81BD">
                <a:shade val="50000"/>
              </a:srgbClr>
            </a:solidFill>
            <a:prstDash val="solid"/>
          </a:ln>
          <a:effectLst/>
        </p:spPr>
        <p:txBody>
          <a:bodyPr lIns="0" rIns="0" rtlCol="0" anchor="ctr" anchorCtr="0"/>
          <a:lstStyle/>
          <a:p>
            <a:pPr marL="0" marR="0" lvl="0" indent="0" algn="ctr" defTabSz="913704" eaLnBrk="1" fontAlgn="auto" latinLnBrk="0" hangingPunct="1">
              <a:lnSpc>
                <a:spcPct val="100000"/>
              </a:lnSpc>
              <a:spcBef>
                <a:spcPts val="0"/>
              </a:spcBef>
              <a:spcAft>
                <a:spcPts val="0"/>
              </a:spcAft>
              <a:buClrTx/>
              <a:buSzTx/>
              <a:buFontTx/>
              <a:buNone/>
              <a:tabLst/>
              <a:defRPr/>
            </a:pPr>
            <a:r>
              <a:rPr kumimoji="0" lang="ja-JP" altLang="en-US" sz="1500" kern="0" dirty="0" smtClean="0">
                <a:solidFill>
                  <a:prstClr val="white"/>
                </a:solidFill>
                <a:latin typeface="HGP創英角ｺﾞｼｯｸUB" panose="020B0900000000000000" pitchFamily="50" charset="-128"/>
                <a:ea typeface="HGP創英角ｺﾞｼｯｸUB" panose="020B0900000000000000" pitchFamily="50" charset="-128"/>
              </a:rPr>
              <a:t>ＩＣＴの</a:t>
            </a:r>
            <a:r>
              <a:rPr kumimoji="0" lang="ja-JP" altLang="en-US" sz="1500" b="0" i="0" u="none" strike="noStrike" kern="0" cap="none" spc="0" normalizeH="0" baseline="0" noProof="0" dirty="0" smtClean="0">
                <a:ln>
                  <a:noFill/>
                </a:ln>
                <a:solidFill>
                  <a:prstClr val="white"/>
                </a:solidFill>
                <a:effectLst/>
                <a:uLnTx/>
                <a:uFillTx/>
                <a:latin typeface="HGP創英角ｺﾞｼｯｸUB" panose="020B0900000000000000" pitchFamily="50" charset="-128"/>
                <a:ea typeface="HGP創英角ｺﾞｼｯｸUB" panose="020B0900000000000000" pitchFamily="50" charset="-128"/>
              </a:rPr>
              <a:t>利活用推進</a:t>
            </a:r>
            <a:r>
              <a:rPr kumimoji="0" lang="ja-JP" altLang="en-US" sz="1500" b="0" i="0" u="none" strike="noStrike" kern="0" cap="none" spc="0" normalizeH="0" baseline="0" noProof="0" smtClean="0">
                <a:ln>
                  <a:noFill/>
                </a:ln>
                <a:solidFill>
                  <a:prstClr val="white"/>
                </a:solidFill>
                <a:effectLst/>
                <a:uLnTx/>
                <a:uFillTx/>
                <a:latin typeface="HGP創英角ｺﾞｼｯｸUB" panose="020B0900000000000000" pitchFamily="50" charset="-128"/>
                <a:ea typeface="HGP創英角ｺﾞｼｯｸUB" panose="020B0900000000000000" pitchFamily="50" charset="-128"/>
              </a:rPr>
              <a:t>による「</a:t>
            </a:r>
            <a:r>
              <a:rPr kumimoji="0" lang="ja-JP" altLang="en-US" sz="1500" b="0" i="0" u="none" strike="noStrike" kern="0" cap="none" spc="0" normalizeH="0" baseline="0" noProof="0" dirty="0" smtClean="0">
                <a:ln>
                  <a:noFill/>
                </a:ln>
                <a:solidFill>
                  <a:prstClr val="white"/>
                </a:solidFill>
                <a:effectLst/>
                <a:uLnTx/>
                <a:uFillTx/>
                <a:latin typeface="HGP創英角ｺﾞｼｯｸUB" panose="020B0900000000000000" pitchFamily="50" charset="-128"/>
                <a:ea typeface="HGP創英角ｺﾞｼｯｸUB" panose="020B0900000000000000" pitchFamily="50" charset="-128"/>
              </a:rPr>
              <a:t>お互いに幸福を守り育てる希望郷いわて」の実現</a:t>
            </a:r>
          </a:p>
        </p:txBody>
      </p:sp>
      <p:sp>
        <p:nvSpPr>
          <p:cNvPr id="49" name="角丸四角形 48"/>
          <p:cNvSpPr/>
          <p:nvPr/>
        </p:nvSpPr>
        <p:spPr>
          <a:xfrm>
            <a:off x="5921569" y="2389103"/>
            <a:ext cx="1646529" cy="770486"/>
          </a:xfrm>
          <a:prstGeom prst="roundRect">
            <a:avLst>
              <a:gd name="adj" fmla="val 6689"/>
            </a:avLst>
          </a:prstGeom>
          <a:solidFill>
            <a:sysClr val="window" lastClr="FFFFFF"/>
          </a:solidFill>
          <a:ln w="25400" cap="flat" cmpd="sng" algn="ctr">
            <a:solidFill>
              <a:srgbClr val="4F81BD">
                <a:shade val="50000"/>
              </a:srgbClr>
            </a:solidFill>
            <a:prstDash val="solid"/>
          </a:ln>
          <a:effectLst/>
        </p:spPr>
        <p:txBody>
          <a:bodyPr rtlCol="0" anchor="ctr"/>
          <a:lstStyle/>
          <a:p>
            <a:pPr marL="0" marR="0" lvl="0" indent="0" algn="ctr" defTabSz="913704"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smtClean="0">
              <a:ln>
                <a:noFill/>
              </a:ln>
              <a:solidFill>
                <a:prstClr val="white"/>
              </a:solidFill>
              <a:effectLst/>
              <a:uLnTx/>
              <a:uFillTx/>
              <a:latin typeface="Calibri"/>
              <a:ea typeface="ＭＳ Ｐゴシック"/>
              <a:cs typeface="+mn-cs"/>
            </a:endParaRPr>
          </a:p>
        </p:txBody>
      </p:sp>
      <p:sp>
        <p:nvSpPr>
          <p:cNvPr id="55" name="角丸四角形 54"/>
          <p:cNvSpPr/>
          <p:nvPr/>
        </p:nvSpPr>
        <p:spPr>
          <a:xfrm>
            <a:off x="7679643" y="2389102"/>
            <a:ext cx="1620000" cy="770487"/>
          </a:xfrm>
          <a:prstGeom prst="roundRect">
            <a:avLst>
              <a:gd name="adj" fmla="val 6689"/>
            </a:avLst>
          </a:prstGeom>
          <a:solidFill>
            <a:sysClr val="window" lastClr="FFFFFF"/>
          </a:solidFill>
          <a:ln w="25400" cap="flat" cmpd="sng" algn="ctr">
            <a:solidFill>
              <a:srgbClr val="4F81BD">
                <a:shade val="50000"/>
              </a:srgbClr>
            </a:solidFill>
            <a:prstDash val="solid"/>
          </a:ln>
          <a:effectLst/>
        </p:spPr>
        <p:txBody>
          <a:bodyPr rtlCol="0" anchor="ctr"/>
          <a:lstStyle/>
          <a:p>
            <a:pPr marL="0" marR="0" lvl="0" indent="0" algn="ctr" defTabSz="913704"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smtClean="0">
              <a:ln>
                <a:noFill/>
              </a:ln>
              <a:solidFill>
                <a:prstClr val="white"/>
              </a:solidFill>
              <a:effectLst/>
              <a:uLnTx/>
              <a:uFillTx/>
              <a:latin typeface="Calibri"/>
              <a:ea typeface="ＭＳ Ｐゴシック"/>
              <a:cs typeface="+mn-cs"/>
            </a:endParaRPr>
          </a:p>
        </p:txBody>
      </p:sp>
      <p:sp>
        <p:nvSpPr>
          <p:cNvPr id="56" name="角丸四角形 55"/>
          <p:cNvSpPr/>
          <p:nvPr/>
        </p:nvSpPr>
        <p:spPr>
          <a:xfrm>
            <a:off x="9399586" y="2389102"/>
            <a:ext cx="1674006" cy="770487"/>
          </a:xfrm>
          <a:prstGeom prst="roundRect">
            <a:avLst>
              <a:gd name="adj" fmla="val 6689"/>
            </a:avLst>
          </a:prstGeom>
          <a:solidFill>
            <a:sysClr val="window" lastClr="FFFFFF"/>
          </a:solidFill>
          <a:ln w="25400" cap="flat" cmpd="sng" algn="ctr">
            <a:solidFill>
              <a:srgbClr val="4F81BD">
                <a:shade val="50000"/>
              </a:srgbClr>
            </a:solidFill>
            <a:prstDash val="solid"/>
          </a:ln>
          <a:effectLst/>
        </p:spPr>
        <p:txBody>
          <a:bodyPr rtlCol="0" anchor="ctr"/>
          <a:lstStyle/>
          <a:p>
            <a:pPr marL="0" marR="0" lvl="0" indent="0" algn="ctr" defTabSz="913704"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smtClean="0">
              <a:ln>
                <a:noFill/>
              </a:ln>
              <a:solidFill>
                <a:prstClr val="white"/>
              </a:solidFill>
              <a:effectLst/>
              <a:uLnTx/>
              <a:uFillTx/>
              <a:latin typeface="Calibri"/>
              <a:ea typeface="ＭＳ Ｐゴシック"/>
              <a:cs typeface="+mn-cs"/>
            </a:endParaRPr>
          </a:p>
        </p:txBody>
      </p:sp>
      <p:sp>
        <p:nvSpPr>
          <p:cNvPr id="57" name="角丸四角形 56"/>
          <p:cNvSpPr/>
          <p:nvPr/>
        </p:nvSpPr>
        <p:spPr>
          <a:xfrm>
            <a:off x="12964862" y="2389104"/>
            <a:ext cx="1671671" cy="770485"/>
          </a:xfrm>
          <a:prstGeom prst="roundRect">
            <a:avLst>
              <a:gd name="adj" fmla="val 6689"/>
            </a:avLst>
          </a:prstGeom>
          <a:solidFill>
            <a:sysClr val="window" lastClr="FFFFFF"/>
          </a:solidFill>
          <a:ln w="25400" cap="flat" cmpd="sng" algn="ctr">
            <a:solidFill>
              <a:srgbClr val="4F81BD">
                <a:shade val="50000"/>
              </a:srgbClr>
            </a:solidFill>
            <a:prstDash val="solid"/>
          </a:ln>
          <a:effectLst/>
        </p:spPr>
        <p:txBody>
          <a:bodyPr rtlCol="0" anchor="ctr"/>
          <a:lstStyle/>
          <a:p>
            <a:pPr marL="0" marR="0" lvl="0" indent="0" algn="ctr" defTabSz="913704"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smtClean="0">
              <a:ln>
                <a:noFill/>
              </a:ln>
              <a:solidFill>
                <a:prstClr val="white"/>
              </a:solidFill>
              <a:effectLst/>
              <a:uLnTx/>
              <a:uFillTx/>
              <a:latin typeface="Calibri"/>
              <a:ea typeface="ＭＳ Ｐゴシック"/>
              <a:cs typeface="+mn-cs"/>
            </a:endParaRPr>
          </a:p>
        </p:txBody>
      </p:sp>
      <p:sp>
        <p:nvSpPr>
          <p:cNvPr id="58" name="テキスト ボックス 57"/>
          <p:cNvSpPr txBox="1"/>
          <p:nvPr/>
        </p:nvSpPr>
        <p:spPr>
          <a:xfrm>
            <a:off x="5832342" y="2367501"/>
            <a:ext cx="1845646" cy="369332"/>
          </a:xfrm>
          <a:prstGeom prst="rect">
            <a:avLst/>
          </a:prstGeom>
          <a:noFill/>
        </p:spPr>
        <p:txBody>
          <a:bodyPr wrap="square" rtlCol="0">
            <a:spAutoFit/>
          </a:bodyPr>
          <a:lstStyle/>
          <a:p>
            <a:pPr algn="ctr" defTabSz="913704"/>
            <a:r>
              <a:rPr lang="ja-JP" altLang="en-US" sz="1800" dirty="0">
                <a:solidFill>
                  <a:prstClr val="black"/>
                </a:solidFill>
                <a:latin typeface="HGP創英角ｺﾞｼｯｸUB" panose="020B0900000000000000" pitchFamily="50" charset="-128"/>
                <a:ea typeface="HGP創英角ｺﾞｼｯｸUB" panose="020B0900000000000000" pitchFamily="50" charset="-128"/>
              </a:rPr>
              <a:t>暮らし</a:t>
            </a:r>
            <a:r>
              <a:rPr lang="ja-JP" altLang="en-US" sz="1800" dirty="0" smtClean="0">
                <a:solidFill>
                  <a:prstClr val="black"/>
                </a:solidFill>
                <a:latin typeface="HGP創英角ｺﾞｼｯｸUB" panose="020B0900000000000000" pitchFamily="50" charset="-128"/>
                <a:ea typeface="HGP創英角ｺﾞｼｯｸUB" panose="020B0900000000000000" pitchFamily="50" charset="-128"/>
              </a:rPr>
              <a:t>・安全</a:t>
            </a:r>
            <a:endParaRPr lang="ja-JP" altLang="en-US" sz="1800" dirty="0">
              <a:solidFill>
                <a:prstClr val="black"/>
              </a:solidFill>
              <a:latin typeface="HGP創英角ｺﾞｼｯｸUB" panose="020B0900000000000000" pitchFamily="50" charset="-128"/>
              <a:ea typeface="HGP創英角ｺﾞｼｯｸUB" panose="020B0900000000000000" pitchFamily="50" charset="-128"/>
            </a:endParaRPr>
          </a:p>
        </p:txBody>
      </p:sp>
      <p:sp>
        <p:nvSpPr>
          <p:cNvPr id="59" name="テキスト ボックス 58"/>
          <p:cNvSpPr txBox="1"/>
          <p:nvPr/>
        </p:nvSpPr>
        <p:spPr>
          <a:xfrm>
            <a:off x="5557262" y="2718169"/>
            <a:ext cx="2283684" cy="415498"/>
          </a:xfrm>
          <a:prstGeom prst="rect">
            <a:avLst/>
          </a:prstGeom>
          <a:noFill/>
        </p:spPr>
        <p:txBody>
          <a:bodyPr wrap="square" rtlCol="0">
            <a:spAutoFit/>
          </a:bodyPr>
          <a:lstStyle/>
          <a:p>
            <a:pPr marL="0" marR="0" lvl="0" indent="0" algn="ctr" defTabSz="913704" eaLnBrk="1" fontAlgn="auto" latinLnBrk="0" hangingPunct="1">
              <a:lnSpc>
                <a:spcPct val="100000"/>
              </a:lnSpc>
              <a:spcBef>
                <a:spcPts val="0"/>
              </a:spcBef>
              <a:spcAft>
                <a:spcPts val="0"/>
              </a:spcAft>
              <a:buClrTx/>
              <a:buSzTx/>
              <a:buFontTx/>
              <a:buNone/>
              <a:tabLst/>
              <a:defRPr/>
            </a:pPr>
            <a:r>
              <a:rPr kumimoji="0" lang="ja-JP" altLang="en-US" sz="1050" b="1" i="0" u="none" strike="noStrike" kern="0" cap="none" spc="0" normalizeH="0" baseline="0" noProof="0" dirty="0" smtClean="0">
                <a:ln>
                  <a:noFill/>
                </a:ln>
                <a:solidFill>
                  <a:prstClr val="black"/>
                </a:solidFill>
                <a:effectLst/>
                <a:uLnTx/>
                <a:uFillTx/>
                <a:latin typeface="HGPｺﾞｼｯｸE" panose="020B0900000000000000" pitchFamily="50" charset="-128"/>
                <a:ea typeface="HGPｺﾞｼｯｸE" panose="020B0900000000000000" pitchFamily="50" charset="-128"/>
              </a:rPr>
              <a:t>～ＩＣＴによる安全で安心な</a:t>
            </a:r>
            <a:endParaRPr kumimoji="0" lang="en-US" altLang="ja-JP" sz="1050" b="1" i="0" u="none" strike="noStrike" kern="0" cap="none" spc="0" normalizeH="0" baseline="0" noProof="0" dirty="0" smtClean="0">
              <a:ln>
                <a:noFill/>
              </a:ln>
              <a:solidFill>
                <a:prstClr val="black"/>
              </a:solidFill>
              <a:effectLst/>
              <a:uLnTx/>
              <a:uFillTx/>
              <a:latin typeface="HGPｺﾞｼｯｸE" panose="020B0900000000000000" pitchFamily="50" charset="-128"/>
              <a:ea typeface="HGPｺﾞｼｯｸE" panose="020B0900000000000000" pitchFamily="50" charset="-128"/>
            </a:endParaRPr>
          </a:p>
          <a:p>
            <a:pPr marL="0" marR="0" lvl="0" indent="0" algn="ctr" defTabSz="913704" eaLnBrk="1" fontAlgn="auto" latinLnBrk="0" hangingPunct="1">
              <a:lnSpc>
                <a:spcPct val="100000"/>
              </a:lnSpc>
              <a:spcBef>
                <a:spcPts val="0"/>
              </a:spcBef>
              <a:spcAft>
                <a:spcPts val="0"/>
              </a:spcAft>
              <a:buClrTx/>
              <a:buSzTx/>
              <a:buFontTx/>
              <a:buNone/>
              <a:tabLst/>
              <a:defRPr/>
            </a:pPr>
            <a:r>
              <a:rPr kumimoji="0" lang="ja-JP" altLang="en-US" sz="1050" b="1" kern="0" dirty="0">
                <a:solidFill>
                  <a:prstClr val="black"/>
                </a:solidFill>
                <a:latin typeface="HGPｺﾞｼｯｸE" panose="020B0900000000000000" pitchFamily="50" charset="-128"/>
                <a:ea typeface="HGPｺﾞｼｯｸE" panose="020B0900000000000000" pitchFamily="50" charset="-128"/>
              </a:rPr>
              <a:t>暮らし</a:t>
            </a:r>
            <a:r>
              <a:rPr kumimoji="0" lang="ja-JP" altLang="en-US" sz="1050" b="1" i="0" u="none" strike="noStrike" kern="0" cap="none" spc="0" normalizeH="0" baseline="0" noProof="0" dirty="0" smtClean="0">
                <a:ln>
                  <a:noFill/>
                </a:ln>
                <a:solidFill>
                  <a:prstClr val="black"/>
                </a:solidFill>
                <a:effectLst/>
                <a:uLnTx/>
                <a:uFillTx/>
                <a:latin typeface="HGPｺﾞｼｯｸE" panose="020B0900000000000000" pitchFamily="50" charset="-128"/>
                <a:ea typeface="HGPｺﾞｼｯｸE" panose="020B0900000000000000" pitchFamily="50" charset="-128"/>
              </a:rPr>
              <a:t>の実現～</a:t>
            </a:r>
            <a:endParaRPr kumimoji="0" lang="ja-JP" altLang="en-US" sz="1050" b="0" i="0" u="none" strike="noStrike" kern="0" cap="none" spc="0" normalizeH="0" baseline="0" noProof="0" dirty="0" smtClean="0">
              <a:ln>
                <a:noFill/>
              </a:ln>
              <a:solidFill>
                <a:prstClr val="black"/>
              </a:solidFill>
              <a:effectLst/>
              <a:uLnTx/>
              <a:uFillTx/>
            </a:endParaRPr>
          </a:p>
        </p:txBody>
      </p:sp>
      <p:sp>
        <p:nvSpPr>
          <p:cNvPr id="60" name="テキスト ボックス 59"/>
          <p:cNvSpPr txBox="1"/>
          <p:nvPr/>
        </p:nvSpPr>
        <p:spPr>
          <a:xfrm>
            <a:off x="8013154" y="2390743"/>
            <a:ext cx="900218" cy="369332"/>
          </a:xfrm>
          <a:prstGeom prst="rect">
            <a:avLst/>
          </a:prstGeom>
          <a:noFill/>
        </p:spPr>
        <p:txBody>
          <a:bodyPr wrap="square" rtlCol="0">
            <a:spAutoFit/>
          </a:bodyPr>
          <a:lstStyle/>
          <a:p>
            <a:pPr algn="ctr" defTabSz="913704"/>
            <a:r>
              <a:rPr lang="ja-JP" altLang="en-US" sz="1800" dirty="0" smtClean="0">
                <a:solidFill>
                  <a:prstClr val="black"/>
                </a:solidFill>
                <a:latin typeface="HGP創英角ｺﾞｼｯｸUB" panose="020B0900000000000000" pitchFamily="50" charset="-128"/>
                <a:ea typeface="HGP創英角ｺﾞｼｯｸUB" panose="020B0900000000000000" pitchFamily="50" charset="-128"/>
              </a:rPr>
              <a:t>産業</a:t>
            </a:r>
            <a:endParaRPr lang="ja-JP" altLang="en-US" sz="1800" dirty="0">
              <a:solidFill>
                <a:prstClr val="black"/>
              </a:solidFill>
              <a:latin typeface="HGP創英角ｺﾞｼｯｸUB" panose="020B0900000000000000" pitchFamily="50" charset="-128"/>
              <a:ea typeface="HGP創英角ｺﾞｼｯｸUB" panose="020B0900000000000000" pitchFamily="50" charset="-128"/>
            </a:endParaRPr>
          </a:p>
        </p:txBody>
      </p:sp>
      <p:sp>
        <p:nvSpPr>
          <p:cNvPr id="61" name="テキスト ボックス 60"/>
          <p:cNvSpPr txBox="1"/>
          <p:nvPr/>
        </p:nvSpPr>
        <p:spPr>
          <a:xfrm>
            <a:off x="7509098" y="2725789"/>
            <a:ext cx="1872208" cy="253916"/>
          </a:xfrm>
          <a:prstGeom prst="rect">
            <a:avLst/>
          </a:prstGeom>
          <a:noFill/>
        </p:spPr>
        <p:txBody>
          <a:bodyPr wrap="square" rtlCol="0">
            <a:spAutoFit/>
          </a:bodyPr>
          <a:lstStyle/>
          <a:p>
            <a:pPr marL="0" marR="0" lvl="0" indent="0" algn="ctr" defTabSz="913704" eaLnBrk="1" fontAlgn="auto" latinLnBrk="0" hangingPunct="1">
              <a:lnSpc>
                <a:spcPct val="100000"/>
              </a:lnSpc>
              <a:spcBef>
                <a:spcPts val="0"/>
              </a:spcBef>
              <a:spcAft>
                <a:spcPts val="0"/>
              </a:spcAft>
              <a:buClrTx/>
              <a:buSzTx/>
              <a:buFontTx/>
              <a:buNone/>
              <a:tabLst/>
              <a:defRPr/>
            </a:pPr>
            <a:r>
              <a:rPr kumimoji="0" lang="ja-JP" altLang="en-US" sz="1050" b="0" i="0" u="none" strike="noStrike" kern="0" cap="none" spc="0" normalizeH="0" baseline="0" noProof="0" dirty="0" smtClean="0">
                <a:ln>
                  <a:noFill/>
                </a:ln>
                <a:solidFill>
                  <a:prstClr val="black"/>
                </a:solidFill>
                <a:effectLst/>
                <a:uLnTx/>
                <a:uFillTx/>
              </a:rPr>
              <a:t>　</a:t>
            </a:r>
            <a:r>
              <a:rPr kumimoji="0" lang="ja-JP" altLang="en-US" sz="1050" b="1" i="0" u="none" strike="noStrike" kern="0" cap="none" spc="0" normalizeH="0" baseline="0" noProof="0" dirty="0" smtClean="0">
                <a:ln>
                  <a:noFill/>
                </a:ln>
                <a:solidFill>
                  <a:prstClr val="black"/>
                </a:solidFill>
                <a:effectLst/>
                <a:uLnTx/>
                <a:uFillTx/>
                <a:latin typeface="HGPｺﾞｼｯｸE" panose="020B0900000000000000" pitchFamily="50" charset="-128"/>
                <a:ea typeface="HGPｺﾞｼｯｸE" panose="020B0900000000000000" pitchFamily="50" charset="-128"/>
              </a:rPr>
              <a:t>～ＩＣＴによる産業の振興～</a:t>
            </a:r>
            <a:endParaRPr kumimoji="0" lang="en-US" altLang="ja-JP" sz="1050" b="1" i="0" u="none" strike="noStrike" kern="0" cap="none" spc="0" normalizeH="0" baseline="0" noProof="0" dirty="0" smtClean="0">
              <a:ln>
                <a:noFill/>
              </a:ln>
              <a:solidFill>
                <a:prstClr val="black"/>
              </a:solidFill>
              <a:effectLst/>
              <a:uLnTx/>
              <a:uFillTx/>
              <a:latin typeface="HGPｺﾞｼｯｸE" panose="020B0900000000000000" pitchFamily="50" charset="-128"/>
              <a:ea typeface="HGPｺﾞｼｯｸE" panose="020B0900000000000000" pitchFamily="50" charset="-128"/>
            </a:endParaRPr>
          </a:p>
        </p:txBody>
      </p:sp>
      <p:sp>
        <p:nvSpPr>
          <p:cNvPr id="62" name="テキスト ボックス 61"/>
          <p:cNvSpPr txBox="1"/>
          <p:nvPr/>
        </p:nvSpPr>
        <p:spPr>
          <a:xfrm>
            <a:off x="9721469" y="2377434"/>
            <a:ext cx="1028984" cy="369332"/>
          </a:xfrm>
          <a:prstGeom prst="rect">
            <a:avLst/>
          </a:prstGeom>
          <a:noFill/>
        </p:spPr>
        <p:txBody>
          <a:bodyPr wrap="square" rtlCol="0">
            <a:spAutoFit/>
          </a:bodyPr>
          <a:lstStyle/>
          <a:p>
            <a:pPr algn="ctr" defTabSz="913704"/>
            <a:r>
              <a:rPr lang="ja-JP" altLang="en-US" sz="1800" dirty="0" smtClean="0">
                <a:solidFill>
                  <a:prstClr val="black"/>
                </a:solidFill>
                <a:latin typeface="HGP創英角ｺﾞｼｯｸUB" panose="020B0900000000000000" pitchFamily="50" charset="-128"/>
                <a:ea typeface="HGP創英角ｺﾞｼｯｸUB" panose="020B0900000000000000" pitchFamily="50" charset="-128"/>
              </a:rPr>
              <a:t>人づくり</a:t>
            </a:r>
            <a:endParaRPr lang="ja-JP" altLang="en-US" sz="1600" dirty="0">
              <a:solidFill>
                <a:prstClr val="black"/>
              </a:solidFill>
              <a:latin typeface="HGP創英角ｺﾞｼｯｸUB" panose="020B0900000000000000" pitchFamily="50" charset="-128"/>
              <a:ea typeface="HGP創英角ｺﾞｼｯｸUB" panose="020B0900000000000000" pitchFamily="50" charset="-128"/>
            </a:endParaRPr>
          </a:p>
        </p:txBody>
      </p:sp>
      <p:sp>
        <p:nvSpPr>
          <p:cNvPr id="63" name="テキスト ボックス 62"/>
          <p:cNvSpPr txBox="1"/>
          <p:nvPr/>
        </p:nvSpPr>
        <p:spPr>
          <a:xfrm>
            <a:off x="9349613" y="2686090"/>
            <a:ext cx="1687877" cy="453970"/>
          </a:xfrm>
          <a:prstGeom prst="rect">
            <a:avLst/>
          </a:prstGeom>
          <a:noFill/>
        </p:spPr>
        <p:txBody>
          <a:bodyPr wrap="square" rtlCol="0">
            <a:spAutoFit/>
          </a:bodyPr>
          <a:lstStyle/>
          <a:p>
            <a:pPr marL="0" marR="0" lvl="0" indent="0" algn="ctr" defTabSz="913704" eaLnBrk="1" fontAlgn="auto" latinLnBrk="0" hangingPunct="1">
              <a:lnSpc>
                <a:spcPct val="100000"/>
              </a:lnSpc>
              <a:spcBef>
                <a:spcPts val="0"/>
              </a:spcBef>
              <a:spcAft>
                <a:spcPts val="0"/>
              </a:spcAft>
              <a:buClrTx/>
              <a:buSzTx/>
              <a:buFontTx/>
              <a:buNone/>
              <a:tabLst/>
              <a:defRPr/>
            </a:pPr>
            <a:r>
              <a:rPr kumimoji="0" lang="ja-JP" altLang="en-US" sz="1300" b="0" i="0" u="none" strike="noStrike" kern="0" cap="none" spc="0" normalizeH="0" baseline="0" noProof="0" dirty="0" smtClean="0">
                <a:ln>
                  <a:noFill/>
                </a:ln>
                <a:solidFill>
                  <a:prstClr val="black"/>
                </a:solidFill>
                <a:effectLst/>
                <a:uLnTx/>
                <a:uFillTx/>
              </a:rPr>
              <a:t>　</a:t>
            </a:r>
            <a:r>
              <a:rPr kumimoji="0" lang="ja-JP" altLang="en-US" sz="1050" b="1" i="0" u="none" strike="noStrike" kern="0" cap="none" spc="0" normalizeH="0" baseline="0" noProof="0" dirty="0" smtClean="0">
                <a:ln>
                  <a:noFill/>
                </a:ln>
                <a:solidFill>
                  <a:prstClr val="black"/>
                </a:solidFill>
                <a:effectLst/>
                <a:uLnTx/>
                <a:uFillTx/>
                <a:latin typeface="HGPｺﾞｼｯｸE" panose="020B0900000000000000" pitchFamily="50" charset="-128"/>
                <a:ea typeface="HGPｺﾞｼｯｸE" panose="020B0900000000000000" pitchFamily="50" charset="-128"/>
              </a:rPr>
              <a:t>～ＩＣＴを支える人づくり、</a:t>
            </a:r>
            <a:endParaRPr kumimoji="0" lang="en-US" altLang="ja-JP" sz="1050" b="1" i="0" u="none" strike="noStrike" kern="0" cap="none" spc="0" normalizeH="0" baseline="0" noProof="0" dirty="0" smtClean="0">
              <a:ln>
                <a:noFill/>
              </a:ln>
              <a:solidFill>
                <a:prstClr val="black"/>
              </a:solidFill>
              <a:effectLst/>
              <a:uLnTx/>
              <a:uFillTx/>
              <a:latin typeface="HGPｺﾞｼｯｸE" panose="020B0900000000000000" pitchFamily="50" charset="-128"/>
              <a:ea typeface="HGPｺﾞｼｯｸE" panose="020B0900000000000000" pitchFamily="50" charset="-128"/>
            </a:endParaRPr>
          </a:p>
          <a:p>
            <a:pPr marL="0" marR="0" lvl="0" indent="0" algn="ctr" defTabSz="913704" eaLnBrk="1" fontAlgn="auto" latinLnBrk="0" hangingPunct="1">
              <a:lnSpc>
                <a:spcPct val="100000"/>
              </a:lnSpc>
              <a:spcBef>
                <a:spcPts val="0"/>
              </a:spcBef>
              <a:spcAft>
                <a:spcPts val="0"/>
              </a:spcAft>
              <a:buClrTx/>
              <a:buSzTx/>
              <a:buFontTx/>
              <a:buNone/>
              <a:tabLst/>
              <a:defRPr/>
            </a:pPr>
            <a:r>
              <a:rPr kumimoji="0" lang="ja-JP" altLang="en-US" sz="1050" b="1" i="0" u="none" strike="noStrike" kern="0" cap="none" spc="0" normalizeH="0" baseline="0" noProof="0" dirty="0" smtClean="0">
                <a:ln>
                  <a:noFill/>
                </a:ln>
                <a:solidFill>
                  <a:prstClr val="black"/>
                </a:solidFill>
                <a:effectLst/>
                <a:uLnTx/>
                <a:uFillTx/>
                <a:latin typeface="HGPｺﾞｼｯｸE" panose="020B0900000000000000" pitchFamily="50" charset="-128"/>
                <a:ea typeface="HGPｺﾞｼｯｸE" panose="020B0900000000000000" pitchFamily="50" charset="-128"/>
              </a:rPr>
              <a:t>　　ＩＣＴによる人づくり～</a:t>
            </a:r>
            <a:endParaRPr kumimoji="0" lang="en-US" altLang="ja-JP" sz="1050" b="1" i="0" u="none" strike="noStrike" kern="0" cap="none" spc="0" normalizeH="0" baseline="0" noProof="0" dirty="0" smtClean="0">
              <a:ln>
                <a:noFill/>
              </a:ln>
              <a:solidFill>
                <a:prstClr val="black"/>
              </a:solidFill>
              <a:effectLst/>
              <a:uLnTx/>
              <a:uFillTx/>
              <a:latin typeface="HGPｺﾞｼｯｸE" panose="020B0900000000000000" pitchFamily="50" charset="-128"/>
              <a:ea typeface="HGPｺﾞｼｯｸE" panose="020B0900000000000000" pitchFamily="50" charset="-128"/>
            </a:endParaRPr>
          </a:p>
        </p:txBody>
      </p:sp>
      <p:sp>
        <p:nvSpPr>
          <p:cNvPr id="64" name="テキスト ボックス 63"/>
          <p:cNvSpPr txBox="1"/>
          <p:nvPr/>
        </p:nvSpPr>
        <p:spPr>
          <a:xfrm>
            <a:off x="13118533" y="2367501"/>
            <a:ext cx="1368152" cy="369332"/>
          </a:xfrm>
          <a:prstGeom prst="rect">
            <a:avLst/>
          </a:prstGeom>
          <a:noFill/>
        </p:spPr>
        <p:txBody>
          <a:bodyPr wrap="square" rtlCol="0">
            <a:spAutoFit/>
          </a:bodyPr>
          <a:lstStyle/>
          <a:p>
            <a:pPr algn="ctr" defTabSz="913704"/>
            <a:r>
              <a:rPr lang="ja-JP" altLang="en-US" sz="1800" dirty="0" smtClean="0">
                <a:solidFill>
                  <a:prstClr val="black"/>
                </a:solidFill>
                <a:latin typeface="HGP創英角ｺﾞｼｯｸUB" panose="020B0900000000000000" pitchFamily="50" charset="-128"/>
                <a:ea typeface="HGP創英角ｺﾞｼｯｸUB" panose="020B0900000000000000" pitchFamily="50" charset="-128"/>
              </a:rPr>
              <a:t>環境整備</a:t>
            </a:r>
            <a:endParaRPr lang="ja-JP" altLang="en-US" sz="1800" dirty="0">
              <a:solidFill>
                <a:prstClr val="black"/>
              </a:solidFill>
              <a:latin typeface="HGP創英角ｺﾞｼｯｸUB" panose="020B0900000000000000" pitchFamily="50" charset="-128"/>
              <a:ea typeface="HGP創英角ｺﾞｼｯｸUB" panose="020B0900000000000000" pitchFamily="50" charset="-128"/>
            </a:endParaRPr>
          </a:p>
        </p:txBody>
      </p:sp>
      <p:sp>
        <p:nvSpPr>
          <p:cNvPr id="66" name="テキスト ボックス 65"/>
          <p:cNvSpPr txBox="1"/>
          <p:nvPr/>
        </p:nvSpPr>
        <p:spPr>
          <a:xfrm>
            <a:off x="12686485" y="2694354"/>
            <a:ext cx="2228895" cy="415498"/>
          </a:xfrm>
          <a:prstGeom prst="rect">
            <a:avLst/>
          </a:prstGeom>
          <a:noFill/>
        </p:spPr>
        <p:txBody>
          <a:bodyPr wrap="square" rtlCol="0">
            <a:spAutoFit/>
          </a:bodyPr>
          <a:lstStyle/>
          <a:p>
            <a:pPr algn="ctr" defTabSz="913704"/>
            <a:r>
              <a:rPr lang="ja-JP" altLang="en-US" sz="1050" b="1" dirty="0">
                <a:solidFill>
                  <a:prstClr val="black"/>
                </a:solidFill>
                <a:latin typeface="HGPｺﾞｼｯｸE" panose="020B0900000000000000" pitchFamily="50" charset="-128"/>
                <a:ea typeface="HGPｺﾞｼｯｸE" panose="020B0900000000000000" pitchFamily="50" charset="-128"/>
              </a:rPr>
              <a:t>～ＩＣＴの利活用を</a:t>
            </a:r>
            <a:r>
              <a:rPr lang="ja-JP" altLang="en-US" sz="1050" b="1" dirty="0" smtClean="0">
                <a:solidFill>
                  <a:prstClr val="black"/>
                </a:solidFill>
                <a:latin typeface="HGPｺﾞｼｯｸE" panose="020B0900000000000000" pitchFamily="50" charset="-128"/>
                <a:ea typeface="HGPｺﾞｼｯｸE" panose="020B0900000000000000" pitchFamily="50" charset="-128"/>
              </a:rPr>
              <a:t>支える</a:t>
            </a:r>
            <a:endParaRPr lang="en-US" altLang="ja-JP" sz="1050" b="1" dirty="0" smtClean="0">
              <a:solidFill>
                <a:prstClr val="black"/>
              </a:solidFill>
              <a:latin typeface="HGPｺﾞｼｯｸE" panose="020B0900000000000000" pitchFamily="50" charset="-128"/>
              <a:ea typeface="HGPｺﾞｼｯｸE" panose="020B0900000000000000" pitchFamily="50" charset="-128"/>
            </a:endParaRPr>
          </a:p>
          <a:p>
            <a:pPr algn="ctr" defTabSz="913704"/>
            <a:r>
              <a:rPr lang="ja-JP" altLang="en-US" sz="1050" b="1" dirty="0">
                <a:solidFill>
                  <a:prstClr val="black"/>
                </a:solidFill>
                <a:latin typeface="HGPｺﾞｼｯｸE" panose="020B0900000000000000" pitchFamily="50" charset="-128"/>
                <a:ea typeface="HGPｺﾞｼｯｸE" panose="020B0900000000000000" pitchFamily="50" charset="-128"/>
              </a:rPr>
              <a:t>　</a:t>
            </a:r>
            <a:r>
              <a:rPr lang="ja-JP" altLang="en-US" sz="1050" b="1" dirty="0" smtClean="0">
                <a:solidFill>
                  <a:prstClr val="black"/>
                </a:solidFill>
                <a:latin typeface="HGPｺﾞｼｯｸE" panose="020B0900000000000000" pitchFamily="50" charset="-128"/>
                <a:ea typeface="HGPｺﾞｼｯｸE" panose="020B0900000000000000" pitchFamily="50" charset="-128"/>
              </a:rPr>
              <a:t>環境</a:t>
            </a:r>
            <a:r>
              <a:rPr lang="ja-JP" altLang="en-US" sz="1050" b="1" dirty="0">
                <a:solidFill>
                  <a:prstClr val="black"/>
                </a:solidFill>
                <a:latin typeface="HGPｺﾞｼｯｸE" panose="020B0900000000000000" pitchFamily="50" charset="-128"/>
                <a:ea typeface="HGPｺﾞｼｯｸE" panose="020B0900000000000000" pitchFamily="50" charset="-128"/>
              </a:rPr>
              <a:t>の整備～</a:t>
            </a:r>
            <a:endParaRPr lang="en-US" altLang="ja-JP" sz="1050" b="1" dirty="0">
              <a:solidFill>
                <a:prstClr val="black"/>
              </a:solidFill>
              <a:latin typeface="HGPｺﾞｼｯｸE" panose="020B0900000000000000" pitchFamily="50" charset="-128"/>
              <a:ea typeface="HGPｺﾞｼｯｸE" panose="020B0900000000000000" pitchFamily="50" charset="-128"/>
            </a:endParaRPr>
          </a:p>
        </p:txBody>
      </p:sp>
      <p:graphicFrame>
        <p:nvGraphicFramePr>
          <p:cNvPr id="8" name="表 7"/>
          <p:cNvGraphicFramePr>
            <a:graphicFrameLocks noGrp="1"/>
          </p:cNvGraphicFramePr>
          <p:nvPr>
            <p:extLst>
              <p:ext uri="{D42A27DB-BD31-4B8C-83A1-F6EECF244321}">
                <p14:modId xmlns:p14="http://schemas.microsoft.com/office/powerpoint/2010/main" val="844664467"/>
              </p:ext>
            </p:extLst>
          </p:nvPr>
        </p:nvGraphicFramePr>
        <p:xfrm>
          <a:off x="5677272" y="3447621"/>
          <a:ext cx="9009383" cy="2933700"/>
        </p:xfrm>
        <a:graphic>
          <a:graphicData uri="http://schemas.openxmlformats.org/drawingml/2006/table">
            <a:tbl>
              <a:tblPr firstRow="1" bandRow="1">
                <a:tableStyleId>{22838BEF-8BB2-4498-84A7-C5851F593DF1}</a:tableStyleId>
              </a:tblPr>
              <a:tblGrid>
                <a:gridCol w="1631801"/>
                <a:gridCol w="7377582"/>
              </a:tblGrid>
              <a:tr h="150668">
                <a:tc>
                  <a:txBody>
                    <a:bodyPr/>
                    <a:lstStyle/>
                    <a:p>
                      <a:pPr algn="ctr"/>
                      <a:r>
                        <a:rPr kumimoji="1" lang="ja-JP" altLang="en-US" sz="1050" dirty="0" smtClean="0"/>
                        <a:t>分野</a:t>
                      </a:r>
                      <a:endParaRPr kumimoji="1" lang="ja-JP" altLang="en-US" sz="1050" dirty="0">
                        <a:solidFill>
                          <a:schemeClr val="tx1"/>
                        </a:solidFill>
                      </a:endParaRPr>
                    </a:p>
                  </a:txBody>
                  <a:tcPr/>
                </a:tc>
                <a:tc>
                  <a:txBody>
                    <a:bodyPr/>
                    <a:lstStyle/>
                    <a:p>
                      <a:pPr algn="ctr"/>
                      <a:r>
                        <a:rPr kumimoji="1" lang="ja-JP" altLang="en-US" sz="1050" smtClean="0"/>
                        <a:t>主</a:t>
                      </a:r>
                      <a:r>
                        <a:rPr kumimoji="1" lang="ja-JP" altLang="en-US" sz="1050" dirty="0" smtClean="0"/>
                        <a:t>な取組</a:t>
                      </a:r>
                      <a:endParaRPr kumimoji="1" lang="ja-JP" altLang="en-US" sz="1050" dirty="0">
                        <a:solidFill>
                          <a:schemeClr val="tx1"/>
                        </a:solidFill>
                      </a:endParaRPr>
                    </a:p>
                  </a:txBody>
                  <a:tcPr/>
                </a:tc>
              </a:tr>
              <a:tr h="150668">
                <a:tc>
                  <a:txBody>
                    <a:bodyPr/>
                    <a:lstStyle/>
                    <a:p>
                      <a:r>
                        <a:rPr kumimoji="1" lang="ja-JP" altLang="en-US" sz="1000" dirty="0" smtClean="0"/>
                        <a:t>①健康・余暇</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dirty="0" smtClean="0"/>
                        <a:t>医療保健データの分析や調査研究による地域の健康課題の「見える化」の推進 ／ 多様な主体による見守りシステムの普及・拡大　</a:t>
                      </a:r>
                      <a:endParaRPr kumimoji="1" lang="ja-JP" altLang="en-US" sz="1000" dirty="0"/>
                    </a:p>
                  </a:txBody>
                  <a:tcPr/>
                </a:tc>
              </a:tr>
              <a:tr h="150668">
                <a:tc>
                  <a:txBody>
                    <a:bodyPr/>
                    <a:lstStyle/>
                    <a:p>
                      <a:r>
                        <a:rPr kumimoji="1" lang="ja-JP" altLang="en-US" sz="1000" dirty="0" smtClean="0"/>
                        <a:t>②家族・子育て</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spc="-100" baseline="0" dirty="0" smtClean="0"/>
                        <a:t>「子育て支援ポータルサイト」による子育て支援情報の発信 ／ ”いきいき岩手”結婚サポートセンターのマッチングシステムを活用した出会いの場の創出</a:t>
                      </a:r>
                      <a:endParaRPr kumimoji="1" lang="ja-JP" altLang="en-US" sz="1000" spc="-100" baseline="0" dirty="0"/>
                    </a:p>
                  </a:txBody>
                  <a:tcPr/>
                </a:tc>
              </a:tr>
              <a:tr h="150668">
                <a:tc>
                  <a:txBody>
                    <a:bodyPr/>
                    <a:lstStyle/>
                    <a:p>
                      <a:r>
                        <a:rPr kumimoji="1" lang="ja-JP" altLang="en-US" sz="1000" dirty="0" smtClean="0"/>
                        <a:t>③教育</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dirty="0" smtClean="0"/>
                        <a:t>授業でのＩＣＴ利活用や学校のＩＣＴ環境整備による教育の情報化の推進 ／ 最新のスポーツ医・科学に基づいたサポートの推進</a:t>
                      </a:r>
                      <a:endParaRPr kumimoji="1" lang="ja-JP" altLang="en-US" sz="1000" dirty="0"/>
                    </a:p>
                  </a:txBody>
                  <a:tcPr/>
                </a:tc>
              </a:tr>
              <a:tr h="150668">
                <a:tc>
                  <a:txBody>
                    <a:bodyPr/>
                    <a:lstStyle/>
                    <a:p>
                      <a:r>
                        <a:rPr kumimoji="1" lang="ja-JP" altLang="en-US" sz="1000" dirty="0" smtClean="0"/>
                        <a:t>➃居住環境・コミュニティ</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dirty="0" smtClean="0"/>
                        <a:t>移住希望者の関心を惹きつける効果的な情報の発信</a:t>
                      </a:r>
                      <a:endParaRPr kumimoji="1" lang="ja-JP" altLang="en-US" sz="1000" dirty="0"/>
                    </a:p>
                  </a:txBody>
                  <a:tcPr/>
                </a:tc>
              </a:tr>
              <a:tr h="150668">
                <a:tc>
                  <a:txBody>
                    <a:bodyPr/>
                    <a:lstStyle/>
                    <a:p>
                      <a:r>
                        <a:rPr kumimoji="1" lang="ja-JP" altLang="en-US" sz="1000" dirty="0" smtClean="0"/>
                        <a:t>⑤安全</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dirty="0" smtClean="0"/>
                        <a:t>災害情報の効果的</a:t>
                      </a:r>
                      <a:r>
                        <a:rPr kumimoji="1" lang="ja-JP" altLang="en-US" sz="1000" smtClean="0"/>
                        <a:t>な収集及び伝達体制の整備 </a:t>
                      </a:r>
                      <a:r>
                        <a:rPr kumimoji="1" lang="ja-JP" altLang="en-US" sz="1000" dirty="0" smtClean="0"/>
                        <a:t>／ いわて震災津波アーカイブによる震災関連資料の保存と活用</a:t>
                      </a:r>
                      <a:endParaRPr kumimoji="1" lang="ja-JP" altLang="en-US" sz="1000" dirty="0"/>
                    </a:p>
                  </a:txBody>
                  <a:tcPr/>
                </a:tc>
              </a:tr>
              <a:tr h="150668">
                <a:tc>
                  <a:txBody>
                    <a:bodyPr/>
                    <a:lstStyle/>
                    <a:p>
                      <a:r>
                        <a:rPr kumimoji="1" lang="ja-JP" altLang="en-US" sz="1000" dirty="0" smtClean="0"/>
                        <a:t>⑥仕事・収入</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spc="-50" baseline="0" dirty="0" smtClean="0"/>
                        <a:t>キャッシュレス化の推進による新たな消費の拡大等</a:t>
                      </a:r>
                      <a:r>
                        <a:rPr kumimoji="1" lang="ja-JP" altLang="en-US" sz="1000" spc="-50" dirty="0" smtClean="0"/>
                        <a:t>／ </a:t>
                      </a:r>
                      <a:r>
                        <a:rPr kumimoji="1" lang="ja-JP" altLang="en-US" sz="1000" spc="-50" baseline="0" dirty="0" smtClean="0"/>
                        <a:t>農林水産業におけるＩＣＴやロボット技術等の導入による生産活動の省力化・効率化等</a:t>
                      </a:r>
                      <a:endParaRPr kumimoji="1" lang="ja-JP" altLang="en-US" sz="1000" spc="-50" baseline="0" dirty="0"/>
                    </a:p>
                  </a:txBody>
                  <a:tcPr/>
                </a:tc>
              </a:tr>
              <a:tr h="150668">
                <a:tc>
                  <a:txBody>
                    <a:bodyPr/>
                    <a:lstStyle/>
                    <a:p>
                      <a:r>
                        <a:rPr kumimoji="1" lang="ja-JP" altLang="en-US" sz="1000" dirty="0" smtClean="0"/>
                        <a:t>⑦歴史・文化</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dirty="0" smtClean="0"/>
                        <a:t>「いわての文化情報大事典」を通じたいわての文化芸術情報の発信</a:t>
                      </a:r>
                      <a:endParaRPr kumimoji="1" lang="ja-JP" altLang="en-US" sz="1000" dirty="0"/>
                    </a:p>
                  </a:txBody>
                  <a:tcPr/>
                </a:tc>
              </a:tr>
              <a:tr h="150668">
                <a:tc>
                  <a:txBody>
                    <a:bodyPr/>
                    <a:lstStyle/>
                    <a:p>
                      <a:r>
                        <a:rPr kumimoji="1" lang="ja-JP" altLang="en-US" sz="1000" dirty="0" smtClean="0"/>
                        <a:t>⑧自然環境</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dirty="0" smtClean="0"/>
                        <a:t>三陸ジオパークに関する多様な媒体での情報発信</a:t>
                      </a:r>
                      <a:endParaRPr kumimoji="1" lang="ja-JP" altLang="en-US" sz="1000" dirty="0"/>
                    </a:p>
                  </a:txBody>
                  <a:tcPr/>
                </a:tc>
              </a:tr>
              <a:tr h="150668">
                <a:tc>
                  <a:txBody>
                    <a:bodyPr/>
                    <a:lstStyle/>
                    <a:p>
                      <a:r>
                        <a:rPr kumimoji="1" lang="ja-JP" altLang="en-US" sz="1000" dirty="0" smtClean="0"/>
                        <a:t>⑨社会基盤</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en-US" altLang="ja-JP" sz="1000" dirty="0" err="1" smtClean="0">
                          <a:latin typeface="+mn-ea"/>
                          <a:ea typeface="+mn-ea"/>
                        </a:rPr>
                        <a:t>i</a:t>
                      </a:r>
                      <a:r>
                        <a:rPr kumimoji="1" lang="en-US" altLang="ja-JP" sz="1000" dirty="0" smtClean="0">
                          <a:latin typeface="+mn-ea"/>
                          <a:ea typeface="+mn-ea"/>
                        </a:rPr>
                        <a:t>-Construction</a:t>
                      </a:r>
                      <a:r>
                        <a:rPr kumimoji="1" lang="ja-JP" altLang="en-US" sz="1000" dirty="0" smtClean="0"/>
                        <a:t>の導入による建設現場の生産性向上 ／ 超高速ブロードバンド環境の整備等の取組の支援</a:t>
                      </a:r>
                      <a:endParaRPr kumimoji="1" lang="ja-JP" altLang="en-US" sz="1000" dirty="0"/>
                    </a:p>
                  </a:txBody>
                  <a:tcPr/>
                </a:tc>
              </a:tr>
              <a:tr h="150668">
                <a:tc>
                  <a:txBody>
                    <a:bodyPr/>
                    <a:lstStyle/>
                    <a:p>
                      <a:r>
                        <a:rPr kumimoji="1" lang="ja-JP" altLang="en-US" sz="1000" dirty="0" smtClean="0"/>
                        <a:t>⑩参画</a:t>
                      </a:r>
                      <a:endParaRPr kumimoji="1" lang="ja-JP" altLang="en-US" sz="1000" b="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dirty="0" smtClean="0"/>
                        <a:t>若者・女性の活躍を支援する情報発信の充実</a:t>
                      </a:r>
                      <a:endParaRPr kumimoji="1" lang="ja-JP" altLang="en-US" sz="1000" dirty="0"/>
                    </a:p>
                  </a:txBody>
                  <a:tcPr/>
                </a:tc>
              </a:tr>
              <a:tr h="150668">
                <a:tc>
                  <a:txBody>
                    <a:bodyPr/>
                    <a:lstStyle/>
                    <a:p>
                      <a:r>
                        <a:rPr kumimoji="1" lang="ja-JP" altLang="en-US" sz="1000" dirty="0" smtClean="0"/>
                        <a:t>⑪</a:t>
                      </a:r>
                      <a:r>
                        <a:rPr kumimoji="1" lang="ja-JP" altLang="en-US" sz="1000" spc="-100" baseline="0" dirty="0" smtClean="0"/>
                        <a:t>電子行政・官民データ活用</a:t>
                      </a:r>
                      <a:endParaRPr kumimoji="1" lang="ja-JP" altLang="en-US" sz="1000" b="0" spc="-100" baseline="0" dirty="0">
                        <a:latin typeface="HGPｺﾞｼｯｸE" panose="020B0900000000000000" pitchFamily="50" charset="-128"/>
                        <a:ea typeface="HGPｺﾞｼｯｸE" panose="020B0900000000000000" pitchFamily="50" charset="-128"/>
                      </a:endParaRPr>
                    </a:p>
                  </a:txBody>
                  <a:tcPr/>
                </a:tc>
                <a:tc>
                  <a:txBody>
                    <a:bodyPr/>
                    <a:lstStyle/>
                    <a:p>
                      <a:r>
                        <a:rPr kumimoji="1" lang="ja-JP" altLang="en-US" sz="1000" dirty="0" smtClean="0"/>
                        <a:t>電子申請・届出等システムの利用促進 ／ 公開するオープンデータの拡充と利活用の取組支援</a:t>
                      </a:r>
                      <a:endParaRPr kumimoji="1" lang="ja-JP" altLang="en-US" sz="1000" dirty="0"/>
                    </a:p>
                  </a:txBody>
                  <a:tcPr/>
                </a:tc>
              </a:tr>
            </a:tbl>
          </a:graphicData>
        </a:graphic>
      </p:graphicFrame>
      <p:cxnSp>
        <p:nvCxnSpPr>
          <p:cNvPr id="69" name="直線コネクタ 68"/>
          <p:cNvCxnSpPr/>
          <p:nvPr/>
        </p:nvCxnSpPr>
        <p:spPr>
          <a:xfrm>
            <a:off x="6799460" y="3168581"/>
            <a:ext cx="3437129" cy="279040"/>
          </a:xfrm>
          <a:prstGeom prst="line">
            <a:avLst/>
          </a:prstGeom>
          <a:noFill/>
          <a:ln w="31750" cap="flat" cmpd="sng" algn="ctr">
            <a:solidFill>
              <a:srgbClr val="4F81BD">
                <a:shade val="95000"/>
                <a:satMod val="105000"/>
              </a:srgbClr>
            </a:solidFill>
            <a:prstDash val="solid"/>
          </a:ln>
          <a:effectLst/>
        </p:spPr>
      </p:cxnSp>
      <p:cxnSp>
        <p:nvCxnSpPr>
          <p:cNvPr id="70" name="直線コネクタ 69"/>
          <p:cNvCxnSpPr/>
          <p:nvPr/>
        </p:nvCxnSpPr>
        <p:spPr>
          <a:xfrm flipV="1">
            <a:off x="10227198" y="3168581"/>
            <a:ext cx="1834403" cy="279040"/>
          </a:xfrm>
          <a:prstGeom prst="line">
            <a:avLst/>
          </a:prstGeom>
          <a:noFill/>
          <a:ln w="31750" cap="flat" cmpd="sng" algn="ctr">
            <a:solidFill>
              <a:srgbClr val="4F81BD">
                <a:shade val="95000"/>
                <a:satMod val="105000"/>
              </a:srgbClr>
            </a:solidFill>
            <a:prstDash val="solid"/>
          </a:ln>
          <a:effectLst/>
        </p:spPr>
      </p:cxnSp>
      <p:cxnSp>
        <p:nvCxnSpPr>
          <p:cNvPr id="71" name="直線コネクタ 70"/>
          <p:cNvCxnSpPr/>
          <p:nvPr/>
        </p:nvCxnSpPr>
        <p:spPr>
          <a:xfrm>
            <a:off x="8542836" y="3168581"/>
            <a:ext cx="1682693" cy="279040"/>
          </a:xfrm>
          <a:prstGeom prst="line">
            <a:avLst/>
          </a:prstGeom>
          <a:noFill/>
          <a:ln w="31750" cap="flat" cmpd="sng" algn="ctr">
            <a:solidFill>
              <a:srgbClr val="4F81BD">
                <a:shade val="95000"/>
                <a:satMod val="105000"/>
              </a:srgbClr>
            </a:solidFill>
            <a:prstDash val="solid"/>
          </a:ln>
          <a:effectLst/>
        </p:spPr>
      </p:cxnSp>
      <p:cxnSp>
        <p:nvCxnSpPr>
          <p:cNvPr id="72" name="直線コネクタ 71"/>
          <p:cNvCxnSpPr/>
          <p:nvPr/>
        </p:nvCxnSpPr>
        <p:spPr>
          <a:xfrm flipV="1">
            <a:off x="10214922" y="3159127"/>
            <a:ext cx="0" cy="288032"/>
          </a:xfrm>
          <a:prstGeom prst="line">
            <a:avLst/>
          </a:prstGeom>
          <a:noFill/>
          <a:ln w="31750" cap="flat" cmpd="sng" algn="ctr">
            <a:solidFill>
              <a:srgbClr val="4F81BD">
                <a:shade val="95000"/>
                <a:satMod val="105000"/>
              </a:srgbClr>
            </a:solidFill>
            <a:prstDash val="solid"/>
          </a:ln>
          <a:effectLst/>
        </p:spPr>
      </p:cxnSp>
      <p:sp>
        <p:nvSpPr>
          <p:cNvPr id="81" name="二等辺三角形 80"/>
          <p:cNvSpPr/>
          <p:nvPr/>
        </p:nvSpPr>
        <p:spPr>
          <a:xfrm rot="10800000">
            <a:off x="1830308" y="7637534"/>
            <a:ext cx="1734349" cy="136800"/>
          </a:xfrm>
          <a:prstGeom prst="triangl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6" name="正方形/長方形 105"/>
          <p:cNvSpPr/>
          <p:nvPr/>
        </p:nvSpPr>
        <p:spPr>
          <a:xfrm>
            <a:off x="-9454" y="2646239"/>
            <a:ext cx="2556283" cy="1872208"/>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Ins="0" rtlCol="0" anchor="t"/>
          <a:lstStyle/>
          <a:p>
            <a:pPr lvl="0"/>
            <a:r>
              <a:rPr lang="ja-JP" altLang="en-US" sz="1100" b="1" dirty="0">
                <a:solidFill>
                  <a:prstClr val="black"/>
                </a:solidFill>
              </a:rPr>
              <a:t>１　社会情勢</a:t>
            </a:r>
            <a:r>
              <a:rPr lang="ja-JP" altLang="en-US" sz="1100" b="1" dirty="0" smtClean="0">
                <a:solidFill>
                  <a:prstClr val="black"/>
                </a:solidFill>
              </a:rPr>
              <a:t>とＩＣＴを巡る動き</a:t>
            </a:r>
            <a:endParaRPr lang="en-US" altLang="ja-JP" sz="1100" b="1" dirty="0">
              <a:solidFill>
                <a:prstClr val="black"/>
              </a:solidFill>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人口減少の進行による人手不足</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a:t>
            </a:r>
            <a:r>
              <a:rPr lang="en-US" altLang="ja-JP"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大規模な自然災害の発生</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 スマートフォンの普及</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 データ利活用社会の到来</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 第４次産業革命の進展</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100" b="1" dirty="0">
                <a:solidFill>
                  <a:prstClr val="black"/>
                </a:solidFill>
              </a:rPr>
              <a:t>２　国</a:t>
            </a:r>
            <a:r>
              <a:rPr lang="ja-JP" altLang="en-US" sz="1100" b="1" dirty="0" smtClean="0">
                <a:solidFill>
                  <a:prstClr val="black"/>
                </a:solidFill>
              </a:rPr>
              <a:t>のＩＣＴ</a:t>
            </a:r>
            <a:r>
              <a:rPr lang="ja-JP" altLang="en-US" sz="1100" b="1" dirty="0">
                <a:solidFill>
                  <a:prstClr val="black"/>
                </a:solidFill>
              </a:rPr>
              <a:t>政策</a:t>
            </a:r>
            <a:r>
              <a:rPr lang="ja-JP" altLang="en-US" sz="1100" b="1" dirty="0" smtClean="0">
                <a:solidFill>
                  <a:prstClr val="black"/>
                </a:solidFill>
              </a:rPr>
              <a:t>の動向</a:t>
            </a:r>
            <a:endParaRPr lang="en-US" altLang="ja-JP" sz="1000" b="1" dirty="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a:t>
            </a:r>
            <a:r>
              <a:rPr lang="en-US" altLang="ja-JP" sz="1050" dirty="0">
                <a:solidFill>
                  <a:prstClr val="black"/>
                </a:solidFill>
                <a:latin typeface="HG丸ｺﾞｼｯｸM-PRO" panose="020F0600000000000000" pitchFamily="50" charset="-128"/>
                <a:ea typeface="HG丸ｺﾞｼｯｸM-PRO" panose="020F0600000000000000" pitchFamily="50" charset="-128"/>
              </a:rPr>
              <a:t>Society5.0</a:t>
            </a:r>
            <a:r>
              <a:rPr lang="ja-JP" altLang="en-US" sz="1050" dirty="0">
                <a:solidFill>
                  <a:prstClr val="black"/>
                </a:solidFill>
                <a:latin typeface="HG丸ｺﾞｼｯｸM-PRO" panose="020F0600000000000000" pitchFamily="50" charset="-128"/>
                <a:ea typeface="HG丸ｺﾞｼｯｸM-PRO" panose="020F0600000000000000" pitchFamily="50" charset="-128"/>
              </a:rPr>
              <a:t>」の実現に</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向けた取組</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 官民データ利活用社会の構築</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 デジタル</a:t>
            </a:r>
            <a:r>
              <a:rPr lang="ja-JP" altLang="en-US" sz="1050" dirty="0">
                <a:solidFill>
                  <a:prstClr val="black"/>
                </a:solidFill>
                <a:latin typeface="HG丸ｺﾞｼｯｸM-PRO" panose="020F0600000000000000" pitchFamily="50" charset="-128"/>
                <a:ea typeface="HG丸ｺﾞｼｯｸM-PRO" panose="020F0600000000000000" pitchFamily="50" charset="-128"/>
              </a:rPr>
              <a: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ガバメントの推進 </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endParaRPr lang="ja-JP" altLang="en-US" sz="1050" dirty="0">
              <a:solidFill>
                <a:prstClr val="black"/>
              </a:solidFill>
              <a:latin typeface="HG丸ｺﾞｼｯｸM-PRO" panose="020F0600000000000000" pitchFamily="50" charset="-128"/>
              <a:ea typeface="HG丸ｺﾞｼｯｸM-PRO" panose="020F0600000000000000" pitchFamily="50" charset="-128"/>
            </a:endParaRPr>
          </a:p>
          <a:p>
            <a:pPr lvl="0"/>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endParaRPr lang="en-US" altLang="ja-JP" sz="1200" dirty="0" smtClean="0">
              <a:solidFill>
                <a:schemeClr val="tx1"/>
              </a:solidFill>
            </a:endParaRPr>
          </a:p>
        </p:txBody>
      </p:sp>
      <p:sp>
        <p:nvSpPr>
          <p:cNvPr id="107" name="正方形/長方形 106"/>
          <p:cNvSpPr/>
          <p:nvPr/>
        </p:nvSpPr>
        <p:spPr>
          <a:xfrm>
            <a:off x="-107752" y="4446439"/>
            <a:ext cx="5832649" cy="36004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050" b="1" dirty="0" smtClean="0">
                <a:solidFill>
                  <a:schemeClr val="tx1"/>
                </a:solidFill>
                <a:latin typeface="HG丸ｺﾞｼｯｸM-PRO" panose="020F0600000000000000" pitchFamily="50" charset="-128"/>
                <a:ea typeface="HG丸ｺﾞｼｯｸM-PRO" panose="020F0600000000000000" pitchFamily="50" charset="-128"/>
              </a:rPr>
              <a:t>【ICT</a:t>
            </a:r>
            <a:r>
              <a:rPr lang="ja-JP" altLang="en-US" sz="1050" b="1" dirty="0" smtClean="0">
                <a:solidFill>
                  <a:schemeClr val="tx1"/>
                </a:solidFill>
                <a:latin typeface="HG丸ｺﾞｼｯｸM-PRO" panose="020F0600000000000000" pitchFamily="50" charset="-128"/>
                <a:ea typeface="HG丸ｺﾞｼｯｸM-PRO" panose="020F0600000000000000" pitchFamily="50" charset="-128"/>
              </a:rPr>
              <a:t>利活用を推進する上で踏まえておくべき現状の分析</a:t>
            </a:r>
            <a:r>
              <a:rPr lang="en-US" altLang="ja-JP" sz="1050" b="1" dirty="0" smtClean="0">
                <a:solidFill>
                  <a:schemeClr val="tx1"/>
                </a:solidFill>
                <a:latin typeface="HG丸ｺﾞｼｯｸM-PRO" panose="020F0600000000000000" pitchFamily="50" charset="-128"/>
                <a:ea typeface="HG丸ｺﾞｼｯｸM-PRO" panose="020F0600000000000000" pitchFamily="50" charset="-128"/>
              </a:rPr>
              <a:t>】</a:t>
            </a:r>
          </a:p>
        </p:txBody>
      </p:sp>
      <p:sp>
        <p:nvSpPr>
          <p:cNvPr id="108" name="正方形/長方形 107"/>
          <p:cNvSpPr/>
          <p:nvPr/>
        </p:nvSpPr>
        <p:spPr>
          <a:xfrm>
            <a:off x="-107752" y="7594316"/>
            <a:ext cx="2520281" cy="36004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050" b="1" dirty="0" smtClean="0">
                <a:solidFill>
                  <a:schemeClr val="tx1"/>
                </a:solidFill>
                <a:latin typeface="HG丸ｺﾞｼｯｸM-PRO" panose="020F0600000000000000" pitchFamily="50" charset="-128"/>
                <a:ea typeface="HG丸ｺﾞｼｯｸM-PRO" panose="020F0600000000000000" pitchFamily="50" charset="-128"/>
              </a:rPr>
              <a:t>【</a:t>
            </a:r>
            <a:r>
              <a:rPr lang="ja-JP" altLang="en-US" sz="1050" b="1" dirty="0" smtClean="0">
                <a:solidFill>
                  <a:schemeClr val="tx1"/>
                </a:solidFill>
                <a:latin typeface="HG丸ｺﾞｼｯｸM-PRO" panose="020F0600000000000000" pitchFamily="50" charset="-128"/>
                <a:ea typeface="HG丸ｺﾞｼｯｸM-PRO" panose="020F0600000000000000" pitchFamily="50" charset="-128"/>
              </a:rPr>
              <a:t>課題</a:t>
            </a:r>
            <a:r>
              <a:rPr lang="en-US" altLang="ja-JP" sz="1050" b="1" dirty="0" smtClean="0">
                <a:solidFill>
                  <a:schemeClr val="tx1"/>
                </a:solidFill>
                <a:latin typeface="HG丸ｺﾞｼｯｸM-PRO" panose="020F0600000000000000" pitchFamily="50" charset="-128"/>
                <a:ea typeface="HG丸ｺﾞｼｯｸM-PRO" panose="020F0600000000000000" pitchFamily="50" charset="-128"/>
              </a:rPr>
              <a:t>】</a:t>
            </a:r>
          </a:p>
        </p:txBody>
      </p:sp>
      <p:sp>
        <p:nvSpPr>
          <p:cNvPr id="111" name="正方形/長方形 110"/>
          <p:cNvSpPr/>
          <p:nvPr/>
        </p:nvSpPr>
        <p:spPr>
          <a:xfrm>
            <a:off x="5580881" y="7758807"/>
            <a:ext cx="2451056" cy="288032"/>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050" b="1" dirty="0" smtClean="0">
                <a:solidFill>
                  <a:schemeClr val="tx1"/>
                </a:solidFill>
                <a:latin typeface="HG丸ｺﾞｼｯｸM-PRO" panose="020F0600000000000000" pitchFamily="50" charset="-128"/>
                <a:ea typeface="HG丸ｺﾞｼｯｸM-PRO" panose="020F0600000000000000" pitchFamily="50" charset="-128"/>
              </a:rPr>
              <a:t>【</a:t>
            </a:r>
            <a:r>
              <a:rPr lang="ja-JP" altLang="en-US" sz="1050" b="1" dirty="0" smtClean="0">
                <a:solidFill>
                  <a:schemeClr val="tx1"/>
                </a:solidFill>
                <a:latin typeface="HG丸ｺﾞｼｯｸM-PRO" panose="020F0600000000000000" pitchFamily="50" charset="-128"/>
                <a:ea typeface="HG丸ｺﾞｼｯｸM-PRO" panose="020F0600000000000000" pitchFamily="50" charset="-128"/>
              </a:rPr>
              <a:t>取組を進める上で留意すべき事項</a:t>
            </a:r>
            <a:r>
              <a:rPr lang="en-US" altLang="ja-JP" sz="1050" b="1" dirty="0" smtClean="0">
                <a:solidFill>
                  <a:schemeClr val="tx1"/>
                </a:solidFill>
                <a:latin typeface="HG丸ｺﾞｼｯｸM-PRO" panose="020F0600000000000000" pitchFamily="50" charset="-128"/>
                <a:ea typeface="HG丸ｺﾞｼｯｸM-PRO" panose="020F0600000000000000" pitchFamily="50" charset="-128"/>
              </a:rPr>
              <a:t>】</a:t>
            </a:r>
          </a:p>
        </p:txBody>
      </p:sp>
      <p:sp>
        <p:nvSpPr>
          <p:cNvPr id="112" name="正方形/長方形 111"/>
          <p:cNvSpPr/>
          <p:nvPr/>
        </p:nvSpPr>
        <p:spPr>
          <a:xfrm>
            <a:off x="2340521" y="2646239"/>
            <a:ext cx="3024336" cy="1872208"/>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Ins="36000" rtlCol="0" anchor="t"/>
          <a:lstStyle/>
          <a:p>
            <a:pPr lvl="0"/>
            <a:r>
              <a:rPr lang="ja-JP" altLang="en-US" sz="1100" b="1" dirty="0" smtClean="0">
                <a:solidFill>
                  <a:prstClr val="black"/>
                </a:solidFill>
              </a:rPr>
              <a:t>３</a:t>
            </a:r>
            <a:r>
              <a:rPr lang="ja-JP" altLang="en-US" sz="1100" b="1" dirty="0">
                <a:solidFill>
                  <a:prstClr val="black"/>
                </a:solidFill>
              </a:rPr>
              <a:t>　本県</a:t>
            </a:r>
            <a:r>
              <a:rPr lang="ja-JP" altLang="en-US" sz="1100" b="1" dirty="0" smtClean="0">
                <a:solidFill>
                  <a:prstClr val="black"/>
                </a:solidFill>
              </a:rPr>
              <a:t>における</a:t>
            </a:r>
            <a:r>
              <a:rPr lang="ja-JP" altLang="en-US" sz="1100" b="1" dirty="0">
                <a:solidFill>
                  <a:prstClr val="black"/>
                </a:solidFill>
              </a:rPr>
              <a:t>ＩＣＴ</a:t>
            </a:r>
            <a:r>
              <a:rPr lang="ja-JP" altLang="en-US" sz="1100" b="1" dirty="0" smtClean="0">
                <a:solidFill>
                  <a:prstClr val="black"/>
                </a:solidFill>
              </a:rPr>
              <a:t>利活用の取組</a:t>
            </a:r>
            <a:endParaRPr lang="en-US" altLang="ja-JP" sz="1100" b="1" dirty="0">
              <a:solidFill>
                <a:prstClr val="black"/>
              </a:solidFill>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「イーハトーブ情報の森構想」や「いわて</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利活用推進プラン」等の計画に基づいた</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利活用の取組の推進</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a:t>
            </a:r>
            <a:r>
              <a:rPr lang="en-US" altLang="ja-JP"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携帯電話、超高速ブロードバンドなど情報</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通信基盤の整備</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 医療、農林水産業、ものづくり産業、行政</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など、様々な分野での</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を活用した取組の</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進展</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 </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フェア、スマート農業祭など</a:t>
            </a:r>
            <a:r>
              <a:rPr lang="ja-JP" altLang="en-US" sz="1050" dirty="0">
                <a:solidFill>
                  <a:prstClr val="black"/>
                </a:solidFill>
                <a:latin typeface="HG丸ｺﾞｼｯｸM-PRO" panose="020F0600000000000000" pitchFamily="50" charset="-128"/>
                <a:ea typeface="HG丸ｺﾞｼｯｸM-PRO" panose="020F0600000000000000" pitchFamily="50" charset="-128"/>
              </a:rPr>
              <a:t>に</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よる</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の普及・啓発</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endParaRPr lang="ja-JP" altLang="en-US" sz="1050" dirty="0">
              <a:solidFill>
                <a:prstClr val="black"/>
              </a:solidFill>
              <a:latin typeface="HG丸ｺﾞｼｯｸM-PRO" panose="020F0600000000000000" pitchFamily="50" charset="-128"/>
              <a:ea typeface="HG丸ｺﾞｼｯｸM-PRO" panose="020F0600000000000000" pitchFamily="50" charset="-128"/>
            </a:endParaRPr>
          </a:p>
          <a:p>
            <a:pPr lvl="0"/>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endParaRPr lang="en-US" altLang="ja-JP" sz="1200" dirty="0" smtClean="0">
              <a:solidFill>
                <a:schemeClr val="tx1"/>
              </a:solidFill>
            </a:endParaRPr>
          </a:p>
        </p:txBody>
      </p:sp>
      <p:sp>
        <p:nvSpPr>
          <p:cNvPr id="154" name="正方形/長方形 153"/>
          <p:cNvSpPr/>
          <p:nvPr/>
        </p:nvSpPr>
        <p:spPr>
          <a:xfrm>
            <a:off x="5652890" y="9193403"/>
            <a:ext cx="4464495" cy="1191599"/>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Ins="36000" rtlCol="0" anchor="t"/>
          <a:lstStyle/>
          <a:p>
            <a:pPr lvl="0"/>
            <a:r>
              <a:rPr lang="ja-JP" altLang="en-US" sz="1100" b="1" dirty="0">
                <a:solidFill>
                  <a:prstClr val="black"/>
                </a:solidFill>
              </a:rPr>
              <a:t>１　</a:t>
            </a:r>
            <a:r>
              <a:rPr lang="ja-JP" altLang="en-US" sz="1100" b="1" dirty="0" smtClean="0">
                <a:solidFill>
                  <a:prstClr val="black"/>
                </a:solidFill>
              </a:rPr>
              <a:t>計画の推進体制と多様な主体との連携・協働</a:t>
            </a:r>
            <a:endParaRPr lang="en-US" altLang="ja-JP" sz="1100" b="1" dirty="0">
              <a:solidFill>
                <a:prstClr val="black"/>
              </a:solidFill>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有識者など様々な意見を反映させるとともに県全体で取組を進める</a:t>
            </a:r>
            <a:r>
              <a:rPr lang="ja-JP" altLang="en-US" sz="1050" dirty="0">
                <a:solidFill>
                  <a:prstClr val="black"/>
                </a:solidFill>
                <a:latin typeface="HG丸ｺﾞｼｯｸM-PRO" panose="020F0600000000000000" pitchFamily="50" charset="-128"/>
                <a:ea typeface="HG丸ｺﾞｼｯｸM-PRO" panose="020F0600000000000000" pitchFamily="50" charset="-128"/>
              </a:rPr>
              <a:t>。</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県民、</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NPO</a:t>
            </a:r>
            <a:r>
              <a:rPr lang="ja-JP" altLang="en-US" sz="1050" dirty="0" err="1" smtClean="0">
                <a:solidFill>
                  <a:prstClr val="black"/>
                </a:solidFill>
                <a:latin typeface="HG丸ｺﾞｼｯｸM-PRO" panose="020F0600000000000000" pitchFamily="50" charset="-128"/>
                <a:ea typeface="HG丸ｺﾞｼｯｸM-PRO" panose="020F0600000000000000" pitchFamily="50" charset="-128"/>
              </a:rPr>
              <a: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事業者、大学、国、市町村など各主体との協働を進め</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err="1" smtClean="0">
                <a:solidFill>
                  <a:prstClr val="black"/>
                </a:solidFill>
                <a:latin typeface="HG丸ｺﾞｼｯｸM-PRO" panose="020F0600000000000000" pitchFamily="50" charset="-128"/>
                <a:ea typeface="HG丸ｺﾞｼｯｸM-PRO" panose="020F0600000000000000" pitchFamily="50" charset="-128"/>
              </a:rPr>
              <a:t>ながら</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取組を推進する。</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による地域課題の解決や県民の利便性向上に向けた取組を効果的</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に進めるために産学官の連携を深めていく。</a:t>
            </a:r>
          </a:p>
          <a:p>
            <a:pPr lvl="0"/>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endParaRPr lang="en-US" altLang="ja-JP" sz="1200" dirty="0" smtClean="0">
              <a:solidFill>
                <a:schemeClr val="tx1"/>
              </a:solidFill>
            </a:endParaRPr>
          </a:p>
        </p:txBody>
      </p:sp>
      <p:sp>
        <p:nvSpPr>
          <p:cNvPr id="155" name="正方形/長方形 154"/>
          <p:cNvSpPr/>
          <p:nvPr/>
        </p:nvSpPr>
        <p:spPr>
          <a:xfrm>
            <a:off x="10162979" y="9193403"/>
            <a:ext cx="4418902" cy="1191600"/>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Ins="36000" rtlCol="0" anchor="t"/>
          <a:lstStyle/>
          <a:p>
            <a:pPr lvl="0"/>
            <a:r>
              <a:rPr lang="ja-JP" altLang="en-US" sz="1100" b="1" dirty="0" smtClean="0">
                <a:solidFill>
                  <a:prstClr val="black"/>
                </a:solidFill>
              </a:rPr>
              <a:t>２</a:t>
            </a:r>
            <a:r>
              <a:rPr lang="ja-JP" altLang="en-US" sz="1100" b="1" dirty="0">
                <a:solidFill>
                  <a:prstClr val="black"/>
                </a:solidFill>
              </a:rPr>
              <a:t>　</a:t>
            </a:r>
            <a:r>
              <a:rPr lang="ja-JP" altLang="en-US" sz="1100" b="1" dirty="0" smtClean="0">
                <a:solidFill>
                  <a:prstClr val="black"/>
                </a:solidFill>
              </a:rPr>
              <a:t>計画の進捗管理</a:t>
            </a:r>
            <a:endParaRPr lang="en-US" altLang="ja-JP" sz="1100" b="1" dirty="0">
              <a:solidFill>
                <a:prstClr val="black"/>
              </a:solidFill>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 各取組の工程表に基づきながら、</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PDCA</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サイクルにより実効性の</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ある</a:t>
            </a:r>
            <a:r>
              <a:rPr lang="en-US" altLang="ja-JP" sz="1050" dirty="0" smtClean="0">
                <a:solidFill>
                  <a:prstClr val="black"/>
                </a:solidFill>
                <a:latin typeface="HG丸ｺﾞｼｯｸM-PRO" panose="020F0600000000000000" pitchFamily="50" charset="-128"/>
                <a:ea typeface="HG丸ｺﾞｼｯｸM-PRO" panose="020F0600000000000000" pitchFamily="50" charset="-128"/>
              </a:rPr>
              <a:t>ICT</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利活用推進の取組を進めていく。</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取組の進捗状況を</a:t>
            </a:r>
            <a:r>
              <a:rPr lang="ja-JP" altLang="en-US" sz="1050" dirty="0">
                <a:solidFill>
                  <a:prstClr val="black"/>
                </a:solidFill>
                <a:latin typeface="HG丸ｺﾞｼｯｸM-PRO" panose="020F0600000000000000" pitchFamily="50" charset="-128"/>
                <a:ea typeface="HG丸ｺﾞｼｯｸM-PRO" panose="020F0600000000000000" pitchFamily="50" charset="-128"/>
              </a:rPr>
              <a:t>毎年度</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確認し、有識者会議等の意見を伺った上</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で、県民に結果を公表するとともに、社会情勢の変化や技術動向を</a:t>
            </a:r>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r>
              <a:rPr lang="ja-JP" altLang="en-US" sz="1050" dirty="0">
                <a:solidFill>
                  <a:prstClr val="black"/>
                </a:solidFill>
                <a:latin typeface="HG丸ｺﾞｼｯｸM-PRO" panose="020F0600000000000000" pitchFamily="50" charset="-128"/>
                <a:ea typeface="HG丸ｺﾞｼｯｸM-PRO" panose="020F0600000000000000" pitchFamily="50" charset="-128"/>
              </a:rPr>
              <a:t>　</a:t>
            </a:r>
            <a:r>
              <a:rPr lang="ja-JP" altLang="en-US" sz="1050" dirty="0" smtClean="0">
                <a:solidFill>
                  <a:prstClr val="black"/>
                </a:solidFill>
                <a:latin typeface="HG丸ｺﾞｼｯｸM-PRO" panose="020F0600000000000000" pitchFamily="50" charset="-128"/>
                <a:ea typeface="HG丸ｺﾞｼｯｸM-PRO" panose="020F0600000000000000" pitchFamily="50" charset="-128"/>
              </a:rPr>
              <a:t>踏まえ、必要な取組の追加や見直しを行う。</a:t>
            </a:r>
            <a:endParaRPr lang="ja-JP" altLang="en-US" sz="1050" dirty="0">
              <a:solidFill>
                <a:prstClr val="black"/>
              </a:solidFill>
              <a:latin typeface="HG丸ｺﾞｼｯｸM-PRO" panose="020F0600000000000000" pitchFamily="50" charset="-128"/>
              <a:ea typeface="HG丸ｺﾞｼｯｸM-PRO" panose="020F0600000000000000" pitchFamily="50" charset="-128"/>
            </a:endParaRPr>
          </a:p>
          <a:p>
            <a:pPr lvl="0"/>
            <a:endParaRPr lang="en-US" altLang="ja-JP" sz="1050" dirty="0" smtClean="0">
              <a:solidFill>
                <a:prstClr val="black"/>
              </a:solidFill>
              <a:latin typeface="HG丸ｺﾞｼｯｸM-PRO" panose="020F0600000000000000" pitchFamily="50" charset="-128"/>
              <a:ea typeface="HG丸ｺﾞｼｯｸM-PRO" panose="020F0600000000000000" pitchFamily="50" charset="-128"/>
            </a:endParaRPr>
          </a:p>
          <a:p>
            <a:pPr lvl="0"/>
            <a:endParaRPr lang="en-US" altLang="ja-JP" sz="1200" dirty="0" smtClean="0">
              <a:solidFill>
                <a:schemeClr val="tx1"/>
              </a:solidFill>
            </a:endParaRPr>
          </a:p>
        </p:txBody>
      </p:sp>
      <p:sp>
        <p:nvSpPr>
          <p:cNvPr id="156" name="正方形/長方形 155"/>
          <p:cNvSpPr/>
          <p:nvPr/>
        </p:nvSpPr>
        <p:spPr>
          <a:xfrm>
            <a:off x="5580881" y="6462663"/>
            <a:ext cx="7632848" cy="400068"/>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050" b="1" dirty="0" smtClean="0">
                <a:solidFill>
                  <a:schemeClr val="tx1"/>
                </a:solidFill>
                <a:latin typeface="HG丸ｺﾞｼｯｸM-PRO" panose="020F0600000000000000" pitchFamily="50" charset="-128"/>
                <a:ea typeface="HG丸ｺﾞｼｯｸM-PRO" panose="020F0600000000000000" pitchFamily="50" charset="-128"/>
              </a:rPr>
              <a:t>【</a:t>
            </a:r>
            <a:r>
              <a:rPr lang="ja-JP" altLang="en-US" sz="1050" b="1" dirty="0">
                <a:solidFill>
                  <a:schemeClr val="tx1"/>
                </a:solidFill>
                <a:latin typeface="HG丸ｺﾞｼｯｸM-PRO" panose="020F0600000000000000" pitchFamily="50" charset="-128"/>
                <a:ea typeface="HG丸ｺﾞｼｯｸM-PRO" panose="020F0600000000000000" pitchFamily="50" charset="-128"/>
              </a:rPr>
              <a:t>官民</a:t>
            </a:r>
            <a:r>
              <a:rPr lang="ja-JP" altLang="en-US" sz="1050" b="1" dirty="0" smtClean="0">
                <a:solidFill>
                  <a:schemeClr val="tx1"/>
                </a:solidFill>
                <a:latin typeface="HG丸ｺﾞｼｯｸM-PRO" panose="020F0600000000000000" pitchFamily="50" charset="-128"/>
                <a:ea typeface="HG丸ｺﾞｼｯｸM-PRO" panose="020F0600000000000000" pitchFamily="50" charset="-128"/>
              </a:rPr>
              <a:t>データ活用推進</a:t>
            </a:r>
            <a:r>
              <a:rPr lang="en-US" altLang="ja-JP" sz="1050" b="1" dirty="0" smtClean="0">
                <a:solidFill>
                  <a:schemeClr val="tx1"/>
                </a:solidFill>
                <a:latin typeface="HG丸ｺﾞｼｯｸM-PRO" panose="020F0600000000000000" pitchFamily="50" charset="-128"/>
                <a:ea typeface="HG丸ｺﾞｼｯｸM-PRO" panose="020F0600000000000000" pitchFamily="50" charset="-128"/>
              </a:rPr>
              <a:t>】</a:t>
            </a:r>
          </a:p>
          <a:p>
            <a:r>
              <a:rPr lang="ja-JP" altLang="en-US" sz="1050" b="1" dirty="0">
                <a:solidFill>
                  <a:schemeClr val="tx1"/>
                </a:solidFill>
                <a:latin typeface="HG丸ｺﾞｼｯｸM-PRO" panose="020F0600000000000000" pitchFamily="50" charset="-128"/>
                <a:ea typeface="HG丸ｺﾞｼｯｸM-PRO" panose="020F0600000000000000" pitchFamily="50" charset="-128"/>
              </a:rPr>
              <a:t>　</a:t>
            </a:r>
            <a:r>
              <a:rPr lang="ja-JP" altLang="en-US" sz="1050" b="1" dirty="0" smtClean="0">
                <a:solidFill>
                  <a:schemeClr val="tx1"/>
                </a:solidFill>
                <a:latin typeface="HG丸ｺﾞｼｯｸM-PRO" panose="020F0600000000000000" pitchFamily="50" charset="-128"/>
                <a:ea typeface="HG丸ｺﾞｼｯｸM-PRO" panose="020F0600000000000000" pitchFamily="50" charset="-128"/>
              </a:rPr>
              <a:t>　</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官民データ活用推進計画として、国の示す柱立てに基づき分野別の取組を位置付け</a:t>
            </a:r>
            <a:endParaRPr lang="en-US" altLang="ja-JP" sz="1050" dirty="0">
              <a:solidFill>
                <a:schemeClr val="tx1"/>
              </a:solidFill>
              <a:latin typeface="HG丸ｺﾞｼｯｸM-PRO" panose="020F0600000000000000" pitchFamily="50" charset="-128"/>
              <a:ea typeface="HG丸ｺﾞｼｯｸM-PRO" panose="020F0600000000000000" pitchFamily="50" charset="-128"/>
            </a:endParaRPr>
          </a:p>
        </p:txBody>
      </p:sp>
      <p:sp>
        <p:nvSpPr>
          <p:cNvPr id="157" name="正方形/長方形 156"/>
          <p:cNvSpPr/>
          <p:nvPr/>
        </p:nvSpPr>
        <p:spPr>
          <a:xfrm>
            <a:off x="5724897" y="6822703"/>
            <a:ext cx="8856984" cy="896076"/>
          </a:xfrm>
          <a:prstGeom prst="rect">
            <a:avLst/>
          </a:prstGeom>
          <a:noFill/>
          <a:ln w="9525">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ja-JP" altLang="en-US" sz="1050" dirty="0">
                <a:solidFill>
                  <a:schemeClr val="tx1"/>
                </a:solidFill>
                <a:latin typeface="+mn-ea"/>
              </a:rPr>
              <a:t>　</a:t>
            </a:r>
            <a:r>
              <a:rPr lang="ja-JP" altLang="en-US" sz="1050" dirty="0">
                <a:solidFill>
                  <a:schemeClr val="tx1"/>
                </a:solidFill>
                <a:latin typeface="HG丸ｺﾞｼｯｸM-PRO" panose="020F0600000000000000" pitchFamily="50" charset="-128"/>
                <a:ea typeface="HG丸ｺﾞｼｯｸM-PRO" panose="020F0600000000000000" pitchFamily="50" charset="-128"/>
              </a:rPr>
              <a:t>（１</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）オンライン化原則 </a:t>
            </a:r>
            <a:r>
              <a:rPr lang="en-US" altLang="ja-JP" sz="1050" dirty="0" smtClean="0">
                <a:solidFill>
                  <a:schemeClr val="tx1"/>
                </a:solidFill>
                <a:latin typeface="+mn-ea"/>
              </a:rPr>
              <a:t>… </a:t>
            </a:r>
            <a:r>
              <a:rPr lang="ja-JP" altLang="en-US" sz="1050" dirty="0" smtClean="0">
                <a:solidFill>
                  <a:schemeClr val="tx1"/>
                </a:solidFill>
                <a:latin typeface="+mn-ea"/>
              </a:rPr>
              <a:t>電子申請・届出等システムの利用促進、税務関連システム（</a:t>
            </a:r>
            <a:r>
              <a:rPr lang="en-US" altLang="ja-JP" sz="1050" dirty="0" err="1" smtClean="0">
                <a:solidFill>
                  <a:schemeClr val="tx1"/>
                </a:solidFill>
                <a:latin typeface="+mn-ea"/>
              </a:rPr>
              <a:t>eLTAX</a:t>
            </a:r>
            <a:r>
              <a:rPr lang="ja-JP" altLang="en-US" sz="1050" dirty="0" smtClean="0">
                <a:solidFill>
                  <a:schemeClr val="tx1"/>
                </a:solidFill>
                <a:latin typeface="+mn-ea"/>
              </a:rPr>
              <a:t>）の利用促進 など</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  （</a:t>
            </a:r>
            <a:r>
              <a:rPr lang="ja-JP" altLang="en-US" sz="1050" dirty="0">
                <a:solidFill>
                  <a:schemeClr val="tx1"/>
                </a:solidFill>
                <a:latin typeface="HG丸ｺﾞｼｯｸM-PRO" panose="020F0600000000000000" pitchFamily="50" charset="-128"/>
                <a:ea typeface="HG丸ｺﾞｼｯｸM-PRO" panose="020F0600000000000000" pitchFamily="50" charset="-128"/>
              </a:rPr>
              <a:t>２</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）オープンデータ</a:t>
            </a:r>
            <a:r>
              <a:rPr lang="ja-JP" altLang="en-US" sz="1050" dirty="0">
                <a:solidFill>
                  <a:schemeClr val="tx1"/>
                </a:solidFill>
                <a:latin typeface="HG丸ｺﾞｼｯｸM-PRO" panose="020F0600000000000000" pitchFamily="50" charset="-128"/>
                <a:ea typeface="HG丸ｺﾞｼｯｸM-PRO" panose="020F0600000000000000" pitchFamily="50" charset="-128"/>
              </a:rPr>
              <a:t>の</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推進 </a:t>
            </a:r>
            <a:r>
              <a:rPr lang="en-US" altLang="ja-JP" sz="1050" dirty="0" smtClean="0">
                <a:solidFill>
                  <a:schemeClr val="tx1"/>
                </a:solidFill>
                <a:latin typeface="+mn-ea"/>
              </a:rPr>
              <a:t>… </a:t>
            </a:r>
            <a:r>
              <a:rPr lang="ja-JP" altLang="en-US" sz="1050" dirty="0" smtClean="0">
                <a:solidFill>
                  <a:schemeClr val="tx1"/>
                </a:solidFill>
                <a:latin typeface="+mn-ea"/>
              </a:rPr>
              <a:t>公開するオープンデータの拡充と利活用の取組支援、</a:t>
            </a:r>
            <a:r>
              <a:rPr lang="en-US" altLang="ja-JP" sz="1050" dirty="0" smtClean="0">
                <a:solidFill>
                  <a:schemeClr val="tx1"/>
                </a:solidFill>
                <a:latin typeface="+mn-ea"/>
              </a:rPr>
              <a:t>GIS</a:t>
            </a:r>
            <a:r>
              <a:rPr lang="ja-JP" altLang="en-US" sz="1050" dirty="0" smtClean="0">
                <a:solidFill>
                  <a:schemeClr val="tx1"/>
                </a:solidFill>
                <a:latin typeface="+mn-ea"/>
              </a:rPr>
              <a:t>や情報公開用</a:t>
            </a:r>
            <a:r>
              <a:rPr lang="en-US" altLang="ja-JP" sz="1050" dirty="0" smtClean="0">
                <a:solidFill>
                  <a:schemeClr val="tx1"/>
                </a:solidFill>
                <a:latin typeface="+mn-ea"/>
              </a:rPr>
              <a:t>Web</a:t>
            </a:r>
            <a:r>
              <a:rPr lang="ja-JP" altLang="en-US" sz="1050" dirty="0" smtClean="0">
                <a:solidFill>
                  <a:schemeClr val="tx1"/>
                </a:solidFill>
                <a:latin typeface="+mn-ea"/>
              </a:rPr>
              <a:t>データベースによる情報提供の促進 など</a:t>
            </a:r>
            <a:endParaRPr lang="en-US" altLang="ja-JP" sz="1050" dirty="0">
              <a:solidFill>
                <a:prstClr val="black"/>
              </a:solidFill>
              <a:latin typeface="HG丸ｺﾞｼｯｸM-PRO" panose="020F0600000000000000" pitchFamily="50" charset="-128"/>
              <a:ea typeface="HG丸ｺﾞｼｯｸM-PRO" panose="020F0600000000000000" pitchFamily="50" charset="-128"/>
            </a:endParaRPr>
          </a:p>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  （</a:t>
            </a:r>
            <a:r>
              <a:rPr lang="ja-JP" altLang="en-US" sz="1050" dirty="0">
                <a:solidFill>
                  <a:schemeClr val="tx1"/>
                </a:solidFill>
                <a:latin typeface="HG丸ｺﾞｼｯｸM-PRO" panose="020F0600000000000000" pitchFamily="50" charset="-128"/>
                <a:ea typeface="HG丸ｺﾞｼｯｸM-PRO" panose="020F0600000000000000" pitchFamily="50" charset="-128"/>
              </a:rPr>
              <a:t>３</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）マイナンバーカード</a:t>
            </a:r>
            <a:r>
              <a:rPr lang="ja-JP" altLang="en-US" sz="1050" dirty="0">
                <a:solidFill>
                  <a:schemeClr val="tx1"/>
                </a:solidFill>
                <a:latin typeface="HG丸ｺﾞｼｯｸM-PRO" panose="020F0600000000000000" pitchFamily="50" charset="-128"/>
                <a:ea typeface="HG丸ｺﾞｼｯｸM-PRO" panose="020F0600000000000000" pitchFamily="50" charset="-128"/>
              </a:rPr>
              <a:t>の普及</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rPr>
              <a:t>活用</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 </a:t>
            </a:r>
            <a:r>
              <a:rPr lang="en-US" altLang="ja-JP" sz="1050" dirty="0" smtClean="0">
                <a:solidFill>
                  <a:schemeClr val="tx1"/>
                </a:solidFill>
                <a:latin typeface="+mn-ea"/>
              </a:rPr>
              <a:t>… </a:t>
            </a:r>
            <a:r>
              <a:rPr lang="ja-JP" altLang="en-US" sz="1050" dirty="0" smtClean="0">
                <a:solidFill>
                  <a:schemeClr val="tx1"/>
                </a:solidFill>
                <a:latin typeface="+mn-ea"/>
              </a:rPr>
              <a:t>マイナンバーカードの普及啓発や活用推進のための広報活動 など</a:t>
            </a:r>
            <a:endParaRPr lang="en-US" altLang="ja-JP" sz="1050" dirty="0">
              <a:solidFill>
                <a:schemeClr val="tx1"/>
              </a:solidFill>
              <a:latin typeface="HGｺﾞｼｯｸE" panose="020B0909000000000000" pitchFamily="49" charset="-128"/>
              <a:ea typeface="HGｺﾞｼｯｸE" panose="020B0909000000000000" pitchFamily="49" charset="-128"/>
            </a:endParaRPr>
          </a:p>
          <a:p>
            <a:r>
              <a:rPr lang="ja-JP" altLang="en-US" sz="1050" dirty="0">
                <a:solidFill>
                  <a:schemeClr val="tx1"/>
                </a:solidFill>
                <a:latin typeface="+mn-ea"/>
              </a:rPr>
              <a:t>　</a:t>
            </a:r>
            <a:r>
              <a:rPr lang="ja-JP" altLang="en-US" sz="1050" dirty="0">
                <a:solidFill>
                  <a:schemeClr val="tx1"/>
                </a:solidFill>
                <a:latin typeface="HG丸ｺﾞｼｯｸM-PRO" panose="020F0600000000000000" pitchFamily="50" charset="-128"/>
                <a:ea typeface="HG丸ｺﾞｼｯｸM-PRO" panose="020F0600000000000000" pitchFamily="50" charset="-128"/>
              </a:rPr>
              <a:t>（４</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）デジタルデバイド</a:t>
            </a:r>
            <a:r>
              <a:rPr lang="ja-JP" altLang="en-US" sz="1050" dirty="0">
                <a:solidFill>
                  <a:schemeClr val="tx1"/>
                </a:solidFill>
                <a:latin typeface="HG丸ｺﾞｼｯｸM-PRO" panose="020F0600000000000000" pitchFamily="50" charset="-128"/>
                <a:ea typeface="HG丸ｺﾞｼｯｸM-PRO" panose="020F0600000000000000" pitchFamily="50" charset="-128"/>
              </a:rPr>
              <a:t>対策</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等 </a:t>
            </a:r>
            <a:r>
              <a:rPr lang="en-US" altLang="ja-JP" sz="1050" dirty="0" smtClean="0">
                <a:solidFill>
                  <a:schemeClr val="tx1"/>
                </a:solidFill>
                <a:latin typeface="+mn-ea"/>
              </a:rPr>
              <a:t>… </a:t>
            </a:r>
            <a:r>
              <a:rPr lang="ja-JP" altLang="en-US" sz="1050" dirty="0" smtClean="0">
                <a:solidFill>
                  <a:schemeClr val="tx1"/>
                </a:solidFill>
                <a:latin typeface="+mn-ea"/>
              </a:rPr>
              <a:t>携帯電話の不感地域解消の取組の支援、県ホームページにおけるウェブアクセシビリティの向上 など</a:t>
            </a:r>
            <a:endParaRPr lang="en-US" altLang="ja-JP" sz="1050" dirty="0">
              <a:solidFill>
                <a:schemeClr val="tx1"/>
              </a:solidFill>
              <a:latin typeface="HGｺﾞｼｯｸE" panose="020B0909000000000000" pitchFamily="49" charset="-128"/>
              <a:ea typeface="HGｺﾞｼｯｸE" panose="020B0909000000000000" pitchFamily="49" charset="-128"/>
            </a:endParaRPr>
          </a:p>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  （</a:t>
            </a:r>
            <a:r>
              <a:rPr lang="ja-JP" altLang="en-US" sz="1050" dirty="0">
                <a:solidFill>
                  <a:schemeClr val="tx1"/>
                </a:solidFill>
                <a:latin typeface="HG丸ｺﾞｼｯｸM-PRO" panose="020F0600000000000000" pitchFamily="50" charset="-128"/>
                <a:ea typeface="HG丸ｺﾞｼｯｸM-PRO" panose="020F0600000000000000" pitchFamily="50" charset="-128"/>
              </a:rPr>
              <a:t>５</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）標準化</a:t>
            </a:r>
            <a:r>
              <a:rPr lang="ja-JP" altLang="en-US" sz="1050" dirty="0">
                <a:solidFill>
                  <a:schemeClr val="tx1"/>
                </a:solidFill>
                <a:latin typeface="HG丸ｺﾞｼｯｸM-PRO" panose="020F0600000000000000" pitchFamily="50" charset="-128"/>
                <a:ea typeface="HG丸ｺﾞｼｯｸM-PRO" panose="020F0600000000000000" pitchFamily="50" charset="-128"/>
              </a:rPr>
              <a:t>・デジタル化、システム改革、</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BPR </a:t>
            </a:r>
            <a:r>
              <a:rPr lang="en-US" altLang="ja-JP" sz="1050" dirty="0" smtClean="0">
                <a:solidFill>
                  <a:schemeClr val="tx1"/>
                </a:solidFill>
                <a:latin typeface="+mn-ea"/>
              </a:rPr>
              <a:t>… </a:t>
            </a:r>
            <a:r>
              <a:rPr lang="ja-JP" altLang="en-US" sz="1050" dirty="0" smtClean="0">
                <a:solidFill>
                  <a:schemeClr val="tx1"/>
                </a:solidFill>
                <a:latin typeface="+mn-ea"/>
              </a:rPr>
              <a:t>市町村の自治体クラウドの導入支援、テレワーク環境の整備 など</a:t>
            </a:r>
            <a:endParaRPr lang="en-US" altLang="ja-JP" sz="1050" dirty="0">
              <a:solidFill>
                <a:schemeClr val="tx1"/>
              </a:solidFill>
              <a:latin typeface="HGｺﾞｼｯｸE" panose="020B0909000000000000" pitchFamily="49" charset="-128"/>
              <a:ea typeface="HGｺﾞｼｯｸE" panose="020B0909000000000000" pitchFamily="49" charset="-128"/>
            </a:endParaRPr>
          </a:p>
        </p:txBody>
      </p:sp>
      <p:sp>
        <p:nvSpPr>
          <p:cNvPr id="52" name="正方形/長方形 51"/>
          <p:cNvSpPr/>
          <p:nvPr/>
        </p:nvSpPr>
        <p:spPr>
          <a:xfrm>
            <a:off x="5724897" y="6462663"/>
            <a:ext cx="8928992" cy="1256116"/>
          </a:xfrm>
          <a:prstGeom prst="rect">
            <a:avLst/>
          </a:prstGeom>
          <a:noFill/>
          <a:ln w="9525">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t"/>
          <a:lstStyle/>
          <a:p>
            <a:endParaRPr lang="en-US" altLang="ja-JP" sz="1050" dirty="0">
              <a:solidFill>
                <a:schemeClr val="tx1"/>
              </a:solidFill>
              <a:latin typeface="HGｺﾞｼｯｸE" panose="020B0909000000000000" pitchFamily="49" charset="-128"/>
              <a:ea typeface="HGｺﾞｼｯｸE" panose="020B0909000000000000" pitchFamily="49" charset="-128"/>
            </a:endParaRPr>
          </a:p>
        </p:txBody>
      </p:sp>
      <p:sp>
        <p:nvSpPr>
          <p:cNvPr id="53" name="テキスト ボックス 52"/>
          <p:cNvSpPr txBox="1"/>
          <p:nvPr/>
        </p:nvSpPr>
        <p:spPr>
          <a:xfrm>
            <a:off x="9299773" y="1431397"/>
            <a:ext cx="1872207" cy="246221"/>
          </a:xfrm>
          <a:prstGeom prst="rect">
            <a:avLst/>
          </a:prstGeom>
          <a:noFill/>
        </p:spPr>
        <p:txBody>
          <a:bodyPr wrap="square" rtlCol="0">
            <a:spAutoFit/>
          </a:bodyPr>
          <a:lstStyle/>
          <a:p>
            <a:pPr algn="ctr"/>
            <a:r>
              <a:rPr kumimoji="1" lang="ja-JP" altLang="en-US" sz="1000" dirty="0" smtClean="0">
                <a:solidFill>
                  <a:schemeClr val="bg1"/>
                </a:solidFill>
              </a:rPr>
              <a:t>≪目指す姿≫</a:t>
            </a:r>
            <a:endParaRPr kumimoji="1" lang="ja-JP" altLang="en-US" sz="1000" dirty="0">
              <a:solidFill>
                <a:schemeClr val="bg1"/>
              </a:solidFill>
            </a:endParaRPr>
          </a:p>
        </p:txBody>
      </p:sp>
      <p:sp>
        <p:nvSpPr>
          <p:cNvPr id="54" name="二等辺三角形 53"/>
          <p:cNvSpPr/>
          <p:nvPr/>
        </p:nvSpPr>
        <p:spPr>
          <a:xfrm rot="5400000">
            <a:off x="2034880" y="5125669"/>
            <a:ext cx="6840000" cy="252000"/>
          </a:xfrm>
          <a:prstGeom prst="triangle">
            <a:avLst/>
          </a:prstGeom>
          <a:gradFill>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7" name="正方形/長方形 66"/>
          <p:cNvSpPr/>
          <p:nvPr/>
        </p:nvSpPr>
        <p:spPr>
          <a:xfrm>
            <a:off x="36265" y="8529518"/>
            <a:ext cx="5256584" cy="363660"/>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tIns="18000" bIns="18000" rtlCol="0" anchor="t"/>
          <a:lstStyle/>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④ 本県の基幹産業である第一次産業や、ものづくり産業における</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ICT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の活用に</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a:p>
            <a:r>
              <a:rPr lang="ja-JP" altLang="en-US" sz="1050" dirty="0">
                <a:solidFill>
                  <a:schemeClr val="tx1"/>
                </a:solidFill>
                <a:latin typeface="HG丸ｺﾞｼｯｸM-PRO" panose="020F0600000000000000" pitchFamily="50" charset="-128"/>
                <a:ea typeface="HG丸ｺﾞｼｯｸM-PRO" panose="020F0600000000000000" pitchFamily="50" charset="-128"/>
              </a:rPr>
              <a:t>　</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よる生産性の向上と人材の確保</a:t>
            </a:r>
            <a:endParaRPr kumimoji="1"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68" name="正方形/長方形 67"/>
          <p:cNvSpPr/>
          <p:nvPr/>
        </p:nvSpPr>
        <p:spPr>
          <a:xfrm>
            <a:off x="36265" y="8946322"/>
            <a:ext cx="5256584" cy="361197"/>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tIns="18000" bIns="18000" rtlCol="0" anchor="t"/>
          <a:lstStyle/>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⑤ </a:t>
            </a:r>
            <a:r>
              <a:rPr lang="en-US" altLang="ja-JP" sz="1050" dirty="0" err="1" smtClean="0">
                <a:solidFill>
                  <a:schemeClr val="tx1"/>
                </a:solidFill>
                <a:latin typeface="HG丸ｺﾞｼｯｸM-PRO" panose="020F0600000000000000" pitchFamily="50" charset="-128"/>
                <a:ea typeface="HG丸ｺﾞｼｯｸM-PRO" panose="020F0600000000000000" pitchFamily="50" charset="-128"/>
              </a:rPr>
              <a:t>IoT</a:t>
            </a:r>
            <a:r>
              <a:rPr lang="ja-JP" altLang="en-US" sz="1050" dirty="0" err="1" smtClean="0">
                <a:solidFill>
                  <a:schemeClr val="tx1"/>
                </a:solidFill>
                <a:latin typeface="HG丸ｺﾞｼｯｸM-PRO" panose="020F0600000000000000" pitchFamily="50" charset="-128"/>
                <a:ea typeface="HG丸ｺﾞｼｯｸM-PRO" panose="020F0600000000000000" pitchFamily="50" charset="-128"/>
              </a:rPr>
              <a:t>、</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AI</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など、最新の</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ICT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技術に対応できる人材の育成</a:t>
            </a:r>
            <a:endParaRPr kumimoji="1"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⑥ </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ICT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を活用した新たな学びの推進</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74" name="正方形/長方形 73"/>
          <p:cNvSpPr/>
          <p:nvPr/>
        </p:nvSpPr>
        <p:spPr>
          <a:xfrm>
            <a:off x="36265" y="9761821"/>
            <a:ext cx="5256584" cy="520425"/>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tIns="18000" bIns="18000" rtlCol="0" anchor="t"/>
          <a:lstStyle/>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⑧ </a:t>
            </a:r>
            <a:r>
              <a:rPr lang="en-US" altLang="ja-JP" sz="1050" dirty="0" err="1" smtClean="0">
                <a:solidFill>
                  <a:schemeClr val="tx1"/>
                </a:solidFill>
                <a:latin typeface="HG丸ｺﾞｼｯｸM-PRO" panose="020F0600000000000000" pitchFamily="50" charset="-128"/>
                <a:ea typeface="HG丸ｺﾞｼｯｸM-PRO" panose="020F0600000000000000" pitchFamily="50" charset="-128"/>
              </a:rPr>
              <a:t>IoT</a:t>
            </a:r>
            <a:r>
              <a:rPr lang="ja-JP" altLang="en-US" sz="1050" dirty="0" err="1" smtClean="0">
                <a:solidFill>
                  <a:schemeClr val="tx1"/>
                </a:solidFill>
                <a:latin typeface="HG丸ｺﾞｼｯｸM-PRO" panose="020F0600000000000000" pitchFamily="50" charset="-128"/>
                <a:ea typeface="HG丸ｺﾞｼｯｸM-PRO" panose="020F0600000000000000" pitchFamily="50" charset="-128"/>
              </a:rPr>
              <a:t>、</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AI</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の時代に対応した</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ICT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リテラシーの向上</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a:p>
            <a:r>
              <a:rPr lang="ja-JP" altLang="en-US" sz="1050" dirty="0">
                <a:solidFill>
                  <a:schemeClr val="tx1"/>
                </a:solidFill>
                <a:latin typeface="HG丸ｺﾞｼｯｸM-PRO" panose="020F0600000000000000" pitchFamily="50" charset="-128"/>
                <a:ea typeface="HG丸ｺﾞｼｯｸM-PRO" panose="020F0600000000000000" pitchFamily="50" charset="-128"/>
              </a:rPr>
              <a:t>⑨</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 携帯電話や超高速ブロードバンドなど、県民の</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rPr>
              <a:t>ICT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利活用を支える基盤の整備</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a:p>
            <a:r>
              <a:rPr lang="ja-JP" altLang="en-US" sz="1050" dirty="0">
                <a:solidFill>
                  <a:schemeClr val="tx1"/>
                </a:solidFill>
                <a:latin typeface="HG丸ｺﾞｼｯｸM-PRO" panose="020F0600000000000000" pitchFamily="50" charset="-128"/>
                <a:ea typeface="HG丸ｺﾞｼｯｸM-PRO" panose="020F0600000000000000" pitchFamily="50" charset="-128"/>
              </a:rPr>
              <a:t>⑩</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 行政事務の効率化と住民サービス向上に向けたデジタル県庁の推進</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6" name="角丸四角形 5"/>
          <p:cNvSpPr/>
          <p:nvPr/>
        </p:nvSpPr>
        <p:spPr>
          <a:xfrm>
            <a:off x="4824824" y="7756139"/>
            <a:ext cx="504056" cy="236022"/>
          </a:xfrm>
          <a:prstGeom prst="round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lgn="ctr"/>
            <a:endParaRPr kumimoji="1" lang="ja-JP" altLang="en-US"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7" name="テキスト ボックス 6"/>
          <p:cNvSpPr txBox="1"/>
          <p:nvPr/>
        </p:nvSpPr>
        <p:spPr>
          <a:xfrm>
            <a:off x="4644777" y="7774122"/>
            <a:ext cx="864096" cy="215444"/>
          </a:xfrm>
          <a:prstGeom prst="rect">
            <a:avLst/>
          </a:prstGeom>
          <a:noFill/>
        </p:spPr>
        <p:txBody>
          <a:bodyPr wrap="square" rtlCol="0">
            <a:spAutoFit/>
          </a:bodyPr>
          <a:lstStyle/>
          <a:p>
            <a:pPr algn="ctr"/>
            <a:r>
              <a:rPr lang="ja-JP" altLang="en-US" sz="800" dirty="0">
                <a:latin typeface="HGPｺﾞｼｯｸE" panose="020B0900000000000000" pitchFamily="50" charset="-128"/>
                <a:ea typeface="HGPｺﾞｼｯｸE" panose="020B0900000000000000" pitchFamily="50" charset="-128"/>
              </a:rPr>
              <a:t>暮らし</a:t>
            </a:r>
            <a:r>
              <a:rPr kumimoji="1" lang="ja-JP" altLang="en-US" sz="800" dirty="0" smtClean="0">
                <a:latin typeface="HGPｺﾞｼｯｸE" panose="020B0900000000000000" pitchFamily="50" charset="-128"/>
                <a:ea typeface="HGPｺﾞｼｯｸE" panose="020B0900000000000000" pitchFamily="50" charset="-128"/>
              </a:rPr>
              <a:t>・安全</a:t>
            </a:r>
            <a:endParaRPr kumimoji="1" lang="ja-JP" altLang="en-US" sz="800" dirty="0">
              <a:latin typeface="HGPｺﾞｼｯｸE" panose="020B0900000000000000" pitchFamily="50" charset="-128"/>
              <a:ea typeface="HGPｺﾞｼｯｸE" panose="020B0900000000000000" pitchFamily="50" charset="-128"/>
            </a:endParaRPr>
          </a:p>
        </p:txBody>
      </p:sp>
      <p:sp>
        <p:nvSpPr>
          <p:cNvPr id="76" name="角丸四角形 75"/>
          <p:cNvSpPr/>
          <p:nvPr/>
        </p:nvSpPr>
        <p:spPr>
          <a:xfrm>
            <a:off x="4827581" y="8509520"/>
            <a:ext cx="504056" cy="236022"/>
          </a:xfrm>
          <a:prstGeom prst="round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lgn="ctr"/>
            <a:endParaRPr kumimoji="1" lang="ja-JP" altLang="en-US"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77" name="テキスト ボックス 76"/>
          <p:cNvSpPr txBox="1"/>
          <p:nvPr/>
        </p:nvSpPr>
        <p:spPr>
          <a:xfrm>
            <a:off x="4716785" y="8527306"/>
            <a:ext cx="720080" cy="215444"/>
          </a:xfrm>
          <a:prstGeom prst="rect">
            <a:avLst/>
          </a:prstGeom>
          <a:noFill/>
        </p:spPr>
        <p:txBody>
          <a:bodyPr wrap="square" rtlCol="0">
            <a:spAutoFit/>
          </a:bodyPr>
          <a:lstStyle/>
          <a:p>
            <a:pPr algn="ctr"/>
            <a:r>
              <a:rPr lang="ja-JP" altLang="en-US" sz="800" dirty="0">
                <a:latin typeface="HGPｺﾞｼｯｸE" panose="020B0900000000000000" pitchFamily="50" charset="-128"/>
                <a:ea typeface="HGPｺﾞｼｯｸE" panose="020B0900000000000000" pitchFamily="50" charset="-128"/>
              </a:rPr>
              <a:t>産業</a:t>
            </a:r>
            <a:endParaRPr kumimoji="1" lang="ja-JP" altLang="en-US" sz="800" dirty="0">
              <a:latin typeface="HGPｺﾞｼｯｸE" panose="020B0900000000000000" pitchFamily="50" charset="-128"/>
              <a:ea typeface="HGPｺﾞｼｯｸE" panose="020B0900000000000000" pitchFamily="50" charset="-128"/>
            </a:endParaRPr>
          </a:p>
        </p:txBody>
      </p:sp>
      <p:sp>
        <p:nvSpPr>
          <p:cNvPr id="78" name="角丸四角形 77"/>
          <p:cNvSpPr/>
          <p:nvPr/>
        </p:nvSpPr>
        <p:spPr>
          <a:xfrm>
            <a:off x="4827581" y="8914156"/>
            <a:ext cx="504056" cy="236022"/>
          </a:xfrm>
          <a:prstGeom prst="round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lgn="ctr"/>
            <a:endParaRPr kumimoji="1" lang="ja-JP" altLang="en-US"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79" name="テキスト ボックス 78"/>
          <p:cNvSpPr txBox="1"/>
          <p:nvPr/>
        </p:nvSpPr>
        <p:spPr>
          <a:xfrm>
            <a:off x="4716784" y="8932139"/>
            <a:ext cx="720081" cy="215444"/>
          </a:xfrm>
          <a:prstGeom prst="rect">
            <a:avLst/>
          </a:prstGeom>
          <a:noFill/>
        </p:spPr>
        <p:txBody>
          <a:bodyPr wrap="square" rtlCol="0">
            <a:spAutoFit/>
          </a:bodyPr>
          <a:lstStyle/>
          <a:p>
            <a:pPr algn="ctr"/>
            <a:r>
              <a:rPr lang="ja-JP" altLang="en-US" sz="800" dirty="0">
                <a:latin typeface="HGPｺﾞｼｯｸE" panose="020B0900000000000000" pitchFamily="50" charset="-128"/>
                <a:ea typeface="HGPｺﾞｼｯｸE" panose="020B0900000000000000" pitchFamily="50" charset="-128"/>
              </a:rPr>
              <a:t>人づくり</a:t>
            </a:r>
            <a:endParaRPr kumimoji="1" lang="ja-JP" altLang="en-US" sz="800" dirty="0">
              <a:latin typeface="HGPｺﾞｼｯｸE" panose="020B0900000000000000" pitchFamily="50" charset="-128"/>
              <a:ea typeface="HGPｺﾞｼｯｸE" panose="020B0900000000000000" pitchFamily="50" charset="-128"/>
            </a:endParaRPr>
          </a:p>
        </p:txBody>
      </p:sp>
      <p:sp>
        <p:nvSpPr>
          <p:cNvPr id="80" name="角丸四角形 79"/>
          <p:cNvSpPr/>
          <p:nvPr/>
        </p:nvSpPr>
        <p:spPr>
          <a:xfrm>
            <a:off x="4827581" y="9746852"/>
            <a:ext cx="504056" cy="236022"/>
          </a:xfrm>
          <a:prstGeom prst="round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lgn="ctr"/>
            <a:endParaRPr kumimoji="1" lang="ja-JP" altLang="en-US"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82" name="テキスト ボックス 81"/>
          <p:cNvSpPr txBox="1"/>
          <p:nvPr/>
        </p:nvSpPr>
        <p:spPr>
          <a:xfrm>
            <a:off x="4788793" y="9764835"/>
            <a:ext cx="614852" cy="215444"/>
          </a:xfrm>
          <a:prstGeom prst="rect">
            <a:avLst/>
          </a:prstGeom>
          <a:noFill/>
        </p:spPr>
        <p:txBody>
          <a:bodyPr wrap="square" rtlCol="0">
            <a:spAutoFit/>
          </a:bodyPr>
          <a:lstStyle/>
          <a:p>
            <a:r>
              <a:rPr lang="ja-JP" altLang="en-US" sz="800" dirty="0" smtClean="0">
                <a:latin typeface="HGPｺﾞｼｯｸE" panose="020B0900000000000000" pitchFamily="50" charset="-128"/>
                <a:ea typeface="HGPｺﾞｼｯｸE" panose="020B0900000000000000" pitchFamily="50" charset="-128"/>
              </a:rPr>
              <a:t>環境整備</a:t>
            </a:r>
            <a:endParaRPr kumimoji="1" lang="ja-JP" altLang="en-US" sz="800" dirty="0">
              <a:latin typeface="HGPｺﾞｼｯｸE" panose="020B0900000000000000" pitchFamily="50" charset="-128"/>
              <a:ea typeface="HGPｺﾞｼｯｸE" panose="020B0900000000000000" pitchFamily="50" charset="-128"/>
            </a:endParaRPr>
          </a:p>
        </p:txBody>
      </p:sp>
      <p:cxnSp>
        <p:nvCxnSpPr>
          <p:cNvPr id="9" name="カギ線コネクタ 8"/>
          <p:cNvCxnSpPr>
            <a:stCxn id="38" idx="4"/>
            <a:endCxn id="58" idx="0"/>
          </p:cNvCxnSpPr>
          <p:nvPr/>
        </p:nvCxnSpPr>
        <p:spPr>
          <a:xfrm rot="5400000">
            <a:off x="8263277" y="426650"/>
            <a:ext cx="432739" cy="3448962"/>
          </a:xfrm>
          <a:prstGeom prst="bentConnector3">
            <a:avLst/>
          </a:prstGeom>
          <a:ln w="28575"/>
        </p:spPr>
        <p:style>
          <a:lnRef idx="1">
            <a:schemeClr val="accent1"/>
          </a:lnRef>
          <a:fillRef idx="0">
            <a:schemeClr val="accent1"/>
          </a:fillRef>
          <a:effectRef idx="0">
            <a:schemeClr val="accent1"/>
          </a:effectRef>
          <a:fontRef idx="minor">
            <a:schemeClr val="tx1"/>
          </a:fontRef>
        </p:style>
      </p:cxnSp>
      <p:cxnSp>
        <p:nvCxnSpPr>
          <p:cNvPr id="84" name="カギ線コネクタ 83"/>
          <p:cNvCxnSpPr>
            <a:stCxn id="38" idx="4"/>
            <a:endCxn id="60" idx="0"/>
          </p:cNvCxnSpPr>
          <p:nvPr/>
        </p:nvCxnSpPr>
        <p:spPr>
          <a:xfrm rot="5400000">
            <a:off x="9105705" y="1292320"/>
            <a:ext cx="455981" cy="1740864"/>
          </a:xfrm>
          <a:prstGeom prst="bentConnector3">
            <a:avLst>
              <a:gd name="adj1" fmla="val 50000"/>
            </a:avLst>
          </a:prstGeom>
          <a:ln w="28575"/>
        </p:spPr>
        <p:style>
          <a:lnRef idx="1">
            <a:schemeClr val="accent1"/>
          </a:lnRef>
          <a:fillRef idx="0">
            <a:schemeClr val="accent1"/>
          </a:fillRef>
          <a:effectRef idx="0">
            <a:schemeClr val="accent1"/>
          </a:effectRef>
          <a:fontRef idx="minor">
            <a:schemeClr val="tx1"/>
          </a:fontRef>
        </p:style>
      </p:cxnSp>
      <p:cxnSp>
        <p:nvCxnSpPr>
          <p:cNvPr id="85" name="カギ線コネクタ 84"/>
          <p:cNvCxnSpPr>
            <a:stCxn id="38" idx="4"/>
          </p:cNvCxnSpPr>
          <p:nvPr/>
        </p:nvCxnSpPr>
        <p:spPr>
          <a:xfrm rot="16200000" flipH="1">
            <a:off x="9990456" y="2148432"/>
            <a:ext cx="432738" cy="5397"/>
          </a:xfrm>
          <a:prstGeom prst="bentConnector3">
            <a:avLst>
              <a:gd name="adj1" fmla="val 50000"/>
            </a:avLst>
          </a:prstGeom>
          <a:ln w="28575"/>
        </p:spPr>
        <p:style>
          <a:lnRef idx="1">
            <a:schemeClr val="accent1"/>
          </a:lnRef>
          <a:fillRef idx="0">
            <a:schemeClr val="accent1"/>
          </a:fillRef>
          <a:effectRef idx="0">
            <a:schemeClr val="accent1"/>
          </a:effectRef>
          <a:fontRef idx="minor">
            <a:schemeClr val="tx1"/>
          </a:fontRef>
        </p:style>
      </p:cxnSp>
      <p:cxnSp>
        <p:nvCxnSpPr>
          <p:cNvPr id="86" name="カギ線コネクタ 85"/>
          <p:cNvCxnSpPr>
            <a:stCxn id="38" idx="4"/>
            <a:endCxn id="64" idx="0"/>
          </p:cNvCxnSpPr>
          <p:nvPr/>
        </p:nvCxnSpPr>
        <p:spPr>
          <a:xfrm rot="16200000" flipH="1">
            <a:off x="11786999" y="351890"/>
            <a:ext cx="432739" cy="3598482"/>
          </a:xfrm>
          <a:prstGeom prst="bentConnector3">
            <a:avLst>
              <a:gd name="adj1" fmla="val 50000"/>
            </a:avLst>
          </a:prstGeom>
          <a:ln w="28575"/>
        </p:spPr>
        <p:style>
          <a:lnRef idx="1">
            <a:schemeClr val="accent1"/>
          </a:lnRef>
          <a:fillRef idx="0">
            <a:schemeClr val="accent1"/>
          </a:fillRef>
          <a:effectRef idx="0">
            <a:schemeClr val="accent1"/>
          </a:effectRef>
          <a:fontRef idx="minor">
            <a:schemeClr val="tx1"/>
          </a:fontRef>
        </p:style>
      </p:cxnSp>
      <p:sp>
        <p:nvSpPr>
          <p:cNvPr id="87" name="角丸四角形 86"/>
          <p:cNvSpPr/>
          <p:nvPr/>
        </p:nvSpPr>
        <p:spPr>
          <a:xfrm>
            <a:off x="11180530" y="2398096"/>
            <a:ext cx="1671671" cy="770485"/>
          </a:xfrm>
          <a:prstGeom prst="roundRect">
            <a:avLst>
              <a:gd name="adj" fmla="val 6689"/>
            </a:avLst>
          </a:prstGeom>
          <a:solidFill>
            <a:sysClr val="window" lastClr="FFFFFF"/>
          </a:solidFill>
          <a:ln w="25400" cap="flat" cmpd="sng" algn="ctr">
            <a:solidFill>
              <a:srgbClr val="4F81BD">
                <a:shade val="50000"/>
              </a:srgbClr>
            </a:solidFill>
            <a:prstDash val="solid"/>
          </a:ln>
          <a:effectLst/>
        </p:spPr>
        <p:txBody>
          <a:bodyPr rtlCol="0" anchor="ctr"/>
          <a:lstStyle/>
          <a:p>
            <a:pPr marL="0" marR="0" lvl="0" indent="0" algn="ctr" defTabSz="913704"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smtClean="0">
              <a:ln>
                <a:noFill/>
              </a:ln>
              <a:solidFill>
                <a:prstClr val="white"/>
              </a:solidFill>
              <a:effectLst/>
              <a:uLnTx/>
              <a:uFillTx/>
              <a:latin typeface="Calibri"/>
              <a:ea typeface="ＭＳ Ｐゴシック"/>
              <a:cs typeface="+mn-cs"/>
            </a:endParaRPr>
          </a:p>
        </p:txBody>
      </p:sp>
      <p:sp>
        <p:nvSpPr>
          <p:cNvPr id="88" name="テキスト ボックス 87"/>
          <p:cNvSpPr txBox="1"/>
          <p:nvPr/>
        </p:nvSpPr>
        <p:spPr>
          <a:xfrm>
            <a:off x="11334201" y="2376493"/>
            <a:ext cx="1368152" cy="369332"/>
          </a:xfrm>
          <a:prstGeom prst="rect">
            <a:avLst/>
          </a:prstGeom>
          <a:noFill/>
        </p:spPr>
        <p:txBody>
          <a:bodyPr wrap="square" rtlCol="0">
            <a:spAutoFit/>
          </a:bodyPr>
          <a:lstStyle/>
          <a:p>
            <a:pPr algn="ctr" defTabSz="913704"/>
            <a:r>
              <a:rPr lang="ja-JP" altLang="en-US" sz="1800" dirty="0">
                <a:solidFill>
                  <a:prstClr val="black"/>
                </a:solidFill>
                <a:latin typeface="HGP創英角ｺﾞｼｯｸUB" panose="020B0900000000000000" pitchFamily="50" charset="-128"/>
                <a:ea typeface="HGP創英角ｺﾞｼｯｸUB" panose="020B0900000000000000" pitchFamily="50" charset="-128"/>
              </a:rPr>
              <a:t>情報発信</a:t>
            </a:r>
          </a:p>
        </p:txBody>
      </p:sp>
      <p:sp>
        <p:nvSpPr>
          <p:cNvPr id="89" name="テキスト ボックス 88"/>
          <p:cNvSpPr txBox="1"/>
          <p:nvPr/>
        </p:nvSpPr>
        <p:spPr>
          <a:xfrm>
            <a:off x="11157172" y="2689057"/>
            <a:ext cx="1725510" cy="415498"/>
          </a:xfrm>
          <a:prstGeom prst="rect">
            <a:avLst/>
          </a:prstGeom>
          <a:noFill/>
        </p:spPr>
        <p:txBody>
          <a:bodyPr wrap="square" rtlCol="0">
            <a:spAutoFit/>
          </a:bodyPr>
          <a:lstStyle/>
          <a:p>
            <a:pPr algn="ctr" defTabSz="913704"/>
            <a:r>
              <a:rPr lang="ja-JP" altLang="en-US" sz="1050" b="1" dirty="0">
                <a:solidFill>
                  <a:prstClr val="black"/>
                </a:solidFill>
                <a:latin typeface="HGPｺﾞｼｯｸE" panose="020B0900000000000000" pitchFamily="50" charset="-128"/>
                <a:ea typeface="HGPｺﾞｼｯｸE" panose="020B0900000000000000" pitchFamily="50" charset="-128"/>
              </a:rPr>
              <a:t>～</a:t>
            </a:r>
            <a:r>
              <a:rPr lang="ja-JP" altLang="en-US" sz="1050" b="1" dirty="0" smtClean="0">
                <a:solidFill>
                  <a:prstClr val="black"/>
                </a:solidFill>
                <a:latin typeface="HGPｺﾞｼｯｸE" panose="020B0900000000000000" pitchFamily="50" charset="-128"/>
                <a:ea typeface="HGPｺﾞｼｯｸE" panose="020B0900000000000000" pitchFamily="50" charset="-128"/>
              </a:rPr>
              <a:t>ＩＣＴによる</a:t>
            </a:r>
            <a:endParaRPr lang="en-US" altLang="ja-JP" sz="1050" b="1" dirty="0" smtClean="0">
              <a:solidFill>
                <a:prstClr val="black"/>
              </a:solidFill>
              <a:latin typeface="HGPｺﾞｼｯｸE" panose="020B0900000000000000" pitchFamily="50" charset="-128"/>
              <a:ea typeface="HGPｺﾞｼｯｸE" panose="020B0900000000000000" pitchFamily="50" charset="-128"/>
            </a:endParaRPr>
          </a:p>
          <a:p>
            <a:pPr algn="ctr" defTabSz="913704"/>
            <a:r>
              <a:rPr lang="ja-JP" altLang="en-US" sz="1050" b="1" dirty="0" smtClean="0">
                <a:solidFill>
                  <a:prstClr val="black"/>
                </a:solidFill>
                <a:latin typeface="HGPｺﾞｼｯｸE" panose="020B0900000000000000" pitchFamily="50" charset="-128"/>
                <a:ea typeface="HGPｺﾞｼｯｸE" panose="020B0900000000000000" pitchFamily="50" charset="-128"/>
              </a:rPr>
              <a:t>効果的な情報の発信～</a:t>
            </a:r>
            <a:endParaRPr lang="en-US" altLang="ja-JP" sz="1050" b="1" dirty="0">
              <a:solidFill>
                <a:prstClr val="black"/>
              </a:solidFill>
              <a:latin typeface="HGPｺﾞｼｯｸE" panose="020B0900000000000000" pitchFamily="50" charset="-128"/>
              <a:ea typeface="HGPｺﾞｼｯｸE" panose="020B0900000000000000" pitchFamily="50" charset="-128"/>
            </a:endParaRPr>
          </a:p>
        </p:txBody>
      </p:sp>
      <p:cxnSp>
        <p:nvCxnSpPr>
          <p:cNvPr id="90" name="カギ線コネクタ 89"/>
          <p:cNvCxnSpPr>
            <a:stCxn id="38" idx="4"/>
            <a:endCxn id="88" idx="0"/>
          </p:cNvCxnSpPr>
          <p:nvPr/>
        </p:nvCxnSpPr>
        <p:spPr>
          <a:xfrm rot="16200000" flipH="1">
            <a:off x="10890337" y="1248552"/>
            <a:ext cx="441731" cy="1814150"/>
          </a:xfrm>
          <a:prstGeom prst="bentConnector3">
            <a:avLst>
              <a:gd name="adj1" fmla="val 50000"/>
            </a:avLst>
          </a:prstGeom>
          <a:ln w="28575"/>
        </p:spPr>
        <p:style>
          <a:lnRef idx="1">
            <a:schemeClr val="accent1"/>
          </a:lnRef>
          <a:fillRef idx="0">
            <a:schemeClr val="accent1"/>
          </a:fillRef>
          <a:effectRef idx="0">
            <a:schemeClr val="accent1"/>
          </a:effectRef>
          <a:fontRef idx="minor">
            <a:schemeClr val="tx1"/>
          </a:fontRef>
        </p:style>
      </p:cxnSp>
      <p:sp>
        <p:nvSpPr>
          <p:cNvPr id="73" name="テキスト ボックス 72"/>
          <p:cNvSpPr txBox="1"/>
          <p:nvPr/>
        </p:nvSpPr>
        <p:spPr>
          <a:xfrm>
            <a:off x="9109273" y="2127911"/>
            <a:ext cx="2376265" cy="276999"/>
          </a:xfrm>
          <a:prstGeom prst="rect">
            <a:avLst/>
          </a:prstGeom>
          <a:noFill/>
        </p:spPr>
        <p:txBody>
          <a:bodyPr wrap="square" rtlCol="0">
            <a:spAutoFit/>
          </a:bodyPr>
          <a:lstStyle/>
          <a:p>
            <a:pPr algn="ctr"/>
            <a:r>
              <a:rPr lang="ja-JP" altLang="en-US" sz="1200" dirty="0" smtClean="0"/>
              <a:t>≪５</a:t>
            </a:r>
            <a:r>
              <a:rPr kumimoji="1" lang="ja-JP" altLang="en-US" sz="1200" dirty="0" smtClean="0"/>
              <a:t>つの取組方向≫</a:t>
            </a:r>
            <a:endParaRPr kumimoji="1" lang="ja-JP" altLang="en-US" sz="1200" dirty="0"/>
          </a:p>
        </p:txBody>
      </p:sp>
      <p:cxnSp>
        <p:nvCxnSpPr>
          <p:cNvPr id="93" name="直線コネクタ 92"/>
          <p:cNvCxnSpPr/>
          <p:nvPr/>
        </p:nvCxnSpPr>
        <p:spPr>
          <a:xfrm flipV="1">
            <a:off x="10243066" y="3168581"/>
            <a:ext cx="3618735" cy="279040"/>
          </a:xfrm>
          <a:prstGeom prst="line">
            <a:avLst/>
          </a:prstGeom>
          <a:noFill/>
          <a:ln w="31750" cap="flat" cmpd="sng" algn="ctr">
            <a:solidFill>
              <a:srgbClr val="4F81BD">
                <a:shade val="95000"/>
                <a:satMod val="105000"/>
              </a:srgbClr>
            </a:solidFill>
            <a:prstDash val="solid"/>
          </a:ln>
          <a:effectLst/>
        </p:spPr>
      </p:cxnSp>
      <p:sp>
        <p:nvSpPr>
          <p:cNvPr id="83" name="正方形/長方形 82"/>
          <p:cNvSpPr/>
          <p:nvPr/>
        </p:nvSpPr>
        <p:spPr>
          <a:xfrm>
            <a:off x="36265" y="9363684"/>
            <a:ext cx="5256584" cy="341426"/>
          </a:xfrm>
          <a:prstGeom prst="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tIns="18000" bIns="18000" rtlCol="0" anchor="t"/>
          <a:lstStyle/>
          <a:p>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⑦ </a:t>
            </a:r>
            <a:r>
              <a:rPr lang="en-US" altLang="ja-JP" sz="1050" dirty="0">
                <a:solidFill>
                  <a:schemeClr val="tx1"/>
                </a:solidFill>
                <a:latin typeface="HG丸ｺﾞｼｯｸM-PRO" panose="020F0600000000000000" pitchFamily="50" charset="-128"/>
                <a:ea typeface="HG丸ｺﾞｼｯｸM-PRO" panose="020F0600000000000000" pitchFamily="50" charset="-128"/>
              </a:rPr>
              <a:t>ICT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rPr>
              <a:t>の活用による情報発信の充実・強化</a:t>
            </a:r>
            <a:endParaRPr kumimoji="1" lang="en-US" altLang="ja-JP"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91" name="テキスト ボックス 90"/>
          <p:cNvSpPr txBox="1"/>
          <p:nvPr/>
        </p:nvSpPr>
        <p:spPr>
          <a:xfrm>
            <a:off x="4716785" y="9361472"/>
            <a:ext cx="720080" cy="215444"/>
          </a:xfrm>
          <a:prstGeom prst="rect">
            <a:avLst/>
          </a:prstGeom>
          <a:noFill/>
        </p:spPr>
        <p:txBody>
          <a:bodyPr wrap="square" rtlCol="0">
            <a:spAutoFit/>
          </a:bodyPr>
          <a:lstStyle/>
          <a:p>
            <a:pPr algn="ctr"/>
            <a:r>
              <a:rPr lang="ja-JP" altLang="en-US" sz="800" dirty="0">
                <a:latin typeface="HGPｺﾞｼｯｸE" panose="020B0900000000000000" pitchFamily="50" charset="-128"/>
                <a:ea typeface="HGPｺﾞｼｯｸE" panose="020B0900000000000000" pitchFamily="50" charset="-128"/>
              </a:rPr>
              <a:t>産業</a:t>
            </a:r>
            <a:endParaRPr kumimoji="1" lang="ja-JP" altLang="en-US" sz="800" dirty="0">
              <a:latin typeface="HGPｺﾞｼｯｸE" panose="020B0900000000000000" pitchFamily="50" charset="-128"/>
              <a:ea typeface="HGPｺﾞｼｯｸE" panose="020B0900000000000000" pitchFamily="50" charset="-128"/>
            </a:endParaRPr>
          </a:p>
        </p:txBody>
      </p:sp>
      <p:sp>
        <p:nvSpPr>
          <p:cNvPr id="92" name="角丸四角形 91"/>
          <p:cNvSpPr/>
          <p:nvPr/>
        </p:nvSpPr>
        <p:spPr>
          <a:xfrm>
            <a:off x="4824824" y="9333914"/>
            <a:ext cx="504056" cy="236022"/>
          </a:xfrm>
          <a:prstGeom prst="roundRect">
            <a:avLst/>
          </a:prstGeom>
          <a:solidFill>
            <a:schemeClr val="bg1"/>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algn="ctr"/>
            <a:endParaRPr kumimoji="1" lang="ja-JP" altLang="en-US" sz="1050" dirty="0" smtClean="0">
              <a:solidFill>
                <a:schemeClr val="tx1"/>
              </a:solidFill>
              <a:latin typeface="HG丸ｺﾞｼｯｸM-PRO" panose="020F0600000000000000" pitchFamily="50" charset="-128"/>
              <a:ea typeface="HG丸ｺﾞｼｯｸM-PRO" panose="020F0600000000000000" pitchFamily="50" charset="-128"/>
            </a:endParaRPr>
          </a:p>
        </p:txBody>
      </p:sp>
      <p:sp>
        <p:nvSpPr>
          <p:cNvPr id="94" name="テキスト ボックス 93"/>
          <p:cNvSpPr txBox="1"/>
          <p:nvPr/>
        </p:nvSpPr>
        <p:spPr>
          <a:xfrm>
            <a:off x="4644777" y="9337608"/>
            <a:ext cx="864096" cy="215444"/>
          </a:xfrm>
          <a:prstGeom prst="rect">
            <a:avLst/>
          </a:prstGeom>
          <a:noFill/>
        </p:spPr>
        <p:txBody>
          <a:bodyPr wrap="square" rtlCol="0">
            <a:spAutoFit/>
          </a:bodyPr>
          <a:lstStyle/>
          <a:p>
            <a:pPr algn="ctr"/>
            <a:r>
              <a:rPr lang="ja-JP" altLang="en-US" sz="800" dirty="0">
                <a:latin typeface="HGPｺﾞｼｯｸE" panose="020B0900000000000000" pitchFamily="50" charset="-128"/>
                <a:ea typeface="HGPｺﾞｼｯｸE" panose="020B0900000000000000" pitchFamily="50" charset="-128"/>
              </a:rPr>
              <a:t>情報発信</a:t>
            </a:r>
            <a:endParaRPr kumimoji="1" lang="ja-JP" altLang="en-US" sz="800" dirty="0">
              <a:latin typeface="HGPｺﾞｼｯｸE" panose="020B0900000000000000" pitchFamily="50" charset="-128"/>
              <a:ea typeface="HGPｺﾞｼｯｸE" panose="020B0900000000000000" pitchFamily="50" charset="-128"/>
            </a:endParaRPr>
          </a:p>
        </p:txBody>
      </p:sp>
      <p:sp>
        <p:nvSpPr>
          <p:cNvPr id="2" name="テキスト ボックス 1"/>
          <p:cNvSpPr txBox="1"/>
          <p:nvPr/>
        </p:nvSpPr>
        <p:spPr>
          <a:xfrm>
            <a:off x="12372430" y="35713"/>
            <a:ext cx="2353467" cy="553998"/>
          </a:xfrm>
          <a:prstGeom prst="rect">
            <a:avLst/>
          </a:prstGeom>
          <a:noFill/>
          <a:ln>
            <a:solidFill>
              <a:schemeClr val="tx1"/>
            </a:solidFill>
          </a:ln>
        </p:spPr>
        <p:txBody>
          <a:bodyPr wrap="square" rtlCol="0">
            <a:spAutoFit/>
          </a:bodyPr>
          <a:lstStyle/>
          <a:p>
            <a:pPr algn="dist"/>
            <a:r>
              <a:rPr kumimoji="1" lang="ja-JP" altLang="en-US" sz="1000" dirty="0" smtClean="0"/>
              <a:t>令和</a:t>
            </a:r>
            <a:r>
              <a:rPr kumimoji="1" lang="ja-JP" altLang="en-US" sz="1000" smtClean="0"/>
              <a:t>元年</a:t>
            </a:r>
            <a:r>
              <a:rPr kumimoji="1" lang="ja-JP" altLang="en-US" sz="1000" smtClean="0"/>
              <a:t>６月４日</a:t>
            </a:r>
            <a:endParaRPr kumimoji="1" lang="en-US" altLang="ja-JP" sz="1000" dirty="0" smtClean="0"/>
          </a:p>
          <a:p>
            <a:pPr algn="dist"/>
            <a:r>
              <a:rPr lang="ja-JP" altLang="en-US" sz="1000" dirty="0" smtClean="0"/>
              <a:t>総務省オープンデータリーダ育成研修</a:t>
            </a:r>
            <a:endParaRPr lang="en-US" altLang="ja-JP" sz="1000" dirty="0" smtClean="0"/>
          </a:p>
          <a:p>
            <a:pPr algn="dist"/>
            <a:r>
              <a:rPr lang="ja-JP" altLang="en-US" sz="1000" dirty="0" smtClean="0"/>
              <a:t>（岩手県資料）</a:t>
            </a:r>
            <a:endParaRPr kumimoji="1" lang="ja-JP" altLang="en-US" sz="1000" dirty="0"/>
          </a:p>
        </p:txBody>
      </p:sp>
    </p:spTree>
    <p:extLst>
      <p:ext uri="{BB962C8B-B14F-4D97-AF65-F5344CB8AC3E}">
        <p14:creationId xmlns:p14="http://schemas.microsoft.com/office/powerpoint/2010/main" val="4207404153"/>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ln w="9525">
          <a:solidFill>
            <a:schemeClr val="tx1"/>
          </a:solidFill>
        </a:ln>
      </a:spPr>
      <a:bodyPr rtlCol="0" anchor="t"/>
      <a:lstStyle>
        <a:defPPr>
          <a:defRPr sz="1050" dirty="0" smtClean="0">
            <a:solidFill>
              <a:schemeClr val="tx1"/>
            </a:solidFill>
            <a:latin typeface="HG丸ｺﾞｼｯｸM-PRO" panose="020F0600000000000000" pitchFamily="50" charset="-128"/>
            <a:ea typeface="HG丸ｺﾞｼｯｸM-PRO" panose="020F0600000000000000"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Civic</Template>
  <TotalTime>5518</TotalTime>
  <Words>661</Words>
  <Application>Microsoft Office PowerPoint</Application>
  <PresentationFormat>ユーザー設定</PresentationFormat>
  <Paragraphs>164</Paragraphs>
  <Slides>1</Slides>
  <Notes>1</Notes>
  <HiddenSlides>0</HiddenSlides>
  <MMClips>0</MMClips>
  <ScaleCrop>false</ScaleCrop>
  <HeadingPairs>
    <vt:vector size="4" baseType="variant">
      <vt:variant>
        <vt:lpstr>テーマ</vt:lpstr>
      </vt:variant>
      <vt:variant>
        <vt:i4>1</vt:i4>
      </vt:variant>
      <vt:variant>
        <vt:lpstr>スライド タイトル</vt:lpstr>
      </vt:variant>
      <vt:variant>
        <vt:i4>1</vt:i4>
      </vt:variant>
    </vt:vector>
  </HeadingPairs>
  <TitlesOfParts>
    <vt:vector size="2" baseType="lpstr">
      <vt:lpstr>Office ​​テーマ</vt:lpstr>
      <vt:lpstr>PowerPoint プレゼンテーション</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情報政策課</dc:creator>
  <cp:lastModifiedBy>情報政策課_藤原(5313)</cp:lastModifiedBy>
  <cp:revision>766</cp:revision>
  <cp:lastPrinted>2019-01-31T09:34:55Z</cp:lastPrinted>
  <dcterms:created xsi:type="dcterms:W3CDTF">2014-01-06T06:16:21Z</dcterms:created>
  <dcterms:modified xsi:type="dcterms:W3CDTF">2019-05-30T06:39:25Z</dcterms:modified>
</cp:coreProperties>
</file>

<file path=docProps/thumbnail.jpeg>
</file>