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0" r:id="rId2"/>
    <p:sldId id="268" r:id="rId3"/>
    <p:sldId id="275" r:id="rId4"/>
    <p:sldId id="368" r:id="rId5"/>
    <p:sldId id="367" r:id="rId6"/>
    <p:sldId id="370" r:id="rId7"/>
    <p:sldId id="369" r:id="rId8"/>
    <p:sldId id="371" r:id="rId9"/>
    <p:sldId id="3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25" autoAdjust="0"/>
    <p:restoredTop sz="78177" autoAdjust="0"/>
  </p:normalViewPr>
  <p:slideViewPr>
    <p:cSldViewPr>
      <p:cViewPr varScale="1">
        <p:scale>
          <a:sx n="82" d="100"/>
          <a:sy n="82" d="100"/>
        </p:scale>
        <p:origin x="660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=""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=""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=""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3013" y="251520"/>
            <a:ext cx="5509187" cy="413189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54165"/>
            <a:ext cx="5486400" cy="41310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615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44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8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8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29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250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429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=""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latin typeface="+mj-lt"/>
              </a:rPr>
              <a:t>オープンデータリーダ</a:t>
            </a:r>
            <a:r>
              <a:rPr lang="ja-JP" altLang="en-US" dirty="0">
                <a:latin typeface="+mj-lt"/>
              </a:rPr>
              <a:t>の皆様への</a:t>
            </a:r>
            <a:r>
              <a:rPr lang="ja-JP" altLang="en-US" dirty="0" smtClean="0">
                <a:latin typeface="+mj-lt"/>
              </a:rPr>
              <a:t>お願い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9">
            <a:extLst>
              <a:ext uri="{FF2B5EF4-FFF2-40B4-BE49-F238E27FC236}">
                <a16:creationId xmlns="" xmlns:a16="http://schemas.microsoft.com/office/drawing/2014/main" id="{8FB1291F-8409-42A7-9AED-FB87960374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78636"/>
            <a:ext cx="46826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１</a:t>
            </a:r>
            <a:r>
              <a:rPr lang="en-US" altLang="ja-JP" sz="2200" dirty="0" smtClean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</a:t>
            </a:r>
            <a:r>
              <a:rPr lang="ja-JP" altLang="en-US" sz="2200" dirty="0" smtClean="0">
                <a:latin typeface="+mj-ea"/>
                <a:ea typeface="+mj-ea"/>
              </a:rPr>
              <a:t>今後</a:t>
            </a:r>
            <a:r>
              <a:rPr lang="ja-JP" altLang="en-US" sz="2200" dirty="0">
                <a:latin typeface="+mj-ea"/>
                <a:ea typeface="+mj-ea"/>
              </a:rPr>
              <a:t>の庁内での研修開催にあたって</a:t>
            </a:r>
            <a:endParaRPr lang="ja-JP" altLang="en-US" sz="2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 Box 31">
            <a:extLst>
              <a:ext uri="{FF2B5EF4-FFF2-40B4-BE49-F238E27FC236}">
                <a16:creationId xmlns="" xmlns:a16="http://schemas.microsoft.com/office/drawing/2014/main" id="{2AA45135-99A0-4D96-8159-29900E9825E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677429"/>
            <a:ext cx="4493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２</a:t>
            </a:r>
            <a:r>
              <a:rPr lang="en-US" altLang="ja-JP" sz="2200" dirty="0" smtClean="0">
                <a:latin typeface="+mj-ea"/>
                <a:ea typeface="+mj-ea"/>
              </a:rPr>
              <a:t>. </a:t>
            </a:r>
            <a:r>
              <a:rPr lang="ja-JP" altLang="en-US" sz="2200" dirty="0" smtClean="0">
                <a:latin typeface="+mj-ea"/>
                <a:ea typeface="+mj-ea"/>
              </a:rPr>
              <a:t>オープンデータ化</a:t>
            </a:r>
            <a:r>
              <a:rPr lang="ja-JP" altLang="en-US" sz="2200" dirty="0">
                <a:latin typeface="+mj-ea"/>
                <a:ea typeface="+mj-ea"/>
              </a:rPr>
              <a:t>支援研修について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="" xmlns:a16="http://schemas.microsoft.com/office/drawing/2014/main" id="{481B14C7-A8BD-48B1-9937-DC8AD9C3AD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4172729"/>
            <a:ext cx="46522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３</a:t>
            </a:r>
            <a:r>
              <a:rPr lang="en-US" altLang="ja-JP" sz="2200" dirty="0" smtClean="0">
                <a:latin typeface="+mj-ea"/>
                <a:ea typeface="+mj-ea"/>
              </a:rPr>
              <a:t>. </a:t>
            </a:r>
            <a:r>
              <a:rPr lang="ja-JP" altLang="en-US" sz="2200" dirty="0" smtClean="0">
                <a:latin typeface="+mj-ea"/>
                <a:ea typeface="+mj-ea"/>
              </a:rPr>
              <a:t>オープンデータ</a:t>
            </a:r>
            <a:r>
              <a:rPr lang="ja-JP" altLang="en-US" sz="2200" dirty="0">
                <a:latin typeface="+mj-ea"/>
                <a:ea typeface="+mj-ea"/>
              </a:rPr>
              <a:t>研修ポータルのご紹介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72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 smtClean="0">
                <a:latin typeface="+mn-ea"/>
                <a:ea typeface="+mn-ea"/>
              </a:rPr>
              <a:t>1.</a:t>
            </a:r>
            <a:r>
              <a:rPr lang="ja-JP" altLang="en-US" dirty="0">
                <a:latin typeface="+mn-ea"/>
                <a:ea typeface="+mn-ea"/>
              </a:rPr>
              <a:t> </a:t>
            </a:r>
            <a:r>
              <a:rPr lang="ja-JP" altLang="en-US" dirty="0" smtClean="0">
                <a:latin typeface="+mn-ea"/>
                <a:ea typeface="+mn-ea"/>
              </a:rPr>
              <a:t>今後</a:t>
            </a:r>
            <a:r>
              <a:rPr lang="ja-JP" altLang="en-US" dirty="0">
                <a:latin typeface="+mn-ea"/>
                <a:ea typeface="+mn-ea"/>
              </a:rPr>
              <a:t>の庁内での研修開催にあたって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=""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1700807"/>
            <a:ext cx="7848872" cy="993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・オープンデータの基礎知識、実務</a:t>
            </a:r>
          </a:p>
          <a:p>
            <a:pPr marL="87313" indent="-87313"/>
            <a:r>
              <a:rPr kumimoji="1" lang="ja-JP" altLang="en-US" sz="2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・庁内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でオープンデータを推進するために必要な能力</a:t>
            </a:r>
            <a:endParaRPr kumimoji="1"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1209200"/>
            <a:ext cx="7848872" cy="510137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</a:t>
            </a: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研修の受講</a:t>
            </a:r>
            <a:endParaRPr kumimoji="1" lang="ja-JP" altLang="en-US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円/楕円 13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110631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本日</a:t>
            </a:r>
            <a:endParaRPr kumimoji="1" lang="en-US" altLang="ja-JP" sz="2400" b="1" dirty="0" smtClean="0">
              <a:latin typeface="+mn-ea"/>
            </a:endParaRPr>
          </a:p>
          <a:p>
            <a:pPr algn="ctr"/>
            <a:r>
              <a:rPr kumimoji="1" lang="ja-JP" altLang="en-US" sz="2400" b="1" dirty="0" smtClean="0">
                <a:latin typeface="+mn-ea"/>
              </a:rPr>
              <a:t>受講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2699792" y="3140968"/>
            <a:ext cx="3744416" cy="576064"/>
          </a:xfrm>
          <a:prstGeom prst="downArrow">
            <a:avLst>
              <a:gd name="adj1" fmla="val 72369"/>
              <a:gd name="adj2" fmla="val 10000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rIns="36000" rtlCol="0" anchor="ctr"/>
          <a:lstStyle/>
          <a:p>
            <a:pPr algn="ctr"/>
            <a:r>
              <a:rPr kumimoji="1" lang="ja-JP" altLang="en-US" sz="2400" dirty="0" smtClean="0"/>
              <a:t>これか</a:t>
            </a:r>
            <a:r>
              <a:rPr kumimoji="1" lang="ja-JP" altLang="en-US" sz="2400" dirty="0"/>
              <a:t>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=""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4601794"/>
            <a:ext cx="7848872" cy="1539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r>
              <a:rPr kumimoji="1" lang="ja-JP" altLang="en-US" sz="2400" dirty="0" smtClean="0">
                <a:solidFill>
                  <a:schemeClr val="tx1"/>
                </a:solidFill>
              </a:rPr>
              <a:t>ご自身の庁内で研修を開催し、原課職員様に「</a:t>
            </a:r>
            <a:r>
              <a:rPr kumimoji="1" lang="ja-JP" altLang="en-US" sz="2400" dirty="0">
                <a:solidFill>
                  <a:schemeClr val="tx1"/>
                </a:solidFill>
              </a:rPr>
              <a:t>オープンデータの公開は難しいことでは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ない」</a:t>
            </a:r>
            <a:r>
              <a:rPr kumimoji="1" lang="ja-JP" altLang="en-US" sz="2400" dirty="0">
                <a:solidFill>
                  <a:schemeClr val="tx1"/>
                </a:solidFill>
              </a:rPr>
              <a:t>ということを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認識いただき、</a:t>
            </a:r>
            <a:r>
              <a:rPr kumimoji="1" lang="ja-JP" altLang="en-US" sz="2400" dirty="0">
                <a:solidFill>
                  <a:schemeClr val="tx1"/>
                </a:solidFill>
              </a:rPr>
              <a:t>オープンデータの取組みを進めたいという「思い」を「行動」に変えて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いただく。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=""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4110187"/>
            <a:ext cx="7848872" cy="51013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rIns="324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原課職員様を対象とした庁内研修の開催</a:t>
            </a:r>
            <a:r>
              <a:rPr kumimoji="1" lang="ja-JP" altLang="en-US" sz="28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2800" b="1" kern="0" dirty="0" smtClean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円/楕円 20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391482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お願い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53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2</a:t>
            </a:r>
            <a:r>
              <a:rPr lang="en-US" altLang="ja-JP" dirty="0" smtClean="0">
                <a:latin typeface="+mn-ea"/>
                <a:ea typeface="+mn-ea"/>
              </a:rPr>
              <a:t>.</a:t>
            </a:r>
            <a:r>
              <a:rPr lang="ja-JP" altLang="en-US" dirty="0" smtClean="0">
                <a:latin typeface="+mn-ea"/>
                <a:ea typeface="+mn-ea"/>
              </a:rPr>
              <a:t> オープンデータ化</a:t>
            </a:r>
            <a:r>
              <a:rPr lang="ja-JP" altLang="en-US" dirty="0">
                <a:latin typeface="+mn-ea"/>
                <a:ea typeface="+mn-ea"/>
              </a:rPr>
              <a:t>支援研修について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388301"/>
              </p:ext>
            </p:extLst>
          </p:nvPr>
        </p:nvGraphicFramePr>
        <p:xfrm>
          <a:off x="204564" y="1837222"/>
          <a:ext cx="8717222" cy="43135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2000">
                  <a:extLst>
                    <a:ext uri="{9D8B030D-6E8A-4147-A177-3AD203B41FA5}">
                      <a16:colId xmlns:a16="http://schemas.microsoft.com/office/drawing/2014/main" xmlns="" val="1285807236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xmlns="" val="346812105"/>
                    </a:ext>
                  </a:extLst>
                </a:gridCol>
                <a:gridCol w="670538">
                  <a:extLst>
                    <a:ext uri="{9D8B030D-6E8A-4147-A177-3AD203B41FA5}">
                      <a16:colId xmlns:a16="http://schemas.microsoft.com/office/drawing/2014/main" xmlns="" val="394194727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xmlns="" val="3712853067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xmlns="" val="1968632832"/>
                    </a:ext>
                  </a:extLst>
                </a:gridCol>
                <a:gridCol w="3762684">
                  <a:extLst>
                    <a:ext uri="{9D8B030D-6E8A-4147-A177-3AD203B41FA5}">
                      <a16:colId xmlns:a16="http://schemas.microsoft.com/office/drawing/2014/main" xmlns="" val="2252238391"/>
                    </a:ext>
                  </a:extLst>
                </a:gridCol>
              </a:tblGrid>
              <a:tr h="1504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開始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終了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時間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プログラム案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講師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内容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322384870"/>
                  </a:ext>
                </a:extLst>
              </a:tr>
              <a:tr h="213710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13:35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5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挨拶・説明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幹部</a:t>
                      </a:r>
                      <a:r>
                        <a:rPr lang="en-US" altLang="ja-JP" sz="1600" u="none" strike="noStrike" dirty="0" smtClean="0">
                          <a:effectLst/>
                        </a:rPr>
                        <a:t>/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リーダ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幹部</a:t>
                      </a:r>
                      <a:r>
                        <a:rPr lang="en-US" altLang="ja-JP" sz="1600" u="none" strike="noStrike" dirty="0" smtClean="0">
                          <a:effectLst/>
                        </a:rPr>
                        <a:t>/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リーダ</a:t>
                      </a:r>
                      <a:r>
                        <a:rPr lang="ja-JP" altLang="en-US" sz="1600" u="none" strike="noStrike" dirty="0">
                          <a:effectLst/>
                        </a:rPr>
                        <a:t>による挨拶、研修の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全体説明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763140846"/>
                  </a:ext>
                </a:extLst>
              </a:tr>
              <a:tr h="394805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13:35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13:50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15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講義①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 smtClean="0">
                          <a:effectLst/>
                        </a:rPr>
                        <a:t>都道府県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官民データ活用推進計画の取組みの紹介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980971890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u="none" strike="noStrike" dirty="0">
                          <a:effectLst/>
                        </a:rPr>
                        <a:t>13:50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14:40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50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講義②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オープンデータの定義、意義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</a:rPr>
                        <a:t>オープンデータとは何か、オープンデータを公開することのメリットを理解する</a:t>
                      </a:r>
                      <a:endParaRPr lang="en-US" altLang="ja-JP" sz="160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976336235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14:40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40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講義③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作業手順の理解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</a:rPr>
                        <a:t>オープンデータ公開までの作業手順、継続のための取り組み内容を理解する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518319180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3414462509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15:30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16:00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30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講義④</a:t>
                      </a:r>
                      <a:endParaRPr lang="en-US" altLang="ja-JP" sz="1600" u="none" strike="noStrike" dirty="0">
                        <a:effectLst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ディスカッション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リーダ、地域メンター、受託者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今後、公開に向けて取組むオープンデータに関する意見交換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947506193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16:00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16:20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20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確認テスト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テスト配布・答え合わせ・解説・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2354775219"/>
                  </a:ext>
                </a:extLst>
              </a:tr>
              <a:tr h="150471"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>
                          <a:effectLst/>
                        </a:rPr>
                        <a:t>16:20</a:t>
                      </a:r>
                      <a:endParaRPr lang="en-US" altLang="ja-JP" sz="160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altLang="ja-JP" sz="1600" u="none" strike="noStrike" dirty="0">
                          <a:effectLst/>
                        </a:rPr>
                        <a:t>16:30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ja-JP" sz="1600" u="none" strike="noStrike" dirty="0">
                          <a:effectLst/>
                        </a:rPr>
                        <a:t>10</a:t>
                      </a:r>
                      <a:r>
                        <a:rPr lang="ja-JP" altLang="en-US" sz="1600" u="none" strike="noStrike" dirty="0">
                          <a:effectLst/>
                        </a:rPr>
                        <a:t>分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アンケート記入等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</a:endParaRPr>
                    </a:p>
                  </a:txBody>
                  <a:tcPr marL="90000" marR="90000" marT="46800" marB="468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</a:rPr>
                        <a:t>アンケート配布、</a:t>
                      </a:r>
                      <a:r>
                        <a:rPr lang="ja-JP" altLang="en-US" sz="1600" u="none" strike="noStrike" dirty="0" smtClean="0">
                          <a:effectLst/>
                        </a:rPr>
                        <a:t>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46800" marB="46800"/>
                </a:tc>
                <a:extLst>
                  <a:ext uri="{0D108BD9-81ED-4DB2-BD59-A6C34878D82A}">
                    <a16:rowId xmlns:a16="http://schemas.microsoft.com/office/drawing/2014/main" xmlns="" val="1316034790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51520" y="1146717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これから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オープンデータの取組みを進めようとしている団体のうち、希望のあった一部団体を支援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する原課職員</a:t>
            </a:r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様向けの庁内</a:t>
            </a:r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研修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角丸四角形 7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192212" y="6247091"/>
            <a:ext cx="8712968" cy="494277"/>
          </a:xfrm>
          <a:prstGeom prst="roundRect">
            <a:avLst/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latin typeface="+mn-ea"/>
              </a:rPr>
              <a:t>ご自身の庁内研修の開催にあたり参考にしてください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836712"/>
            <a:ext cx="9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■オープンデータ化</a:t>
            </a:r>
            <a:r>
              <a:rPr kumimoji="1" lang="ja-JP" altLang="en-US" sz="2000" b="1" dirty="0"/>
              <a:t>支援</a:t>
            </a:r>
            <a:r>
              <a:rPr kumimoji="1" lang="ja-JP" altLang="en-US" sz="2000" b="1" dirty="0" smtClean="0"/>
              <a:t>研修</a:t>
            </a:r>
            <a:endParaRPr kumimoji="1" lang="en-US" altLang="ja-JP" sz="20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2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オープンデータ</a:t>
            </a:r>
            <a:r>
              <a:rPr lang="ja-JP" altLang="en-US" dirty="0">
                <a:latin typeface="+mn-ea"/>
                <a:ea typeface="+mn-ea"/>
              </a:rPr>
              <a:t>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21497" y="1249596"/>
            <a:ext cx="566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https://www.opendata-training.org/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33" y="3284984"/>
            <a:ext cx="5322646" cy="3436291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正方形/長方形 17"/>
          <p:cNvSpPr/>
          <p:nvPr/>
        </p:nvSpPr>
        <p:spPr>
          <a:xfrm>
            <a:off x="300704" y="1844824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主なコンテンツ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49470" y="2214386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オープンデータリーダ</a:t>
            </a:r>
            <a:r>
              <a:rPr lang="ja-JP" altLang="en-US" sz="2000" dirty="0"/>
              <a:t>育成研修、オープンデータ化支援研修で使用した「研修教材」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２つの</a:t>
            </a:r>
            <a:r>
              <a:rPr lang="ja-JP" altLang="en-US" sz="2000" dirty="0" smtClean="0"/>
              <a:t>研修内容を補完する「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」環境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オープンデータ全般に関する</a:t>
            </a:r>
            <a:r>
              <a:rPr lang="ja-JP" altLang="en-US" sz="2000" dirty="0" smtClean="0"/>
              <a:t>「</a:t>
            </a:r>
            <a:r>
              <a:rPr lang="en-US" altLang="ja-JP" sz="2000" dirty="0" smtClean="0"/>
              <a:t>Q&amp;A</a:t>
            </a:r>
            <a:r>
              <a:rPr lang="ja-JP" altLang="en-US" sz="2000" dirty="0" err="1" smtClean="0"/>
              <a:t>、</a:t>
            </a:r>
            <a:r>
              <a:rPr lang="ja-JP" altLang="en-US" sz="2000" dirty="0" smtClean="0"/>
              <a:t>相談・問合せ窓口」</a:t>
            </a:r>
            <a:endParaRPr lang="ja-JP" altLang="en-US" sz="2000" dirty="0"/>
          </a:p>
        </p:txBody>
      </p:sp>
      <p:sp>
        <p:nvSpPr>
          <p:cNvPr id="20" name="正方形/長方形 19"/>
          <p:cNvSpPr/>
          <p:nvPr/>
        </p:nvSpPr>
        <p:spPr>
          <a:xfrm>
            <a:off x="300704" y="90872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オープンデータ研修ポータル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26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オープンデータ</a:t>
            </a:r>
            <a:r>
              <a:rPr lang="ja-JP" altLang="en-US" dirty="0">
                <a:latin typeface="+mn-ea"/>
                <a:ea typeface="+mn-ea"/>
              </a:rPr>
              <a:t>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 smtClean="0">
                <a:latin typeface="+mn-ea"/>
              </a:rPr>
              <a:t>研修</a:t>
            </a:r>
            <a:r>
              <a:rPr kumimoji="1" lang="ja-JP" altLang="en-US" sz="2000" dirty="0">
                <a:latin typeface="+mn-ea"/>
              </a:rPr>
              <a:t>教材</a:t>
            </a:r>
            <a:r>
              <a:rPr kumimoji="1" lang="ja-JP" altLang="en-US" sz="2000" dirty="0" smtClean="0">
                <a:latin typeface="+mn-ea"/>
              </a:rPr>
              <a:t>の</a:t>
            </a:r>
            <a:r>
              <a:rPr kumimoji="1" lang="ja-JP" altLang="en-US" sz="2000" dirty="0">
                <a:latin typeface="+mn-ea"/>
              </a:rPr>
              <a:t>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</a:t>
            </a:r>
            <a:r>
              <a:rPr lang="ja-JP" altLang="en-US" sz="2000" dirty="0" smtClean="0"/>
              <a:t>研修およびオープンデータ化</a:t>
            </a:r>
            <a:r>
              <a:rPr lang="ja-JP" altLang="en-US" sz="2000" dirty="0"/>
              <a:t>支援研修</a:t>
            </a:r>
            <a:r>
              <a:rPr lang="ja-JP" altLang="en-US" sz="2000" dirty="0" smtClean="0"/>
              <a:t>の研修</a:t>
            </a:r>
            <a:r>
              <a:rPr lang="ja-JP" altLang="en-US" sz="2000" dirty="0"/>
              <a:t>教材</a:t>
            </a:r>
            <a:r>
              <a:rPr lang="ja-JP" altLang="en-US" sz="2000" dirty="0" smtClean="0"/>
              <a:t>を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ダウンロード</a:t>
            </a:r>
            <a:r>
              <a:rPr lang="ja-JP" altLang="en-US" sz="2000" dirty="0"/>
              <a:t>すること</a:t>
            </a:r>
            <a:r>
              <a:rPr lang="ja-JP" altLang="en-US" sz="2000" dirty="0" smtClean="0"/>
              <a:t>ができます。</a:t>
            </a:r>
            <a:endParaRPr lang="ja-JP" altLang="en-US" sz="2000" dirty="0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907704" y="2078944"/>
            <a:ext cx="5444889" cy="4158368"/>
            <a:chOff x="3330078" y="2025071"/>
            <a:chExt cx="5892571" cy="450027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7956" y="4556109"/>
              <a:ext cx="5452516" cy="1821553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7956" y="2063111"/>
              <a:ext cx="5452515" cy="2306691"/>
            </a:xfrm>
            <a:prstGeom prst="rect">
              <a:avLst/>
            </a:prstGeom>
          </p:spPr>
        </p:pic>
        <p:sp>
          <p:nvSpPr>
            <p:cNvPr id="24" name="角丸四角形 23"/>
            <p:cNvSpPr/>
            <p:nvPr/>
          </p:nvSpPr>
          <p:spPr>
            <a:xfrm>
              <a:off x="3367956" y="3324888"/>
              <a:ext cx="3004244" cy="1083539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3367956" y="5038820"/>
              <a:ext cx="5236492" cy="133884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xmlns="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78128" y="3584678"/>
              <a:ext cx="642144" cy="281979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xmlns="" id="{6ABCB27C-72F4-483A-BB38-E3B89521EF7F}"/>
                </a:ext>
              </a:extLst>
            </p:cNvPr>
            <p:cNvSpPr txBox="1"/>
            <p:nvPr/>
          </p:nvSpPr>
          <p:spPr>
            <a:xfrm>
              <a:off x="6387856" y="3841452"/>
              <a:ext cx="2834793" cy="727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PDF,PPT</a:t>
              </a:r>
              <a:r>
                <a:rPr kumimoji="1" lang="ja-JP" altLang="en-US" sz="1600" dirty="0" smtClean="0"/>
                <a:t>の</a:t>
              </a:r>
              <a:r>
                <a:rPr kumimoji="1" lang="en-US" altLang="ja-JP" sz="1600" dirty="0" smtClean="0"/>
                <a:t>2</a:t>
              </a:r>
              <a:r>
                <a:rPr kumimoji="1" lang="ja-JP" altLang="en-US" sz="1600" dirty="0" err="1" smtClean="0"/>
                <a:t>つの</a:t>
              </a:r>
              <a:r>
                <a:rPr kumimoji="1" lang="ja-JP" altLang="en-US" sz="1600" dirty="0" smtClean="0"/>
                <a:t>ファイル</a:t>
              </a:r>
              <a:r>
                <a:rPr kumimoji="1" lang="en-US" altLang="ja-JP" sz="1600" dirty="0" smtClean="0"/>
                <a:t/>
              </a:r>
              <a:br>
                <a:rPr kumimoji="1" lang="en-US" altLang="ja-JP" sz="1600" dirty="0" smtClean="0"/>
              </a:br>
              <a:r>
                <a:rPr kumimoji="1" lang="ja-JP" altLang="en-US" sz="1600" dirty="0" smtClean="0"/>
                <a:t>形式で掲載しています。</a:t>
              </a:r>
              <a:endParaRPr kumimoji="1" lang="ja-JP" altLang="en-US" sz="1600" dirty="0"/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xmlns="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4316" y="4408427"/>
              <a:ext cx="245956" cy="584775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3330078" y="2025071"/>
              <a:ext cx="5524524" cy="450027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2743862" y="6284477"/>
            <a:ext cx="3305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/>
              <a:t>オープンデータリーダ育成</a:t>
            </a:r>
            <a:r>
              <a:rPr lang="ja-JP" altLang="en-US" sz="1400" dirty="0" smtClean="0"/>
              <a:t>研修の画面イメージ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65284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オープンデータ</a:t>
            </a:r>
            <a:r>
              <a:rPr lang="ja-JP" altLang="en-US" dirty="0">
                <a:latin typeface="+mn-ea"/>
                <a:ea typeface="+mn-ea"/>
              </a:rPr>
              <a:t>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00704" y="2420888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 smtClean="0">
                <a:latin typeface="+mn-ea"/>
              </a:rPr>
              <a:t>Web</a:t>
            </a:r>
            <a:r>
              <a:rPr kumimoji="1" lang="ja-JP" altLang="en-US" sz="2000" dirty="0" smtClean="0">
                <a:latin typeface="+mn-ea"/>
              </a:rPr>
              <a:t>演習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49470" y="279312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」のひとつに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演習があります。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演習」では、</a:t>
            </a:r>
            <a:r>
              <a:rPr lang="en-US" altLang="ja-JP" sz="2000" dirty="0"/>
              <a:t>CSV</a:t>
            </a:r>
            <a:r>
              <a:rPr lang="ja-JP" altLang="en-US" sz="2000" dirty="0"/>
              <a:t>形式のデータ作成を体験することができます</a:t>
            </a:r>
            <a:r>
              <a:rPr lang="ja-JP" altLang="en-US" sz="2000" dirty="0" smtClean="0"/>
              <a:t>。</a:t>
            </a:r>
            <a:endParaRPr lang="en-US" altLang="ja-JP" sz="2000" dirty="0" smtClean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014691" y="3525278"/>
            <a:ext cx="5328591" cy="3301689"/>
            <a:chOff x="3330078" y="2393246"/>
            <a:chExt cx="6384667" cy="3956051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5478" y="2454897"/>
              <a:ext cx="5465141" cy="3894400"/>
            </a:xfrm>
            <a:prstGeom prst="rect">
              <a:avLst/>
            </a:prstGeom>
          </p:spPr>
        </p:pic>
        <p:sp>
          <p:nvSpPr>
            <p:cNvPr id="28" name="正方形/長方形 27"/>
            <p:cNvSpPr/>
            <p:nvPr/>
          </p:nvSpPr>
          <p:spPr>
            <a:xfrm>
              <a:off x="3330078" y="2393246"/>
              <a:ext cx="5524524" cy="378019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3367956" y="4928184"/>
              <a:ext cx="5380508" cy="106830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xmlns="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55976" y="3861048"/>
              <a:ext cx="720080" cy="1067136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xmlns="" id="{6ABCB27C-72F4-483A-BB38-E3B89521EF7F}"/>
                </a:ext>
              </a:extLst>
            </p:cNvPr>
            <p:cNvSpPr txBox="1"/>
            <p:nvPr/>
          </p:nvSpPr>
          <p:spPr>
            <a:xfrm>
              <a:off x="5114262" y="3330383"/>
              <a:ext cx="4600483" cy="9956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Web</a:t>
              </a:r>
              <a:r>
                <a:rPr kumimoji="1" lang="ja-JP" altLang="en-US" sz="1600" dirty="0" smtClean="0"/>
                <a:t>演習には、</a:t>
              </a:r>
              <a:r>
                <a:rPr kumimoji="1" lang="en-US" altLang="ja-JP" sz="1600" dirty="0" smtClean="0"/>
                <a:t>ID/PW</a:t>
              </a:r>
              <a:r>
                <a:rPr kumimoji="1" lang="ja-JP" altLang="en-US" sz="1600" dirty="0" smtClean="0"/>
                <a:t>の入力が</a:t>
              </a:r>
              <a:r>
                <a:rPr kumimoji="1" lang="ja-JP" altLang="en-US" sz="1600" dirty="0"/>
                <a:t>必要</a:t>
              </a:r>
              <a:r>
                <a:rPr kumimoji="1" lang="ja-JP" altLang="en-US" sz="1600" dirty="0" smtClean="0"/>
                <a:t>です。</a:t>
              </a:r>
              <a:r>
                <a:rPr kumimoji="1" lang="en-US" altLang="ja-JP" sz="1600" dirty="0" smtClean="0"/>
                <a:t/>
              </a:r>
              <a:br>
                <a:rPr kumimoji="1" lang="en-US" altLang="ja-JP" sz="1600" dirty="0" smtClean="0"/>
              </a:br>
              <a:r>
                <a:rPr kumimoji="1" lang="ja-JP" altLang="en-US" sz="1600" dirty="0" smtClean="0"/>
                <a:t>各団体に事前に配布された</a:t>
              </a:r>
              <a:r>
                <a:rPr kumimoji="1" lang="en-US" altLang="ja-JP" sz="1600" dirty="0" smtClean="0"/>
                <a:t>ID/PW</a:t>
              </a:r>
              <a:r>
                <a:rPr kumimoji="1" lang="ja-JP" altLang="en-US" sz="1600" dirty="0" smtClean="0"/>
                <a:t>を</a:t>
              </a:r>
              <a:r>
                <a:rPr kumimoji="1" lang="en-US" altLang="ja-JP" sz="1600" dirty="0" smtClean="0"/>
                <a:t/>
              </a:r>
              <a:br>
                <a:rPr kumimoji="1" lang="en-US" altLang="ja-JP" sz="1600" dirty="0" smtClean="0"/>
              </a:br>
              <a:r>
                <a:rPr kumimoji="1" lang="ja-JP" altLang="en-US" sz="1600" dirty="0" smtClean="0"/>
                <a:t>ご利用ください。</a:t>
              </a:r>
              <a:endParaRPr kumimoji="1" lang="ja-JP" altLang="en-US" sz="1600" dirty="0"/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e-learning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49470" y="1266833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全ての職員様にオープンデータの知識を習得して頂ける</a:t>
            </a:r>
            <a:r>
              <a:rPr lang="ja-JP" altLang="en-US" sz="2000" dirty="0" smtClean="0"/>
              <a:t>よう</a:t>
            </a:r>
            <a:r>
              <a:rPr lang="ja-JP" altLang="en-US" sz="2000" dirty="0"/>
              <a:t>、</a:t>
            </a:r>
            <a:r>
              <a:rPr lang="ja-JP" altLang="en-US" sz="2000" dirty="0" smtClean="0"/>
              <a:t>２つの研修内容を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補完する教材</a:t>
            </a:r>
            <a:r>
              <a:rPr lang="ja-JP" altLang="en-US" sz="2000" dirty="0"/>
              <a:t>を提供しています</a:t>
            </a:r>
            <a:r>
              <a:rPr lang="ja-JP" altLang="en-US" sz="2000" dirty="0" smtClean="0"/>
              <a:t>。</a:t>
            </a:r>
            <a:endParaRPr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教材をダウンロード</a:t>
            </a:r>
            <a:r>
              <a:rPr lang="ja-JP" altLang="en-US" sz="2000" dirty="0" smtClean="0"/>
              <a:t>し、</a:t>
            </a:r>
            <a:r>
              <a:rPr lang="ja-JP" altLang="en-US" sz="2000" dirty="0"/>
              <a:t>各自で学習</a:t>
            </a:r>
            <a:r>
              <a:rPr lang="ja-JP" altLang="en-US" sz="2000" dirty="0" smtClean="0"/>
              <a:t>して頂くこと</a:t>
            </a:r>
            <a:r>
              <a:rPr lang="ja-JP" altLang="en-US" sz="2000" dirty="0"/>
              <a:t>ができます</a:t>
            </a:r>
            <a:r>
              <a:rPr lang="ja-JP" altLang="en-US" sz="2000" dirty="0" smtClean="0"/>
              <a:t>。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74007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04" y="2005245"/>
            <a:ext cx="5022514" cy="3242526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</a:t>
            </a:r>
            <a:r>
              <a:rPr lang="en-US" altLang="ja-JP" dirty="0" smtClean="0">
                <a:latin typeface="+mn-ea"/>
                <a:ea typeface="+mn-ea"/>
              </a:rPr>
              <a:t>. </a:t>
            </a:r>
            <a:r>
              <a:rPr lang="ja-JP" altLang="en-US" dirty="0" smtClean="0">
                <a:latin typeface="+mn-ea"/>
                <a:ea typeface="+mn-ea"/>
              </a:rPr>
              <a:t>オープンデータ</a:t>
            </a:r>
            <a:r>
              <a:rPr lang="ja-JP" altLang="en-US" dirty="0">
                <a:latin typeface="+mn-ea"/>
                <a:ea typeface="+mn-ea"/>
              </a:rPr>
              <a:t>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オープンデータリーダ</a:t>
            </a:r>
            <a:r>
              <a:rPr lang="ja-JP" altLang="en-US" sz="1200" dirty="0">
                <a:latin typeface="+mn-ea"/>
                <a:ea typeface="+mn-ea"/>
              </a:rPr>
              <a:t>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Q&amp;A</a:t>
            </a:r>
            <a:r>
              <a:rPr kumimoji="1" lang="ja-JP" altLang="en-US" sz="2000" dirty="0" err="1">
                <a:latin typeface="+mn-ea"/>
              </a:rPr>
              <a:t>、</a:t>
            </a:r>
            <a:r>
              <a:rPr kumimoji="1" lang="ja-JP" altLang="en-US" sz="2000" dirty="0">
                <a:latin typeface="+mn-ea"/>
              </a:rPr>
              <a:t>相談・問合せ窓口</a:t>
            </a:r>
            <a:endParaRPr kumimoji="1" lang="en-US" altLang="ja-JP" sz="2000" dirty="0">
              <a:latin typeface="+mn-ea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544" y="2976142"/>
            <a:ext cx="5257932" cy="360793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角丸四角形 16">
            <a:extLst>
              <a:ext uri="{FF2B5EF4-FFF2-40B4-BE49-F238E27FC236}">
                <a16:creationId xmlns=""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6293205" y="1810031"/>
            <a:ext cx="1944216" cy="827809"/>
          </a:xfrm>
          <a:prstGeom prst="roundRect">
            <a:avLst>
              <a:gd name="adj" fmla="val 13373"/>
            </a:avLst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気軽にご相談・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問合せください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16" name="下カーブ矢印 15"/>
          <p:cNvSpPr/>
          <p:nvPr/>
        </p:nvSpPr>
        <p:spPr>
          <a:xfrm rot="1949968">
            <a:off x="4471849" y="1989389"/>
            <a:ext cx="1731791" cy="627593"/>
          </a:xfrm>
          <a:prstGeom prst="curvedDownArrow">
            <a:avLst>
              <a:gd name="adj1" fmla="val 30360"/>
              <a:gd name="adj2" fmla="val 8498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6833"/>
            <a:ext cx="88590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頂いたご質問をもとに、</a:t>
            </a:r>
            <a:r>
              <a:rPr lang="en-US" altLang="ja-JP" sz="2000" dirty="0" smtClean="0"/>
              <a:t>Q&amp;A</a:t>
            </a:r>
            <a:r>
              <a:rPr lang="ja-JP" altLang="en-US" sz="2000" dirty="0" smtClean="0"/>
              <a:t>は適宜追加してまいります。</a:t>
            </a: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389140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=""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=""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 dirty="0">
                <a:latin typeface="+mj-ea"/>
                <a:ea typeface="+mj-ea"/>
              </a:rPr>
              <a:t>オープンデータリーダの皆様へのお願い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575</Words>
  <Application>Microsoft Office PowerPoint</Application>
  <PresentationFormat>画面に合わせる (4:3)</PresentationFormat>
  <Paragraphs>127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Arial Unicode MS</vt:lpstr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1. 今後の庁内での研修開催にあたって</vt:lpstr>
      <vt:lpstr>2. オープンデータ化支援研修について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2019-01-23T08:17:46Z</dcterms:created>
  <dcterms:modified xsi:type="dcterms:W3CDTF">2019-01-23T08:24:15Z</dcterms:modified>
  <cp:category/>
</cp:coreProperties>
</file>