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71" r:id="rId1"/>
  </p:sldMasterIdLst>
  <p:notesMasterIdLst>
    <p:notesMasterId r:id="rId16"/>
  </p:notesMasterIdLst>
  <p:handoutMasterIdLst>
    <p:handoutMasterId r:id="rId17"/>
  </p:handoutMasterIdLst>
  <p:sldIdLst>
    <p:sldId id="256" r:id="rId2"/>
    <p:sldId id="258" r:id="rId3"/>
    <p:sldId id="259" r:id="rId4"/>
    <p:sldId id="261" r:id="rId5"/>
    <p:sldId id="260" r:id="rId6"/>
    <p:sldId id="262" r:id="rId7"/>
    <p:sldId id="263" r:id="rId8"/>
    <p:sldId id="264" r:id="rId9"/>
    <p:sldId id="265" r:id="rId10"/>
    <p:sldId id="266" r:id="rId11"/>
    <p:sldId id="267" r:id="rId12"/>
    <p:sldId id="270" r:id="rId13"/>
    <p:sldId id="268" r:id="rId14"/>
    <p:sldId id="269" r:id="rId15"/>
  </p:sldIdLst>
  <p:sldSz cx="12192000" cy="6858000"/>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F3FE"/>
    <a:srgbClr val="74E9F2"/>
    <a:srgbClr val="6AF2FC"/>
    <a:srgbClr val="66FFFF"/>
    <a:srgbClr val="99CCFF"/>
    <a:srgbClr val="7CEAE2"/>
    <a:srgbClr val="CCFFFF"/>
    <a:srgbClr val="00FFFF"/>
    <a:srgbClr val="66CCFF"/>
    <a:srgbClr val="87D7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81971" autoAdjust="0"/>
  </p:normalViewPr>
  <p:slideViewPr>
    <p:cSldViewPr snapToGrid="0">
      <p:cViewPr varScale="1">
        <p:scale>
          <a:sx n="66" d="100"/>
          <a:sy n="66" d="100"/>
        </p:scale>
        <p:origin x="644" y="4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56" d="100"/>
          <a:sy n="56" d="100"/>
        </p:scale>
        <p:origin x="2612"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373" y="0"/>
            <a:ext cx="2918831" cy="495029"/>
          </a:xfrm>
          <a:prstGeom prst="rect">
            <a:avLst/>
          </a:prstGeom>
        </p:spPr>
        <p:txBody>
          <a:bodyPr vert="horz" lIns="91440" tIns="45720" rIns="91440" bIns="45720" rtlCol="0"/>
          <a:lstStyle>
            <a:lvl1pPr algn="r">
              <a:defRPr sz="1200"/>
            </a:lvl1pPr>
          </a:lstStyle>
          <a:p>
            <a:fld id="{5E4EE40D-2ADD-4CBA-B20F-1A28E8AC4D4C}" type="datetimeFigureOut">
              <a:rPr kumimoji="1" lang="ja-JP" altLang="en-US" smtClean="0"/>
              <a:t>2019/3/4</a:t>
            </a:fld>
            <a:endParaRPr kumimoji="1" lang="ja-JP" altLang="en-US"/>
          </a:p>
        </p:txBody>
      </p:sp>
      <p:sp>
        <p:nvSpPr>
          <p:cNvPr id="4" name="フッター プレースホルダー 3"/>
          <p:cNvSpPr>
            <a:spLocks noGrp="1"/>
          </p:cNvSpPr>
          <p:nvPr>
            <p:ph type="ftr" sz="quarter" idx="2"/>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3" y="9371286"/>
            <a:ext cx="2918831" cy="495028"/>
          </a:xfrm>
          <a:prstGeom prst="rect">
            <a:avLst/>
          </a:prstGeom>
        </p:spPr>
        <p:txBody>
          <a:bodyPr vert="horz" lIns="91440" tIns="45720" rIns="91440" bIns="45720" rtlCol="0" anchor="b"/>
          <a:lstStyle>
            <a:lvl1pPr algn="r">
              <a:defRPr sz="1200"/>
            </a:lvl1pPr>
          </a:lstStyle>
          <a:p>
            <a:fld id="{B997D6FA-4B84-40B1-9F84-0ACBE938D562}" type="slidenum">
              <a:rPr kumimoji="1" lang="ja-JP" altLang="en-US" smtClean="0"/>
              <a:t>‹#›</a:t>
            </a:fld>
            <a:endParaRPr kumimoji="1" lang="ja-JP" altLang="en-US"/>
          </a:p>
        </p:txBody>
      </p:sp>
    </p:spTree>
    <p:extLst>
      <p:ext uri="{BB962C8B-B14F-4D97-AF65-F5344CB8AC3E}">
        <p14:creationId xmlns:p14="http://schemas.microsoft.com/office/powerpoint/2010/main" val="26514572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EBDB6E6C-B307-436B-BCEF-1593034175A3}" type="datetimeFigureOut">
              <a:rPr kumimoji="1" lang="ja-JP" altLang="en-US" smtClean="0"/>
              <a:t>2019/3/4</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FF35B8A6-1482-438A-8828-B8BA0A413379}" type="slidenum">
              <a:rPr kumimoji="1" lang="ja-JP" altLang="en-US" smtClean="0"/>
              <a:t>‹#›</a:t>
            </a:fld>
            <a:endParaRPr kumimoji="1" lang="ja-JP" altLang="en-US"/>
          </a:p>
        </p:txBody>
      </p:sp>
    </p:spTree>
    <p:extLst>
      <p:ext uri="{BB962C8B-B14F-4D97-AF65-F5344CB8AC3E}">
        <p14:creationId xmlns:p14="http://schemas.microsoft.com/office/powerpoint/2010/main" val="218058047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a:t>
            </a:r>
            <a:endParaRPr kumimoji="1" lang="ja-JP" altLang="en-US" dirty="0"/>
          </a:p>
        </p:txBody>
      </p:sp>
      <p:sp>
        <p:nvSpPr>
          <p:cNvPr id="4" name="スライド番号プレースホルダー 3"/>
          <p:cNvSpPr>
            <a:spLocks noGrp="1"/>
          </p:cNvSpPr>
          <p:nvPr>
            <p:ph type="sldNum" sz="quarter" idx="10"/>
          </p:nvPr>
        </p:nvSpPr>
        <p:spPr/>
        <p:txBody>
          <a:bodyPr/>
          <a:lstStyle/>
          <a:p>
            <a:fld id="{FF35B8A6-1482-438A-8828-B8BA0A413379}" type="slidenum">
              <a:rPr kumimoji="1" lang="ja-JP" altLang="en-US" smtClean="0"/>
              <a:t>1</a:t>
            </a:fld>
            <a:endParaRPr kumimoji="1" lang="ja-JP" altLang="en-US"/>
          </a:p>
        </p:txBody>
      </p:sp>
    </p:spTree>
    <p:extLst>
      <p:ext uri="{BB962C8B-B14F-4D97-AF65-F5344CB8AC3E}">
        <p14:creationId xmlns:p14="http://schemas.microsoft.com/office/powerpoint/2010/main" val="33273600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F35B8A6-1482-438A-8828-B8BA0A413379}" type="slidenum">
              <a:rPr kumimoji="1" lang="ja-JP" altLang="en-US" smtClean="0"/>
              <a:t>10</a:t>
            </a:fld>
            <a:endParaRPr kumimoji="1" lang="ja-JP" altLang="en-US"/>
          </a:p>
        </p:txBody>
      </p:sp>
    </p:spTree>
    <p:extLst>
      <p:ext uri="{BB962C8B-B14F-4D97-AF65-F5344CB8AC3E}">
        <p14:creationId xmlns:p14="http://schemas.microsoft.com/office/powerpoint/2010/main" val="262387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a:t>
            </a:r>
            <a:endParaRPr kumimoji="1" lang="ja-JP" altLang="en-US" dirty="0"/>
          </a:p>
        </p:txBody>
      </p:sp>
      <p:sp>
        <p:nvSpPr>
          <p:cNvPr id="4" name="スライド番号プレースホルダー 3"/>
          <p:cNvSpPr>
            <a:spLocks noGrp="1"/>
          </p:cNvSpPr>
          <p:nvPr>
            <p:ph type="sldNum" sz="quarter" idx="10"/>
          </p:nvPr>
        </p:nvSpPr>
        <p:spPr/>
        <p:txBody>
          <a:bodyPr/>
          <a:lstStyle/>
          <a:p>
            <a:fld id="{FF35B8A6-1482-438A-8828-B8BA0A413379}" type="slidenum">
              <a:rPr kumimoji="1" lang="ja-JP" altLang="en-US" smtClean="0"/>
              <a:t>11</a:t>
            </a:fld>
            <a:endParaRPr kumimoji="1" lang="ja-JP" altLang="en-US"/>
          </a:p>
        </p:txBody>
      </p:sp>
    </p:spTree>
    <p:extLst>
      <p:ext uri="{BB962C8B-B14F-4D97-AF65-F5344CB8AC3E}">
        <p14:creationId xmlns:p14="http://schemas.microsoft.com/office/powerpoint/2010/main" val="4341334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a:t>
            </a:r>
            <a:endParaRPr kumimoji="1" lang="ja-JP" altLang="en-US" dirty="0"/>
          </a:p>
        </p:txBody>
      </p:sp>
      <p:sp>
        <p:nvSpPr>
          <p:cNvPr id="4" name="スライド番号プレースホルダー 3"/>
          <p:cNvSpPr>
            <a:spLocks noGrp="1"/>
          </p:cNvSpPr>
          <p:nvPr>
            <p:ph type="sldNum" sz="quarter" idx="10"/>
          </p:nvPr>
        </p:nvSpPr>
        <p:spPr/>
        <p:txBody>
          <a:bodyPr/>
          <a:lstStyle/>
          <a:p>
            <a:fld id="{FF35B8A6-1482-438A-8828-B8BA0A413379}" type="slidenum">
              <a:rPr kumimoji="1" lang="ja-JP" altLang="en-US" smtClean="0"/>
              <a:t>12</a:t>
            </a:fld>
            <a:endParaRPr kumimoji="1" lang="ja-JP" altLang="en-US"/>
          </a:p>
        </p:txBody>
      </p:sp>
    </p:spTree>
    <p:extLst>
      <p:ext uri="{BB962C8B-B14F-4D97-AF65-F5344CB8AC3E}">
        <p14:creationId xmlns:p14="http://schemas.microsoft.com/office/powerpoint/2010/main" val="27350903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a:t>
            </a:r>
            <a:endParaRPr kumimoji="1" lang="ja-JP" altLang="en-US" dirty="0"/>
          </a:p>
        </p:txBody>
      </p:sp>
      <p:sp>
        <p:nvSpPr>
          <p:cNvPr id="4" name="スライド番号プレースホルダー 3"/>
          <p:cNvSpPr>
            <a:spLocks noGrp="1"/>
          </p:cNvSpPr>
          <p:nvPr>
            <p:ph type="sldNum" sz="quarter" idx="10"/>
          </p:nvPr>
        </p:nvSpPr>
        <p:spPr/>
        <p:txBody>
          <a:bodyPr/>
          <a:lstStyle/>
          <a:p>
            <a:fld id="{FF35B8A6-1482-438A-8828-B8BA0A413379}" type="slidenum">
              <a:rPr kumimoji="1" lang="ja-JP" altLang="en-US" smtClean="0"/>
              <a:t>13</a:t>
            </a:fld>
            <a:endParaRPr kumimoji="1" lang="ja-JP" altLang="en-US"/>
          </a:p>
        </p:txBody>
      </p:sp>
    </p:spTree>
    <p:extLst>
      <p:ext uri="{BB962C8B-B14F-4D97-AF65-F5344CB8AC3E}">
        <p14:creationId xmlns:p14="http://schemas.microsoft.com/office/powerpoint/2010/main" val="30034543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a:t>
            </a:r>
            <a:endParaRPr kumimoji="1" lang="ja-JP" altLang="en-US" dirty="0"/>
          </a:p>
        </p:txBody>
      </p:sp>
      <p:sp>
        <p:nvSpPr>
          <p:cNvPr id="4" name="スライド番号プレースホルダー 3"/>
          <p:cNvSpPr>
            <a:spLocks noGrp="1"/>
          </p:cNvSpPr>
          <p:nvPr>
            <p:ph type="sldNum" sz="quarter" idx="10"/>
          </p:nvPr>
        </p:nvSpPr>
        <p:spPr/>
        <p:txBody>
          <a:bodyPr/>
          <a:lstStyle/>
          <a:p>
            <a:fld id="{FF35B8A6-1482-438A-8828-B8BA0A413379}" type="slidenum">
              <a:rPr kumimoji="1" lang="ja-JP" altLang="en-US" smtClean="0"/>
              <a:t>14</a:t>
            </a:fld>
            <a:endParaRPr kumimoji="1" lang="ja-JP" altLang="en-US"/>
          </a:p>
        </p:txBody>
      </p:sp>
    </p:spTree>
    <p:extLst>
      <p:ext uri="{BB962C8B-B14F-4D97-AF65-F5344CB8AC3E}">
        <p14:creationId xmlns:p14="http://schemas.microsoft.com/office/powerpoint/2010/main" val="23284131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a:t>
            </a:r>
            <a:endParaRPr kumimoji="1" lang="ja-JP" altLang="en-US" dirty="0"/>
          </a:p>
        </p:txBody>
      </p:sp>
      <p:sp>
        <p:nvSpPr>
          <p:cNvPr id="4" name="スライド番号プレースホルダー 3"/>
          <p:cNvSpPr>
            <a:spLocks noGrp="1"/>
          </p:cNvSpPr>
          <p:nvPr>
            <p:ph type="sldNum" sz="quarter" idx="10"/>
          </p:nvPr>
        </p:nvSpPr>
        <p:spPr/>
        <p:txBody>
          <a:bodyPr/>
          <a:lstStyle/>
          <a:p>
            <a:fld id="{FF35B8A6-1482-438A-8828-B8BA0A413379}" type="slidenum">
              <a:rPr kumimoji="1" lang="ja-JP" altLang="en-US" smtClean="0"/>
              <a:t>2</a:t>
            </a:fld>
            <a:endParaRPr kumimoji="1" lang="ja-JP" altLang="en-US"/>
          </a:p>
        </p:txBody>
      </p:sp>
    </p:spTree>
    <p:extLst>
      <p:ext uri="{BB962C8B-B14F-4D97-AF65-F5344CB8AC3E}">
        <p14:creationId xmlns:p14="http://schemas.microsoft.com/office/powerpoint/2010/main" val="4376300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a:t>
            </a:r>
            <a:endParaRPr kumimoji="1" lang="ja-JP" altLang="en-US" dirty="0"/>
          </a:p>
        </p:txBody>
      </p:sp>
      <p:sp>
        <p:nvSpPr>
          <p:cNvPr id="4" name="スライド番号プレースホルダー 3"/>
          <p:cNvSpPr>
            <a:spLocks noGrp="1"/>
          </p:cNvSpPr>
          <p:nvPr>
            <p:ph type="sldNum" sz="quarter" idx="10"/>
          </p:nvPr>
        </p:nvSpPr>
        <p:spPr/>
        <p:txBody>
          <a:bodyPr/>
          <a:lstStyle/>
          <a:p>
            <a:fld id="{FF35B8A6-1482-438A-8828-B8BA0A413379}" type="slidenum">
              <a:rPr kumimoji="1" lang="ja-JP" altLang="en-US" smtClean="0"/>
              <a:t>3</a:t>
            </a:fld>
            <a:endParaRPr kumimoji="1" lang="ja-JP" altLang="en-US"/>
          </a:p>
        </p:txBody>
      </p:sp>
    </p:spTree>
    <p:extLst>
      <p:ext uri="{BB962C8B-B14F-4D97-AF65-F5344CB8AC3E}">
        <p14:creationId xmlns:p14="http://schemas.microsoft.com/office/powerpoint/2010/main" val="25118620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a:t>
            </a:r>
            <a:endParaRPr kumimoji="1" lang="ja-JP" altLang="en-US" dirty="0"/>
          </a:p>
        </p:txBody>
      </p:sp>
      <p:sp>
        <p:nvSpPr>
          <p:cNvPr id="4" name="スライド番号プレースホルダー 3"/>
          <p:cNvSpPr>
            <a:spLocks noGrp="1"/>
          </p:cNvSpPr>
          <p:nvPr>
            <p:ph type="sldNum" sz="quarter" idx="10"/>
          </p:nvPr>
        </p:nvSpPr>
        <p:spPr/>
        <p:txBody>
          <a:bodyPr/>
          <a:lstStyle/>
          <a:p>
            <a:fld id="{FF35B8A6-1482-438A-8828-B8BA0A413379}" type="slidenum">
              <a:rPr kumimoji="1" lang="ja-JP" altLang="en-US" smtClean="0"/>
              <a:t>4</a:t>
            </a:fld>
            <a:endParaRPr kumimoji="1" lang="ja-JP" altLang="en-US"/>
          </a:p>
        </p:txBody>
      </p:sp>
    </p:spTree>
    <p:extLst>
      <p:ext uri="{BB962C8B-B14F-4D97-AF65-F5344CB8AC3E}">
        <p14:creationId xmlns:p14="http://schemas.microsoft.com/office/powerpoint/2010/main" val="26404718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a:t>
            </a:r>
            <a:endParaRPr kumimoji="1" lang="ja-JP" altLang="en-US" dirty="0"/>
          </a:p>
        </p:txBody>
      </p:sp>
      <p:sp>
        <p:nvSpPr>
          <p:cNvPr id="4" name="スライド番号プレースホルダー 3"/>
          <p:cNvSpPr>
            <a:spLocks noGrp="1"/>
          </p:cNvSpPr>
          <p:nvPr>
            <p:ph type="sldNum" sz="quarter" idx="10"/>
          </p:nvPr>
        </p:nvSpPr>
        <p:spPr/>
        <p:txBody>
          <a:bodyPr/>
          <a:lstStyle/>
          <a:p>
            <a:fld id="{FF35B8A6-1482-438A-8828-B8BA0A413379}" type="slidenum">
              <a:rPr kumimoji="1" lang="ja-JP" altLang="en-US" smtClean="0"/>
              <a:t>5</a:t>
            </a:fld>
            <a:endParaRPr kumimoji="1" lang="ja-JP" altLang="en-US"/>
          </a:p>
        </p:txBody>
      </p:sp>
    </p:spTree>
    <p:extLst>
      <p:ext uri="{BB962C8B-B14F-4D97-AF65-F5344CB8AC3E}">
        <p14:creationId xmlns:p14="http://schemas.microsoft.com/office/powerpoint/2010/main" val="320813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a:t>
            </a:r>
            <a:endParaRPr kumimoji="1" lang="ja-JP" altLang="en-US" dirty="0"/>
          </a:p>
        </p:txBody>
      </p:sp>
      <p:sp>
        <p:nvSpPr>
          <p:cNvPr id="4" name="スライド番号プレースホルダー 3"/>
          <p:cNvSpPr>
            <a:spLocks noGrp="1"/>
          </p:cNvSpPr>
          <p:nvPr>
            <p:ph type="sldNum" sz="quarter" idx="10"/>
          </p:nvPr>
        </p:nvSpPr>
        <p:spPr/>
        <p:txBody>
          <a:bodyPr/>
          <a:lstStyle/>
          <a:p>
            <a:fld id="{FF35B8A6-1482-438A-8828-B8BA0A413379}" type="slidenum">
              <a:rPr kumimoji="1" lang="ja-JP" altLang="en-US" smtClean="0"/>
              <a:t>6</a:t>
            </a:fld>
            <a:endParaRPr kumimoji="1" lang="ja-JP" altLang="en-US"/>
          </a:p>
        </p:txBody>
      </p:sp>
    </p:spTree>
    <p:extLst>
      <p:ext uri="{BB962C8B-B14F-4D97-AF65-F5344CB8AC3E}">
        <p14:creationId xmlns:p14="http://schemas.microsoft.com/office/powerpoint/2010/main" val="11387892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a:t>
            </a:r>
            <a:endParaRPr kumimoji="1" lang="ja-JP" altLang="en-US" dirty="0"/>
          </a:p>
        </p:txBody>
      </p:sp>
      <p:sp>
        <p:nvSpPr>
          <p:cNvPr id="4" name="スライド番号プレースホルダー 3"/>
          <p:cNvSpPr>
            <a:spLocks noGrp="1"/>
          </p:cNvSpPr>
          <p:nvPr>
            <p:ph type="sldNum" sz="quarter" idx="10"/>
          </p:nvPr>
        </p:nvSpPr>
        <p:spPr/>
        <p:txBody>
          <a:bodyPr/>
          <a:lstStyle/>
          <a:p>
            <a:fld id="{FF35B8A6-1482-438A-8828-B8BA0A413379}" type="slidenum">
              <a:rPr kumimoji="1" lang="ja-JP" altLang="en-US" smtClean="0"/>
              <a:t>7</a:t>
            </a:fld>
            <a:endParaRPr kumimoji="1" lang="ja-JP" altLang="en-US"/>
          </a:p>
        </p:txBody>
      </p:sp>
    </p:spTree>
    <p:extLst>
      <p:ext uri="{BB962C8B-B14F-4D97-AF65-F5344CB8AC3E}">
        <p14:creationId xmlns:p14="http://schemas.microsoft.com/office/powerpoint/2010/main" val="6577634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a:t>
            </a:r>
            <a:endParaRPr kumimoji="1" lang="ja-JP" altLang="en-US" dirty="0"/>
          </a:p>
        </p:txBody>
      </p:sp>
      <p:sp>
        <p:nvSpPr>
          <p:cNvPr id="4" name="スライド番号プレースホルダー 3"/>
          <p:cNvSpPr>
            <a:spLocks noGrp="1"/>
          </p:cNvSpPr>
          <p:nvPr>
            <p:ph type="sldNum" sz="quarter" idx="10"/>
          </p:nvPr>
        </p:nvSpPr>
        <p:spPr/>
        <p:txBody>
          <a:bodyPr/>
          <a:lstStyle/>
          <a:p>
            <a:fld id="{FF35B8A6-1482-438A-8828-B8BA0A413379}" type="slidenum">
              <a:rPr kumimoji="1" lang="ja-JP" altLang="en-US" smtClean="0"/>
              <a:t>8</a:t>
            </a:fld>
            <a:endParaRPr kumimoji="1" lang="ja-JP" altLang="en-US"/>
          </a:p>
        </p:txBody>
      </p:sp>
    </p:spTree>
    <p:extLst>
      <p:ext uri="{BB962C8B-B14F-4D97-AF65-F5344CB8AC3E}">
        <p14:creationId xmlns:p14="http://schemas.microsoft.com/office/powerpoint/2010/main" val="19694063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a:t>
            </a:r>
            <a:endParaRPr kumimoji="1" lang="ja-JP" altLang="en-US" dirty="0"/>
          </a:p>
        </p:txBody>
      </p:sp>
      <p:sp>
        <p:nvSpPr>
          <p:cNvPr id="4" name="スライド番号プレースホルダー 3"/>
          <p:cNvSpPr>
            <a:spLocks noGrp="1"/>
          </p:cNvSpPr>
          <p:nvPr>
            <p:ph type="sldNum" sz="quarter" idx="10"/>
          </p:nvPr>
        </p:nvSpPr>
        <p:spPr/>
        <p:txBody>
          <a:bodyPr/>
          <a:lstStyle/>
          <a:p>
            <a:fld id="{FF35B8A6-1482-438A-8828-B8BA0A413379}" type="slidenum">
              <a:rPr kumimoji="1" lang="ja-JP" altLang="en-US" smtClean="0"/>
              <a:t>9</a:t>
            </a:fld>
            <a:endParaRPr kumimoji="1" lang="ja-JP" altLang="en-US"/>
          </a:p>
        </p:txBody>
      </p:sp>
    </p:spTree>
    <p:extLst>
      <p:ext uri="{BB962C8B-B14F-4D97-AF65-F5344CB8AC3E}">
        <p14:creationId xmlns:p14="http://schemas.microsoft.com/office/powerpoint/2010/main" val="37652197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7" name="Picture 6" descr="H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a:xfrm>
            <a:off x="7983232" y="5037663"/>
            <a:ext cx="897467" cy="279400"/>
          </a:xfrm>
        </p:spPr>
        <p:txBody>
          <a:bodyPr/>
          <a:lstStyle/>
          <a:p>
            <a:fld id="{D53E6C9D-BFD1-4D48-9D5A-6A356CA0DF84}" type="datetimeFigureOut">
              <a:rPr kumimoji="1" lang="ja-JP" altLang="en-US" smtClean="0"/>
              <a:t>2019/3/4</a:t>
            </a:fld>
            <a:endParaRPr kumimoji="1" lang="ja-JP" altLang="en-US"/>
          </a:p>
        </p:txBody>
      </p:sp>
      <p:sp>
        <p:nvSpPr>
          <p:cNvPr id="5" name="Footer Placeholder 4"/>
          <p:cNvSpPr>
            <a:spLocks noGrp="1"/>
          </p:cNvSpPr>
          <p:nvPr>
            <p:ph type="ftr" sz="quarter" idx="11"/>
          </p:nvPr>
        </p:nvSpPr>
        <p:spPr>
          <a:xfrm>
            <a:off x="2692397" y="5037663"/>
            <a:ext cx="5214635" cy="279400"/>
          </a:xfrm>
        </p:spPr>
        <p:txBody>
          <a:bodyPr/>
          <a:lstStyle/>
          <a:p>
            <a:endParaRPr kumimoji="1" lang="ja-JP" altLang="en-US"/>
          </a:p>
        </p:txBody>
      </p:sp>
      <p:sp>
        <p:nvSpPr>
          <p:cNvPr id="6" name="Slide Number Placeholder 5"/>
          <p:cNvSpPr>
            <a:spLocks noGrp="1"/>
          </p:cNvSpPr>
          <p:nvPr>
            <p:ph type="sldNum" sz="quarter" idx="12"/>
          </p:nvPr>
        </p:nvSpPr>
        <p:spPr>
          <a:xfrm>
            <a:off x="8956900" y="5037663"/>
            <a:ext cx="551167" cy="279400"/>
          </a:xfrm>
        </p:spPr>
        <p:txBody>
          <a:bodyPr/>
          <a:lstStyle/>
          <a:p>
            <a:fld id="{5391E3D5-8EDB-43EE-9580-CCBC53FE28AE}" type="slidenum">
              <a:rPr kumimoji="1" lang="ja-JP" altLang="en-US" smtClean="0"/>
              <a:t>‹#›</a:t>
            </a:fld>
            <a:endParaRPr kumimoji="1" lang="ja-JP" altLang="en-US"/>
          </a:p>
        </p:txBody>
      </p:sp>
      <p:cxnSp>
        <p:nvCxnSpPr>
          <p:cNvPr id="15" name="Straight Connector 14"/>
          <p:cNvCxnSpPr/>
          <p:nvPr/>
        </p:nvCxnSpPr>
        <p:spPr>
          <a:xfrm>
            <a:off x="2692399" y="3522131"/>
            <a:ext cx="681566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842862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53E6C9D-BFD1-4D48-9D5A-6A356CA0DF84}" type="datetimeFigureOut">
              <a:rPr kumimoji="1" lang="ja-JP" altLang="en-US" smtClean="0"/>
              <a:t>2019/3/4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391E3D5-8EDB-43EE-9580-CCBC53FE28AE}" type="slidenum">
              <a:rPr kumimoji="1" lang="ja-JP" altLang="en-US" smtClean="0"/>
              <a:t>‹#›</a:t>
            </a:fld>
            <a:endParaRPr kumimoji="1" lang="ja-JP" altLang="en-US"/>
          </a:p>
        </p:txBody>
      </p:sp>
    </p:spTree>
    <p:extLst>
      <p:ext uri="{BB962C8B-B14F-4D97-AF65-F5344CB8AC3E}">
        <p14:creationId xmlns:p14="http://schemas.microsoft.com/office/powerpoint/2010/main" val="1884695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D53E6C9D-BFD1-4D48-9D5A-6A356CA0DF84}" type="datetimeFigureOut">
              <a:rPr kumimoji="1" lang="ja-JP" altLang="en-US" smtClean="0"/>
              <a:t>2019/3/4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91E3D5-8EDB-43EE-9580-CCBC53FE28AE}" type="slidenum">
              <a:rPr kumimoji="1" lang="ja-JP" altLang="en-US" smtClean="0"/>
              <a:t>‹#›</a:t>
            </a:fld>
            <a:endParaRPr kumimoji="1" lang="ja-JP" altLang="en-US"/>
          </a:p>
        </p:txBody>
      </p:sp>
      <p:cxnSp>
        <p:nvCxnSpPr>
          <p:cNvPr id="15" name="Straight Connector 14"/>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989351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ja-JP" altLang="en-US" smtClean="0"/>
              <a:t>マスター タイトルの書式設定</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D53E6C9D-BFD1-4D48-9D5A-6A356CA0DF84}" type="datetimeFigureOut">
              <a:rPr kumimoji="1" lang="ja-JP" altLang="en-US" smtClean="0"/>
              <a:t>2019/3/4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91E3D5-8EDB-43EE-9580-CCBC53FE28AE}" type="slidenum">
              <a:rPr kumimoji="1" lang="ja-JP" altLang="en-US" smtClean="0"/>
              <a:t>‹#›</a:t>
            </a:fld>
            <a:endParaRPr kumimoji="1" lang="ja-JP" alt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841937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D53E6C9D-BFD1-4D48-9D5A-6A356CA0DF84}" type="datetimeFigureOut">
              <a:rPr kumimoji="1" lang="ja-JP" altLang="en-US" smtClean="0"/>
              <a:t>2019/3/4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91E3D5-8EDB-43EE-9580-CCBC53FE28AE}" type="slidenum">
              <a:rPr kumimoji="1" lang="ja-JP" altLang="en-US" smtClean="0"/>
              <a:t>‹#›</a:t>
            </a:fld>
            <a:endParaRPr kumimoji="1" lang="ja-JP" altLang="en-US"/>
          </a:p>
        </p:txBody>
      </p:sp>
    </p:spTree>
    <p:extLst>
      <p:ext uri="{BB962C8B-B14F-4D97-AF65-F5344CB8AC3E}">
        <p14:creationId xmlns:p14="http://schemas.microsoft.com/office/powerpoint/2010/main" val="33029382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ja-JP" altLang="en-US" smtClean="0"/>
              <a:t>マスター タイトルの書式設定</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D53E6C9D-BFD1-4D48-9D5A-6A356CA0DF84}" type="datetimeFigureOut">
              <a:rPr kumimoji="1" lang="ja-JP" altLang="en-US" smtClean="0"/>
              <a:t>2019/3/4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91E3D5-8EDB-43EE-9580-CCBC53FE28AE}" type="slidenum">
              <a:rPr kumimoji="1" lang="ja-JP" altLang="en-US" smtClean="0"/>
              <a:t>‹#›</a:t>
            </a:fld>
            <a:endParaRPr kumimoji="1" lang="ja-JP" alt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39181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ja-JP" altLang="en-US" smtClean="0"/>
              <a:t>マスター タイトルの書式設定</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D53E6C9D-BFD1-4D48-9D5A-6A356CA0DF84}" type="datetimeFigureOut">
              <a:rPr kumimoji="1" lang="ja-JP" altLang="en-US" smtClean="0"/>
              <a:t>2019/3/4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91E3D5-8EDB-43EE-9580-CCBC53FE28AE}" type="slidenum">
              <a:rPr kumimoji="1" lang="ja-JP" altLang="en-US" smtClean="0"/>
              <a:t>‹#›</a:t>
            </a:fld>
            <a:endParaRPr kumimoji="1" lang="ja-JP" altLang="en-US"/>
          </a:p>
        </p:txBody>
      </p:sp>
      <p:cxnSp>
        <p:nvCxnSpPr>
          <p:cNvPr id="15" name="Straight Connector 14"/>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520458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53E6C9D-BFD1-4D48-9D5A-6A356CA0DF84}" type="datetimeFigureOut">
              <a:rPr kumimoji="1" lang="ja-JP" altLang="en-US" smtClean="0"/>
              <a:t>2019/3/4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91E3D5-8EDB-43EE-9580-CCBC53FE28AE}" type="slidenum">
              <a:rPr kumimoji="1" lang="ja-JP" altLang="en-US" smtClean="0"/>
              <a:t>‹#›</a:t>
            </a:fld>
            <a:endParaRPr kumimoji="1" lang="ja-JP" altLang="en-US"/>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953816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53E6C9D-BFD1-4D48-9D5A-6A356CA0DF84}" type="datetimeFigureOut">
              <a:rPr kumimoji="1" lang="ja-JP" altLang="en-US" smtClean="0"/>
              <a:t>2019/3/4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91E3D5-8EDB-43EE-9580-CCBC53FE28AE}" type="slidenum">
              <a:rPr kumimoji="1" lang="ja-JP" altLang="en-US" smtClean="0"/>
              <a:t>‹#›</a:t>
            </a:fld>
            <a:endParaRPr kumimoji="1" lang="ja-JP" altLang="en-US"/>
          </a:p>
        </p:txBody>
      </p:sp>
      <p:cxnSp>
        <p:nvCxnSpPr>
          <p:cNvPr id="14" name="Straight Connector 13"/>
          <p:cNvCxnSpPr/>
          <p:nvPr/>
        </p:nvCxnSpPr>
        <p:spPr>
          <a:xfrm>
            <a:off x="8863890" y="990600"/>
            <a:ext cx="0" cy="487680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31300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53E6C9D-BFD1-4D48-9D5A-6A356CA0DF84}" type="datetimeFigureOut">
              <a:rPr kumimoji="1" lang="ja-JP" altLang="en-US" smtClean="0"/>
              <a:t>2019/3/4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91E3D5-8EDB-43EE-9580-CCBC53FE28AE}" type="slidenum">
              <a:rPr kumimoji="1" lang="ja-JP" altLang="en-US" smtClean="0"/>
              <a:t>‹#›</a:t>
            </a:fld>
            <a:endParaRPr kumimoji="1" lang="ja-JP" altLang="en-US"/>
          </a:p>
        </p:txBody>
      </p:sp>
    </p:spTree>
    <p:extLst>
      <p:ext uri="{BB962C8B-B14F-4D97-AF65-F5344CB8AC3E}">
        <p14:creationId xmlns:p14="http://schemas.microsoft.com/office/powerpoint/2010/main" val="38959718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D53E6C9D-BFD1-4D48-9D5A-6A356CA0DF84}" type="datetimeFigureOut">
              <a:rPr kumimoji="1" lang="ja-JP" altLang="en-US" smtClean="0"/>
              <a:t>2019/3/4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91E3D5-8EDB-43EE-9580-CCBC53FE28AE}" type="slidenum">
              <a:rPr kumimoji="1" lang="ja-JP" altLang="en-US" smtClean="0"/>
              <a:t>‹#›</a:t>
            </a:fld>
            <a:endParaRPr kumimoji="1" lang="ja-JP" altLang="en-US"/>
          </a:p>
        </p:txBody>
      </p:sp>
      <p:cxnSp>
        <p:nvCxnSpPr>
          <p:cNvPr id="16" name="Straight Connector 15"/>
          <p:cNvCxnSpPr/>
          <p:nvPr/>
        </p:nvCxnSpPr>
        <p:spPr>
          <a:xfrm>
            <a:off x="2012723" y="3710585"/>
            <a:ext cx="8163380"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490723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D53E6C9D-BFD1-4D48-9D5A-6A356CA0DF84}" type="datetimeFigureOut">
              <a:rPr kumimoji="1" lang="ja-JP" altLang="en-US" smtClean="0"/>
              <a:t>2019/3/4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391E3D5-8EDB-43EE-9580-CCBC53FE28AE}" type="slidenum">
              <a:rPr kumimoji="1" lang="ja-JP" altLang="en-US" smtClean="0"/>
              <a:t>‹#›</a:t>
            </a:fld>
            <a:endParaRPr kumimoji="1" lang="ja-JP" altLang="en-US"/>
          </a:p>
        </p:txBody>
      </p:sp>
    </p:spTree>
    <p:extLst>
      <p:ext uri="{BB962C8B-B14F-4D97-AF65-F5344CB8AC3E}">
        <p14:creationId xmlns:p14="http://schemas.microsoft.com/office/powerpoint/2010/main" val="25811674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D53E6C9D-BFD1-4D48-9D5A-6A356CA0DF84}" type="datetimeFigureOut">
              <a:rPr kumimoji="1" lang="ja-JP" altLang="en-US" smtClean="0"/>
              <a:t>2019/3/4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391E3D5-8EDB-43EE-9580-CCBC53FE28AE}" type="slidenum">
              <a:rPr kumimoji="1" lang="ja-JP" altLang="en-US" smtClean="0"/>
              <a:t>‹#›</a:t>
            </a:fld>
            <a:endParaRPr kumimoji="1" lang="ja-JP" altLang="en-US"/>
          </a:p>
        </p:txBody>
      </p:sp>
      <p:cxnSp>
        <p:nvCxnSpPr>
          <p:cNvPr id="18" name="Straight Connector 1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2169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D53E6C9D-BFD1-4D48-9D5A-6A356CA0DF84}" type="datetimeFigureOut">
              <a:rPr kumimoji="1" lang="ja-JP" altLang="en-US" smtClean="0"/>
              <a:t>2019/3/4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391E3D5-8EDB-43EE-9580-CCBC53FE28AE}" type="slidenum">
              <a:rPr kumimoji="1" lang="ja-JP" altLang="en-US" smtClean="0"/>
              <a:t>‹#›</a:t>
            </a:fld>
            <a:endParaRPr kumimoji="1" lang="ja-JP" altLang="en-US"/>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0114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3E6C9D-BFD1-4D48-9D5A-6A356CA0DF84}" type="datetimeFigureOut">
              <a:rPr kumimoji="1" lang="ja-JP" altLang="en-US" smtClean="0"/>
              <a:t>2019/3/4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391E3D5-8EDB-43EE-9580-CCBC53FE28AE}" type="slidenum">
              <a:rPr kumimoji="1" lang="ja-JP" altLang="en-US" smtClean="0"/>
              <a:t>‹#›</a:t>
            </a:fld>
            <a:endParaRPr kumimoji="1" lang="ja-JP" altLang="en-US"/>
          </a:p>
        </p:txBody>
      </p:sp>
    </p:spTree>
    <p:extLst>
      <p:ext uri="{BB962C8B-B14F-4D97-AF65-F5344CB8AC3E}">
        <p14:creationId xmlns:p14="http://schemas.microsoft.com/office/powerpoint/2010/main" val="1586606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53E6C9D-BFD1-4D48-9D5A-6A356CA0DF84}" type="datetimeFigureOut">
              <a:rPr kumimoji="1" lang="ja-JP" altLang="en-US" smtClean="0"/>
              <a:t>2019/3/4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391E3D5-8EDB-43EE-9580-CCBC53FE28AE}" type="slidenum">
              <a:rPr kumimoji="1" lang="ja-JP" altLang="en-US" smtClean="0"/>
              <a:t>‹#›</a:t>
            </a:fld>
            <a:endParaRPr kumimoji="1" lang="ja-JP" altLang="en-US"/>
          </a:p>
        </p:txBody>
      </p:sp>
      <p:cxnSp>
        <p:nvCxnSpPr>
          <p:cNvPr id="16" name="Straight Connector 15"/>
          <p:cNvCxnSpPr/>
          <p:nvPr/>
        </p:nvCxnSpPr>
        <p:spPr>
          <a:xfrm>
            <a:off x="1396169" y="2912533"/>
            <a:ext cx="35144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31902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ja-JP" altLang="en-US" smtClean="0"/>
              <a:t>マスター タイトルの書式設定</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53E6C9D-BFD1-4D48-9D5A-6A356CA0DF84}" type="datetimeFigureOut">
              <a:rPr kumimoji="1" lang="ja-JP" altLang="en-US" smtClean="0"/>
              <a:t>2019/3/4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391E3D5-8EDB-43EE-9580-CCBC53FE28AE}" type="slidenum">
              <a:rPr kumimoji="1" lang="ja-JP" altLang="en-US" smtClean="0"/>
              <a:t>‹#›</a:t>
            </a:fld>
            <a:endParaRPr kumimoji="1" lang="ja-JP" altLang="en-US"/>
          </a:p>
        </p:txBody>
      </p:sp>
    </p:spTree>
    <p:extLst>
      <p:ext uri="{BB962C8B-B14F-4D97-AF65-F5344CB8AC3E}">
        <p14:creationId xmlns:p14="http://schemas.microsoft.com/office/powerpoint/2010/main" val="1394633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3E6C9D-BFD1-4D48-9D5A-6A356CA0DF84}" type="datetimeFigureOut">
              <a:rPr kumimoji="1" lang="ja-JP" altLang="en-US" smtClean="0"/>
              <a:t>2019/3/4</a:t>
            </a:fld>
            <a:endParaRPr kumimoji="1" lang="ja-JP" alt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kumimoji="1" lang="ja-JP" alt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391E3D5-8EDB-43EE-9580-CCBC53FE28AE}" type="slidenum">
              <a:rPr kumimoji="1" lang="ja-JP" altLang="en-US" smtClean="0"/>
              <a:t>‹#›</a:t>
            </a:fld>
            <a:endParaRPr kumimoji="1" lang="ja-JP" altLang="en-US"/>
          </a:p>
        </p:txBody>
      </p:sp>
    </p:spTree>
    <p:extLst>
      <p:ext uri="{BB962C8B-B14F-4D97-AF65-F5344CB8AC3E}">
        <p14:creationId xmlns:p14="http://schemas.microsoft.com/office/powerpoint/2010/main" val="659544522"/>
      </p:ext>
    </p:extLst>
  </p:cSld>
  <p:clrMap bg1="lt1" tx1="dk1" bg2="lt2" tx2="dk2" accent1="accent1" accent2="accent2" accent3="accent3" accent4="accent4" accent5="accent5" accent6="accent6" hlink="hlink" folHlink="folHlink"/>
  <p:sldLayoutIdLst>
    <p:sldLayoutId id="2147484272" r:id="rId1"/>
    <p:sldLayoutId id="2147484273" r:id="rId2"/>
    <p:sldLayoutId id="2147484274" r:id="rId3"/>
    <p:sldLayoutId id="2147484275" r:id="rId4"/>
    <p:sldLayoutId id="2147484276" r:id="rId5"/>
    <p:sldLayoutId id="2147484277" r:id="rId6"/>
    <p:sldLayoutId id="2147484278" r:id="rId7"/>
    <p:sldLayoutId id="2147484279" r:id="rId8"/>
    <p:sldLayoutId id="2147484280" r:id="rId9"/>
    <p:sldLayoutId id="2147484281" r:id="rId10"/>
    <p:sldLayoutId id="2147484282" r:id="rId11"/>
    <p:sldLayoutId id="2147484283" r:id="rId12"/>
    <p:sldLayoutId id="2147484284" r:id="rId13"/>
    <p:sldLayoutId id="2147484285" r:id="rId14"/>
    <p:sldLayoutId id="2147484286" r:id="rId15"/>
    <p:sldLayoutId id="2147484287" r:id="rId16"/>
    <p:sldLayoutId id="2147484288" r:id="rId17"/>
  </p:sldLayoutIdLst>
  <p:timing>
    <p:tnLst>
      <p:par>
        <p:cTn id="1" dur="indefinite" restart="never" nodeType="tmRoot"/>
      </p:par>
    </p:tnLst>
  </p:timing>
  <p:txStyles>
    <p:titleStyle>
      <a:lvl1pPr algn="ctr" defTabSz="457200" rtl="0" eaLnBrk="1" latinLnBrk="0" hangingPunct="1">
        <a:spcBef>
          <a:spcPct val="0"/>
        </a:spcBef>
        <a:buNone/>
        <a:defRPr kumimoji="1" sz="4400" kern="1200" cap="none">
          <a:ln w="3175" cmpd="sng">
            <a:noFill/>
          </a:ln>
          <a:solidFill>
            <a:schemeClr val="tx1">
              <a:lumMod val="85000"/>
              <a:lumOff val="15000"/>
            </a:schemeClr>
          </a:solidFill>
          <a:effectLst/>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kumimoji="1"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kumimoji="1"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kumimoji="1"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kumimoji="1"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2247">
              <a:schemeClr val="bg1"/>
            </a:gs>
            <a:gs pos="100000">
              <a:srgbClr val="68F3FE"/>
            </a:gs>
            <a:gs pos="69000">
              <a:srgbClr val="CCFFFF"/>
            </a:gs>
            <a:gs pos="24000">
              <a:schemeClr val="bg1"/>
            </a:gs>
          </a:gsLst>
          <a:lin ang="5400000" scaled="1"/>
        </a:gradFill>
        <a:effectLst/>
      </p:bgPr>
    </p:bg>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65679" y="2330026"/>
            <a:ext cx="7615739" cy="1003109"/>
          </a:xfrm>
        </p:spPr>
        <p:txBody>
          <a:bodyPr>
            <a:normAutofit/>
          </a:bodyPr>
          <a:lstStyle/>
          <a:p>
            <a:r>
              <a:rPr kumimoji="1" lang="ja-JP" altLang="en-US" sz="4400" dirty="0" smtClean="0">
                <a:latin typeface="Meiryo UI" panose="020B0604030504040204" pitchFamily="50" charset="-128"/>
                <a:ea typeface="Meiryo UI" panose="020B0604030504040204" pitchFamily="50" charset="-128"/>
              </a:rPr>
              <a:t>飯塚市オープンデータ取組紹介</a:t>
            </a:r>
            <a:endParaRPr kumimoji="1" lang="ja-JP" altLang="en-US" sz="4400" dirty="0">
              <a:latin typeface="Meiryo UI" panose="020B0604030504040204" pitchFamily="50" charset="-128"/>
              <a:ea typeface="Meiryo UI" panose="020B0604030504040204" pitchFamily="50" charset="-128"/>
            </a:endParaRPr>
          </a:p>
        </p:txBody>
      </p:sp>
      <p:sp>
        <p:nvSpPr>
          <p:cNvPr id="3" name="サブタイトル 2"/>
          <p:cNvSpPr>
            <a:spLocks noGrp="1"/>
          </p:cNvSpPr>
          <p:nvPr>
            <p:ph type="subTitle" idx="1"/>
          </p:nvPr>
        </p:nvSpPr>
        <p:spPr>
          <a:xfrm>
            <a:off x="2726372" y="3630507"/>
            <a:ext cx="6661468" cy="870373"/>
          </a:xfrm>
        </p:spPr>
        <p:txBody>
          <a:bodyPr>
            <a:normAutofit/>
          </a:bodyPr>
          <a:lstStyle/>
          <a:p>
            <a:r>
              <a:rPr kumimoji="1" lang="ja-JP" altLang="en-US" sz="2000" dirty="0" smtClean="0">
                <a:latin typeface="Meiryo UI" panose="020B0604030504040204" pitchFamily="50" charset="-128"/>
                <a:ea typeface="Meiryo UI" panose="020B0604030504040204" pitchFamily="50" charset="-128"/>
              </a:rPr>
              <a:t>平成３１年２月２６日</a:t>
            </a:r>
            <a:endParaRPr kumimoji="1" lang="en-US" altLang="ja-JP" sz="2000" dirty="0" smtClean="0">
              <a:latin typeface="Meiryo UI" panose="020B0604030504040204" pitchFamily="50" charset="-128"/>
              <a:ea typeface="Meiryo UI" panose="020B0604030504040204" pitchFamily="50" charset="-128"/>
            </a:endParaRPr>
          </a:p>
          <a:p>
            <a:r>
              <a:rPr kumimoji="1" lang="ja-JP" altLang="en-US" sz="2000" dirty="0" smtClean="0">
                <a:latin typeface="Meiryo UI" panose="020B0604030504040204" pitchFamily="50" charset="-128"/>
                <a:ea typeface="Meiryo UI" panose="020B0604030504040204" pitchFamily="50" charset="-128"/>
              </a:rPr>
              <a:t>飯塚市役所総務部情報政策課</a:t>
            </a:r>
            <a:endParaRPr kumimoji="1" lang="ja-JP" altLang="en-US" sz="2000" dirty="0">
              <a:latin typeface="Meiryo UI" panose="020B0604030504040204" pitchFamily="50" charset="-128"/>
              <a:ea typeface="Meiryo UI" panose="020B0604030504040204" pitchFamily="50" charset="-128"/>
            </a:endParaRPr>
          </a:p>
        </p:txBody>
      </p:sp>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8932" y="5852160"/>
            <a:ext cx="2857500" cy="812800"/>
          </a:xfrm>
          <a:prstGeom prst="rect">
            <a:avLst/>
          </a:prstGeom>
          <a:gradFill>
            <a:gsLst>
              <a:gs pos="100000">
                <a:srgbClr val="6AE7FC"/>
              </a:gs>
              <a:gs pos="35000">
                <a:schemeClr val="accent1">
                  <a:lumMod val="45000"/>
                  <a:lumOff val="55000"/>
                </a:schemeClr>
              </a:gs>
              <a:gs pos="44000">
                <a:schemeClr val="accent1">
                  <a:lumMod val="45000"/>
                  <a:lumOff val="55000"/>
                </a:schemeClr>
              </a:gs>
              <a:gs pos="100000">
                <a:schemeClr val="accent1">
                  <a:lumMod val="30000"/>
                  <a:lumOff val="70000"/>
                </a:schemeClr>
              </a:gs>
            </a:gsLst>
            <a:lin ang="5400000" scaled="1"/>
          </a:gradFill>
        </p:spPr>
      </p:pic>
    </p:spTree>
    <p:extLst>
      <p:ext uri="{BB962C8B-B14F-4D97-AF65-F5344CB8AC3E}">
        <p14:creationId xmlns:p14="http://schemas.microsoft.com/office/powerpoint/2010/main" val="36601103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2247">
              <a:schemeClr val="bg1"/>
            </a:gs>
            <a:gs pos="99000">
              <a:srgbClr val="6AF2FC"/>
            </a:gs>
            <a:gs pos="69000">
              <a:srgbClr val="CCFFFF"/>
            </a:gs>
            <a:gs pos="24000">
              <a:schemeClr val="bg1"/>
            </a:gs>
          </a:gsLst>
          <a:lin ang="5400000" scaled="1"/>
        </a:gradFill>
        <a:effectLst/>
      </p:bgPr>
    </p:bg>
    <p:spTree>
      <p:nvGrpSpPr>
        <p:cNvPr id="1" name=""/>
        <p:cNvGrpSpPr/>
        <p:nvPr/>
      </p:nvGrpSpPr>
      <p:grpSpPr>
        <a:xfrm>
          <a:off x="0" y="0"/>
          <a:ext cx="0" cy="0"/>
          <a:chOff x="0" y="0"/>
          <a:chExt cx="0" cy="0"/>
        </a:xfrm>
      </p:grpSpPr>
      <p:sp>
        <p:nvSpPr>
          <p:cNvPr id="4" name="Text Box 1"/>
          <p:cNvSpPr txBox="1">
            <a:spLocks noChangeArrowheads="1"/>
          </p:cNvSpPr>
          <p:nvPr/>
        </p:nvSpPr>
        <p:spPr bwMode="auto">
          <a:xfrm>
            <a:off x="1910080" y="245662"/>
            <a:ext cx="8422640" cy="6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bIns="9144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9pPr>
          </a:lstStyle>
          <a:p>
            <a:pPr algn="dist" eaLnBrk="1" hangingPunct="1">
              <a:buClrTx/>
              <a:buFontTx/>
              <a:buNone/>
            </a:pP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１．オープンデータ公開</a:t>
            </a:r>
            <a:r>
              <a:rPr lang="en-US" altLang="ja-JP"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a:t>
            </a: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予定</a:t>
            </a:r>
            <a:r>
              <a:rPr lang="en-US" altLang="ja-JP"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a:t>
            </a: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まで</a:t>
            </a:r>
            <a:endParaRPr lang="ja-JP" altLang="ja-JP" sz="4000" spc="300" dirty="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endParaRPr>
          </a:p>
        </p:txBody>
      </p:sp>
      <p:sp>
        <p:nvSpPr>
          <p:cNvPr id="5" name="Text Box 2"/>
          <p:cNvSpPr txBox="1">
            <a:spLocks noChangeArrowheads="1"/>
          </p:cNvSpPr>
          <p:nvPr/>
        </p:nvSpPr>
        <p:spPr bwMode="auto">
          <a:xfrm>
            <a:off x="653653" y="1878064"/>
            <a:ext cx="10935494" cy="4034404"/>
          </a:xfrm>
          <a:prstGeom prst="rect">
            <a:avLst/>
          </a:prstGeom>
          <a:ln/>
        </p:spPr>
        <p:style>
          <a:lnRef idx="2">
            <a:schemeClr val="accent6"/>
          </a:lnRef>
          <a:fillRef idx="1">
            <a:schemeClr val="lt1"/>
          </a:fillRef>
          <a:effectRef idx="0">
            <a:schemeClr val="accent6"/>
          </a:effectRef>
          <a:fontRef idx="minor">
            <a:schemeClr val="dk1"/>
          </a:fontRef>
        </p:style>
        <p:txBody>
          <a:bodyPr/>
          <a:lstStyle>
            <a:lvl1pPr marL="271463" indent="-271463">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9pPr>
          </a:lstStyle>
          <a:p>
            <a:pPr eaLnBrk="1" hangingPunct="1">
              <a:spcBef>
                <a:spcPts val="575"/>
              </a:spcBef>
              <a:buClr>
                <a:srgbClr val="D34817"/>
              </a:buClr>
              <a:buSzPct val="85000"/>
              <a:buFont typeface="Wingdings 2" panose="05020102010507070707" pitchFamily="18" charset="2"/>
              <a:buNone/>
            </a:pPr>
            <a:r>
              <a:rPr lang="ja-JP" altLang="en-US" sz="2400" dirty="0" smtClean="0">
                <a:solidFill>
                  <a:srgbClr val="0070C0"/>
                </a:solidFill>
                <a:effectLst>
                  <a:outerShdw blurRad="38100" dist="38100" dir="2700000" algn="tl">
                    <a:srgbClr val="000000">
                      <a:alpha val="43137"/>
                    </a:srgbClr>
                  </a:outerShdw>
                </a:effectLst>
              </a:rPr>
              <a:t>（課題への解決）</a:t>
            </a:r>
            <a:endParaRPr lang="en-US" altLang="ja-JP" sz="2400" dirty="0" smtClean="0">
              <a:solidFill>
                <a:srgbClr val="0070C0"/>
              </a:solidFill>
              <a:effectLst>
                <a:outerShdw blurRad="38100" dist="38100" dir="2700000" algn="tl">
                  <a:srgbClr val="000000">
                    <a:alpha val="43137"/>
                  </a:srgbClr>
                </a:outerShdw>
              </a:effectLst>
            </a:endParaRPr>
          </a:p>
          <a:p>
            <a:pPr>
              <a:spcBef>
                <a:spcPts val="575"/>
              </a:spcBef>
              <a:buClr>
                <a:srgbClr val="D34817"/>
              </a:buClr>
              <a:buSzPct val="85000"/>
            </a:pPr>
            <a:r>
              <a:rPr lang="ja-JP" altLang="en-US" sz="2400" dirty="0" smtClean="0">
                <a:effectLst>
                  <a:outerShdw blurRad="38100" dist="38100" dir="2700000" algn="tl">
                    <a:srgbClr val="000000">
                      <a:alpha val="43137"/>
                    </a:srgbClr>
                  </a:outerShdw>
                </a:effectLst>
              </a:rPr>
              <a:t>　</a:t>
            </a:r>
            <a:r>
              <a:rPr lang="ja-JP" altLang="en-US" sz="2400" dirty="0"/>
              <a:t>例２）「公共施設一覧」のデータは、原課にて年１回程度把握し、ホーム</a:t>
            </a:r>
          </a:p>
          <a:p>
            <a:pPr>
              <a:spcBef>
                <a:spcPts val="575"/>
              </a:spcBef>
              <a:buClr>
                <a:srgbClr val="D34817"/>
              </a:buClr>
              <a:buSzPct val="85000"/>
            </a:pPr>
            <a:r>
              <a:rPr lang="ja-JP" altLang="en-US" sz="2400" dirty="0"/>
              <a:t>　　　　　ページで掲載しているものの、施設所管課ではない為、年度途中</a:t>
            </a:r>
          </a:p>
          <a:p>
            <a:pPr>
              <a:spcBef>
                <a:spcPts val="575"/>
              </a:spcBef>
              <a:buClr>
                <a:srgbClr val="D34817"/>
              </a:buClr>
              <a:buSzPct val="85000"/>
            </a:pPr>
            <a:r>
              <a:rPr lang="ja-JP" altLang="en-US" sz="2400" dirty="0"/>
              <a:t>　　　　　の随時の改廃等があった場合のデータの随時更新は難しい。</a:t>
            </a:r>
          </a:p>
          <a:p>
            <a:pPr>
              <a:spcBef>
                <a:spcPts val="575"/>
              </a:spcBef>
              <a:buClr>
                <a:srgbClr val="D34817"/>
              </a:buClr>
              <a:buSzPct val="85000"/>
            </a:pPr>
            <a:r>
              <a:rPr lang="ja-JP" altLang="en-US" sz="2400" dirty="0" smtClean="0">
                <a:solidFill>
                  <a:schemeClr val="tx1"/>
                </a:solidFill>
              </a:rPr>
              <a:t>　</a:t>
            </a:r>
            <a:r>
              <a:rPr lang="ja-JP" altLang="en-US" sz="2400" dirty="0"/>
              <a:t>　</a:t>
            </a:r>
            <a:r>
              <a:rPr lang="ja-JP" altLang="en-US" sz="2600" dirty="0" smtClean="0"/>
              <a:t>　　　　　　</a:t>
            </a:r>
            <a:endParaRPr lang="en-US" altLang="ja-JP" sz="2600" dirty="0" smtClean="0"/>
          </a:p>
          <a:p>
            <a:pPr eaLnBrk="1" hangingPunct="1">
              <a:spcBef>
                <a:spcPts val="575"/>
              </a:spcBef>
              <a:buClr>
                <a:srgbClr val="D34817"/>
              </a:buClr>
              <a:buSzPct val="85000"/>
              <a:buFont typeface="Wingdings 2" panose="05020102010507070707" pitchFamily="18" charset="2"/>
              <a:buNone/>
            </a:pPr>
            <a:endParaRPr lang="en-US" altLang="ja-JP" sz="2600" dirty="0" smtClean="0"/>
          </a:p>
          <a:p>
            <a:pPr eaLnBrk="1" hangingPunct="1">
              <a:spcBef>
                <a:spcPts val="575"/>
              </a:spcBef>
              <a:buClr>
                <a:srgbClr val="D34817"/>
              </a:buClr>
              <a:buSzPct val="85000"/>
              <a:buFont typeface="Wingdings 2" panose="05020102010507070707" pitchFamily="18" charset="2"/>
              <a:buNone/>
            </a:pPr>
            <a:r>
              <a:rPr lang="ja-JP" altLang="en-US" sz="2400" dirty="0" smtClean="0">
                <a:solidFill>
                  <a:srgbClr val="FF0000"/>
                </a:solidFill>
              </a:rPr>
              <a:t>　担当課において、施設の改廃を随時把握することについて検討を行う。</a:t>
            </a:r>
            <a:endParaRPr lang="en-US" altLang="ja-JP" sz="2400" dirty="0" smtClean="0">
              <a:solidFill>
                <a:srgbClr val="FF0000"/>
              </a:solidFill>
            </a:endParaRPr>
          </a:p>
          <a:p>
            <a:pPr eaLnBrk="1" hangingPunct="1">
              <a:spcBef>
                <a:spcPts val="575"/>
              </a:spcBef>
              <a:buClr>
                <a:srgbClr val="D34817"/>
              </a:buClr>
              <a:buSzPct val="85000"/>
              <a:buFont typeface="Wingdings 2" panose="05020102010507070707" pitchFamily="18" charset="2"/>
              <a:buNone/>
            </a:pPr>
            <a:r>
              <a:rPr lang="ja-JP" altLang="en-US" sz="2400" dirty="0">
                <a:solidFill>
                  <a:srgbClr val="FF0000"/>
                </a:solidFill>
              </a:rPr>
              <a:t>　</a:t>
            </a:r>
            <a:r>
              <a:rPr lang="ja-JP" altLang="en-US" sz="2400" dirty="0" smtClean="0">
                <a:solidFill>
                  <a:srgbClr val="FF0000"/>
                </a:solidFill>
              </a:rPr>
              <a:t>それまでの間は、ホームページ上のデータと同様のデータでの公開を行う。　</a:t>
            </a:r>
            <a:endParaRPr lang="ja-JP" altLang="ja-JP" sz="2400" dirty="0">
              <a:solidFill>
                <a:srgbClr val="FF0000"/>
              </a:solidFill>
            </a:endParaRPr>
          </a:p>
        </p:txBody>
      </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732" y="6468849"/>
            <a:ext cx="1368108" cy="389151"/>
          </a:xfrm>
          <a:prstGeom prst="rect">
            <a:avLst/>
          </a:prstGeom>
          <a:gradFill>
            <a:gsLst>
              <a:gs pos="100000">
                <a:srgbClr val="6AE7FC"/>
              </a:gs>
              <a:gs pos="35000">
                <a:schemeClr val="accent1">
                  <a:lumMod val="45000"/>
                  <a:lumOff val="55000"/>
                </a:schemeClr>
              </a:gs>
              <a:gs pos="44000">
                <a:schemeClr val="accent1">
                  <a:lumMod val="45000"/>
                  <a:lumOff val="55000"/>
                </a:schemeClr>
              </a:gs>
              <a:gs pos="100000">
                <a:schemeClr val="accent1">
                  <a:lumMod val="30000"/>
                  <a:lumOff val="70000"/>
                </a:schemeClr>
              </a:gs>
            </a:gsLst>
            <a:lin ang="5400000" scaled="1"/>
          </a:gradFill>
        </p:spPr>
      </p:pic>
      <p:sp>
        <p:nvSpPr>
          <p:cNvPr id="7" name="テキスト ボックス 6"/>
          <p:cNvSpPr txBox="1"/>
          <p:nvPr/>
        </p:nvSpPr>
        <p:spPr>
          <a:xfrm>
            <a:off x="11673840" y="6457890"/>
            <a:ext cx="660400" cy="400110"/>
          </a:xfrm>
          <a:prstGeom prst="rect">
            <a:avLst/>
          </a:prstGeom>
          <a:noFill/>
        </p:spPr>
        <p:txBody>
          <a:bodyPr wrap="square" rtlCol="0">
            <a:spAutoFit/>
          </a:bodyPr>
          <a:lstStyle/>
          <a:p>
            <a:r>
              <a:rPr kumimoji="1" lang="ja-JP" altLang="en-US" sz="2000" dirty="0" smtClean="0">
                <a:latin typeface="+mj-ea"/>
                <a:ea typeface="+mj-ea"/>
              </a:rPr>
              <a:t>９</a:t>
            </a:r>
            <a:endParaRPr kumimoji="1" lang="ja-JP" altLang="en-US" sz="2000" dirty="0">
              <a:latin typeface="+mj-ea"/>
              <a:ea typeface="+mj-ea"/>
            </a:endParaRPr>
          </a:p>
        </p:txBody>
      </p:sp>
      <p:sp>
        <p:nvSpPr>
          <p:cNvPr id="9" name="テキスト ボックス 8"/>
          <p:cNvSpPr txBox="1"/>
          <p:nvPr/>
        </p:nvSpPr>
        <p:spPr>
          <a:xfrm>
            <a:off x="513736" y="1290098"/>
            <a:ext cx="7818120" cy="523220"/>
          </a:xfrm>
          <a:prstGeom prst="rect">
            <a:avLst/>
          </a:prstGeom>
          <a:noFill/>
        </p:spPr>
        <p:txBody>
          <a:bodyPr wrap="square" rtlCol="0">
            <a:spAutoFit/>
          </a:bodyPr>
          <a:lstStyle/>
          <a:p>
            <a:r>
              <a:rPr kumimoji="1" lang="ja-JP" altLang="en-US" sz="2800" dirty="0" smtClean="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rPr>
              <a:t>（３）　公開データの準備</a:t>
            </a:r>
            <a:endParaRPr kumimoji="1" lang="ja-JP" altLang="en-US" sz="2800" dirty="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endParaRPr>
          </a:p>
        </p:txBody>
      </p:sp>
      <p:sp>
        <p:nvSpPr>
          <p:cNvPr id="2" name="下矢印 1"/>
          <p:cNvSpPr/>
          <p:nvPr/>
        </p:nvSpPr>
        <p:spPr>
          <a:xfrm>
            <a:off x="5689600" y="3755003"/>
            <a:ext cx="863600" cy="7721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角丸四角形 2"/>
          <p:cNvSpPr/>
          <p:nvPr/>
        </p:nvSpPr>
        <p:spPr>
          <a:xfrm>
            <a:off x="829786" y="4577552"/>
            <a:ext cx="10600214" cy="9671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660354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2247">
              <a:schemeClr val="bg1"/>
            </a:gs>
            <a:gs pos="99000">
              <a:srgbClr val="6AF2FC"/>
            </a:gs>
            <a:gs pos="69000">
              <a:srgbClr val="CCFFFF"/>
            </a:gs>
            <a:gs pos="24000">
              <a:schemeClr val="bg1"/>
            </a:gs>
          </a:gsLst>
          <a:lin ang="5400000" scaled="1"/>
        </a:gradFill>
        <a:effectLst/>
      </p:bgPr>
    </p:bg>
    <p:spTree>
      <p:nvGrpSpPr>
        <p:cNvPr id="1" name=""/>
        <p:cNvGrpSpPr/>
        <p:nvPr/>
      </p:nvGrpSpPr>
      <p:grpSpPr>
        <a:xfrm>
          <a:off x="0" y="0"/>
          <a:ext cx="0" cy="0"/>
          <a:chOff x="0" y="0"/>
          <a:chExt cx="0" cy="0"/>
        </a:xfrm>
      </p:grpSpPr>
      <p:sp>
        <p:nvSpPr>
          <p:cNvPr id="4" name="Text Box 1"/>
          <p:cNvSpPr txBox="1">
            <a:spLocks noChangeArrowheads="1"/>
          </p:cNvSpPr>
          <p:nvPr/>
        </p:nvSpPr>
        <p:spPr bwMode="auto">
          <a:xfrm>
            <a:off x="1910080" y="245662"/>
            <a:ext cx="8422640" cy="6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bIns="9144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9pPr>
          </a:lstStyle>
          <a:p>
            <a:pPr algn="dist" eaLnBrk="1" hangingPunct="1">
              <a:buClrTx/>
              <a:buFontTx/>
              <a:buNone/>
            </a:pP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１．オープンデータ公開</a:t>
            </a:r>
            <a:r>
              <a:rPr lang="en-US" altLang="ja-JP"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a:t>
            </a: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予定</a:t>
            </a:r>
            <a:r>
              <a:rPr lang="en-US" altLang="ja-JP"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a:t>
            </a: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まで</a:t>
            </a:r>
            <a:endParaRPr lang="ja-JP" altLang="ja-JP" sz="4000" spc="300" dirty="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endParaRPr>
          </a:p>
        </p:txBody>
      </p:sp>
      <p:sp>
        <p:nvSpPr>
          <p:cNvPr id="5" name="Text Box 2"/>
          <p:cNvSpPr txBox="1">
            <a:spLocks noChangeArrowheads="1"/>
          </p:cNvSpPr>
          <p:nvPr/>
        </p:nvSpPr>
        <p:spPr bwMode="auto">
          <a:xfrm>
            <a:off x="653653" y="1878064"/>
            <a:ext cx="10935494" cy="4034404"/>
          </a:xfrm>
          <a:prstGeom prst="rect">
            <a:avLst/>
          </a:prstGeom>
          <a:ln/>
        </p:spPr>
        <p:style>
          <a:lnRef idx="2">
            <a:schemeClr val="accent6"/>
          </a:lnRef>
          <a:fillRef idx="1">
            <a:schemeClr val="lt1"/>
          </a:fillRef>
          <a:effectRef idx="0">
            <a:schemeClr val="accent6"/>
          </a:effectRef>
          <a:fontRef idx="minor">
            <a:schemeClr val="dk1"/>
          </a:fontRef>
        </p:style>
        <p:txBody>
          <a:bodyPr/>
          <a:lstStyle>
            <a:lvl1pPr marL="271463" indent="-271463">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9pPr>
          </a:lstStyle>
          <a:p>
            <a:pPr eaLnBrk="1" hangingPunct="1">
              <a:spcBef>
                <a:spcPts val="575"/>
              </a:spcBef>
              <a:buClr>
                <a:srgbClr val="D34817"/>
              </a:buClr>
              <a:buSzPct val="85000"/>
              <a:buFont typeface="Wingdings 2" panose="05020102010507070707" pitchFamily="18" charset="2"/>
              <a:buNone/>
            </a:pPr>
            <a:r>
              <a:rPr lang="ja-JP" altLang="en-US" sz="2400" dirty="0" smtClean="0">
                <a:solidFill>
                  <a:srgbClr val="0070C0"/>
                </a:solidFill>
                <a:effectLst>
                  <a:outerShdw blurRad="38100" dist="38100" dir="2700000" algn="tl">
                    <a:srgbClr val="000000">
                      <a:alpha val="43137"/>
                    </a:srgbClr>
                  </a:outerShdw>
                </a:effectLst>
              </a:rPr>
              <a:t>（課題への解決）</a:t>
            </a:r>
            <a:endParaRPr lang="en-US" altLang="ja-JP" sz="2400" dirty="0" smtClean="0">
              <a:solidFill>
                <a:srgbClr val="0070C0"/>
              </a:solidFill>
              <a:effectLst>
                <a:outerShdw blurRad="38100" dist="38100" dir="2700000" algn="tl">
                  <a:srgbClr val="000000">
                    <a:alpha val="43137"/>
                  </a:srgbClr>
                </a:outerShdw>
              </a:effectLst>
            </a:endParaRPr>
          </a:p>
          <a:p>
            <a:pPr>
              <a:spcBef>
                <a:spcPts val="575"/>
              </a:spcBef>
              <a:buClr>
                <a:srgbClr val="D34817"/>
              </a:buClr>
              <a:buSzPct val="85000"/>
            </a:pPr>
            <a:r>
              <a:rPr lang="ja-JP" altLang="en-US" sz="2400" dirty="0" smtClean="0">
                <a:effectLst>
                  <a:outerShdw blurRad="38100" dist="38100" dir="2700000" algn="tl">
                    <a:srgbClr val="000000">
                      <a:alpha val="43137"/>
                    </a:srgbClr>
                  </a:outerShdw>
                </a:effectLst>
              </a:rPr>
              <a:t>　</a:t>
            </a:r>
            <a:r>
              <a:rPr lang="ja-JP" altLang="en-US" sz="2400" dirty="0"/>
              <a:t>例３）　オープンデータとホームページ上の同一データの二重管理が難しい。</a:t>
            </a:r>
          </a:p>
          <a:p>
            <a:pPr>
              <a:spcBef>
                <a:spcPts val="575"/>
              </a:spcBef>
              <a:buClr>
                <a:srgbClr val="D34817"/>
              </a:buClr>
              <a:buSzPct val="85000"/>
            </a:pPr>
            <a:r>
              <a:rPr lang="ja-JP" altLang="en-US" sz="2400" dirty="0" smtClean="0">
                <a:solidFill>
                  <a:schemeClr val="tx1"/>
                </a:solidFill>
              </a:rPr>
              <a:t>　</a:t>
            </a:r>
            <a:r>
              <a:rPr lang="ja-JP" altLang="en-US" sz="2400" dirty="0"/>
              <a:t>　</a:t>
            </a:r>
            <a:r>
              <a:rPr lang="ja-JP" altLang="en-US" sz="2600" dirty="0" smtClean="0"/>
              <a:t>　　　　　　</a:t>
            </a:r>
            <a:endParaRPr lang="en-US" altLang="ja-JP" sz="2600" dirty="0" smtClean="0"/>
          </a:p>
          <a:p>
            <a:pPr eaLnBrk="1" hangingPunct="1">
              <a:spcBef>
                <a:spcPts val="575"/>
              </a:spcBef>
              <a:buClr>
                <a:srgbClr val="D34817"/>
              </a:buClr>
              <a:buSzPct val="85000"/>
              <a:buFont typeface="Wingdings 2" panose="05020102010507070707" pitchFamily="18" charset="2"/>
              <a:buNone/>
            </a:pPr>
            <a:endParaRPr lang="en-US" altLang="ja-JP" sz="2600" dirty="0" smtClean="0"/>
          </a:p>
          <a:p>
            <a:pPr eaLnBrk="1" hangingPunct="1">
              <a:spcBef>
                <a:spcPts val="575"/>
              </a:spcBef>
              <a:buClr>
                <a:srgbClr val="D34817"/>
              </a:buClr>
              <a:buSzPct val="85000"/>
              <a:buFont typeface="Wingdings 2" panose="05020102010507070707" pitchFamily="18" charset="2"/>
              <a:buNone/>
            </a:pPr>
            <a:endParaRPr lang="en-US" altLang="ja-JP" sz="2600" dirty="0" smtClean="0"/>
          </a:p>
          <a:p>
            <a:pPr eaLnBrk="1" hangingPunct="1">
              <a:spcBef>
                <a:spcPts val="575"/>
              </a:spcBef>
              <a:buClr>
                <a:srgbClr val="D34817"/>
              </a:buClr>
              <a:buSzPct val="85000"/>
              <a:buFont typeface="Wingdings 2" panose="05020102010507070707" pitchFamily="18" charset="2"/>
              <a:buNone/>
            </a:pPr>
            <a:r>
              <a:rPr lang="ja-JP" altLang="en-US" sz="2400" dirty="0" smtClean="0">
                <a:solidFill>
                  <a:srgbClr val="FF0000"/>
                </a:solidFill>
              </a:rPr>
              <a:t>　オープンデータをホームページ上の同等のデータ下に置くことで、ホームページデータの更新時に併せてオープンデータの更新を行う。</a:t>
            </a:r>
            <a:endParaRPr lang="en-US" altLang="ja-JP" sz="2400" dirty="0" smtClean="0">
              <a:solidFill>
                <a:srgbClr val="FF0000"/>
              </a:solidFill>
            </a:endParaRPr>
          </a:p>
          <a:p>
            <a:pPr eaLnBrk="1" hangingPunct="1">
              <a:spcBef>
                <a:spcPts val="575"/>
              </a:spcBef>
              <a:buClr>
                <a:srgbClr val="D34817"/>
              </a:buClr>
              <a:buSzPct val="85000"/>
              <a:buFont typeface="Wingdings 2" panose="05020102010507070707" pitchFamily="18" charset="2"/>
              <a:buNone/>
            </a:pPr>
            <a:r>
              <a:rPr lang="ja-JP" altLang="en-US" sz="2400" dirty="0">
                <a:solidFill>
                  <a:srgbClr val="FF0000"/>
                </a:solidFill>
              </a:rPr>
              <a:t>　</a:t>
            </a:r>
            <a:r>
              <a:rPr lang="ja-JP" altLang="en-US" sz="2400" dirty="0" smtClean="0">
                <a:solidFill>
                  <a:srgbClr val="FF0000"/>
                </a:solidFill>
              </a:rPr>
              <a:t>また、オープンデータサイト上のデータと内部リンクをさせる。　</a:t>
            </a:r>
            <a:endParaRPr lang="ja-JP" altLang="ja-JP" sz="2400" dirty="0">
              <a:solidFill>
                <a:srgbClr val="FF0000"/>
              </a:solidFill>
            </a:endParaRPr>
          </a:p>
        </p:txBody>
      </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732" y="6468849"/>
            <a:ext cx="1368108" cy="389151"/>
          </a:xfrm>
          <a:prstGeom prst="rect">
            <a:avLst/>
          </a:prstGeom>
          <a:gradFill>
            <a:gsLst>
              <a:gs pos="100000">
                <a:srgbClr val="6AE7FC"/>
              </a:gs>
              <a:gs pos="35000">
                <a:schemeClr val="accent1">
                  <a:lumMod val="45000"/>
                  <a:lumOff val="55000"/>
                </a:schemeClr>
              </a:gs>
              <a:gs pos="44000">
                <a:schemeClr val="accent1">
                  <a:lumMod val="45000"/>
                  <a:lumOff val="55000"/>
                </a:schemeClr>
              </a:gs>
              <a:gs pos="100000">
                <a:schemeClr val="accent1">
                  <a:lumMod val="30000"/>
                  <a:lumOff val="70000"/>
                </a:schemeClr>
              </a:gs>
            </a:gsLst>
            <a:lin ang="5400000" scaled="1"/>
          </a:gradFill>
        </p:spPr>
      </p:pic>
      <p:sp>
        <p:nvSpPr>
          <p:cNvPr id="7" name="テキスト ボックス 6"/>
          <p:cNvSpPr txBox="1"/>
          <p:nvPr/>
        </p:nvSpPr>
        <p:spPr>
          <a:xfrm>
            <a:off x="11673840" y="6457890"/>
            <a:ext cx="660400" cy="400110"/>
          </a:xfrm>
          <a:prstGeom prst="rect">
            <a:avLst/>
          </a:prstGeom>
          <a:noFill/>
        </p:spPr>
        <p:txBody>
          <a:bodyPr wrap="square" rtlCol="0">
            <a:spAutoFit/>
          </a:bodyPr>
          <a:lstStyle/>
          <a:p>
            <a:r>
              <a:rPr kumimoji="1" lang="ja-JP" altLang="en-US" sz="2000" dirty="0" smtClean="0">
                <a:latin typeface="+mj-ea"/>
                <a:ea typeface="+mj-ea"/>
              </a:rPr>
              <a:t>１</a:t>
            </a:r>
            <a:r>
              <a:rPr kumimoji="1" lang="ja-JP" altLang="en-US" sz="2000" dirty="0">
                <a:latin typeface="+mj-ea"/>
                <a:ea typeface="+mj-ea"/>
              </a:rPr>
              <a:t>０</a:t>
            </a:r>
          </a:p>
        </p:txBody>
      </p:sp>
      <p:sp>
        <p:nvSpPr>
          <p:cNvPr id="9" name="テキスト ボックス 8"/>
          <p:cNvSpPr txBox="1"/>
          <p:nvPr/>
        </p:nvSpPr>
        <p:spPr>
          <a:xfrm>
            <a:off x="513736" y="1290098"/>
            <a:ext cx="7818120" cy="523220"/>
          </a:xfrm>
          <a:prstGeom prst="rect">
            <a:avLst/>
          </a:prstGeom>
          <a:noFill/>
        </p:spPr>
        <p:txBody>
          <a:bodyPr wrap="square" rtlCol="0">
            <a:spAutoFit/>
          </a:bodyPr>
          <a:lstStyle/>
          <a:p>
            <a:r>
              <a:rPr kumimoji="1" lang="ja-JP" altLang="en-US" sz="2800" dirty="0" smtClean="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rPr>
              <a:t>（３）　公開データの準備</a:t>
            </a:r>
            <a:endParaRPr kumimoji="1" lang="ja-JP" altLang="en-US" sz="2800" dirty="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endParaRPr>
          </a:p>
        </p:txBody>
      </p:sp>
      <p:sp>
        <p:nvSpPr>
          <p:cNvPr id="2" name="下矢印 1"/>
          <p:cNvSpPr/>
          <p:nvPr/>
        </p:nvSpPr>
        <p:spPr>
          <a:xfrm>
            <a:off x="5689600" y="3031651"/>
            <a:ext cx="863600" cy="7721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角丸四角形 2"/>
          <p:cNvSpPr/>
          <p:nvPr/>
        </p:nvSpPr>
        <p:spPr>
          <a:xfrm>
            <a:off x="821293" y="4103270"/>
            <a:ext cx="10600214" cy="143308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044792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2247">
              <a:schemeClr val="bg1"/>
            </a:gs>
            <a:gs pos="99000">
              <a:srgbClr val="6AF2FC"/>
            </a:gs>
            <a:gs pos="69000">
              <a:srgbClr val="CCFFFF"/>
            </a:gs>
            <a:gs pos="24000">
              <a:schemeClr val="bg1"/>
            </a:gs>
          </a:gsLst>
          <a:lin ang="5400000" scaled="1"/>
        </a:gradFill>
        <a:effectLst/>
      </p:bgPr>
    </p:bg>
    <p:spTree>
      <p:nvGrpSpPr>
        <p:cNvPr id="1" name=""/>
        <p:cNvGrpSpPr/>
        <p:nvPr/>
      </p:nvGrpSpPr>
      <p:grpSpPr>
        <a:xfrm>
          <a:off x="0" y="0"/>
          <a:ext cx="0" cy="0"/>
          <a:chOff x="0" y="0"/>
          <a:chExt cx="0" cy="0"/>
        </a:xfrm>
      </p:grpSpPr>
      <p:sp>
        <p:nvSpPr>
          <p:cNvPr id="4" name="Text Box 1"/>
          <p:cNvSpPr txBox="1">
            <a:spLocks noChangeArrowheads="1"/>
          </p:cNvSpPr>
          <p:nvPr/>
        </p:nvSpPr>
        <p:spPr bwMode="auto">
          <a:xfrm>
            <a:off x="1910080" y="245662"/>
            <a:ext cx="8422640" cy="6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bIns="9144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9pPr>
          </a:lstStyle>
          <a:p>
            <a:pPr algn="dist" eaLnBrk="1" hangingPunct="1">
              <a:buClrTx/>
              <a:buFontTx/>
              <a:buNone/>
            </a:pP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１．オープンデータ公開</a:t>
            </a:r>
            <a:r>
              <a:rPr lang="en-US" altLang="ja-JP"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a:t>
            </a: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予定</a:t>
            </a:r>
            <a:r>
              <a:rPr lang="en-US" altLang="ja-JP"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a:t>
            </a: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まで</a:t>
            </a:r>
            <a:endParaRPr lang="ja-JP" altLang="ja-JP" sz="4000" spc="300" dirty="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endParaRPr>
          </a:p>
        </p:txBody>
      </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732" y="6468849"/>
            <a:ext cx="1368108" cy="389151"/>
          </a:xfrm>
          <a:prstGeom prst="rect">
            <a:avLst/>
          </a:prstGeom>
          <a:gradFill>
            <a:gsLst>
              <a:gs pos="100000">
                <a:srgbClr val="6AE7FC"/>
              </a:gs>
              <a:gs pos="35000">
                <a:schemeClr val="accent1">
                  <a:lumMod val="45000"/>
                  <a:lumOff val="55000"/>
                </a:schemeClr>
              </a:gs>
              <a:gs pos="44000">
                <a:schemeClr val="accent1">
                  <a:lumMod val="45000"/>
                  <a:lumOff val="55000"/>
                </a:schemeClr>
              </a:gs>
              <a:gs pos="100000">
                <a:schemeClr val="accent1">
                  <a:lumMod val="30000"/>
                  <a:lumOff val="70000"/>
                </a:schemeClr>
              </a:gs>
            </a:gsLst>
            <a:lin ang="5400000" scaled="1"/>
          </a:gradFill>
        </p:spPr>
      </p:pic>
      <p:sp>
        <p:nvSpPr>
          <p:cNvPr id="7" name="テキスト ボックス 6"/>
          <p:cNvSpPr txBox="1"/>
          <p:nvPr/>
        </p:nvSpPr>
        <p:spPr>
          <a:xfrm>
            <a:off x="11673840" y="6457890"/>
            <a:ext cx="660400" cy="400110"/>
          </a:xfrm>
          <a:prstGeom prst="rect">
            <a:avLst/>
          </a:prstGeom>
          <a:noFill/>
        </p:spPr>
        <p:txBody>
          <a:bodyPr wrap="square" rtlCol="0">
            <a:spAutoFit/>
          </a:bodyPr>
          <a:lstStyle/>
          <a:p>
            <a:r>
              <a:rPr kumimoji="1" lang="ja-JP" altLang="en-US" sz="2000" dirty="0" smtClean="0">
                <a:latin typeface="+mj-ea"/>
                <a:ea typeface="+mj-ea"/>
              </a:rPr>
              <a:t>１１</a:t>
            </a:r>
            <a:endParaRPr kumimoji="1" lang="ja-JP" altLang="en-US" sz="2000" dirty="0">
              <a:latin typeface="+mj-ea"/>
              <a:ea typeface="+mj-ea"/>
            </a:endParaRPr>
          </a:p>
        </p:txBody>
      </p:sp>
      <p:sp>
        <p:nvSpPr>
          <p:cNvPr id="8" name="テキスト ボックス 7"/>
          <p:cNvSpPr txBox="1"/>
          <p:nvPr/>
        </p:nvSpPr>
        <p:spPr>
          <a:xfrm>
            <a:off x="949587" y="910876"/>
            <a:ext cx="9654098" cy="313917"/>
          </a:xfrm>
          <a:prstGeom prst="rect">
            <a:avLst/>
          </a:prstGeom>
          <a:noFill/>
        </p:spPr>
        <p:txBody>
          <a:bodyPr wrap="square" rtlCol="0">
            <a:spAutoFit/>
          </a:bodyPr>
          <a:lstStyle/>
          <a:p>
            <a:endParaRPr kumimoji="1" lang="ja-JP" altLang="en-US" dirty="0"/>
          </a:p>
        </p:txBody>
      </p:sp>
      <p:pic>
        <p:nvPicPr>
          <p:cNvPr id="11" name="図 10"/>
          <p:cNvPicPr>
            <a:picLocks noChangeAspect="1"/>
          </p:cNvPicPr>
          <p:nvPr/>
        </p:nvPicPr>
        <p:blipFill rotWithShape="1">
          <a:blip r:embed="rId4"/>
          <a:srcRect l="390" t="-1667"/>
          <a:stretch/>
        </p:blipFill>
        <p:spPr>
          <a:xfrm>
            <a:off x="1970052" y="1067834"/>
            <a:ext cx="8088348" cy="4923601"/>
          </a:xfrm>
          <a:prstGeom prst="rect">
            <a:avLst/>
          </a:prstGeom>
        </p:spPr>
      </p:pic>
    </p:spTree>
    <p:extLst>
      <p:ext uri="{BB962C8B-B14F-4D97-AF65-F5344CB8AC3E}">
        <p14:creationId xmlns:p14="http://schemas.microsoft.com/office/powerpoint/2010/main" val="29806304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2247">
              <a:schemeClr val="bg1"/>
            </a:gs>
            <a:gs pos="99000">
              <a:srgbClr val="6AF2FC"/>
            </a:gs>
            <a:gs pos="69000">
              <a:srgbClr val="CCFFFF"/>
            </a:gs>
            <a:gs pos="24000">
              <a:schemeClr val="bg1"/>
            </a:gs>
          </a:gsLst>
          <a:lin ang="5400000" scaled="1"/>
        </a:gradFill>
        <a:effectLst/>
      </p:bgPr>
    </p:bg>
    <p:spTree>
      <p:nvGrpSpPr>
        <p:cNvPr id="1" name=""/>
        <p:cNvGrpSpPr/>
        <p:nvPr/>
      </p:nvGrpSpPr>
      <p:grpSpPr>
        <a:xfrm>
          <a:off x="0" y="0"/>
          <a:ext cx="0" cy="0"/>
          <a:chOff x="0" y="0"/>
          <a:chExt cx="0" cy="0"/>
        </a:xfrm>
      </p:grpSpPr>
      <p:sp>
        <p:nvSpPr>
          <p:cNvPr id="4" name="Text Box 1"/>
          <p:cNvSpPr txBox="1">
            <a:spLocks noChangeArrowheads="1"/>
          </p:cNvSpPr>
          <p:nvPr/>
        </p:nvSpPr>
        <p:spPr bwMode="auto">
          <a:xfrm>
            <a:off x="1910080" y="245662"/>
            <a:ext cx="8422640" cy="6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bIns="9144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9pPr>
          </a:lstStyle>
          <a:p>
            <a:pPr algn="dist" eaLnBrk="1" hangingPunct="1">
              <a:buClrTx/>
              <a:buFontTx/>
              <a:buNone/>
            </a:pP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１．オープンデータ公開</a:t>
            </a:r>
            <a:r>
              <a:rPr lang="en-US" altLang="ja-JP"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a:t>
            </a: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予定</a:t>
            </a:r>
            <a:r>
              <a:rPr lang="en-US" altLang="ja-JP"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a:t>
            </a: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まで</a:t>
            </a:r>
            <a:endParaRPr lang="ja-JP" altLang="ja-JP" sz="4000" spc="300" dirty="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endParaRPr>
          </a:p>
        </p:txBody>
      </p:sp>
      <p:sp>
        <p:nvSpPr>
          <p:cNvPr id="5" name="Text Box 2"/>
          <p:cNvSpPr txBox="1">
            <a:spLocks noChangeArrowheads="1"/>
          </p:cNvSpPr>
          <p:nvPr/>
        </p:nvSpPr>
        <p:spPr bwMode="auto">
          <a:xfrm>
            <a:off x="738346" y="1878264"/>
            <a:ext cx="10935494" cy="4034404"/>
          </a:xfrm>
          <a:prstGeom prst="rect">
            <a:avLst/>
          </a:prstGeom>
          <a:ln/>
        </p:spPr>
        <p:style>
          <a:lnRef idx="2">
            <a:schemeClr val="accent6"/>
          </a:lnRef>
          <a:fillRef idx="1">
            <a:schemeClr val="lt1"/>
          </a:fillRef>
          <a:effectRef idx="0">
            <a:schemeClr val="accent6"/>
          </a:effectRef>
          <a:fontRef idx="minor">
            <a:schemeClr val="dk1"/>
          </a:fontRef>
        </p:style>
        <p:txBody>
          <a:bodyPr/>
          <a:lstStyle>
            <a:lvl1pPr marL="271463" indent="-271463">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9pPr>
          </a:lstStyle>
          <a:p>
            <a:pPr eaLnBrk="1" hangingPunct="1">
              <a:spcBef>
                <a:spcPts val="575"/>
              </a:spcBef>
              <a:buClr>
                <a:srgbClr val="D34817"/>
              </a:buClr>
              <a:buSzPct val="85000"/>
              <a:buFont typeface="Wingdings 2" panose="05020102010507070707" pitchFamily="18" charset="2"/>
              <a:buNone/>
            </a:pPr>
            <a:r>
              <a:rPr lang="ja-JP" altLang="en-US" sz="2400" dirty="0" smtClean="0">
                <a:solidFill>
                  <a:srgbClr val="0070C0"/>
                </a:solidFill>
                <a:effectLst>
                  <a:outerShdw blurRad="38100" dist="38100" dir="2700000" algn="tl">
                    <a:srgbClr val="000000">
                      <a:alpha val="43137"/>
                    </a:srgbClr>
                  </a:outerShdw>
                </a:effectLst>
              </a:rPr>
              <a:t>（スモールスタート上、公開が容易なデータ）</a:t>
            </a:r>
            <a:endParaRPr lang="en-US" altLang="ja-JP" sz="2400" dirty="0" smtClean="0">
              <a:solidFill>
                <a:srgbClr val="0070C0"/>
              </a:solidFill>
              <a:effectLst>
                <a:outerShdw blurRad="38100" dist="38100" dir="2700000" algn="tl">
                  <a:srgbClr val="000000">
                    <a:alpha val="43137"/>
                  </a:srgbClr>
                </a:outerShdw>
              </a:effectLst>
            </a:endParaRPr>
          </a:p>
          <a:p>
            <a:pPr>
              <a:spcBef>
                <a:spcPts val="575"/>
              </a:spcBef>
              <a:buClr>
                <a:srgbClr val="D34817"/>
              </a:buClr>
              <a:buSzPct val="85000"/>
            </a:pPr>
            <a:r>
              <a:rPr lang="ja-JP" altLang="en-US" sz="2400" dirty="0" smtClean="0">
                <a:effectLst>
                  <a:outerShdw blurRad="38100" dist="38100" dir="2700000" algn="tl">
                    <a:srgbClr val="000000">
                      <a:alpha val="43137"/>
                    </a:srgbClr>
                  </a:outerShdw>
                </a:effectLst>
              </a:rPr>
              <a:t>　</a:t>
            </a:r>
            <a:endParaRPr lang="en-US" altLang="ja-JP" sz="2600" dirty="0" smtClean="0"/>
          </a:p>
          <a:p>
            <a:pPr eaLnBrk="1" hangingPunct="1">
              <a:spcBef>
                <a:spcPts val="575"/>
              </a:spcBef>
              <a:buClr>
                <a:srgbClr val="D34817"/>
              </a:buClr>
              <a:buSzPct val="85000"/>
              <a:buFont typeface="Wingdings 2" panose="05020102010507070707" pitchFamily="18" charset="2"/>
              <a:buNone/>
            </a:pPr>
            <a:r>
              <a:rPr lang="ja-JP" altLang="en-US" sz="2400" dirty="0" smtClean="0">
                <a:solidFill>
                  <a:srgbClr val="FF0000"/>
                </a:solidFill>
              </a:rPr>
              <a:t>　・担当課が複数にまたがることのないデータ</a:t>
            </a:r>
            <a:endParaRPr lang="en-US" altLang="ja-JP" sz="2400" dirty="0" smtClean="0">
              <a:solidFill>
                <a:srgbClr val="FF0000"/>
              </a:solidFill>
            </a:endParaRPr>
          </a:p>
          <a:p>
            <a:pPr eaLnBrk="1" hangingPunct="1">
              <a:spcBef>
                <a:spcPts val="575"/>
              </a:spcBef>
              <a:buClr>
                <a:srgbClr val="D34817"/>
              </a:buClr>
              <a:buSzPct val="85000"/>
              <a:buFont typeface="Wingdings 2" panose="05020102010507070707" pitchFamily="18" charset="2"/>
              <a:buNone/>
            </a:pPr>
            <a:r>
              <a:rPr lang="ja-JP" altLang="en-US" sz="2400" dirty="0" smtClean="0">
                <a:solidFill>
                  <a:srgbClr val="FF0000"/>
                </a:solidFill>
              </a:rPr>
              <a:t>　・ホームページ上で既に公開しているデータ</a:t>
            </a:r>
            <a:endParaRPr lang="en-US" altLang="ja-JP" sz="2400" dirty="0" smtClean="0">
              <a:solidFill>
                <a:srgbClr val="FF0000"/>
              </a:solidFill>
            </a:endParaRPr>
          </a:p>
          <a:p>
            <a:pPr eaLnBrk="1" hangingPunct="1">
              <a:spcBef>
                <a:spcPts val="575"/>
              </a:spcBef>
              <a:buClr>
                <a:srgbClr val="D34817"/>
              </a:buClr>
              <a:buSzPct val="85000"/>
              <a:buFont typeface="Wingdings 2" panose="05020102010507070707" pitchFamily="18" charset="2"/>
              <a:buNone/>
            </a:pPr>
            <a:r>
              <a:rPr lang="ja-JP" altLang="en-US" sz="2400" dirty="0">
                <a:solidFill>
                  <a:srgbClr val="FF0000"/>
                </a:solidFill>
              </a:rPr>
              <a:t>　</a:t>
            </a:r>
            <a:r>
              <a:rPr lang="ja-JP" altLang="en-US" sz="2400" dirty="0" smtClean="0">
                <a:solidFill>
                  <a:srgbClr val="FF0000"/>
                </a:solidFill>
              </a:rPr>
              <a:t>　</a:t>
            </a:r>
            <a:endParaRPr lang="en-US" altLang="ja-JP" sz="2400" dirty="0" smtClean="0">
              <a:solidFill>
                <a:srgbClr val="FF0000"/>
              </a:solidFill>
            </a:endParaRPr>
          </a:p>
          <a:p>
            <a:pPr eaLnBrk="1" hangingPunct="1">
              <a:spcBef>
                <a:spcPts val="575"/>
              </a:spcBef>
              <a:buClr>
                <a:srgbClr val="D34817"/>
              </a:buClr>
              <a:buSzPct val="85000"/>
              <a:buFont typeface="Wingdings 2" panose="05020102010507070707" pitchFamily="18" charset="2"/>
              <a:buNone/>
            </a:pPr>
            <a:endParaRPr lang="en-US" altLang="ja-JP" sz="2400" dirty="0">
              <a:solidFill>
                <a:srgbClr val="FF0000"/>
              </a:solidFill>
            </a:endParaRPr>
          </a:p>
          <a:p>
            <a:pPr eaLnBrk="1" hangingPunct="1">
              <a:spcBef>
                <a:spcPts val="575"/>
              </a:spcBef>
              <a:buClr>
                <a:srgbClr val="D34817"/>
              </a:buClr>
              <a:buSzPct val="85000"/>
              <a:buFont typeface="Wingdings 2" panose="05020102010507070707" pitchFamily="18" charset="2"/>
              <a:buNone/>
            </a:pPr>
            <a:r>
              <a:rPr lang="ja-JP" altLang="en-US" sz="2400" dirty="0" smtClean="0">
                <a:solidFill>
                  <a:srgbClr val="FF0000"/>
                </a:solidFill>
              </a:rPr>
              <a:t>　</a:t>
            </a:r>
            <a:r>
              <a:rPr lang="ja-JP" altLang="en-US" sz="2400" dirty="0" smtClean="0">
                <a:solidFill>
                  <a:schemeClr val="tx2"/>
                </a:solidFill>
              </a:rPr>
              <a:t>当市において・・・</a:t>
            </a:r>
            <a:endParaRPr lang="en-US" altLang="ja-JP" sz="2400" dirty="0" smtClean="0">
              <a:solidFill>
                <a:schemeClr val="tx2"/>
              </a:solidFill>
            </a:endParaRPr>
          </a:p>
          <a:p>
            <a:pPr eaLnBrk="1" hangingPunct="1">
              <a:spcBef>
                <a:spcPts val="575"/>
              </a:spcBef>
              <a:buClr>
                <a:srgbClr val="D34817"/>
              </a:buClr>
              <a:buSzPct val="85000"/>
              <a:buFont typeface="Wingdings 2" panose="05020102010507070707" pitchFamily="18" charset="2"/>
              <a:buNone/>
            </a:pPr>
            <a:r>
              <a:rPr lang="ja-JP" altLang="en-US" sz="2400" dirty="0" smtClean="0">
                <a:solidFill>
                  <a:srgbClr val="FF0000"/>
                </a:solidFill>
              </a:rPr>
              <a:t>　</a:t>
            </a:r>
            <a:r>
              <a:rPr lang="ja-JP" altLang="en-US" sz="2400" dirty="0" smtClean="0">
                <a:solidFill>
                  <a:schemeClr val="tx2"/>
                </a:solidFill>
              </a:rPr>
              <a:t>ＡＥＤ設置箇所、介護</a:t>
            </a:r>
            <a:r>
              <a:rPr lang="ja-JP" altLang="en-US" sz="2400" dirty="0">
                <a:solidFill>
                  <a:schemeClr val="tx2"/>
                </a:solidFill>
              </a:rPr>
              <a:t>ｻｰﾋﾞｽ</a:t>
            </a:r>
            <a:r>
              <a:rPr lang="ja-JP" altLang="en-US" sz="2400" dirty="0" smtClean="0">
                <a:solidFill>
                  <a:schemeClr val="tx2"/>
                </a:solidFill>
              </a:rPr>
              <a:t>事業所、文化財、公衆無線</a:t>
            </a:r>
            <a:r>
              <a:rPr lang="en-US" altLang="ja-JP" sz="2400" dirty="0" smtClean="0">
                <a:solidFill>
                  <a:schemeClr val="tx2"/>
                </a:solidFill>
              </a:rPr>
              <a:t>LAN</a:t>
            </a:r>
            <a:r>
              <a:rPr lang="ja-JP" altLang="en-US" sz="2400" dirty="0" smtClean="0">
                <a:solidFill>
                  <a:schemeClr val="tx2"/>
                </a:solidFill>
              </a:rPr>
              <a:t>ｱｸｾｽﾎﾟｲﾝﾄ、</a:t>
            </a:r>
            <a:endParaRPr lang="en-US" altLang="ja-JP" sz="2400" dirty="0" smtClean="0">
              <a:solidFill>
                <a:schemeClr val="tx2"/>
              </a:solidFill>
            </a:endParaRPr>
          </a:p>
          <a:p>
            <a:pPr eaLnBrk="1" hangingPunct="1">
              <a:spcBef>
                <a:spcPts val="575"/>
              </a:spcBef>
              <a:buClr>
                <a:srgbClr val="D34817"/>
              </a:buClr>
              <a:buSzPct val="85000"/>
              <a:buFont typeface="Wingdings 2" panose="05020102010507070707" pitchFamily="18" charset="2"/>
              <a:buNone/>
            </a:pPr>
            <a:r>
              <a:rPr lang="ja-JP" altLang="en-US" sz="2400" dirty="0">
                <a:solidFill>
                  <a:schemeClr val="tx2"/>
                </a:solidFill>
              </a:rPr>
              <a:t>　</a:t>
            </a:r>
            <a:r>
              <a:rPr lang="ja-JP" altLang="en-US" sz="2400" dirty="0" smtClean="0">
                <a:solidFill>
                  <a:schemeClr val="tx2"/>
                </a:solidFill>
              </a:rPr>
              <a:t>消防水利施設、指定緊急避難場所、地域・年齢別人口、子育て施設</a:t>
            </a:r>
            <a:endParaRPr lang="ja-JP" altLang="ja-JP" sz="2400" dirty="0">
              <a:solidFill>
                <a:schemeClr val="tx2"/>
              </a:solidFill>
            </a:endParaRPr>
          </a:p>
        </p:txBody>
      </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732" y="6468849"/>
            <a:ext cx="1368108" cy="389151"/>
          </a:xfrm>
          <a:prstGeom prst="rect">
            <a:avLst/>
          </a:prstGeom>
          <a:gradFill>
            <a:gsLst>
              <a:gs pos="100000">
                <a:srgbClr val="6AE7FC"/>
              </a:gs>
              <a:gs pos="35000">
                <a:schemeClr val="accent1">
                  <a:lumMod val="45000"/>
                  <a:lumOff val="55000"/>
                </a:schemeClr>
              </a:gs>
              <a:gs pos="44000">
                <a:schemeClr val="accent1">
                  <a:lumMod val="45000"/>
                  <a:lumOff val="55000"/>
                </a:schemeClr>
              </a:gs>
              <a:gs pos="100000">
                <a:schemeClr val="accent1">
                  <a:lumMod val="30000"/>
                  <a:lumOff val="70000"/>
                </a:schemeClr>
              </a:gs>
            </a:gsLst>
            <a:lin ang="5400000" scaled="1"/>
          </a:gradFill>
        </p:spPr>
      </p:pic>
      <p:sp>
        <p:nvSpPr>
          <p:cNvPr id="7" name="テキスト ボックス 6"/>
          <p:cNvSpPr txBox="1"/>
          <p:nvPr/>
        </p:nvSpPr>
        <p:spPr>
          <a:xfrm>
            <a:off x="11673840" y="6457890"/>
            <a:ext cx="660400" cy="400110"/>
          </a:xfrm>
          <a:prstGeom prst="rect">
            <a:avLst/>
          </a:prstGeom>
          <a:noFill/>
        </p:spPr>
        <p:txBody>
          <a:bodyPr wrap="square" rtlCol="0">
            <a:spAutoFit/>
          </a:bodyPr>
          <a:lstStyle/>
          <a:p>
            <a:r>
              <a:rPr kumimoji="1" lang="ja-JP" altLang="en-US" sz="2000" dirty="0" smtClean="0">
                <a:latin typeface="+mj-ea"/>
                <a:ea typeface="+mj-ea"/>
              </a:rPr>
              <a:t>１２</a:t>
            </a:r>
            <a:endParaRPr kumimoji="1" lang="ja-JP" altLang="en-US" sz="2000" dirty="0">
              <a:latin typeface="+mj-ea"/>
              <a:ea typeface="+mj-ea"/>
            </a:endParaRPr>
          </a:p>
        </p:txBody>
      </p:sp>
      <p:sp>
        <p:nvSpPr>
          <p:cNvPr id="9" name="テキスト ボックス 8"/>
          <p:cNvSpPr txBox="1"/>
          <p:nvPr/>
        </p:nvSpPr>
        <p:spPr>
          <a:xfrm>
            <a:off x="513736" y="1290098"/>
            <a:ext cx="7818120" cy="523220"/>
          </a:xfrm>
          <a:prstGeom prst="rect">
            <a:avLst/>
          </a:prstGeom>
          <a:noFill/>
        </p:spPr>
        <p:txBody>
          <a:bodyPr wrap="square" rtlCol="0">
            <a:spAutoFit/>
          </a:bodyPr>
          <a:lstStyle/>
          <a:p>
            <a:r>
              <a:rPr kumimoji="1" lang="ja-JP" altLang="en-US" sz="2800" dirty="0" smtClean="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rPr>
              <a:t>（３）　公開データの準備</a:t>
            </a:r>
            <a:endParaRPr kumimoji="1" lang="ja-JP" altLang="en-US" sz="2800" dirty="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endParaRPr>
          </a:p>
        </p:txBody>
      </p:sp>
      <p:sp>
        <p:nvSpPr>
          <p:cNvPr id="10" name="下矢印 9"/>
          <p:cNvSpPr/>
          <p:nvPr/>
        </p:nvSpPr>
        <p:spPr>
          <a:xfrm>
            <a:off x="5405120" y="3641266"/>
            <a:ext cx="863600" cy="7721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角丸四角形 10"/>
          <p:cNvSpPr/>
          <p:nvPr/>
        </p:nvSpPr>
        <p:spPr>
          <a:xfrm>
            <a:off x="905986" y="4897120"/>
            <a:ext cx="10600214" cy="90205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9479221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2247">
              <a:schemeClr val="bg1"/>
            </a:gs>
            <a:gs pos="99000">
              <a:srgbClr val="6AF2FC"/>
            </a:gs>
            <a:gs pos="69000">
              <a:srgbClr val="CCFFFF"/>
            </a:gs>
            <a:gs pos="24000">
              <a:schemeClr val="bg1"/>
            </a:gs>
          </a:gsLst>
          <a:lin ang="5400000" scaled="1"/>
        </a:gradFill>
        <a:effectLst/>
      </p:bgPr>
    </p:bg>
    <p:spTree>
      <p:nvGrpSpPr>
        <p:cNvPr id="1" name=""/>
        <p:cNvGrpSpPr/>
        <p:nvPr/>
      </p:nvGrpSpPr>
      <p:grpSpPr>
        <a:xfrm>
          <a:off x="0" y="0"/>
          <a:ext cx="0" cy="0"/>
          <a:chOff x="0" y="0"/>
          <a:chExt cx="0" cy="0"/>
        </a:xfrm>
      </p:grpSpPr>
      <p:sp>
        <p:nvSpPr>
          <p:cNvPr id="4" name="Text Box 1"/>
          <p:cNvSpPr txBox="1">
            <a:spLocks noChangeArrowheads="1"/>
          </p:cNvSpPr>
          <p:nvPr/>
        </p:nvSpPr>
        <p:spPr bwMode="auto">
          <a:xfrm>
            <a:off x="1910080" y="245662"/>
            <a:ext cx="4003040" cy="6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bIns="9144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9pPr>
          </a:lstStyle>
          <a:p>
            <a:pPr algn="dist"/>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２．今後の展望</a:t>
            </a:r>
            <a:endParaRPr lang="ja-JP" altLang="en-US" sz="4000" spc="300" dirty="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endParaRPr>
          </a:p>
        </p:txBody>
      </p:sp>
      <p:sp>
        <p:nvSpPr>
          <p:cNvPr id="5" name="Text Box 2"/>
          <p:cNvSpPr txBox="1">
            <a:spLocks noChangeArrowheads="1"/>
          </p:cNvSpPr>
          <p:nvPr/>
        </p:nvSpPr>
        <p:spPr bwMode="auto">
          <a:xfrm>
            <a:off x="738346" y="1016000"/>
            <a:ext cx="10935494" cy="4896668"/>
          </a:xfrm>
          <a:prstGeom prst="rect">
            <a:avLst/>
          </a:prstGeom>
          <a:ln/>
        </p:spPr>
        <p:style>
          <a:lnRef idx="2">
            <a:schemeClr val="accent6"/>
          </a:lnRef>
          <a:fillRef idx="1">
            <a:schemeClr val="lt1"/>
          </a:fillRef>
          <a:effectRef idx="0">
            <a:schemeClr val="accent6"/>
          </a:effectRef>
          <a:fontRef idx="minor">
            <a:schemeClr val="dk1"/>
          </a:fontRef>
        </p:style>
        <p:txBody>
          <a:bodyPr/>
          <a:lstStyle>
            <a:lvl1pPr marL="271463" indent="-271463">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9pPr>
          </a:lstStyle>
          <a:p>
            <a:pPr eaLnBrk="1" hangingPunct="1">
              <a:spcBef>
                <a:spcPts val="575"/>
              </a:spcBef>
              <a:buClr>
                <a:srgbClr val="D34817"/>
              </a:buClr>
              <a:buSzPct val="85000"/>
              <a:buFont typeface="Wingdings 2" panose="05020102010507070707" pitchFamily="18" charset="2"/>
              <a:buNone/>
            </a:pPr>
            <a:endParaRPr lang="en-US" altLang="ja-JP" sz="2400" dirty="0" smtClean="0">
              <a:solidFill>
                <a:srgbClr val="0070C0"/>
              </a:solidFill>
              <a:effectLst>
                <a:outerShdw blurRad="38100" dist="38100" dir="2700000" algn="tl">
                  <a:srgbClr val="000000">
                    <a:alpha val="43137"/>
                  </a:srgbClr>
                </a:outerShdw>
              </a:effectLst>
            </a:endParaRPr>
          </a:p>
          <a:p>
            <a:pPr eaLnBrk="1" hangingPunct="1">
              <a:spcBef>
                <a:spcPts val="575"/>
              </a:spcBef>
              <a:buClr>
                <a:srgbClr val="D34817"/>
              </a:buClr>
              <a:buSzPct val="85000"/>
              <a:buFont typeface="Wingdings 2" panose="05020102010507070707" pitchFamily="18" charset="2"/>
              <a:buNone/>
            </a:pPr>
            <a:r>
              <a:rPr lang="ja-JP" altLang="en-US" sz="2400" dirty="0" smtClean="0">
                <a:solidFill>
                  <a:srgbClr val="0070C0"/>
                </a:solidFill>
                <a:effectLst>
                  <a:outerShdw blurRad="38100" dist="38100" dir="2700000" algn="tl">
                    <a:srgbClr val="000000">
                      <a:alpha val="43137"/>
                    </a:srgbClr>
                  </a:outerShdw>
                </a:effectLst>
              </a:rPr>
              <a:t>（今後のスケジュール）</a:t>
            </a:r>
            <a:endParaRPr lang="en-US" altLang="ja-JP" sz="2400" dirty="0" smtClean="0">
              <a:solidFill>
                <a:srgbClr val="0070C0"/>
              </a:solidFill>
              <a:effectLst>
                <a:outerShdw blurRad="38100" dist="38100" dir="2700000" algn="tl">
                  <a:srgbClr val="000000">
                    <a:alpha val="43137"/>
                  </a:srgbClr>
                </a:outerShdw>
              </a:effectLst>
            </a:endParaRPr>
          </a:p>
          <a:p>
            <a:pPr eaLnBrk="1" hangingPunct="1">
              <a:spcBef>
                <a:spcPts val="575"/>
              </a:spcBef>
              <a:buClr>
                <a:srgbClr val="D34817"/>
              </a:buClr>
              <a:buSzPct val="85000"/>
              <a:buFont typeface="Wingdings 2" panose="05020102010507070707" pitchFamily="18" charset="2"/>
              <a:buNone/>
            </a:pPr>
            <a:r>
              <a:rPr lang="ja-JP" altLang="en-US" sz="2400" dirty="0" smtClean="0">
                <a:solidFill>
                  <a:srgbClr val="0070C0"/>
                </a:solidFill>
                <a:effectLst>
                  <a:outerShdw blurRad="38100" dist="38100" dir="2700000" algn="tl">
                    <a:srgbClr val="000000">
                      <a:alpha val="43137"/>
                    </a:srgbClr>
                  </a:outerShdw>
                </a:effectLst>
              </a:rPr>
              <a:t>　</a:t>
            </a:r>
            <a:r>
              <a:rPr lang="ja-JP" altLang="en-US" sz="2400" dirty="0" smtClean="0">
                <a:solidFill>
                  <a:schemeClr val="tx2"/>
                </a:solidFill>
                <a:effectLst>
                  <a:outerShdw blurRad="38100" dist="38100" dir="2700000" algn="tl">
                    <a:srgbClr val="000000">
                      <a:alpha val="43137"/>
                    </a:srgbClr>
                  </a:outerShdw>
                </a:effectLst>
              </a:rPr>
              <a:t>・オープンデータに関する職員への勉強会等（地域情報化アドバイザー派遣　制度等の利用）の実施</a:t>
            </a:r>
            <a:endParaRPr lang="en-US" altLang="ja-JP" sz="2400" dirty="0" smtClean="0">
              <a:solidFill>
                <a:schemeClr val="tx2"/>
              </a:solidFill>
              <a:effectLst>
                <a:outerShdw blurRad="38100" dist="38100" dir="2700000" algn="tl">
                  <a:srgbClr val="000000">
                    <a:alpha val="43137"/>
                  </a:srgbClr>
                </a:outerShdw>
              </a:effectLst>
            </a:endParaRPr>
          </a:p>
          <a:p>
            <a:pPr>
              <a:spcBef>
                <a:spcPts val="575"/>
              </a:spcBef>
              <a:buClr>
                <a:srgbClr val="D34817"/>
              </a:buClr>
              <a:buSzPct val="85000"/>
            </a:pPr>
            <a:r>
              <a:rPr lang="ja-JP" altLang="en-US" sz="2400" dirty="0" smtClean="0"/>
              <a:t>　　　　　　　　　　　⇒　</a:t>
            </a:r>
            <a:r>
              <a:rPr lang="ja-JP" altLang="en-US" sz="2400" dirty="0" smtClean="0">
                <a:solidFill>
                  <a:srgbClr val="FF0000"/>
                </a:solidFill>
              </a:rPr>
              <a:t>職員へオープンデータの有用性を広める</a:t>
            </a:r>
            <a:endParaRPr lang="en-US" altLang="ja-JP" sz="2400" dirty="0">
              <a:solidFill>
                <a:srgbClr val="FF0000"/>
              </a:solidFill>
              <a:effectLst>
                <a:outerShdw blurRad="38100" dist="38100" dir="2700000" algn="tl">
                  <a:srgbClr val="000000">
                    <a:alpha val="43137"/>
                  </a:srgbClr>
                </a:outerShdw>
              </a:effectLst>
            </a:endParaRPr>
          </a:p>
          <a:p>
            <a:pPr eaLnBrk="1" hangingPunct="1">
              <a:spcBef>
                <a:spcPts val="575"/>
              </a:spcBef>
              <a:buClr>
                <a:srgbClr val="D34817"/>
              </a:buClr>
              <a:buSzPct val="85000"/>
              <a:buFont typeface="Wingdings 2" panose="05020102010507070707" pitchFamily="18" charset="2"/>
              <a:buNone/>
            </a:pPr>
            <a:r>
              <a:rPr lang="ja-JP" altLang="en-US" sz="2400" dirty="0" smtClean="0">
                <a:solidFill>
                  <a:srgbClr val="0070C0"/>
                </a:solidFill>
                <a:effectLst>
                  <a:outerShdw blurRad="38100" dist="38100" dir="2700000" algn="tl">
                    <a:srgbClr val="000000">
                      <a:alpha val="43137"/>
                    </a:srgbClr>
                  </a:outerShdw>
                </a:effectLst>
              </a:rPr>
              <a:t>（庁内の協力体制）</a:t>
            </a:r>
            <a:endParaRPr lang="en-US" altLang="ja-JP" sz="2400" dirty="0" smtClean="0">
              <a:solidFill>
                <a:srgbClr val="0070C0"/>
              </a:solidFill>
              <a:effectLst>
                <a:outerShdw blurRad="38100" dist="38100" dir="2700000" algn="tl">
                  <a:srgbClr val="000000">
                    <a:alpha val="43137"/>
                  </a:srgbClr>
                </a:outerShdw>
              </a:effectLst>
            </a:endParaRPr>
          </a:p>
          <a:p>
            <a:pPr eaLnBrk="1" hangingPunct="1">
              <a:spcBef>
                <a:spcPts val="575"/>
              </a:spcBef>
              <a:buClr>
                <a:srgbClr val="D34817"/>
              </a:buClr>
              <a:buSzPct val="85000"/>
              <a:buFont typeface="Wingdings 2" panose="05020102010507070707" pitchFamily="18" charset="2"/>
              <a:buNone/>
            </a:pPr>
            <a:r>
              <a:rPr lang="ja-JP" altLang="en-US" sz="2400" dirty="0" smtClean="0">
                <a:solidFill>
                  <a:srgbClr val="0070C0"/>
                </a:solidFill>
                <a:effectLst>
                  <a:outerShdw blurRad="38100" dist="38100" dir="2700000" algn="tl">
                    <a:srgbClr val="000000">
                      <a:alpha val="43137"/>
                    </a:srgbClr>
                  </a:outerShdw>
                </a:effectLst>
              </a:rPr>
              <a:t>　</a:t>
            </a:r>
            <a:r>
              <a:rPr lang="ja-JP" altLang="en-US" sz="2400" dirty="0" smtClean="0">
                <a:solidFill>
                  <a:schemeClr val="tx2"/>
                </a:solidFill>
                <a:effectLst>
                  <a:outerShdw blurRad="38100" dist="38100" dir="2700000" algn="tl">
                    <a:srgbClr val="000000">
                      <a:alpha val="43137"/>
                    </a:srgbClr>
                  </a:outerShdw>
                </a:effectLst>
              </a:rPr>
              <a:t>・専門部会の設置（情報化推進会議内）</a:t>
            </a:r>
            <a:endParaRPr lang="en-US" altLang="ja-JP" sz="2400" dirty="0" smtClean="0">
              <a:solidFill>
                <a:schemeClr val="tx2"/>
              </a:solidFill>
              <a:effectLst>
                <a:outerShdw blurRad="38100" dist="38100" dir="2700000" algn="tl">
                  <a:srgbClr val="000000">
                    <a:alpha val="43137"/>
                  </a:srgbClr>
                </a:outerShdw>
              </a:effectLst>
            </a:endParaRPr>
          </a:p>
          <a:p>
            <a:pPr eaLnBrk="1" hangingPunct="1">
              <a:spcBef>
                <a:spcPts val="575"/>
              </a:spcBef>
              <a:buClr>
                <a:srgbClr val="D34817"/>
              </a:buClr>
              <a:buSzPct val="85000"/>
              <a:buFont typeface="Wingdings 2" panose="05020102010507070707" pitchFamily="18" charset="2"/>
              <a:buNone/>
            </a:pPr>
            <a:r>
              <a:rPr lang="ja-JP" altLang="en-US" sz="2400" dirty="0">
                <a:solidFill>
                  <a:schemeClr val="tx2"/>
                </a:solidFill>
                <a:effectLst>
                  <a:outerShdw blurRad="38100" dist="38100" dir="2700000" algn="tl">
                    <a:srgbClr val="000000">
                      <a:alpha val="43137"/>
                    </a:srgbClr>
                  </a:outerShdw>
                </a:effectLst>
              </a:rPr>
              <a:t>　　</a:t>
            </a:r>
            <a:r>
              <a:rPr lang="ja-JP" altLang="en-US" sz="2400" dirty="0" smtClean="0">
                <a:solidFill>
                  <a:schemeClr val="tx2"/>
                </a:solidFill>
                <a:effectLst>
                  <a:outerShdw blurRad="38100" dist="38100" dir="2700000" algn="tl">
                    <a:srgbClr val="000000">
                      <a:alpha val="43137"/>
                    </a:srgbClr>
                  </a:outerShdw>
                </a:effectLst>
              </a:rPr>
              <a:t>　　　　　　　　　⇒　</a:t>
            </a:r>
            <a:r>
              <a:rPr lang="ja-JP" altLang="en-US" sz="2400" dirty="0" smtClean="0">
                <a:solidFill>
                  <a:srgbClr val="FF0000"/>
                </a:solidFill>
              </a:rPr>
              <a:t>運用ルールの策定</a:t>
            </a:r>
            <a:endParaRPr lang="en-US" altLang="ja-JP" sz="2400" dirty="0" smtClean="0">
              <a:solidFill>
                <a:srgbClr val="FF0000"/>
              </a:solidFill>
            </a:endParaRPr>
          </a:p>
          <a:p>
            <a:pPr eaLnBrk="1" hangingPunct="1">
              <a:spcBef>
                <a:spcPts val="575"/>
              </a:spcBef>
              <a:buClr>
                <a:srgbClr val="D34817"/>
              </a:buClr>
              <a:buSzPct val="85000"/>
              <a:buFont typeface="Wingdings 2" panose="05020102010507070707" pitchFamily="18" charset="2"/>
              <a:buNone/>
            </a:pPr>
            <a:r>
              <a:rPr lang="ja-JP" altLang="en-US" sz="2400" dirty="0" smtClean="0">
                <a:solidFill>
                  <a:srgbClr val="0070C0"/>
                </a:solidFill>
                <a:effectLst>
                  <a:outerShdw blurRad="38100" dist="38100" dir="2700000" algn="tl">
                    <a:srgbClr val="000000">
                      <a:alpha val="43137"/>
                    </a:srgbClr>
                  </a:outerShdw>
                </a:effectLst>
              </a:rPr>
              <a:t>（今後のデータセットについて）</a:t>
            </a:r>
            <a:endParaRPr lang="en-US" altLang="ja-JP" sz="2400" dirty="0" smtClean="0">
              <a:solidFill>
                <a:srgbClr val="0070C0"/>
              </a:solidFill>
              <a:effectLst>
                <a:outerShdw blurRad="38100" dist="38100" dir="2700000" algn="tl">
                  <a:srgbClr val="000000">
                    <a:alpha val="43137"/>
                  </a:srgbClr>
                </a:outerShdw>
              </a:effectLst>
            </a:endParaRPr>
          </a:p>
          <a:p>
            <a:pPr eaLnBrk="1" hangingPunct="1">
              <a:spcBef>
                <a:spcPts val="575"/>
              </a:spcBef>
              <a:buClr>
                <a:srgbClr val="D34817"/>
              </a:buClr>
              <a:buSzPct val="85000"/>
              <a:buFont typeface="Wingdings 2" panose="05020102010507070707" pitchFamily="18" charset="2"/>
              <a:buNone/>
            </a:pPr>
            <a:r>
              <a:rPr lang="ja-JP" altLang="en-US" sz="2400" dirty="0" smtClean="0">
                <a:solidFill>
                  <a:srgbClr val="0070C0"/>
                </a:solidFill>
                <a:effectLst>
                  <a:outerShdw blurRad="38100" dist="38100" dir="2700000" algn="tl">
                    <a:srgbClr val="000000">
                      <a:alpha val="43137"/>
                    </a:srgbClr>
                  </a:outerShdw>
                </a:effectLst>
              </a:rPr>
              <a:t>　</a:t>
            </a:r>
            <a:r>
              <a:rPr lang="ja-JP" altLang="en-US" sz="2400" dirty="0" smtClean="0">
                <a:solidFill>
                  <a:schemeClr val="tx2"/>
                </a:solidFill>
                <a:effectLst>
                  <a:outerShdw blurRad="38100" dist="38100" dir="2700000" algn="tl">
                    <a:srgbClr val="000000">
                      <a:alpha val="43137"/>
                    </a:srgbClr>
                  </a:outerShdw>
                </a:effectLst>
              </a:rPr>
              <a:t>・専門部会で公開データを選定</a:t>
            </a:r>
            <a:endParaRPr lang="en-US" altLang="ja-JP" sz="2400" dirty="0" smtClean="0">
              <a:solidFill>
                <a:schemeClr val="tx2"/>
              </a:solidFill>
              <a:effectLst>
                <a:outerShdw blurRad="38100" dist="38100" dir="2700000" algn="tl">
                  <a:srgbClr val="000000">
                    <a:alpha val="43137"/>
                  </a:srgbClr>
                </a:outerShdw>
              </a:effectLst>
            </a:endParaRPr>
          </a:p>
          <a:p>
            <a:pPr eaLnBrk="1" hangingPunct="1">
              <a:spcBef>
                <a:spcPts val="575"/>
              </a:spcBef>
              <a:buClr>
                <a:srgbClr val="D34817"/>
              </a:buClr>
              <a:buSzPct val="85000"/>
              <a:buFont typeface="Wingdings 2" panose="05020102010507070707" pitchFamily="18" charset="2"/>
              <a:buNone/>
            </a:pPr>
            <a:r>
              <a:rPr lang="ja-JP" altLang="en-US" sz="2400" dirty="0">
                <a:solidFill>
                  <a:schemeClr val="tx2"/>
                </a:solidFill>
                <a:effectLst>
                  <a:outerShdw blurRad="38100" dist="38100" dir="2700000" algn="tl">
                    <a:srgbClr val="000000">
                      <a:alpha val="43137"/>
                    </a:srgbClr>
                  </a:outerShdw>
                </a:effectLst>
              </a:rPr>
              <a:t>　</a:t>
            </a:r>
            <a:r>
              <a:rPr lang="ja-JP" altLang="en-US" sz="2400" dirty="0" smtClean="0">
                <a:solidFill>
                  <a:schemeClr val="tx2"/>
                </a:solidFill>
                <a:effectLst>
                  <a:outerShdw blurRad="38100" dist="38100" dir="2700000" algn="tl">
                    <a:srgbClr val="000000">
                      <a:alpha val="43137"/>
                    </a:srgbClr>
                  </a:outerShdw>
                </a:effectLst>
              </a:rPr>
              <a:t>　　　　　　　　　　⇒　</a:t>
            </a:r>
            <a:r>
              <a:rPr lang="en-US" altLang="ja-JP" sz="2400" dirty="0" smtClean="0">
                <a:solidFill>
                  <a:schemeClr val="tx2"/>
                </a:solidFill>
              </a:rPr>
              <a:t>Web</a:t>
            </a:r>
            <a:r>
              <a:rPr lang="ja-JP" altLang="en-US" sz="2400" dirty="0" smtClean="0">
                <a:solidFill>
                  <a:schemeClr val="tx2"/>
                </a:solidFill>
              </a:rPr>
              <a:t>に掲載済み、住民ニーズが高いもの・・・</a:t>
            </a:r>
            <a:endParaRPr lang="en-US" altLang="ja-JP" sz="2400" dirty="0" smtClean="0">
              <a:solidFill>
                <a:schemeClr val="tx2"/>
              </a:solidFill>
            </a:endParaRPr>
          </a:p>
          <a:p>
            <a:pPr eaLnBrk="1" hangingPunct="1">
              <a:spcBef>
                <a:spcPts val="575"/>
              </a:spcBef>
              <a:buClr>
                <a:srgbClr val="D34817"/>
              </a:buClr>
              <a:buSzPct val="85000"/>
              <a:buFont typeface="Wingdings 2" panose="05020102010507070707" pitchFamily="18" charset="2"/>
              <a:buNone/>
            </a:pPr>
            <a:r>
              <a:rPr lang="ja-JP" altLang="en-US" sz="2400" dirty="0">
                <a:solidFill>
                  <a:srgbClr val="FF0000"/>
                </a:solidFill>
              </a:rPr>
              <a:t>　</a:t>
            </a:r>
            <a:r>
              <a:rPr lang="ja-JP" altLang="en-US" sz="2400" dirty="0" smtClean="0">
                <a:solidFill>
                  <a:srgbClr val="FF0000"/>
                </a:solidFill>
              </a:rPr>
              <a:t>　</a:t>
            </a:r>
            <a:endParaRPr lang="en-US" altLang="ja-JP" sz="2400" dirty="0" smtClean="0">
              <a:solidFill>
                <a:srgbClr val="FF0000"/>
              </a:solidFill>
            </a:endParaRPr>
          </a:p>
          <a:p>
            <a:pPr eaLnBrk="1" hangingPunct="1">
              <a:spcBef>
                <a:spcPts val="575"/>
              </a:spcBef>
              <a:buClr>
                <a:srgbClr val="D34817"/>
              </a:buClr>
              <a:buSzPct val="85000"/>
              <a:buFont typeface="Wingdings 2" panose="05020102010507070707" pitchFamily="18" charset="2"/>
              <a:buNone/>
            </a:pPr>
            <a:endParaRPr lang="en-US" altLang="ja-JP" sz="2400" dirty="0">
              <a:solidFill>
                <a:srgbClr val="FF0000"/>
              </a:solidFill>
            </a:endParaRPr>
          </a:p>
          <a:p>
            <a:pPr eaLnBrk="1" hangingPunct="1">
              <a:spcBef>
                <a:spcPts val="575"/>
              </a:spcBef>
              <a:buClr>
                <a:srgbClr val="D34817"/>
              </a:buClr>
              <a:buSzPct val="85000"/>
              <a:buFont typeface="Wingdings 2" panose="05020102010507070707" pitchFamily="18" charset="2"/>
              <a:buNone/>
            </a:pPr>
            <a:r>
              <a:rPr lang="ja-JP" altLang="en-US" sz="2400" dirty="0" smtClean="0">
                <a:solidFill>
                  <a:srgbClr val="FF0000"/>
                </a:solidFill>
              </a:rPr>
              <a:t>　</a:t>
            </a:r>
            <a:endParaRPr lang="ja-JP" altLang="ja-JP" sz="2400" dirty="0">
              <a:solidFill>
                <a:schemeClr val="tx2"/>
              </a:solidFill>
            </a:endParaRPr>
          </a:p>
        </p:txBody>
      </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732" y="6468849"/>
            <a:ext cx="1368108" cy="389151"/>
          </a:xfrm>
          <a:prstGeom prst="rect">
            <a:avLst/>
          </a:prstGeom>
          <a:gradFill>
            <a:gsLst>
              <a:gs pos="100000">
                <a:srgbClr val="6AE7FC"/>
              </a:gs>
              <a:gs pos="35000">
                <a:schemeClr val="accent1">
                  <a:lumMod val="45000"/>
                  <a:lumOff val="55000"/>
                </a:schemeClr>
              </a:gs>
              <a:gs pos="44000">
                <a:schemeClr val="accent1">
                  <a:lumMod val="45000"/>
                  <a:lumOff val="55000"/>
                </a:schemeClr>
              </a:gs>
              <a:gs pos="100000">
                <a:schemeClr val="accent1">
                  <a:lumMod val="30000"/>
                  <a:lumOff val="70000"/>
                </a:schemeClr>
              </a:gs>
            </a:gsLst>
            <a:lin ang="5400000" scaled="1"/>
          </a:gradFill>
        </p:spPr>
      </p:pic>
      <p:sp>
        <p:nvSpPr>
          <p:cNvPr id="7" name="テキスト ボックス 6"/>
          <p:cNvSpPr txBox="1"/>
          <p:nvPr/>
        </p:nvSpPr>
        <p:spPr>
          <a:xfrm>
            <a:off x="11673840" y="6457890"/>
            <a:ext cx="660400" cy="400110"/>
          </a:xfrm>
          <a:prstGeom prst="rect">
            <a:avLst/>
          </a:prstGeom>
          <a:noFill/>
        </p:spPr>
        <p:txBody>
          <a:bodyPr wrap="square" rtlCol="0">
            <a:spAutoFit/>
          </a:bodyPr>
          <a:lstStyle/>
          <a:p>
            <a:r>
              <a:rPr kumimoji="1" lang="ja-JP" altLang="en-US" sz="2000" dirty="0" smtClean="0">
                <a:latin typeface="+mj-ea"/>
                <a:ea typeface="+mj-ea"/>
              </a:rPr>
              <a:t>１３</a:t>
            </a:r>
            <a:endParaRPr kumimoji="1" lang="ja-JP" altLang="en-US" sz="2000" dirty="0">
              <a:latin typeface="+mj-ea"/>
              <a:ea typeface="+mj-ea"/>
            </a:endParaRPr>
          </a:p>
        </p:txBody>
      </p:sp>
    </p:spTree>
    <p:extLst>
      <p:ext uri="{BB962C8B-B14F-4D97-AF65-F5344CB8AC3E}">
        <p14:creationId xmlns:p14="http://schemas.microsoft.com/office/powerpoint/2010/main" val="41542045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2247">
              <a:schemeClr val="bg1"/>
            </a:gs>
            <a:gs pos="99000">
              <a:srgbClr val="6AF2FC"/>
            </a:gs>
            <a:gs pos="69000">
              <a:srgbClr val="CCFFFF"/>
            </a:gs>
            <a:gs pos="24000">
              <a:schemeClr val="bg1"/>
            </a:gs>
          </a:gsLst>
          <a:lin ang="5400000" scaled="1"/>
        </a:gradFill>
        <a:effectLst/>
      </p:bgPr>
    </p:bg>
    <p:spTree>
      <p:nvGrpSpPr>
        <p:cNvPr id="1" name=""/>
        <p:cNvGrpSpPr/>
        <p:nvPr/>
      </p:nvGrpSpPr>
      <p:grpSpPr>
        <a:xfrm>
          <a:off x="0" y="0"/>
          <a:ext cx="0" cy="0"/>
          <a:chOff x="0" y="0"/>
          <a:chExt cx="0" cy="0"/>
        </a:xfrm>
      </p:grpSpPr>
      <p:sp>
        <p:nvSpPr>
          <p:cNvPr id="4" name="Text Box 1"/>
          <p:cNvSpPr txBox="1">
            <a:spLocks noChangeArrowheads="1"/>
          </p:cNvSpPr>
          <p:nvPr/>
        </p:nvSpPr>
        <p:spPr bwMode="auto">
          <a:xfrm>
            <a:off x="1879600" y="255822"/>
            <a:ext cx="8422640" cy="6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bIns="9144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9pPr>
          </a:lstStyle>
          <a:p>
            <a:pPr algn="dist" eaLnBrk="1" hangingPunct="1">
              <a:buClrTx/>
              <a:buFontTx/>
              <a:buNone/>
            </a:pP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１．オープンデータ公開</a:t>
            </a:r>
            <a:r>
              <a:rPr lang="en-US" altLang="ja-JP"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a:t>
            </a: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予定</a:t>
            </a:r>
            <a:r>
              <a:rPr lang="en-US" altLang="ja-JP"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a:t>
            </a: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まで</a:t>
            </a:r>
            <a:endParaRPr lang="ja-JP" altLang="ja-JP" sz="4000" spc="300" dirty="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endParaRPr>
          </a:p>
        </p:txBody>
      </p:sp>
      <p:sp>
        <p:nvSpPr>
          <p:cNvPr id="5" name="Text Box 2"/>
          <p:cNvSpPr txBox="1">
            <a:spLocks noChangeArrowheads="1"/>
          </p:cNvSpPr>
          <p:nvPr/>
        </p:nvSpPr>
        <p:spPr bwMode="auto">
          <a:xfrm>
            <a:off x="623173" y="2501525"/>
            <a:ext cx="10935494" cy="34239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71463" indent="-271463">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9pPr>
          </a:lstStyle>
          <a:p>
            <a:pPr eaLnBrk="1" hangingPunct="1">
              <a:spcBef>
                <a:spcPts val="575"/>
              </a:spcBef>
              <a:buClr>
                <a:srgbClr val="D34817"/>
              </a:buClr>
              <a:buSzPct val="85000"/>
              <a:buFont typeface="Wingdings 2" panose="05020102010507070707" pitchFamily="18" charset="2"/>
              <a:buNone/>
            </a:pPr>
            <a:r>
              <a:rPr lang="ja-JP" altLang="en-US" sz="2400" u="sng" dirty="0" smtClean="0">
                <a:effectLst>
                  <a:outerShdw blurRad="38100" dist="38100" dir="2700000" algn="tl">
                    <a:srgbClr val="000000">
                      <a:alpha val="43137"/>
                    </a:srgbClr>
                  </a:outerShdw>
                </a:effectLst>
              </a:rPr>
              <a:t>平成３０年３月</a:t>
            </a:r>
            <a:r>
              <a:rPr lang="ja-JP" altLang="en-US" sz="2400" dirty="0" smtClean="0"/>
              <a:t>　　</a:t>
            </a:r>
            <a:r>
              <a:rPr lang="ja-JP" altLang="en-US" sz="2400" dirty="0" smtClean="0">
                <a:effectLst>
                  <a:outerShdw blurRad="38100" dist="38100" dir="2700000" algn="tl">
                    <a:srgbClr val="000000">
                      <a:alpha val="43137"/>
                    </a:srgbClr>
                  </a:outerShdw>
                </a:effectLst>
              </a:rPr>
              <a:t>飯塚市地域情報化計画策定</a:t>
            </a:r>
            <a:endParaRPr lang="en-US" altLang="ja-JP" sz="2400" dirty="0" smtClean="0">
              <a:effectLst>
                <a:outerShdw blurRad="38100" dist="38100" dir="2700000" algn="tl">
                  <a:srgbClr val="000000">
                    <a:alpha val="43137"/>
                  </a:srgbClr>
                </a:outerShdw>
              </a:effectLst>
            </a:endParaRPr>
          </a:p>
          <a:p>
            <a:pPr eaLnBrk="1" hangingPunct="1">
              <a:spcBef>
                <a:spcPts val="575"/>
              </a:spcBef>
              <a:buClr>
                <a:srgbClr val="D34817"/>
              </a:buClr>
              <a:buSzPct val="85000"/>
              <a:buFont typeface="Wingdings 2" panose="05020102010507070707" pitchFamily="18" charset="2"/>
              <a:buNone/>
            </a:pPr>
            <a:r>
              <a:rPr lang="ja-JP" altLang="en-US" sz="2600" dirty="0" smtClean="0"/>
              <a:t>　　　　　　　　　　　　</a:t>
            </a:r>
            <a:r>
              <a:rPr lang="ja-JP" altLang="en-US" sz="2400" dirty="0"/>
              <a:t>⇒</a:t>
            </a:r>
            <a:r>
              <a:rPr lang="ja-JP" altLang="en-US" sz="2400" dirty="0" smtClean="0"/>
              <a:t>オープンデータの活用促進が</a:t>
            </a:r>
            <a:r>
              <a:rPr lang="ja-JP" altLang="en-US" sz="2400" dirty="0" smtClean="0">
                <a:solidFill>
                  <a:srgbClr val="FF0000"/>
                </a:solidFill>
              </a:rPr>
              <a:t>重点施策</a:t>
            </a:r>
            <a:r>
              <a:rPr lang="ja-JP" altLang="en-US" sz="2400" dirty="0" smtClean="0"/>
              <a:t>に</a:t>
            </a:r>
            <a:r>
              <a:rPr lang="ja-JP" altLang="en-US" sz="2400" dirty="0"/>
              <a:t>・・</a:t>
            </a:r>
            <a:r>
              <a:rPr lang="ja-JP" altLang="en-US" sz="2400" dirty="0" smtClean="0"/>
              <a:t>・</a:t>
            </a:r>
            <a:endParaRPr lang="en-US" altLang="ja-JP" sz="2400" dirty="0" smtClean="0"/>
          </a:p>
          <a:p>
            <a:pPr eaLnBrk="1" hangingPunct="1">
              <a:spcBef>
                <a:spcPts val="575"/>
              </a:spcBef>
              <a:buClr>
                <a:srgbClr val="D34817"/>
              </a:buClr>
              <a:buSzPct val="85000"/>
              <a:buFont typeface="Wingdings 2" panose="05020102010507070707" pitchFamily="18" charset="2"/>
              <a:buNone/>
            </a:pPr>
            <a:endParaRPr lang="en-US" altLang="ja-JP" sz="1000" dirty="0" smtClean="0"/>
          </a:p>
          <a:p>
            <a:pPr eaLnBrk="1" hangingPunct="1">
              <a:spcBef>
                <a:spcPts val="575"/>
              </a:spcBef>
              <a:buClr>
                <a:srgbClr val="D34817"/>
              </a:buClr>
              <a:buSzPct val="85000"/>
              <a:buFont typeface="Wingdings 2" panose="05020102010507070707" pitchFamily="18" charset="2"/>
              <a:buNone/>
            </a:pPr>
            <a:r>
              <a:rPr lang="ja-JP" altLang="en-US" sz="2400" u="sng" dirty="0" smtClean="0">
                <a:effectLst>
                  <a:outerShdw blurRad="38100" dist="38100" dir="2700000" algn="tl">
                    <a:srgbClr val="000000">
                      <a:alpha val="43137"/>
                    </a:srgbClr>
                  </a:outerShdw>
                </a:effectLst>
              </a:rPr>
              <a:t>平成３０年４月</a:t>
            </a:r>
            <a:r>
              <a:rPr lang="ja-JP" altLang="en-US" sz="2400" dirty="0" smtClean="0">
                <a:effectLst>
                  <a:outerShdw blurRad="38100" dist="38100" dir="2700000" algn="tl">
                    <a:srgbClr val="000000">
                      <a:alpha val="43137"/>
                    </a:srgbClr>
                  </a:outerShdw>
                </a:effectLst>
              </a:rPr>
              <a:t>　　総務部内に情報政策課情報戦略係新設</a:t>
            </a:r>
            <a:endParaRPr lang="en-US" altLang="ja-JP" sz="2400" dirty="0" smtClean="0">
              <a:effectLst>
                <a:outerShdw blurRad="38100" dist="38100" dir="2700000" algn="tl">
                  <a:srgbClr val="000000">
                    <a:alpha val="43137"/>
                  </a:srgbClr>
                </a:outerShdw>
              </a:effectLst>
            </a:endParaRPr>
          </a:p>
          <a:p>
            <a:pPr eaLnBrk="1" hangingPunct="1">
              <a:spcBef>
                <a:spcPts val="575"/>
              </a:spcBef>
              <a:buClr>
                <a:srgbClr val="D34817"/>
              </a:buClr>
              <a:buSzPct val="85000"/>
              <a:buFont typeface="Wingdings 2" panose="05020102010507070707" pitchFamily="18" charset="2"/>
              <a:buNone/>
            </a:pPr>
            <a:r>
              <a:rPr lang="ja-JP" altLang="en-US" sz="2600" dirty="0"/>
              <a:t>　</a:t>
            </a:r>
            <a:r>
              <a:rPr lang="ja-JP" altLang="en-US" sz="2600" dirty="0" smtClean="0"/>
              <a:t>　　　　　　　　　　　</a:t>
            </a:r>
            <a:r>
              <a:rPr lang="ja-JP" altLang="en-US" sz="2400" dirty="0" smtClean="0"/>
              <a:t>⇒年度内のオープンデータ公開へ向けて</a:t>
            </a:r>
            <a:r>
              <a:rPr lang="ja-JP" altLang="en-US" sz="2400" dirty="0" smtClean="0">
                <a:solidFill>
                  <a:srgbClr val="FF0000"/>
                </a:solidFill>
              </a:rPr>
              <a:t>始動</a:t>
            </a:r>
            <a:endParaRPr lang="en-US" altLang="ja-JP" sz="2400" dirty="0" smtClean="0">
              <a:solidFill>
                <a:srgbClr val="FF0000"/>
              </a:solidFill>
            </a:endParaRPr>
          </a:p>
          <a:p>
            <a:pPr eaLnBrk="1" hangingPunct="1">
              <a:spcBef>
                <a:spcPts val="575"/>
              </a:spcBef>
              <a:buClr>
                <a:srgbClr val="D34817"/>
              </a:buClr>
              <a:buSzPct val="85000"/>
              <a:buFont typeface="Wingdings 2" panose="05020102010507070707" pitchFamily="18" charset="2"/>
              <a:buNone/>
            </a:pPr>
            <a:endParaRPr lang="en-US" altLang="ja-JP" sz="1000" dirty="0" smtClean="0"/>
          </a:p>
          <a:p>
            <a:pPr eaLnBrk="1" hangingPunct="1">
              <a:spcBef>
                <a:spcPts val="575"/>
              </a:spcBef>
              <a:buClr>
                <a:srgbClr val="D34817"/>
              </a:buClr>
              <a:buSzPct val="85000"/>
              <a:buFont typeface="Wingdings 2" panose="05020102010507070707" pitchFamily="18" charset="2"/>
              <a:buNone/>
            </a:pPr>
            <a:r>
              <a:rPr lang="ja-JP" altLang="en-US" sz="2400" u="sng" dirty="0" smtClean="0">
                <a:effectLst>
                  <a:outerShdw blurRad="38100" dist="38100" dir="2700000" algn="tl">
                    <a:srgbClr val="000000">
                      <a:alpha val="43137"/>
                    </a:srgbClr>
                  </a:outerShdw>
                </a:effectLst>
              </a:rPr>
              <a:t>平成３０年８月</a:t>
            </a:r>
            <a:r>
              <a:rPr lang="ja-JP" altLang="en-US" sz="2400" dirty="0" smtClean="0">
                <a:effectLst>
                  <a:outerShdw blurRad="38100" dist="38100" dir="2700000" algn="tl">
                    <a:srgbClr val="000000">
                      <a:alpha val="43137"/>
                    </a:srgbClr>
                  </a:outerShdw>
                </a:effectLst>
              </a:rPr>
              <a:t>　　福岡県オープンデータ活用推進説明会など</a:t>
            </a:r>
            <a:endParaRPr lang="en-US" altLang="ja-JP" sz="2400" dirty="0" smtClean="0">
              <a:effectLst>
                <a:outerShdw blurRad="38100" dist="38100" dir="2700000" algn="tl">
                  <a:srgbClr val="000000">
                    <a:alpha val="43137"/>
                  </a:srgbClr>
                </a:outerShdw>
              </a:effectLst>
            </a:endParaRPr>
          </a:p>
          <a:p>
            <a:pPr eaLnBrk="1" hangingPunct="1">
              <a:spcBef>
                <a:spcPts val="575"/>
              </a:spcBef>
              <a:buClr>
                <a:srgbClr val="D34817"/>
              </a:buClr>
              <a:buSzPct val="85000"/>
              <a:buFont typeface="Wingdings 2" panose="05020102010507070707" pitchFamily="18" charset="2"/>
              <a:buNone/>
            </a:pPr>
            <a:r>
              <a:rPr lang="ja-JP" altLang="en-US" sz="2600" dirty="0" smtClean="0"/>
              <a:t>　　　　</a:t>
            </a:r>
            <a:r>
              <a:rPr lang="ja-JP" altLang="en-US" sz="2400" u="sng" dirty="0" smtClean="0">
                <a:effectLst>
                  <a:outerShdw blurRad="38100" dist="38100" dir="2700000" algn="tl">
                    <a:srgbClr val="000000">
                      <a:alpha val="43137"/>
                    </a:srgbClr>
                  </a:outerShdw>
                </a:effectLst>
              </a:rPr>
              <a:t>～１１月</a:t>
            </a:r>
            <a:r>
              <a:rPr lang="ja-JP" altLang="en-US" sz="2600" dirty="0" smtClean="0"/>
              <a:t>　　　　 ⇒</a:t>
            </a:r>
            <a:r>
              <a:rPr lang="ja-JP" altLang="en-US" sz="2400" dirty="0" smtClean="0">
                <a:solidFill>
                  <a:srgbClr val="FF0000"/>
                </a:solidFill>
              </a:rPr>
              <a:t>情報担当者のオープンデータ推進への理解</a:t>
            </a:r>
            <a:endParaRPr lang="ja-JP" altLang="ja-JP" sz="2400" dirty="0">
              <a:solidFill>
                <a:srgbClr val="FF0000"/>
              </a:solidFill>
            </a:endParaRPr>
          </a:p>
        </p:txBody>
      </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732" y="6468849"/>
            <a:ext cx="1368108" cy="389151"/>
          </a:xfrm>
          <a:prstGeom prst="rect">
            <a:avLst/>
          </a:prstGeom>
          <a:gradFill>
            <a:gsLst>
              <a:gs pos="100000">
                <a:srgbClr val="6AE7FC"/>
              </a:gs>
              <a:gs pos="35000">
                <a:schemeClr val="accent1">
                  <a:lumMod val="45000"/>
                  <a:lumOff val="55000"/>
                </a:schemeClr>
              </a:gs>
              <a:gs pos="44000">
                <a:schemeClr val="accent1">
                  <a:lumMod val="45000"/>
                  <a:lumOff val="55000"/>
                </a:schemeClr>
              </a:gs>
              <a:gs pos="100000">
                <a:schemeClr val="accent1">
                  <a:lumMod val="30000"/>
                  <a:lumOff val="70000"/>
                </a:schemeClr>
              </a:gs>
            </a:gsLst>
            <a:lin ang="5400000" scaled="1"/>
          </a:gradFill>
        </p:spPr>
      </p:pic>
      <p:sp>
        <p:nvSpPr>
          <p:cNvPr id="7" name="テキスト ボックス 6"/>
          <p:cNvSpPr txBox="1"/>
          <p:nvPr/>
        </p:nvSpPr>
        <p:spPr>
          <a:xfrm>
            <a:off x="11673840" y="6457890"/>
            <a:ext cx="660400" cy="400110"/>
          </a:xfrm>
          <a:prstGeom prst="rect">
            <a:avLst/>
          </a:prstGeom>
          <a:noFill/>
        </p:spPr>
        <p:txBody>
          <a:bodyPr wrap="square" rtlCol="0">
            <a:spAutoFit/>
          </a:bodyPr>
          <a:lstStyle/>
          <a:p>
            <a:r>
              <a:rPr kumimoji="1" lang="ja-JP" altLang="en-US" sz="2000" dirty="0" smtClean="0">
                <a:latin typeface="+mj-ea"/>
                <a:ea typeface="+mj-ea"/>
              </a:rPr>
              <a:t>１</a:t>
            </a:r>
            <a:endParaRPr kumimoji="1" lang="ja-JP" altLang="en-US" sz="2000" dirty="0">
              <a:latin typeface="+mj-ea"/>
              <a:ea typeface="+mj-ea"/>
            </a:endParaRPr>
          </a:p>
        </p:txBody>
      </p:sp>
      <p:sp>
        <p:nvSpPr>
          <p:cNvPr id="9" name="テキスト ボックス 8"/>
          <p:cNvSpPr txBox="1"/>
          <p:nvPr/>
        </p:nvSpPr>
        <p:spPr>
          <a:xfrm>
            <a:off x="533400" y="1292663"/>
            <a:ext cx="7726680" cy="523220"/>
          </a:xfrm>
          <a:prstGeom prst="rect">
            <a:avLst/>
          </a:prstGeom>
          <a:noFill/>
        </p:spPr>
        <p:txBody>
          <a:bodyPr wrap="square" rtlCol="0">
            <a:spAutoFit/>
          </a:bodyPr>
          <a:lstStyle/>
          <a:p>
            <a:r>
              <a:rPr kumimoji="1" lang="ja-JP" altLang="en-US" sz="2800" dirty="0" smtClean="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rPr>
              <a:t>（１）　情報担当課のオープンデータへの取組</a:t>
            </a:r>
            <a:endParaRPr kumimoji="1" lang="ja-JP" altLang="en-US" sz="2800" dirty="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22263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2247">
              <a:schemeClr val="bg1"/>
            </a:gs>
            <a:gs pos="99000">
              <a:srgbClr val="6AF2FC"/>
            </a:gs>
            <a:gs pos="69000">
              <a:srgbClr val="CCFFFF"/>
            </a:gs>
            <a:gs pos="24000">
              <a:schemeClr val="bg1"/>
            </a:gs>
          </a:gsLst>
          <a:lin ang="5400000" scaled="1"/>
        </a:gradFill>
        <a:effectLst/>
      </p:bgPr>
    </p:bg>
    <p:spTree>
      <p:nvGrpSpPr>
        <p:cNvPr id="1" name=""/>
        <p:cNvGrpSpPr/>
        <p:nvPr/>
      </p:nvGrpSpPr>
      <p:grpSpPr>
        <a:xfrm>
          <a:off x="0" y="0"/>
          <a:ext cx="0" cy="0"/>
          <a:chOff x="0" y="0"/>
          <a:chExt cx="0" cy="0"/>
        </a:xfrm>
      </p:grpSpPr>
      <p:sp>
        <p:nvSpPr>
          <p:cNvPr id="4" name="Text Box 1"/>
          <p:cNvSpPr txBox="1">
            <a:spLocks noChangeArrowheads="1"/>
          </p:cNvSpPr>
          <p:nvPr/>
        </p:nvSpPr>
        <p:spPr bwMode="auto">
          <a:xfrm>
            <a:off x="1910080" y="245662"/>
            <a:ext cx="8422640" cy="6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bIns="9144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9pPr>
          </a:lstStyle>
          <a:p>
            <a:pPr algn="dist" eaLnBrk="1" hangingPunct="1">
              <a:buClrTx/>
              <a:buFontTx/>
              <a:buNone/>
            </a:pP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１．オープンデータ公開</a:t>
            </a:r>
            <a:r>
              <a:rPr lang="en-US" altLang="ja-JP"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a:t>
            </a: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予定</a:t>
            </a:r>
            <a:r>
              <a:rPr lang="en-US" altLang="ja-JP"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a:t>
            </a: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まで</a:t>
            </a:r>
            <a:endParaRPr lang="ja-JP" altLang="ja-JP" sz="4000" spc="300" dirty="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endParaRPr>
          </a:p>
        </p:txBody>
      </p:sp>
      <p:sp>
        <p:nvSpPr>
          <p:cNvPr id="5" name="Text Box 2"/>
          <p:cNvSpPr txBox="1">
            <a:spLocks noChangeArrowheads="1"/>
          </p:cNvSpPr>
          <p:nvPr/>
        </p:nvSpPr>
        <p:spPr bwMode="auto">
          <a:xfrm>
            <a:off x="653653" y="2320349"/>
            <a:ext cx="10935494" cy="36474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71463" indent="-271463">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9pPr>
          </a:lstStyle>
          <a:p>
            <a:pPr eaLnBrk="1" hangingPunct="1">
              <a:spcBef>
                <a:spcPts val="575"/>
              </a:spcBef>
              <a:buClr>
                <a:srgbClr val="D34817"/>
              </a:buClr>
              <a:buSzPct val="85000"/>
              <a:buFont typeface="Wingdings 2" panose="05020102010507070707" pitchFamily="18" charset="2"/>
              <a:buNone/>
            </a:pPr>
            <a:r>
              <a:rPr lang="ja-JP" altLang="en-US" sz="2400" u="sng" dirty="0" smtClean="0">
                <a:effectLst>
                  <a:outerShdw blurRad="38100" dist="38100" dir="2700000" algn="tl">
                    <a:srgbClr val="000000">
                      <a:alpha val="43137"/>
                    </a:srgbClr>
                  </a:outerShdw>
                </a:effectLst>
              </a:rPr>
              <a:t>平成３０年１１月</a:t>
            </a:r>
            <a:r>
              <a:rPr lang="ja-JP" altLang="en-US" sz="2400" dirty="0" smtClean="0">
                <a:effectLst>
                  <a:outerShdw blurRad="38100" dist="38100" dir="2700000" algn="tl">
                    <a:srgbClr val="000000">
                      <a:alpha val="43137"/>
                    </a:srgbClr>
                  </a:outerShdw>
                </a:effectLst>
              </a:rPr>
              <a:t>　　統計担当部署である総務課との調整</a:t>
            </a:r>
            <a:endParaRPr lang="en-US" altLang="ja-JP" sz="2400" dirty="0" smtClean="0">
              <a:effectLst>
                <a:outerShdw blurRad="38100" dist="38100" dir="2700000" algn="tl">
                  <a:srgbClr val="000000">
                    <a:alpha val="43137"/>
                  </a:srgbClr>
                </a:outerShdw>
              </a:effectLst>
            </a:endParaRPr>
          </a:p>
          <a:p>
            <a:pPr eaLnBrk="1" hangingPunct="1">
              <a:spcBef>
                <a:spcPts val="575"/>
              </a:spcBef>
              <a:buClr>
                <a:srgbClr val="D34817"/>
              </a:buClr>
              <a:buSzPct val="85000"/>
              <a:buFont typeface="Wingdings 2" panose="05020102010507070707" pitchFamily="18" charset="2"/>
              <a:buNone/>
            </a:pPr>
            <a:r>
              <a:rPr lang="ja-JP" altLang="en-US" sz="2400" dirty="0" smtClean="0">
                <a:solidFill>
                  <a:srgbClr val="0070C0"/>
                </a:solidFill>
                <a:effectLst>
                  <a:outerShdw blurRad="38100" dist="38100" dir="2700000" algn="tl">
                    <a:srgbClr val="000000">
                      <a:alpha val="43137"/>
                    </a:srgbClr>
                  </a:outerShdw>
                </a:effectLst>
              </a:rPr>
              <a:t>（確認事項）</a:t>
            </a:r>
            <a:endParaRPr lang="en-US" altLang="ja-JP" sz="2400" dirty="0" smtClean="0">
              <a:solidFill>
                <a:srgbClr val="0070C0"/>
              </a:solidFill>
              <a:effectLst>
                <a:outerShdw blurRad="38100" dist="38100" dir="2700000" algn="tl">
                  <a:srgbClr val="000000">
                    <a:alpha val="43137"/>
                  </a:srgbClr>
                </a:outerShdw>
              </a:effectLst>
            </a:endParaRPr>
          </a:p>
          <a:p>
            <a:pPr>
              <a:spcBef>
                <a:spcPts val="575"/>
              </a:spcBef>
              <a:buClr>
                <a:srgbClr val="D34817"/>
              </a:buClr>
              <a:buSzPct val="85000"/>
            </a:pPr>
            <a:r>
              <a:rPr lang="ja-JP" altLang="en-US" sz="2400" dirty="0" smtClean="0"/>
              <a:t>　①　３１年２月下旬を</a:t>
            </a:r>
            <a:r>
              <a:rPr lang="ja-JP" altLang="en-US" sz="2400" dirty="0"/>
              <a:t>目途にホームページ上で</a:t>
            </a:r>
            <a:r>
              <a:rPr lang="ja-JP" altLang="en-US" sz="2400" dirty="0" smtClean="0"/>
              <a:t>公開　</a:t>
            </a:r>
            <a:endParaRPr lang="en-US" altLang="ja-JP" sz="2400" dirty="0" smtClean="0"/>
          </a:p>
          <a:p>
            <a:pPr eaLnBrk="1" hangingPunct="1">
              <a:spcBef>
                <a:spcPts val="575"/>
              </a:spcBef>
              <a:buClr>
                <a:srgbClr val="D34817"/>
              </a:buClr>
              <a:buSzPct val="85000"/>
              <a:buFont typeface="Wingdings 2" panose="05020102010507070707" pitchFamily="18" charset="2"/>
              <a:buNone/>
            </a:pPr>
            <a:r>
              <a:rPr lang="ja-JP" altLang="en-US" sz="2400" dirty="0" smtClean="0"/>
              <a:t>　②　推奨データセットの基本編である１４データでスモールスタート</a:t>
            </a:r>
            <a:endParaRPr lang="en-US" altLang="ja-JP" sz="2400" dirty="0" smtClean="0"/>
          </a:p>
          <a:p>
            <a:pPr>
              <a:spcBef>
                <a:spcPts val="575"/>
              </a:spcBef>
              <a:buClr>
                <a:srgbClr val="D34817"/>
              </a:buClr>
              <a:buSzPct val="85000"/>
            </a:pPr>
            <a:r>
              <a:rPr lang="ja-JP" altLang="en-US" sz="2400" dirty="0" smtClean="0"/>
              <a:t>　③　利用規約は</a:t>
            </a:r>
            <a:r>
              <a:rPr lang="en-US" altLang="ja-JP" sz="2400" dirty="0" smtClean="0"/>
              <a:t>CCBY</a:t>
            </a:r>
            <a:r>
              <a:rPr lang="ja-JP" altLang="en-US" sz="2400" dirty="0"/>
              <a:t>（クリエイティブ・コモンズ表示</a:t>
            </a:r>
            <a:r>
              <a:rPr lang="en-US" altLang="ja-JP" sz="2400" dirty="0"/>
              <a:t>4.0</a:t>
            </a:r>
            <a:r>
              <a:rPr lang="ja-JP" altLang="en-US" sz="2400" dirty="0"/>
              <a:t>国際）</a:t>
            </a:r>
            <a:r>
              <a:rPr lang="ja-JP" altLang="en-US" sz="2400" dirty="0" smtClean="0"/>
              <a:t>を利用</a:t>
            </a:r>
            <a:endParaRPr lang="en-US" altLang="ja-JP" sz="2400" dirty="0" smtClean="0"/>
          </a:p>
          <a:p>
            <a:pPr>
              <a:spcBef>
                <a:spcPts val="575"/>
              </a:spcBef>
              <a:buClr>
                <a:srgbClr val="D34817"/>
              </a:buClr>
              <a:buSzPct val="85000"/>
            </a:pPr>
            <a:r>
              <a:rPr lang="ja-JP" altLang="en-US" sz="2400" dirty="0"/>
              <a:t>　</a:t>
            </a:r>
            <a:r>
              <a:rPr lang="ja-JP" altLang="en-US" sz="2400" dirty="0">
                <a:solidFill>
                  <a:srgbClr val="FF0000"/>
                </a:solidFill>
              </a:rPr>
              <a:t>④</a:t>
            </a:r>
            <a:r>
              <a:rPr lang="ja-JP" altLang="en-US" sz="2400" dirty="0" smtClean="0">
                <a:solidFill>
                  <a:srgbClr val="FF0000"/>
                </a:solidFill>
              </a:rPr>
              <a:t>　次年度以降にオープンデータの必要性を研修などにより全職員へ周知後、</a:t>
            </a:r>
            <a:endParaRPr lang="en-US" altLang="ja-JP" sz="2400" dirty="0" smtClean="0">
              <a:solidFill>
                <a:srgbClr val="FF0000"/>
              </a:solidFill>
            </a:endParaRPr>
          </a:p>
          <a:p>
            <a:pPr>
              <a:spcBef>
                <a:spcPts val="575"/>
              </a:spcBef>
              <a:buClr>
                <a:srgbClr val="D34817"/>
              </a:buClr>
              <a:buSzPct val="85000"/>
            </a:pPr>
            <a:r>
              <a:rPr lang="ja-JP" altLang="en-US" sz="2400" dirty="0">
                <a:solidFill>
                  <a:srgbClr val="FF0000"/>
                </a:solidFill>
              </a:rPr>
              <a:t>　</a:t>
            </a:r>
            <a:r>
              <a:rPr lang="ja-JP" altLang="en-US" sz="2400" dirty="0" smtClean="0">
                <a:solidFill>
                  <a:srgbClr val="FF0000"/>
                </a:solidFill>
              </a:rPr>
              <a:t>　　専門部会</a:t>
            </a:r>
            <a:r>
              <a:rPr lang="ja-JP" altLang="en-US" sz="2400" smtClean="0">
                <a:solidFill>
                  <a:srgbClr val="FF0000"/>
                </a:solidFill>
              </a:rPr>
              <a:t>を立ちあげ</a:t>
            </a:r>
            <a:r>
              <a:rPr lang="ja-JP" altLang="en-US" sz="2400" dirty="0" smtClean="0">
                <a:solidFill>
                  <a:srgbClr val="FF0000"/>
                </a:solidFill>
              </a:rPr>
              <a:t>、運用ルールを策定した後に、データ数の増加を</a:t>
            </a:r>
            <a:endParaRPr lang="en-US" altLang="ja-JP" sz="2400" dirty="0" smtClean="0">
              <a:solidFill>
                <a:srgbClr val="FF0000"/>
              </a:solidFill>
            </a:endParaRPr>
          </a:p>
          <a:p>
            <a:pPr>
              <a:spcBef>
                <a:spcPts val="575"/>
              </a:spcBef>
              <a:buClr>
                <a:srgbClr val="D34817"/>
              </a:buClr>
              <a:buSzPct val="85000"/>
            </a:pPr>
            <a:r>
              <a:rPr lang="ja-JP" altLang="en-US" sz="2400" dirty="0">
                <a:solidFill>
                  <a:srgbClr val="FF0000"/>
                </a:solidFill>
              </a:rPr>
              <a:t>　</a:t>
            </a:r>
            <a:r>
              <a:rPr lang="ja-JP" altLang="en-US" sz="2400" dirty="0" smtClean="0">
                <a:solidFill>
                  <a:srgbClr val="FF0000"/>
                </a:solidFill>
              </a:rPr>
              <a:t>　　図る。</a:t>
            </a:r>
            <a:r>
              <a:rPr lang="ja-JP" altLang="en-US" sz="2600" dirty="0" smtClean="0"/>
              <a:t>　　　　　　　</a:t>
            </a:r>
            <a:endParaRPr lang="en-US" altLang="ja-JP" sz="2600" dirty="0" smtClean="0"/>
          </a:p>
          <a:p>
            <a:pPr eaLnBrk="1" hangingPunct="1">
              <a:spcBef>
                <a:spcPts val="575"/>
              </a:spcBef>
              <a:buClr>
                <a:srgbClr val="D34817"/>
              </a:buClr>
              <a:buSzPct val="85000"/>
              <a:buFont typeface="Wingdings 2" panose="05020102010507070707" pitchFamily="18" charset="2"/>
              <a:buNone/>
            </a:pPr>
            <a:endParaRPr lang="en-US" altLang="ja-JP" sz="2600" dirty="0"/>
          </a:p>
          <a:p>
            <a:pPr eaLnBrk="1" hangingPunct="1">
              <a:spcBef>
                <a:spcPts val="575"/>
              </a:spcBef>
              <a:buClr>
                <a:srgbClr val="D34817"/>
              </a:buClr>
              <a:buSzPct val="85000"/>
              <a:buFont typeface="Wingdings 2" panose="05020102010507070707" pitchFamily="18" charset="2"/>
              <a:buNone/>
            </a:pPr>
            <a:endParaRPr lang="ja-JP" altLang="ja-JP" sz="2400" dirty="0">
              <a:solidFill>
                <a:srgbClr val="FF0000"/>
              </a:solidFill>
            </a:endParaRPr>
          </a:p>
        </p:txBody>
      </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732" y="6468849"/>
            <a:ext cx="1368108" cy="389151"/>
          </a:xfrm>
          <a:prstGeom prst="rect">
            <a:avLst/>
          </a:prstGeom>
          <a:gradFill>
            <a:gsLst>
              <a:gs pos="100000">
                <a:srgbClr val="6AE7FC"/>
              </a:gs>
              <a:gs pos="35000">
                <a:schemeClr val="accent1">
                  <a:lumMod val="45000"/>
                  <a:lumOff val="55000"/>
                </a:schemeClr>
              </a:gs>
              <a:gs pos="44000">
                <a:schemeClr val="accent1">
                  <a:lumMod val="45000"/>
                  <a:lumOff val="55000"/>
                </a:schemeClr>
              </a:gs>
              <a:gs pos="100000">
                <a:schemeClr val="accent1">
                  <a:lumMod val="30000"/>
                  <a:lumOff val="70000"/>
                </a:schemeClr>
              </a:gs>
            </a:gsLst>
            <a:lin ang="5400000" scaled="1"/>
          </a:gradFill>
        </p:spPr>
      </p:pic>
      <p:sp>
        <p:nvSpPr>
          <p:cNvPr id="7" name="テキスト ボックス 6"/>
          <p:cNvSpPr txBox="1"/>
          <p:nvPr/>
        </p:nvSpPr>
        <p:spPr>
          <a:xfrm>
            <a:off x="11673840" y="6457890"/>
            <a:ext cx="660400" cy="400110"/>
          </a:xfrm>
          <a:prstGeom prst="rect">
            <a:avLst/>
          </a:prstGeom>
          <a:noFill/>
        </p:spPr>
        <p:txBody>
          <a:bodyPr wrap="square" rtlCol="0">
            <a:spAutoFit/>
          </a:bodyPr>
          <a:lstStyle/>
          <a:p>
            <a:r>
              <a:rPr kumimoji="1" lang="ja-JP" altLang="en-US" sz="2000" dirty="0" smtClean="0">
                <a:latin typeface="+mj-ea"/>
                <a:ea typeface="+mj-ea"/>
              </a:rPr>
              <a:t>２</a:t>
            </a:r>
            <a:endParaRPr kumimoji="1" lang="ja-JP" altLang="en-US" sz="2000" dirty="0">
              <a:latin typeface="+mj-ea"/>
              <a:ea typeface="+mj-ea"/>
            </a:endParaRPr>
          </a:p>
        </p:txBody>
      </p:sp>
      <p:sp>
        <p:nvSpPr>
          <p:cNvPr id="9" name="テキスト ボックス 8"/>
          <p:cNvSpPr txBox="1"/>
          <p:nvPr/>
        </p:nvSpPr>
        <p:spPr>
          <a:xfrm>
            <a:off x="533400" y="1296070"/>
            <a:ext cx="7818120" cy="523220"/>
          </a:xfrm>
          <a:prstGeom prst="rect">
            <a:avLst/>
          </a:prstGeom>
          <a:noFill/>
        </p:spPr>
        <p:txBody>
          <a:bodyPr wrap="square" rtlCol="0">
            <a:spAutoFit/>
          </a:bodyPr>
          <a:lstStyle/>
          <a:p>
            <a:r>
              <a:rPr kumimoji="1" lang="ja-JP" altLang="en-US" sz="2800" dirty="0" smtClean="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rPr>
              <a:t>（２）　連携する部署との調整</a:t>
            </a:r>
            <a:endParaRPr kumimoji="1" lang="ja-JP" altLang="en-US" sz="2800" dirty="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387833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2247">
              <a:schemeClr val="bg1"/>
            </a:gs>
            <a:gs pos="99000">
              <a:srgbClr val="6AF2FC"/>
            </a:gs>
            <a:gs pos="69000">
              <a:srgbClr val="CCFFFF"/>
            </a:gs>
            <a:gs pos="24000">
              <a:schemeClr val="bg1"/>
            </a:gs>
          </a:gsLst>
          <a:lin ang="5400000" scaled="1"/>
        </a:gradFill>
        <a:effectLst/>
      </p:bgPr>
    </p:bg>
    <p:spTree>
      <p:nvGrpSpPr>
        <p:cNvPr id="1" name=""/>
        <p:cNvGrpSpPr/>
        <p:nvPr/>
      </p:nvGrpSpPr>
      <p:grpSpPr>
        <a:xfrm>
          <a:off x="0" y="0"/>
          <a:ext cx="0" cy="0"/>
          <a:chOff x="0" y="0"/>
          <a:chExt cx="0" cy="0"/>
        </a:xfrm>
      </p:grpSpPr>
      <p:sp>
        <p:nvSpPr>
          <p:cNvPr id="17" name="正方形/長方形 16"/>
          <p:cNvSpPr/>
          <p:nvPr/>
        </p:nvSpPr>
        <p:spPr bwMode="auto">
          <a:xfrm>
            <a:off x="1418321" y="2293561"/>
            <a:ext cx="9406157" cy="3804651"/>
          </a:xfrm>
          <a:prstGeom prst="rect">
            <a:avLst/>
          </a:prstGeom>
          <a:solidFill>
            <a:schemeClr val="accent6">
              <a:lumMod val="40000"/>
              <a:lumOff val="60000"/>
            </a:schemeClr>
          </a:solidFill>
          <a:ln w="6350">
            <a:noFill/>
            <a:miter lim="800000"/>
            <a:headEnd/>
            <a:tailEnd/>
          </a:ln>
          <a:extLst/>
        </p:spPr>
        <p:txBody>
          <a:bodyPr wrap="square" rtlCol="0" anchor="t"/>
          <a:lstStyle/>
          <a:p>
            <a:pPr>
              <a:lnSpc>
                <a:spcPct val="100000"/>
              </a:lnSpc>
            </a:pPr>
            <a:endParaRPr kumimoji="1"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Text Box 1"/>
          <p:cNvSpPr txBox="1">
            <a:spLocks noChangeArrowheads="1"/>
          </p:cNvSpPr>
          <p:nvPr/>
        </p:nvSpPr>
        <p:spPr bwMode="auto">
          <a:xfrm>
            <a:off x="1910080" y="245662"/>
            <a:ext cx="8422640" cy="6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bIns="9144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9pPr>
          </a:lstStyle>
          <a:p>
            <a:pPr algn="dist" eaLnBrk="1" hangingPunct="1">
              <a:buClrTx/>
              <a:buFontTx/>
              <a:buNone/>
            </a:pP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１．オープンデータ公開</a:t>
            </a:r>
            <a:r>
              <a:rPr lang="en-US" altLang="ja-JP"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a:t>
            </a: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予定</a:t>
            </a:r>
            <a:r>
              <a:rPr lang="en-US" altLang="ja-JP"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a:t>
            </a: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まで</a:t>
            </a:r>
            <a:endParaRPr lang="ja-JP" altLang="ja-JP" sz="4000" spc="300" dirty="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endParaRPr>
          </a:p>
        </p:txBody>
      </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732" y="6468849"/>
            <a:ext cx="1368108" cy="389151"/>
          </a:xfrm>
          <a:prstGeom prst="rect">
            <a:avLst/>
          </a:prstGeom>
          <a:gradFill>
            <a:gsLst>
              <a:gs pos="100000">
                <a:srgbClr val="6AE7FC"/>
              </a:gs>
              <a:gs pos="35000">
                <a:schemeClr val="accent1">
                  <a:lumMod val="45000"/>
                  <a:lumOff val="55000"/>
                </a:schemeClr>
              </a:gs>
              <a:gs pos="44000">
                <a:schemeClr val="accent1">
                  <a:lumMod val="45000"/>
                  <a:lumOff val="55000"/>
                </a:schemeClr>
              </a:gs>
              <a:gs pos="100000">
                <a:schemeClr val="accent1">
                  <a:lumMod val="30000"/>
                  <a:lumOff val="70000"/>
                </a:schemeClr>
              </a:gs>
            </a:gsLst>
            <a:lin ang="5400000" scaled="1"/>
          </a:gradFill>
        </p:spPr>
      </p:pic>
      <p:sp>
        <p:nvSpPr>
          <p:cNvPr id="7" name="テキスト ボックス 6"/>
          <p:cNvSpPr txBox="1"/>
          <p:nvPr/>
        </p:nvSpPr>
        <p:spPr>
          <a:xfrm>
            <a:off x="11673840" y="6457890"/>
            <a:ext cx="660400" cy="400110"/>
          </a:xfrm>
          <a:prstGeom prst="rect">
            <a:avLst/>
          </a:prstGeom>
          <a:noFill/>
        </p:spPr>
        <p:txBody>
          <a:bodyPr wrap="square" rtlCol="0">
            <a:spAutoFit/>
          </a:bodyPr>
          <a:lstStyle/>
          <a:p>
            <a:r>
              <a:rPr kumimoji="1" lang="ja-JP" altLang="en-US" sz="2000" dirty="0">
                <a:latin typeface="+mj-ea"/>
                <a:ea typeface="+mj-ea"/>
              </a:rPr>
              <a:t>３</a:t>
            </a:r>
          </a:p>
        </p:txBody>
      </p:sp>
      <p:sp>
        <p:nvSpPr>
          <p:cNvPr id="10" name="正方形/長方形 9"/>
          <p:cNvSpPr/>
          <p:nvPr/>
        </p:nvSpPr>
        <p:spPr bwMode="auto">
          <a:xfrm>
            <a:off x="1433131" y="1412239"/>
            <a:ext cx="9406157" cy="703659"/>
          </a:xfrm>
          <a:prstGeom prst="rect">
            <a:avLst/>
          </a:prstGeom>
          <a:solidFill>
            <a:schemeClr val="accent4">
              <a:lumMod val="40000"/>
              <a:lumOff val="60000"/>
              <a:alpha val="46000"/>
            </a:schemeClr>
          </a:solidFill>
          <a:ln w="6350">
            <a:noFill/>
            <a:miter lim="800000"/>
            <a:headEnd/>
            <a:tailEnd/>
          </a:ln>
          <a:extLst/>
        </p:spPr>
        <p:txBody>
          <a:bodyPr wrap="square" rtlCol="0" anchor="ctr" anchorCtr="0"/>
          <a:lstStyle/>
          <a:p>
            <a:pPr>
              <a:lnSpc>
                <a:spcPct val="100000"/>
              </a:lnSpc>
            </a:pPr>
            <a:r>
              <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2000" b="1" dirty="0">
                <a:solidFill>
                  <a:srgbClr val="00B05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2000" b="1" dirty="0" smtClean="0">
                <a:solidFill>
                  <a:srgbClr val="00B050"/>
                </a:solidFill>
                <a:latin typeface="Meiryo UI" panose="020B0604030504040204" pitchFamily="50" charset="-128"/>
                <a:ea typeface="Meiryo UI" panose="020B0604030504040204" pitchFamily="50" charset="-128"/>
                <a:cs typeface="Meiryo UI" panose="020B0604030504040204" pitchFamily="50" charset="-128"/>
              </a:rPr>
              <a:t>参考</a:t>
            </a:r>
            <a:r>
              <a:rPr kumimoji="1" lang="en-US" altLang="ja-JP" sz="2000" b="1" dirty="0" smtClean="0">
                <a:solidFill>
                  <a:srgbClr val="00B05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2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日本</a:t>
            </a:r>
            <a:r>
              <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政府はどんなデータをオープンデータ化するよう推奨しているのでしょうか？</a:t>
            </a:r>
          </a:p>
        </p:txBody>
      </p:sp>
      <p:sp>
        <p:nvSpPr>
          <p:cNvPr id="15" name="角丸四角形 14">
            <a:extLst>
              <a:ext uri="{FF2B5EF4-FFF2-40B4-BE49-F238E27FC236}">
                <a16:creationId xmlns:a16="http://schemas.microsoft.com/office/drawing/2014/main" id="{7E39CBE7-ADE0-2B40-AB48-DC3970304394}"/>
              </a:ext>
            </a:extLst>
          </p:cNvPr>
          <p:cNvSpPr/>
          <p:nvPr/>
        </p:nvSpPr>
        <p:spPr>
          <a:xfrm>
            <a:off x="1767840" y="2379617"/>
            <a:ext cx="3911600" cy="3312368"/>
          </a:xfrm>
          <a:prstGeom prst="roundRect">
            <a:avLst/>
          </a:prstGeom>
          <a:solidFill>
            <a:srgbClr val="0070C0"/>
          </a:solidFill>
          <a:ln/>
        </p:spPr>
        <p:style>
          <a:lnRef idx="0">
            <a:schemeClr val="accent1"/>
          </a:lnRef>
          <a:fillRef idx="3">
            <a:schemeClr val="accent1"/>
          </a:fillRef>
          <a:effectRef idx="3">
            <a:schemeClr val="accent1"/>
          </a:effectRef>
          <a:fontRef idx="minor">
            <a:schemeClr val="lt1"/>
          </a:fontRef>
        </p:style>
        <p:txBody>
          <a:bodyPr rtlCol="0" anchor="ctr"/>
          <a:lstStyle/>
          <a:p>
            <a:pPr marL="342900" indent="-342900">
              <a:lnSpc>
                <a:spcPct val="150000"/>
              </a:lnSpc>
              <a:buFont typeface="+mj-lt"/>
              <a:buAutoNum type="arabicPeriod"/>
            </a:pPr>
            <a:r>
              <a:rPr kumimoji="1" lang="en-US" altLang="ja-JP" sz="1600" dirty="0"/>
              <a:t>AED</a:t>
            </a:r>
            <a:r>
              <a:rPr kumimoji="1" lang="ja-JP" altLang="en-US" sz="1600" dirty="0"/>
              <a:t>設置箇所一覧</a:t>
            </a:r>
          </a:p>
          <a:p>
            <a:pPr marL="342900" indent="-342900">
              <a:lnSpc>
                <a:spcPct val="150000"/>
              </a:lnSpc>
              <a:buFont typeface="+mj-lt"/>
              <a:buAutoNum type="arabicPeriod"/>
            </a:pPr>
            <a:r>
              <a:rPr kumimoji="1" lang="ja-JP" altLang="en-US" sz="1600" dirty="0"/>
              <a:t>介護サービス事業所一覧</a:t>
            </a:r>
          </a:p>
          <a:p>
            <a:pPr marL="342900" indent="-342900">
              <a:lnSpc>
                <a:spcPct val="150000"/>
              </a:lnSpc>
              <a:buFont typeface="+mj-lt"/>
              <a:buAutoNum type="arabicPeriod"/>
            </a:pPr>
            <a:r>
              <a:rPr kumimoji="1" lang="ja-JP" altLang="en-US" sz="1600" dirty="0"/>
              <a:t>医療機関一覧</a:t>
            </a:r>
          </a:p>
          <a:p>
            <a:pPr marL="342900" indent="-342900">
              <a:lnSpc>
                <a:spcPct val="150000"/>
              </a:lnSpc>
              <a:buFont typeface="+mj-lt"/>
              <a:buAutoNum type="arabicPeriod"/>
            </a:pPr>
            <a:r>
              <a:rPr kumimoji="1" lang="ja-JP" altLang="en-US" sz="1600" dirty="0"/>
              <a:t>文化財一覧</a:t>
            </a:r>
          </a:p>
          <a:p>
            <a:pPr marL="342900" indent="-342900">
              <a:lnSpc>
                <a:spcPct val="150000"/>
              </a:lnSpc>
              <a:buFont typeface="+mj-lt"/>
              <a:buAutoNum type="arabicPeriod"/>
            </a:pPr>
            <a:r>
              <a:rPr kumimoji="1" lang="ja-JP" altLang="en-US" sz="1600" dirty="0"/>
              <a:t>観光施設一覧</a:t>
            </a:r>
          </a:p>
          <a:p>
            <a:pPr marL="342900" indent="-342900">
              <a:lnSpc>
                <a:spcPct val="150000"/>
              </a:lnSpc>
              <a:buFont typeface="+mj-lt"/>
              <a:buAutoNum type="arabicPeriod"/>
            </a:pPr>
            <a:r>
              <a:rPr kumimoji="1" lang="ja-JP" altLang="en-US" sz="1600" dirty="0"/>
              <a:t>イベント一覧</a:t>
            </a:r>
          </a:p>
          <a:p>
            <a:pPr marL="342900" indent="-342900">
              <a:lnSpc>
                <a:spcPct val="150000"/>
              </a:lnSpc>
              <a:buFont typeface="+mj-lt"/>
              <a:buAutoNum type="arabicPeriod"/>
            </a:pPr>
            <a:r>
              <a:rPr kumimoji="1" lang="ja-JP" altLang="en-US" sz="1600" dirty="0"/>
              <a:t>公衆無線</a:t>
            </a:r>
            <a:r>
              <a:rPr kumimoji="1" lang="en-US" altLang="ja-JP" sz="1600" dirty="0"/>
              <a:t>LAN</a:t>
            </a:r>
            <a:r>
              <a:rPr kumimoji="1" lang="ja-JP" altLang="en-US" sz="1600" dirty="0"/>
              <a:t>アクセスポイント一覧</a:t>
            </a:r>
            <a:endParaRPr kumimoji="1" lang="en-US" altLang="ja-JP" sz="1600" dirty="0"/>
          </a:p>
        </p:txBody>
      </p:sp>
      <p:sp>
        <p:nvSpPr>
          <p:cNvPr id="16" name="角丸四角形 15">
            <a:extLst>
              <a:ext uri="{FF2B5EF4-FFF2-40B4-BE49-F238E27FC236}">
                <a16:creationId xmlns:a16="http://schemas.microsoft.com/office/drawing/2014/main" id="{318F233A-E48D-7243-A984-F87B7E6E01A7}"/>
              </a:ext>
            </a:extLst>
          </p:cNvPr>
          <p:cNvSpPr/>
          <p:nvPr/>
        </p:nvSpPr>
        <p:spPr>
          <a:xfrm>
            <a:off x="6536114" y="2379617"/>
            <a:ext cx="3928685" cy="3312368"/>
          </a:xfrm>
          <a:prstGeom prst="roundRect">
            <a:avLst/>
          </a:prstGeom>
          <a:solidFill>
            <a:srgbClr val="0070C0"/>
          </a:solidFill>
          <a:ln/>
        </p:spPr>
        <p:style>
          <a:lnRef idx="0">
            <a:schemeClr val="accent1"/>
          </a:lnRef>
          <a:fillRef idx="3">
            <a:schemeClr val="accent1"/>
          </a:fillRef>
          <a:effectRef idx="3">
            <a:schemeClr val="accent1"/>
          </a:effectRef>
          <a:fontRef idx="minor">
            <a:schemeClr val="lt1"/>
          </a:fontRef>
        </p:style>
        <p:txBody>
          <a:bodyPr rtlCol="0" anchor="ctr"/>
          <a:lstStyle/>
          <a:p>
            <a:pPr marL="342900" indent="-342900">
              <a:lnSpc>
                <a:spcPct val="150000"/>
              </a:lnSpc>
              <a:buFont typeface="+mj-lt"/>
              <a:buAutoNum type="arabicPeriod" startAt="8"/>
            </a:pPr>
            <a:r>
              <a:rPr kumimoji="1" lang="ja-JP" altLang="en-US" sz="1600" dirty="0"/>
              <a:t>公衆トイレ一覧</a:t>
            </a:r>
            <a:endParaRPr kumimoji="1" lang="en-US" altLang="ja-JP" sz="1600" dirty="0"/>
          </a:p>
          <a:p>
            <a:pPr marL="342900" indent="-342900">
              <a:lnSpc>
                <a:spcPct val="150000"/>
              </a:lnSpc>
              <a:buFont typeface="+mj-lt"/>
              <a:buAutoNum type="arabicPeriod" startAt="8"/>
            </a:pPr>
            <a:r>
              <a:rPr kumimoji="1" lang="ja-JP" altLang="en-US" sz="1600" dirty="0"/>
              <a:t>消防水利施設一覧</a:t>
            </a:r>
          </a:p>
          <a:p>
            <a:pPr marL="342900" indent="-342900">
              <a:lnSpc>
                <a:spcPct val="150000"/>
              </a:lnSpc>
              <a:buFont typeface="+mj-lt"/>
              <a:buAutoNum type="arabicPeriod" startAt="8"/>
            </a:pPr>
            <a:r>
              <a:rPr kumimoji="1" lang="ja-JP" altLang="en-US" sz="1600" dirty="0"/>
              <a:t>指定緊急避難場所一覧</a:t>
            </a:r>
          </a:p>
          <a:p>
            <a:pPr marL="342900" indent="-342900">
              <a:lnSpc>
                <a:spcPct val="150000"/>
              </a:lnSpc>
              <a:buFont typeface="+mj-lt"/>
              <a:buAutoNum type="arabicPeriod" startAt="8"/>
            </a:pPr>
            <a:r>
              <a:rPr kumimoji="1" lang="ja-JP" altLang="en-US" sz="1600" dirty="0"/>
              <a:t>地域・年齢別人口</a:t>
            </a:r>
          </a:p>
          <a:p>
            <a:pPr marL="342900" indent="-342900">
              <a:lnSpc>
                <a:spcPct val="150000"/>
              </a:lnSpc>
              <a:buFont typeface="+mj-lt"/>
              <a:buAutoNum type="arabicPeriod" startAt="8"/>
            </a:pPr>
            <a:r>
              <a:rPr kumimoji="1" lang="ja-JP" altLang="en-US" sz="1600" dirty="0"/>
              <a:t>公共施設一覧</a:t>
            </a:r>
          </a:p>
          <a:p>
            <a:pPr marL="342900" indent="-342900">
              <a:lnSpc>
                <a:spcPct val="150000"/>
              </a:lnSpc>
              <a:buFont typeface="+mj-lt"/>
              <a:buAutoNum type="arabicPeriod" startAt="8"/>
            </a:pPr>
            <a:r>
              <a:rPr kumimoji="1" lang="ja-JP" altLang="en-US" sz="1600" dirty="0"/>
              <a:t>子育て施設一覧</a:t>
            </a:r>
          </a:p>
          <a:p>
            <a:pPr marL="342900" indent="-342900">
              <a:lnSpc>
                <a:spcPct val="150000"/>
              </a:lnSpc>
              <a:buFont typeface="+mj-lt"/>
              <a:buAutoNum type="arabicPeriod" startAt="8"/>
            </a:pPr>
            <a:r>
              <a:rPr kumimoji="1" lang="ja-JP" altLang="en-US" sz="1600" dirty="0"/>
              <a:t>オープンデータ一覧</a:t>
            </a:r>
            <a:endParaRPr kumimoji="1" lang="en-US" altLang="ja-JP" sz="1600" dirty="0"/>
          </a:p>
          <a:p>
            <a:pPr marL="342900" indent="-342900">
              <a:lnSpc>
                <a:spcPct val="150000"/>
              </a:lnSpc>
              <a:buFont typeface="+mj-lt"/>
              <a:buAutoNum type="arabicPeriod" startAt="8"/>
            </a:pPr>
            <a:endParaRPr kumimoji="1" lang="ja-JP" altLang="en-US" sz="1600" dirty="0"/>
          </a:p>
        </p:txBody>
      </p:sp>
      <p:sp>
        <p:nvSpPr>
          <p:cNvPr id="18" name="テキスト ボックス 17">
            <a:extLst>
              <a:ext uri="{FF2B5EF4-FFF2-40B4-BE49-F238E27FC236}">
                <a16:creationId xmlns:a16="http://schemas.microsoft.com/office/drawing/2014/main" id="{EEB50135-FA05-DC42-B86E-C70AD0353735}"/>
              </a:ext>
            </a:extLst>
          </p:cNvPr>
          <p:cNvSpPr txBox="1"/>
          <p:nvPr/>
        </p:nvSpPr>
        <p:spPr>
          <a:xfrm>
            <a:off x="1449750" y="5806398"/>
            <a:ext cx="8712968" cy="276999"/>
          </a:xfrm>
          <a:prstGeom prst="rect">
            <a:avLst/>
          </a:prstGeom>
          <a:noFill/>
        </p:spPr>
        <p:txBody>
          <a:bodyPr wrap="square" rtlCol="0">
            <a:spAutoFit/>
          </a:bodyPr>
          <a:lstStyle/>
          <a:p>
            <a:r>
              <a:rPr kumimoji="1" lang="ja-JP" altLang="en-US" sz="1200" dirty="0"/>
              <a:t>出典：推奨データセット（ベータ版）、</a:t>
            </a:r>
            <a:r>
              <a:rPr kumimoji="1" lang="en" altLang="ja-JP" sz="1200" dirty="0"/>
              <a:t>https://</a:t>
            </a:r>
            <a:r>
              <a:rPr kumimoji="1" lang="en" altLang="ja-JP" sz="1200" dirty="0" err="1"/>
              <a:t>cio.go.jp</a:t>
            </a:r>
            <a:r>
              <a:rPr kumimoji="1" lang="en" altLang="ja-JP" sz="1200" dirty="0"/>
              <a:t>/policy-</a:t>
            </a:r>
            <a:r>
              <a:rPr kumimoji="1" lang="en" altLang="ja-JP" sz="1200" dirty="0" err="1"/>
              <a:t>opendata</a:t>
            </a:r>
            <a:endParaRPr kumimoji="1" lang="ja-JP" altLang="en-US" sz="1200" dirty="0"/>
          </a:p>
        </p:txBody>
      </p:sp>
    </p:spTree>
    <p:extLst>
      <p:ext uri="{BB962C8B-B14F-4D97-AF65-F5344CB8AC3E}">
        <p14:creationId xmlns:p14="http://schemas.microsoft.com/office/powerpoint/2010/main" val="1749051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2247">
              <a:schemeClr val="bg1"/>
            </a:gs>
            <a:gs pos="99000">
              <a:srgbClr val="6AF2FC"/>
            </a:gs>
            <a:gs pos="69000">
              <a:srgbClr val="CCFFFF"/>
            </a:gs>
            <a:gs pos="24000">
              <a:schemeClr val="bg1"/>
            </a:gs>
          </a:gsLst>
          <a:lin ang="5400000" scaled="1"/>
        </a:gradFill>
        <a:effectLst/>
      </p:bgPr>
    </p:bg>
    <p:spTree>
      <p:nvGrpSpPr>
        <p:cNvPr id="1" name=""/>
        <p:cNvGrpSpPr/>
        <p:nvPr/>
      </p:nvGrpSpPr>
      <p:grpSpPr>
        <a:xfrm>
          <a:off x="0" y="0"/>
          <a:ext cx="0" cy="0"/>
          <a:chOff x="0" y="0"/>
          <a:chExt cx="0" cy="0"/>
        </a:xfrm>
      </p:grpSpPr>
      <p:sp>
        <p:nvSpPr>
          <p:cNvPr id="4" name="Text Box 1"/>
          <p:cNvSpPr txBox="1">
            <a:spLocks noChangeArrowheads="1"/>
          </p:cNvSpPr>
          <p:nvPr/>
        </p:nvSpPr>
        <p:spPr bwMode="auto">
          <a:xfrm>
            <a:off x="1910080" y="245662"/>
            <a:ext cx="8422640" cy="6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bIns="9144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9pPr>
          </a:lstStyle>
          <a:p>
            <a:pPr algn="dist" eaLnBrk="1" hangingPunct="1">
              <a:buClrTx/>
              <a:buFontTx/>
              <a:buNone/>
            </a:pP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１．オープンデータ公開</a:t>
            </a:r>
            <a:r>
              <a:rPr lang="en-US" altLang="ja-JP"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a:t>
            </a: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予定</a:t>
            </a:r>
            <a:r>
              <a:rPr lang="en-US" altLang="ja-JP"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a:t>
            </a: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まで</a:t>
            </a:r>
            <a:endParaRPr lang="ja-JP" altLang="ja-JP" sz="4000" spc="300" dirty="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endParaRPr>
          </a:p>
        </p:txBody>
      </p:sp>
      <p:sp>
        <p:nvSpPr>
          <p:cNvPr id="5" name="Text Box 2"/>
          <p:cNvSpPr txBox="1">
            <a:spLocks noChangeArrowheads="1"/>
          </p:cNvSpPr>
          <p:nvPr/>
        </p:nvSpPr>
        <p:spPr bwMode="auto">
          <a:xfrm>
            <a:off x="653653" y="2317363"/>
            <a:ext cx="10935494" cy="36474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71463" indent="-271463">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9pPr>
          </a:lstStyle>
          <a:p>
            <a:pPr eaLnBrk="1" hangingPunct="1">
              <a:spcBef>
                <a:spcPts val="575"/>
              </a:spcBef>
              <a:buClr>
                <a:srgbClr val="D34817"/>
              </a:buClr>
              <a:buSzPct val="85000"/>
              <a:buFont typeface="Wingdings 2" panose="05020102010507070707" pitchFamily="18" charset="2"/>
              <a:buNone/>
            </a:pPr>
            <a:r>
              <a:rPr lang="ja-JP" altLang="en-US" sz="2400" u="sng" dirty="0" smtClean="0">
                <a:effectLst>
                  <a:outerShdw blurRad="38100" dist="38100" dir="2700000" algn="tl">
                    <a:srgbClr val="000000">
                      <a:alpha val="43137"/>
                    </a:srgbClr>
                  </a:outerShdw>
                </a:effectLst>
              </a:rPr>
              <a:t>平成３０年１２月</a:t>
            </a:r>
            <a:r>
              <a:rPr lang="ja-JP" altLang="en-US" sz="2400" dirty="0" smtClean="0">
                <a:effectLst>
                  <a:outerShdw blurRad="38100" dist="38100" dir="2700000" algn="tl">
                    <a:srgbClr val="000000">
                      <a:alpha val="43137"/>
                    </a:srgbClr>
                  </a:outerShdw>
                </a:effectLst>
              </a:rPr>
              <a:t>　　情報政策課にて、ＨＰや市政情報誌を元にデータ作成</a:t>
            </a:r>
            <a:endParaRPr lang="en-US" altLang="ja-JP" sz="2400" dirty="0" smtClean="0">
              <a:effectLst>
                <a:outerShdw blurRad="38100" dist="38100" dir="2700000" algn="tl">
                  <a:srgbClr val="000000">
                    <a:alpha val="43137"/>
                  </a:srgbClr>
                </a:outerShdw>
              </a:effectLst>
            </a:endParaRPr>
          </a:p>
          <a:p>
            <a:pPr eaLnBrk="1" hangingPunct="1">
              <a:spcBef>
                <a:spcPts val="575"/>
              </a:spcBef>
              <a:buClr>
                <a:srgbClr val="D34817"/>
              </a:buClr>
              <a:buSzPct val="85000"/>
              <a:buFont typeface="Wingdings 2" panose="05020102010507070707" pitchFamily="18" charset="2"/>
              <a:buNone/>
            </a:pPr>
            <a:r>
              <a:rPr lang="ja-JP" altLang="en-US" sz="2400" dirty="0" smtClean="0">
                <a:effectLst>
                  <a:outerShdw blurRad="38100" dist="38100" dir="2700000" algn="tl">
                    <a:srgbClr val="000000">
                      <a:alpha val="43137"/>
                    </a:srgbClr>
                  </a:outerShdw>
                </a:effectLst>
              </a:rPr>
              <a:t>　　　</a:t>
            </a:r>
            <a:r>
              <a:rPr lang="ja-JP" altLang="en-US" sz="2400" u="sng" dirty="0" smtClean="0">
                <a:effectLst>
                  <a:outerShdw blurRad="38100" dist="38100" dir="2700000" algn="tl">
                    <a:srgbClr val="000000">
                      <a:alpha val="43137"/>
                    </a:srgbClr>
                  </a:outerShdw>
                </a:effectLst>
              </a:rPr>
              <a:t>～３１年１月</a:t>
            </a:r>
            <a:endParaRPr lang="en-US" altLang="ja-JP" sz="2400" u="sng" dirty="0" smtClean="0">
              <a:effectLst>
                <a:outerShdw blurRad="38100" dist="38100" dir="2700000" algn="tl">
                  <a:srgbClr val="000000">
                    <a:alpha val="43137"/>
                  </a:srgbClr>
                </a:outerShdw>
              </a:effectLst>
            </a:endParaRPr>
          </a:p>
          <a:p>
            <a:pPr eaLnBrk="1" hangingPunct="1">
              <a:spcBef>
                <a:spcPts val="575"/>
              </a:spcBef>
              <a:buClr>
                <a:srgbClr val="D34817"/>
              </a:buClr>
              <a:buSzPct val="85000"/>
              <a:buFont typeface="Wingdings 2" panose="05020102010507070707" pitchFamily="18" charset="2"/>
              <a:buNone/>
            </a:pPr>
            <a:endParaRPr lang="en-US" altLang="ja-JP" sz="2400" u="sng" dirty="0" smtClean="0">
              <a:effectLst>
                <a:outerShdw blurRad="38100" dist="38100" dir="2700000" algn="tl">
                  <a:srgbClr val="000000">
                    <a:alpha val="43137"/>
                  </a:srgbClr>
                </a:outerShdw>
              </a:effectLst>
            </a:endParaRPr>
          </a:p>
          <a:p>
            <a:pPr>
              <a:spcBef>
                <a:spcPts val="575"/>
              </a:spcBef>
              <a:buClr>
                <a:srgbClr val="D34817"/>
              </a:buClr>
              <a:buSzPct val="85000"/>
            </a:pPr>
            <a:r>
              <a:rPr lang="ja-JP" altLang="en-US" sz="2400" dirty="0" smtClean="0"/>
              <a:t>　①　「</a:t>
            </a:r>
            <a:r>
              <a:rPr lang="ja-JP" altLang="en-US" sz="2400" dirty="0"/>
              <a:t>推奨データセット」のフォーマット</a:t>
            </a:r>
            <a:r>
              <a:rPr lang="ja-JP" altLang="en-US" sz="2400" dirty="0" smtClean="0"/>
              <a:t>標準例を参考に作成</a:t>
            </a:r>
            <a:endParaRPr lang="en-US" altLang="ja-JP" sz="2400" dirty="0" smtClean="0"/>
          </a:p>
          <a:p>
            <a:pPr eaLnBrk="1" hangingPunct="1">
              <a:spcBef>
                <a:spcPts val="575"/>
              </a:spcBef>
              <a:buClr>
                <a:srgbClr val="D34817"/>
              </a:buClr>
              <a:buSzPct val="85000"/>
              <a:buFont typeface="Wingdings 2" panose="05020102010507070707" pitchFamily="18" charset="2"/>
              <a:buNone/>
            </a:pPr>
            <a:r>
              <a:rPr lang="ja-JP" altLang="en-US" sz="2400" dirty="0" smtClean="0"/>
              <a:t>　②　名称、住所などの必須項目、緯度経度（ＧＩＳ二次利用）については</a:t>
            </a:r>
            <a:endParaRPr lang="en-US" altLang="ja-JP" sz="2400" dirty="0" smtClean="0"/>
          </a:p>
          <a:p>
            <a:pPr eaLnBrk="1" hangingPunct="1">
              <a:spcBef>
                <a:spcPts val="575"/>
              </a:spcBef>
              <a:buClr>
                <a:srgbClr val="D34817"/>
              </a:buClr>
              <a:buSzPct val="85000"/>
              <a:buFont typeface="Wingdings 2" panose="05020102010507070707" pitchFamily="18" charset="2"/>
              <a:buNone/>
            </a:pPr>
            <a:r>
              <a:rPr lang="ja-JP" altLang="en-US" sz="2400" dirty="0"/>
              <a:t>　</a:t>
            </a:r>
            <a:r>
              <a:rPr lang="ja-JP" altLang="en-US" sz="2400" dirty="0" smtClean="0"/>
              <a:t>　　作成。</a:t>
            </a:r>
            <a:endParaRPr lang="en-US" altLang="ja-JP" sz="2400" dirty="0" smtClean="0"/>
          </a:p>
          <a:p>
            <a:pPr>
              <a:spcBef>
                <a:spcPts val="575"/>
              </a:spcBef>
              <a:buClr>
                <a:srgbClr val="D34817"/>
              </a:buClr>
              <a:buSzPct val="85000"/>
            </a:pPr>
            <a:r>
              <a:rPr lang="ja-JP" altLang="en-US" sz="2400" dirty="0" smtClean="0"/>
              <a:t>　③　②</a:t>
            </a:r>
            <a:r>
              <a:rPr lang="ja-JP" altLang="en-US" sz="2400" dirty="0"/>
              <a:t>以外のアプリの基本機能を簡単に実現するために公開することが望</a:t>
            </a:r>
            <a:r>
              <a:rPr lang="ja-JP" altLang="en-US" sz="2400" dirty="0" err="1" smtClean="0"/>
              <a:t>ま</a:t>
            </a:r>
            <a:endParaRPr lang="en-US" altLang="ja-JP" sz="2400" dirty="0" smtClean="0"/>
          </a:p>
          <a:p>
            <a:pPr>
              <a:spcBef>
                <a:spcPts val="575"/>
              </a:spcBef>
              <a:buClr>
                <a:srgbClr val="D34817"/>
              </a:buClr>
              <a:buSzPct val="85000"/>
            </a:pPr>
            <a:r>
              <a:rPr lang="ja-JP" altLang="en-US" sz="2400" dirty="0"/>
              <a:t>　</a:t>
            </a:r>
            <a:r>
              <a:rPr lang="ja-JP" altLang="en-US" sz="2400" dirty="0" smtClean="0"/>
              <a:t>　　しい項目についても出来る限り作成</a:t>
            </a:r>
            <a:endParaRPr lang="en-US" altLang="ja-JP" sz="2400" dirty="0" smtClean="0"/>
          </a:p>
          <a:p>
            <a:pPr>
              <a:spcBef>
                <a:spcPts val="575"/>
              </a:spcBef>
              <a:buClr>
                <a:srgbClr val="D34817"/>
              </a:buClr>
              <a:buSzPct val="85000"/>
            </a:pPr>
            <a:r>
              <a:rPr lang="ja-JP" altLang="en-US" sz="2400" dirty="0"/>
              <a:t>　</a:t>
            </a:r>
            <a:r>
              <a:rPr lang="ja-JP" altLang="en-US" sz="2600" dirty="0" smtClean="0"/>
              <a:t>　　　　　　</a:t>
            </a:r>
            <a:endParaRPr lang="en-US" altLang="ja-JP" sz="2600" dirty="0" smtClean="0"/>
          </a:p>
          <a:p>
            <a:pPr eaLnBrk="1" hangingPunct="1">
              <a:spcBef>
                <a:spcPts val="575"/>
              </a:spcBef>
              <a:buClr>
                <a:srgbClr val="D34817"/>
              </a:buClr>
              <a:buSzPct val="85000"/>
              <a:buFont typeface="Wingdings 2" panose="05020102010507070707" pitchFamily="18" charset="2"/>
              <a:buNone/>
            </a:pPr>
            <a:endParaRPr lang="en-US" altLang="ja-JP" sz="2600" dirty="0"/>
          </a:p>
          <a:p>
            <a:pPr eaLnBrk="1" hangingPunct="1">
              <a:spcBef>
                <a:spcPts val="575"/>
              </a:spcBef>
              <a:buClr>
                <a:srgbClr val="D34817"/>
              </a:buClr>
              <a:buSzPct val="85000"/>
              <a:buFont typeface="Wingdings 2" panose="05020102010507070707" pitchFamily="18" charset="2"/>
              <a:buNone/>
            </a:pPr>
            <a:endParaRPr lang="ja-JP" altLang="ja-JP" sz="2400" dirty="0">
              <a:solidFill>
                <a:srgbClr val="FF0000"/>
              </a:solidFill>
            </a:endParaRPr>
          </a:p>
        </p:txBody>
      </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732" y="6468849"/>
            <a:ext cx="1368108" cy="389151"/>
          </a:xfrm>
          <a:prstGeom prst="rect">
            <a:avLst/>
          </a:prstGeom>
          <a:gradFill>
            <a:gsLst>
              <a:gs pos="100000">
                <a:srgbClr val="6AE7FC"/>
              </a:gs>
              <a:gs pos="35000">
                <a:schemeClr val="accent1">
                  <a:lumMod val="45000"/>
                  <a:lumOff val="55000"/>
                </a:schemeClr>
              </a:gs>
              <a:gs pos="44000">
                <a:schemeClr val="accent1">
                  <a:lumMod val="45000"/>
                  <a:lumOff val="55000"/>
                </a:schemeClr>
              </a:gs>
              <a:gs pos="100000">
                <a:schemeClr val="accent1">
                  <a:lumMod val="30000"/>
                  <a:lumOff val="70000"/>
                </a:schemeClr>
              </a:gs>
            </a:gsLst>
            <a:lin ang="5400000" scaled="1"/>
          </a:gradFill>
        </p:spPr>
      </p:pic>
      <p:sp>
        <p:nvSpPr>
          <p:cNvPr id="7" name="テキスト ボックス 6"/>
          <p:cNvSpPr txBox="1"/>
          <p:nvPr/>
        </p:nvSpPr>
        <p:spPr>
          <a:xfrm>
            <a:off x="11673840" y="6457890"/>
            <a:ext cx="660400" cy="400110"/>
          </a:xfrm>
          <a:prstGeom prst="rect">
            <a:avLst/>
          </a:prstGeom>
          <a:noFill/>
        </p:spPr>
        <p:txBody>
          <a:bodyPr wrap="square" rtlCol="0">
            <a:spAutoFit/>
          </a:bodyPr>
          <a:lstStyle/>
          <a:p>
            <a:r>
              <a:rPr kumimoji="1" lang="ja-JP" altLang="en-US" sz="2000" dirty="0">
                <a:latin typeface="+mj-ea"/>
                <a:ea typeface="+mj-ea"/>
              </a:rPr>
              <a:t>４</a:t>
            </a:r>
          </a:p>
        </p:txBody>
      </p:sp>
      <p:sp>
        <p:nvSpPr>
          <p:cNvPr id="9" name="テキスト ボックス 8"/>
          <p:cNvSpPr txBox="1"/>
          <p:nvPr/>
        </p:nvSpPr>
        <p:spPr>
          <a:xfrm>
            <a:off x="513736" y="1290098"/>
            <a:ext cx="7818120" cy="523220"/>
          </a:xfrm>
          <a:prstGeom prst="rect">
            <a:avLst/>
          </a:prstGeom>
          <a:noFill/>
        </p:spPr>
        <p:txBody>
          <a:bodyPr wrap="square" rtlCol="0">
            <a:spAutoFit/>
          </a:bodyPr>
          <a:lstStyle/>
          <a:p>
            <a:r>
              <a:rPr kumimoji="1" lang="ja-JP" altLang="en-US" sz="2800" dirty="0" smtClean="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rPr>
              <a:t>（３）　公開データの準備</a:t>
            </a:r>
            <a:endParaRPr kumimoji="1" lang="ja-JP" altLang="en-US" sz="2800" dirty="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979197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2247">
              <a:schemeClr val="bg1"/>
            </a:gs>
            <a:gs pos="99000">
              <a:srgbClr val="6AF2FC"/>
            </a:gs>
            <a:gs pos="69000">
              <a:srgbClr val="CCFFFF"/>
            </a:gs>
            <a:gs pos="24000">
              <a:schemeClr val="bg1"/>
            </a:gs>
          </a:gsLst>
          <a:lin ang="5400000" scaled="1"/>
        </a:gradFill>
        <a:effectLst/>
      </p:bgPr>
    </p:bg>
    <p:spTree>
      <p:nvGrpSpPr>
        <p:cNvPr id="1" name=""/>
        <p:cNvGrpSpPr/>
        <p:nvPr/>
      </p:nvGrpSpPr>
      <p:grpSpPr>
        <a:xfrm>
          <a:off x="0" y="0"/>
          <a:ext cx="0" cy="0"/>
          <a:chOff x="0" y="0"/>
          <a:chExt cx="0" cy="0"/>
        </a:xfrm>
      </p:grpSpPr>
      <p:sp>
        <p:nvSpPr>
          <p:cNvPr id="4" name="Text Box 1"/>
          <p:cNvSpPr txBox="1">
            <a:spLocks noChangeArrowheads="1"/>
          </p:cNvSpPr>
          <p:nvPr/>
        </p:nvSpPr>
        <p:spPr bwMode="auto">
          <a:xfrm>
            <a:off x="1910080" y="245662"/>
            <a:ext cx="8422640" cy="6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bIns="9144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9pPr>
          </a:lstStyle>
          <a:p>
            <a:pPr algn="dist" eaLnBrk="1" hangingPunct="1">
              <a:buClrTx/>
              <a:buFontTx/>
              <a:buNone/>
            </a:pP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１．オープンデータ公開</a:t>
            </a:r>
            <a:r>
              <a:rPr lang="en-US" altLang="ja-JP"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a:t>
            </a: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予定</a:t>
            </a:r>
            <a:r>
              <a:rPr lang="en-US" altLang="ja-JP"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a:t>
            </a: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まで</a:t>
            </a:r>
            <a:endParaRPr lang="ja-JP" altLang="ja-JP" sz="4000" spc="300" dirty="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endParaRPr>
          </a:p>
        </p:txBody>
      </p:sp>
      <p:sp>
        <p:nvSpPr>
          <p:cNvPr id="5" name="Text Box 2"/>
          <p:cNvSpPr txBox="1">
            <a:spLocks noChangeArrowheads="1"/>
          </p:cNvSpPr>
          <p:nvPr/>
        </p:nvSpPr>
        <p:spPr bwMode="auto">
          <a:xfrm>
            <a:off x="653653" y="2317363"/>
            <a:ext cx="10935494" cy="36474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71463" indent="-271463">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9pPr>
          </a:lstStyle>
          <a:p>
            <a:pPr eaLnBrk="1" hangingPunct="1">
              <a:spcBef>
                <a:spcPts val="575"/>
              </a:spcBef>
              <a:buClr>
                <a:srgbClr val="D34817"/>
              </a:buClr>
              <a:buSzPct val="85000"/>
              <a:buFont typeface="Wingdings 2" panose="05020102010507070707" pitchFamily="18" charset="2"/>
              <a:buNone/>
            </a:pPr>
            <a:r>
              <a:rPr lang="ja-JP" altLang="en-US" sz="2400" u="sng" dirty="0" smtClean="0">
                <a:effectLst>
                  <a:outerShdw blurRad="38100" dist="38100" dir="2700000" algn="tl">
                    <a:srgbClr val="000000">
                      <a:alpha val="43137"/>
                    </a:srgbClr>
                  </a:outerShdw>
                </a:effectLst>
              </a:rPr>
              <a:t>平成３１年１月下旬</a:t>
            </a:r>
            <a:r>
              <a:rPr lang="ja-JP" altLang="en-US" sz="2400" dirty="0" smtClean="0">
                <a:effectLst>
                  <a:outerShdw blurRad="38100" dist="38100" dir="2700000" algn="tl">
                    <a:srgbClr val="000000">
                      <a:alpha val="43137"/>
                    </a:srgbClr>
                  </a:outerShdw>
                </a:effectLst>
              </a:rPr>
              <a:t>　　作成したデータの担当課への意見徴収</a:t>
            </a:r>
            <a:endParaRPr lang="en-US" altLang="ja-JP" sz="2400" dirty="0" smtClean="0">
              <a:effectLst>
                <a:outerShdw blurRad="38100" dist="38100" dir="2700000" algn="tl">
                  <a:srgbClr val="000000">
                    <a:alpha val="43137"/>
                  </a:srgbClr>
                </a:outerShdw>
              </a:effectLst>
            </a:endParaRPr>
          </a:p>
          <a:p>
            <a:pPr eaLnBrk="1" hangingPunct="1">
              <a:spcBef>
                <a:spcPts val="575"/>
              </a:spcBef>
              <a:buClr>
                <a:srgbClr val="D34817"/>
              </a:buClr>
              <a:buSzPct val="85000"/>
              <a:buFont typeface="Wingdings 2" panose="05020102010507070707" pitchFamily="18" charset="2"/>
              <a:buNone/>
            </a:pPr>
            <a:r>
              <a:rPr lang="ja-JP" altLang="en-US" sz="2400" dirty="0" smtClean="0">
                <a:effectLst>
                  <a:outerShdw blurRad="38100" dist="38100" dir="2700000" algn="tl">
                    <a:srgbClr val="000000">
                      <a:alpha val="43137"/>
                    </a:srgbClr>
                  </a:outerShdw>
                </a:effectLst>
              </a:rPr>
              <a:t>　　　</a:t>
            </a:r>
            <a:endParaRPr lang="en-US" altLang="ja-JP" sz="2400" u="sng" dirty="0" smtClean="0">
              <a:effectLst>
                <a:outerShdw blurRad="38100" dist="38100" dir="2700000" algn="tl">
                  <a:srgbClr val="000000">
                    <a:alpha val="43137"/>
                  </a:srgbClr>
                </a:outerShdw>
              </a:effectLst>
            </a:endParaRPr>
          </a:p>
          <a:p>
            <a:pPr>
              <a:spcBef>
                <a:spcPts val="575"/>
              </a:spcBef>
              <a:buClr>
                <a:srgbClr val="D34817"/>
              </a:buClr>
              <a:buSzPct val="85000"/>
            </a:pPr>
            <a:r>
              <a:rPr lang="ja-JP" altLang="en-US" sz="2400" dirty="0" smtClean="0"/>
              <a:t>　①　会議冒頭でオープンデータについて説明⇒</a:t>
            </a:r>
            <a:r>
              <a:rPr lang="ja-JP" altLang="en-US" sz="2400" dirty="0" smtClean="0">
                <a:solidFill>
                  <a:srgbClr val="FF0000"/>
                </a:solidFill>
              </a:rPr>
              <a:t>有用性を認識させる</a:t>
            </a:r>
            <a:endParaRPr lang="en-US" altLang="ja-JP" sz="2400" dirty="0" smtClean="0">
              <a:solidFill>
                <a:srgbClr val="FF0000"/>
              </a:solidFill>
            </a:endParaRPr>
          </a:p>
          <a:p>
            <a:pPr>
              <a:spcBef>
                <a:spcPts val="575"/>
              </a:spcBef>
              <a:buClr>
                <a:srgbClr val="D34817"/>
              </a:buClr>
              <a:buSzPct val="85000"/>
            </a:pPr>
            <a:r>
              <a:rPr lang="ja-JP" altLang="en-US" sz="2400" dirty="0"/>
              <a:t>　</a:t>
            </a:r>
            <a:r>
              <a:rPr lang="ja-JP" altLang="en-US" sz="2400" dirty="0" smtClean="0"/>
              <a:t>　</a:t>
            </a:r>
            <a:r>
              <a:rPr lang="ja-JP" altLang="en-US" sz="2400" dirty="0" smtClean="0">
                <a:solidFill>
                  <a:srgbClr val="002060"/>
                </a:solidFill>
              </a:rPr>
              <a:t>　・「オープンデータとは」・「オープンデータ推進の必要性」</a:t>
            </a:r>
            <a:endParaRPr lang="en-US" altLang="ja-JP" sz="2400" dirty="0" smtClean="0">
              <a:solidFill>
                <a:srgbClr val="002060"/>
              </a:solidFill>
            </a:endParaRPr>
          </a:p>
          <a:p>
            <a:pPr>
              <a:spcBef>
                <a:spcPts val="575"/>
              </a:spcBef>
              <a:buClr>
                <a:srgbClr val="D34817"/>
              </a:buClr>
              <a:buSzPct val="85000"/>
            </a:pPr>
            <a:r>
              <a:rPr lang="ja-JP" altLang="en-US" sz="2400" dirty="0">
                <a:solidFill>
                  <a:srgbClr val="002060"/>
                </a:solidFill>
              </a:rPr>
              <a:t>　</a:t>
            </a:r>
            <a:r>
              <a:rPr lang="ja-JP" altLang="en-US" sz="2400" dirty="0" smtClean="0">
                <a:solidFill>
                  <a:srgbClr val="002060"/>
                </a:solidFill>
              </a:rPr>
              <a:t>　　・「オープンデータを公開することのメリット（意義・事例）」</a:t>
            </a:r>
            <a:endParaRPr lang="en-US" altLang="ja-JP" sz="2400" dirty="0" smtClean="0">
              <a:solidFill>
                <a:srgbClr val="002060"/>
              </a:solidFill>
            </a:endParaRPr>
          </a:p>
          <a:p>
            <a:pPr>
              <a:spcBef>
                <a:spcPts val="575"/>
              </a:spcBef>
              <a:buClr>
                <a:srgbClr val="D34817"/>
              </a:buClr>
              <a:buSzPct val="85000"/>
            </a:pPr>
            <a:r>
              <a:rPr lang="ja-JP" altLang="en-US" sz="2400" dirty="0" smtClean="0"/>
              <a:t>　②　公開時期、推奨データの説明</a:t>
            </a:r>
            <a:endParaRPr lang="en-US" altLang="ja-JP" sz="2400" dirty="0" smtClean="0"/>
          </a:p>
          <a:p>
            <a:pPr>
              <a:spcBef>
                <a:spcPts val="575"/>
              </a:spcBef>
              <a:buClr>
                <a:srgbClr val="D34817"/>
              </a:buClr>
              <a:buSzPct val="85000"/>
            </a:pPr>
            <a:r>
              <a:rPr lang="ja-JP" altLang="en-US" sz="2400" dirty="0" smtClean="0"/>
              <a:t>　③　作成したデータの担当課への意見徴収</a:t>
            </a:r>
            <a:r>
              <a:rPr lang="ja-JP" altLang="en-US" sz="2400" dirty="0"/>
              <a:t>　</a:t>
            </a:r>
            <a:r>
              <a:rPr lang="ja-JP" altLang="en-US" sz="2600" dirty="0" smtClean="0"/>
              <a:t>　　　　　　</a:t>
            </a:r>
            <a:endParaRPr lang="en-US" altLang="ja-JP" sz="2600" dirty="0" smtClean="0"/>
          </a:p>
          <a:p>
            <a:pPr eaLnBrk="1" hangingPunct="1">
              <a:spcBef>
                <a:spcPts val="575"/>
              </a:spcBef>
              <a:buClr>
                <a:srgbClr val="D34817"/>
              </a:buClr>
              <a:buSzPct val="85000"/>
              <a:buFont typeface="Wingdings 2" panose="05020102010507070707" pitchFamily="18" charset="2"/>
              <a:buNone/>
            </a:pPr>
            <a:endParaRPr lang="en-US" altLang="ja-JP" sz="2600" dirty="0"/>
          </a:p>
          <a:p>
            <a:pPr eaLnBrk="1" hangingPunct="1">
              <a:spcBef>
                <a:spcPts val="575"/>
              </a:spcBef>
              <a:buClr>
                <a:srgbClr val="D34817"/>
              </a:buClr>
              <a:buSzPct val="85000"/>
              <a:buFont typeface="Wingdings 2" panose="05020102010507070707" pitchFamily="18" charset="2"/>
              <a:buNone/>
            </a:pPr>
            <a:endParaRPr lang="ja-JP" altLang="ja-JP" sz="2400" dirty="0">
              <a:solidFill>
                <a:srgbClr val="FF0000"/>
              </a:solidFill>
            </a:endParaRPr>
          </a:p>
        </p:txBody>
      </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732" y="6468849"/>
            <a:ext cx="1368108" cy="389151"/>
          </a:xfrm>
          <a:prstGeom prst="rect">
            <a:avLst/>
          </a:prstGeom>
          <a:gradFill>
            <a:gsLst>
              <a:gs pos="100000">
                <a:srgbClr val="6AE7FC"/>
              </a:gs>
              <a:gs pos="35000">
                <a:schemeClr val="accent1">
                  <a:lumMod val="45000"/>
                  <a:lumOff val="55000"/>
                </a:schemeClr>
              </a:gs>
              <a:gs pos="44000">
                <a:schemeClr val="accent1">
                  <a:lumMod val="45000"/>
                  <a:lumOff val="55000"/>
                </a:schemeClr>
              </a:gs>
              <a:gs pos="100000">
                <a:schemeClr val="accent1">
                  <a:lumMod val="30000"/>
                  <a:lumOff val="70000"/>
                </a:schemeClr>
              </a:gs>
            </a:gsLst>
            <a:lin ang="5400000" scaled="1"/>
          </a:gradFill>
        </p:spPr>
      </p:pic>
      <p:sp>
        <p:nvSpPr>
          <p:cNvPr id="7" name="テキスト ボックス 6"/>
          <p:cNvSpPr txBox="1"/>
          <p:nvPr/>
        </p:nvSpPr>
        <p:spPr>
          <a:xfrm>
            <a:off x="11673840" y="6457890"/>
            <a:ext cx="660400" cy="400110"/>
          </a:xfrm>
          <a:prstGeom prst="rect">
            <a:avLst/>
          </a:prstGeom>
          <a:noFill/>
        </p:spPr>
        <p:txBody>
          <a:bodyPr wrap="square" rtlCol="0">
            <a:spAutoFit/>
          </a:bodyPr>
          <a:lstStyle/>
          <a:p>
            <a:r>
              <a:rPr kumimoji="1" lang="ja-JP" altLang="en-US" sz="2000" dirty="0" smtClean="0">
                <a:latin typeface="+mj-ea"/>
                <a:ea typeface="+mj-ea"/>
              </a:rPr>
              <a:t>５</a:t>
            </a:r>
            <a:endParaRPr kumimoji="1" lang="ja-JP" altLang="en-US" sz="2000" dirty="0">
              <a:latin typeface="+mj-ea"/>
              <a:ea typeface="+mj-ea"/>
            </a:endParaRPr>
          </a:p>
        </p:txBody>
      </p:sp>
      <p:sp>
        <p:nvSpPr>
          <p:cNvPr id="9" name="テキスト ボックス 8"/>
          <p:cNvSpPr txBox="1"/>
          <p:nvPr/>
        </p:nvSpPr>
        <p:spPr>
          <a:xfrm>
            <a:off x="513736" y="1290098"/>
            <a:ext cx="7818120" cy="523220"/>
          </a:xfrm>
          <a:prstGeom prst="rect">
            <a:avLst/>
          </a:prstGeom>
          <a:noFill/>
        </p:spPr>
        <p:txBody>
          <a:bodyPr wrap="square" rtlCol="0">
            <a:spAutoFit/>
          </a:bodyPr>
          <a:lstStyle/>
          <a:p>
            <a:r>
              <a:rPr kumimoji="1" lang="ja-JP" altLang="en-US" sz="2800" dirty="0" smtClean="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rPr>
              <a:t>（３）　公開データの準備</a:t>
            </a:r>
            <a:endParaRPr kumimoji="1" lang="ja-JP" altLang="en-US" sz="2800" dirty="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538829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2247">
              <a:schemeClr val="bg1"/>
            </a:gs>
            <a:gs pos="99000">
              <a:srgbClr val="6AF2FC"/>
            </a:gs>
            <a:gs pos="69000">
              <a:srgbClr val="CCFFFF"/>
            </a:gs>
            <a:gs pos="24000">
              <a:schemeClr val="bg1"/>
            </a:gs>
          </a:gsLst>
          <a:lin ang="5400000" scaled="1"/>
        </a:gradFill>
        <a:effectLst/>
      </p:bgPr>
    </p:bg>
    <p:spTree>
      <p:nvGrpSpPr>
        <p:cNvPr id="1" name=""/>
        <p:cNvGrpSpPr/>
        <p:nvPr/>
      </p:nvGrpSpPr>
      <p:grpSpPr>
        <a:xfrm>
          <a:off x="0" y="0"/>
          <a:ext cx="0" cy="0"/>
          <a:chOff x="0" y="0"/>
          <a:chExt cx="0" cy="0"/>
        </a:xfrm>
      </p:grpSpPr>
      <p:sp>
        <p:nvSpPr>
          <p:cNvPr id="4" name="Text Box 1"/>
          <p:cNvSpPr txBox="1">
            <a:spLocks noChangeArrowheads="1"/>
          </p:cNvSpPr>
          <p:nvPr/>
        </p:nvSpPr>
        <p:spPr bwMode="auto">
          <a:xfrm>
            <a:off x="1910080" y="245662"/>
            <a:ext cx="8422640" cy="6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bIns="9144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9pPr>
          </a:lstStyle>
          <a:p>
            <a:pPr algn="dist" eaLnBrk="1" hangingPunct="1">
              <a:buClrTx/>
              <a:buFontTx/>
              <a:buNone/>
            </a:pP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１．オープンデータ公開</a:t>
            </a:r>
            <a:r>
              <a:rPr lang="en-US" altLang="ja-JP"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a:t>
            </a: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予定</a:t>
            </a:r>
            <a:r>
              <a:rPr lang="en-US" altLang="ja-JP"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a:t>
            </a: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まで</a:t>
            </a:r>
            <a:endParaRPr lang="ja-JP" altLang="ja-JP" sz="4000" spc="300" dirty="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endParaRPr>
          </a:p>
        </p:txBody>
      </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732" y="6468849"/>
            <a:ext cx="1368108" cy="389151"/>
          </a:xfrm>
          <a:prstGeom prst="rect">
            <a:avLst/>
          </a:prstGeom>
          <a:gradFill>
            <a:gsLst>
              <a:gs pos="100000">
                <a:srgbClr val="6AE7FC"/>
              </a:gs>
              <a:gs pos="35000">
                <a:schemeClr val="accent1">
                  <a:lumMod val="45000"/>
                  <a:lumOff val="55000"/>
                </a:schemeClr>
              </a:gs>
              <a:gs pos="44000">
                <a:schemeClr val="accent1">
                  <a:lumMod val="45000"/>
                  <a:lumOff val="55000"/>
                </a:schemeClr>
              </a:gs>
              <a:gs pos="100000">
                <a:schemeClr val="accent1">
                  <a:lumMod val="30000"/>
                  <a:lumOff val="70000"/>
                </a:schemeClr>
              </a:gs>
            </a:gsLst>
            <a:lin ang="5400000" scaled="1"/>
          </a:gradFill>
        </p:spPr>
      </p:pic>
      <p:sp>
        <p:nvSpPr>
          <p:cNvPr id="7" name="テキスト ボックス 6"/>
          <p:cNvSpPr txBox="1"/>
          <p:nvPr/>
        </p:nvSpPr>
        <p:spPr>
          <a:xfrm>
            <a:off x="11673840" y="6457890"/>
            <a:ext cx="660400" cy="400110"/>
          </a:xfrm>
          <a:prstGeom prst="rect">
            <a:avLst/>
          </a:prstGeom>
          <a:noFill/>
        </p:spPr>
        <p:txBody>
          <a:bodyPr wrap="square" rtlCol="0">
            <a:spAutoFit/>
          </a:bodyPr>
          <a:lstStyle/>
          <a:p>
            <a:r>
              <a:rPr kumimoji="1" lang="ja-JP" altLang="en-US" sz="2000" dirty="0">
                <a:latin typeface="+mj-ea"/>
                <a:ea typeface="+mj-ea"/>
              </a:rPr>
              <a:t>６</a:t>
            </a:r>
          </a:p>
        </p:txBody>
      </p:sp>
      <p:sp>
        <p:nvSpPr>
          <p:cNvPr id="2" name="テキスト ボックス 1"/>
          <p:cNvSpPr txBox="1"/>
          <p:nvPr/>
        </p:nvSpPr>
        <p:spPr>
          <a:xfrm>
            <a:off x="775494" y="948690"/>
            <a:ext cx="5120640" cy="5355312"/>
          </a:xfrm>
          <a:prstGeom prst="rect">
            <a:avLst/>
          </a:prstGeom>
          <a:noFill/>
        </p:spPr>
        <p:txBody>
          <a:bodyPr wrap="square" rtlCol="0">
            <a:spAutoFit/>
          </a:bodyPr>
          <a:lstStyle/>
          <a:p>
            <a:r>
              <a:rPr kumimoji="1" lang="en-US" altLang="ja-JP" b="1" dirty="0">
                <a:solidFill>
                  <a:srgbClr val="00B050"/>
                </a:solidFill>
              </a:rPr>
              <a:t>【</a:t>
            </a:r>
            <a:r>
              <a:rPr kumimoji="1" lang="ja-JP" altLang="en-US" b="1" dirty="0" smtClean="0">
                <a:solidFill>
                  <a:srgbClr val="00B050"/>
                </a:solidFill>
              </a:rPr>
              <a:t>参考</a:t>
            </a:r>
            <a:r>
              <a:rPr kumimoji="1" lang="en-US" altLang="ja-JP" b="1" dirty="0" smtClean="0">
                <a:solidFill>
                  <a:srgbClr val="00B050"/>
                </a:solidFill>
              </a:rPr>
              <a:t>】  </a:t>
            </a:r>
            <a:r>
              <a:rPr kumimoji="1" lang="ja-JP" altLang="en-US" b="1" dirty="0" smtClean="0">
                <a:solidFill>
                  <a:srgbClr val="00B050"/>
                </a:solidFill>
              </a:rPr>
              <a:t>会議レジュメ</a:t>
            </a:r>
            <a:endParaRPr kumimoji="1" lang="en-US" altLang="ja-JP" b="1" dirty="0" smtClean="0">
              <a:solidFill>
                <a:srgbClr val="00B050"/>
              </a:solidFill>
            </a:endParaRPr>
          </a:p>
          <a:p>
            <a:r>
              <a:rPr kumimoji="1" lang="ja-JP" altLang="en-US" dirty="0" smtClean="0"/>
              <a:t>オープンデータ</a:t>
            </a:r>
            <a:r>
              <a:rPr kumimoji="1" lang="ja-JP" altLang="en-US" dirty="0"/>
              <a:t>公開における事前協議について</a:t>
            </a:r>
          </a:p>
          <a:p>
            <a:endParaRPr kumimoji="1" lang="ja-JP" altLang="en-US" dirty="0"/>
          </a:p>
          <a:p>
            <a:r>
              <a:rPr kumimoji="1" lang="ja-JP" altLang="en-US" dirty="0"/>
              <a:t>１． オープンデータについて </a:t>
            </a:r>
          </a:p>
          <a:p>
            <a:r>
              <a:rPr kumimoji="1" lang="ja-JP" altLang="en-US" dirty="0"/>
              <a:t>（１）オープンデータとは</a:t>
            </a:r>
            <a:r>
              <a:rPr kumimoji="1" lang="en-US" altLang="ja-JP" dirty="0"/>
              <a:t>…</a:t>
            </a:r>
            <a:r>
              <a:rPr kumimoji="1" lang="ja-JP" altLang="en-US" dirty="0"/>
              <a:t>資料１　</a:t>
            </a:r>
            <a:r>
              <a:rPr kumimoji="1" lang="en-US" altLang="ja-JP" dirty="0"/>
              <a:t>P.6</a:t>
            </a:r>
          </a:p>
          <a:p>
            <a:endParaRPr kumimoji="1" lang="en-US" altLang="ja-JP" dirty="0"/>
          </a:p>
          <a:p>
            <a:r>
              <a:rPr kumimoji="1" lang="ja-JP" altLang="en-US" dirty="0"/>
              <a:t>（２）オープンデータ推進の必要性</a:t>
            </a:r>
            <a:r>
              <a:rPr kumimoji="1" lang="en-US" altLang="ja-JP" dirty="0"/>
              <a:t>…</a:t>
            </a:r>
            <a:r>
              <a:rPr kumimoji="1" lang="ja-JP" altLang="en-US" dirty="0"/>
              <a:t>資料１　</a:t>
            </a:r>
            <a:r>
              <a:rPr kumimoji="1" lang="en-US" altLang="ja-JP" dirty="0"/>
              <a:t>P.7</a:t>
            </a:r>
          </a:p>
          <a:p>
            <a:endParaRPr kumimoji="1" lang="en-US" altLang="ja-JP" dirty="0"/>
          </a:p>
          <a:p>
            <a:r>
              <a:rPr kumimoji="1" lang="ja-JP" altLang="en-US" dirty="0"/>
              <a:t>（３）オープンデータを公開することのメリット</a:t>
            </a:r>
          </a:p>
          <a:p>
            <a:r>
              <a:rPr kumimoji="1" lang="ja-JP" altLang="en-US" dirty="0"/>
              <a:t>　①意義</a:t>
            </a:r>
            <a:r>
              <a:rPr kumimoji="1" lang="en-US" altLang="ja-JP" dirty="0"/>
              <a:t>…</a:t>
            </a:r>
            <a:r>
              <a:rPr kumimoji="1" lang="ja-JP" altLang="en-US" dirty="0"/>
              <a:t>資料１　</a:t>
            </a:r>
            <a:r>
              <a:rPr kumimoji="1" lang="en-US" altLang="ja-JP" dirty="0"/>
              <a:t>P.9,10</a:t>
            </a:r>
          </a:p>
          <a:p>
            <a:endParaRPr kumimoji="1" lang="en-US" altLang="ja-JP" dirty="0"/>
          </a:p>
          <a:p>
            <a:r>
              <a:rPr kumimoji="1" lang="ja-JP" altLang="en-US" dirty="0"/>
              <a:t>　②活用事例</a:t>
            </a:r>
            <a:r>
              <a:rPr kumimoji="1" lang="en-US" altLang="ja-JP" dirty="0"/>
              <a:t>…</a:t>
            </a:r>
            <a:r>
              <a:rPr kumimoji="1" lang="ja-JP" altLang="en-US" dirty="0"/>
              <a:t>資料２　</a:t>
            </a:r>
            <a:r>
              <a:rPr kumimoji="1" lang="en-US" altLang="ja-JP" dirty="0"/>
              <a:t>P.3</a:t>
            </a:r>
            <a:r>
              <a:rPr kumimoji="1" lang="ja-JP" altLang="en-US" dirty="0"/>
              <a:t>～</a:t>
            </a:r>
          </a:p>
          <a:p>
            <a:endParaRPr kumimoji="1" lang="ja-JP" altLang="en-US" dirty="0"/>
          </a:p>
          <a:p>
            <a:r>
              <a:rPr kumimoji="1" lang="ja-JP" altLang="en-US" dirty="0"/>
              <a:t>２． 公開するデータについて </a:t>
            </a:r>
          </a:p>
          <a:p>
            <a:r>
              <a:rPr kumimoji="1" lang="ja-JP" altLang="en-US" dirty="0"/>
              <a:t>（１）公開時期　</a:t>
            </a:r>
            <a:r>
              <a:rPr kumimoji="1" lang="ja-JP" altLang="en-US" dirty="0" smtClean="0"/>
              <a:t>　</a:t>
            </a:r>
            <a:r>
              <a:rPr kumimoji="1" lang="ja-JP" altLang="en-US" dirty="0"/>
              <a:t>　３１年２月</a:t>
            </a:r>
            <a:r>
              <a:rPr kumimoji="1" lang="ja-JP" altLang="en-US" dirty="0" smtClean="0"/>
              <a:t>下旬</a:t>
            </a:r>
            <a:endParaRPr kumimoji="1" lang="en-US" altLang="ja-JP" dirty="0" smtClean="0"/>
          </a:p>
          <a:p>
            <a:endParaRPr kumimoji="1" lang="ja-JP" altLang="en-US" dirty="0"/>
          </a:p>
          <a:p>
            <a:r>
              <a:rPr kumimoji="1" lang="ja-JP" altLang="en-US" dirty="0"/>
              <a:t>（２）公開データ　　推奨データ（１４）で</a:t>
            </a:r>
            <a:r>
              <a:rPr kumimoji="1" lang="ja-JP" altLang="en-US" dirty="0" smtClean="0"/>
              <a:t>スモールスタート</a:t>
            </a:r>
            <a:endParaRPr kumimoji="1" lang="en-US" altLang="ja-JP" dirty="0" smtClean="0"/>
          </a:p>
          <a:p>
            <a:r>
              <a:rPr kumimoji="1" lang="ja-JP" altLang="en-US" dirty="0" smtClean="0"/>
              <a:t>　①</a:t>
            </a:r>
            <a:r>
              <a:rPr kumimoji="1" lang="ja-JP" altLang="en-US" dirty="0"/>
              <a:t>データ項目定義について</a:t>
            </a:r>
            <a:r>
              <a:rPr kumimoji="1" lang="en-US" altLang="ja-JP" dirty="0"/>
              <a:t>…</a:t>
            </a:r>
            <a:r>
              <a:rPr kumimoji="1" lang="ja-JP" altLang="en-US" dirty="0"/>
              <a:t>資料</a:t>
            </a:r>
            <a:r>
              <a:rPr kumimoji="1" lang="ja-JP" altLang="en-US" dirty="0" smtClean="0"/>
              <a:t>３</a:t>
            </a:r>
            <a:endParaRPr kumimoji="1" lang="ja-JP" altLang="en-US" dirty="0"/>
          </a:p>
        </p:txBody>
      </p:sp>
      <p:sp>
        <p:nvSpPr>
          <p:cNvPr id="3" name="テキスト ボックス 2"/>
          <p:cNvSpPr txBox="1"/>
          <p:nvPr/>
        </p:nvSpPr>
        <p:spPr>
          <a:xfrm>
            <a:off x="5896134" y="1429036"/>
            <a:ext cx="5855652" cy="4801314"/>
          </a:xfrm>
          <a:prstGeom prst="rect">
            <a:avLst/>
          </a:prstGeom>
          <a:noFill/>
        </p:spPr>
        <p:txBody>
          <a:bodyPr wrap="square" rtlCol="0">
            <a:spAutoFit/>
          </a:bodyPr>
          <a:lstStyle/>
          <a:p>
            <a:r>
              <a:rPr kumimoji="1" lang="ja-JP" altLang="en-US" dirty="0"/>
              <a:t>　</a:t>
            </a:r>
          </a:p>
          <a:p>
            <a:r>
              <a:rPr kumimoji="1" lang="ja-JP" altLang="en-US" dirty="0"/>
              <a:t>②作成可能な項目について（担当課より意見徴収）</a:t>
            </a:r>
            <a:r>
              <a:rPr kumimoji="1" lang="en-US" altLang="ja-JP" dirty="0"/>
              <a:t>…</a:t>
            </a:r>
            <a:r>
              <a:rPr kumimoji="1" lang="ja-JP" altLang="en-US" dirty="0"/>
              <a:t>資料４</a:t>
            </a:r>
          </a:p>
          <a:p>
            <a:r>
              <a:rPr kumimoji="1" lang="ja-JP" altLang="en-US" dirty="0"/>
              <a:t>　・</a:t>
            </a:r>
            <a:r>
              <a:rPr kumimoji="1" lang="en-US" altLang="ja-JP" dirty="0"/>
              <a:t>AED</a:t>
            </a:r>
            <a:r>
              <a:rPr kumimoji="1" lang="ja-JP" altLang="en-US" dirty="0"/>
              <a:t>設置箇所一覧　　　</a:t>
            </a:r>
            <a:r>
              <a:rPr kumimoji="1" lang="ja-JP" altLang="en-US" dirty="0" smtClean="0"/>
              <a:t>　　（</a:t>
            </a:r>
            <a:r>
              <a:rPr kumimoji="1" lang="ja-JP" altLang="en-US" dirty="0"/>
              <a:t>防災安全課</a:t>
            </a:r>
            <a:r>
              <a:rPr kumimoji="1" lang="ja-JP" altLang="en-US" dirty="0" smtClean="0"/>
              <a:t>）</a:t>
            </a:r>
            <a:endParaRPr kumimoji="1" lang="ja-JP" altLang="en-US" dirty="0"/>
          </a:p>
          <a:p>
            <a:r>
              <a:rPr kumimoji="1" lang="ja-JP" altLang="en-US" dirty="0" smtClean="0"/>
              <a:t>　・</a:t>
            </a:r>
            <a:r>
              <a:rPr kumimoji="1" lang="ja-JP" altLang="en-US" dirty="0"/>
              <a:t>介護サービス事業所</a:t>
            </a:r>
            <a:r>
              <a:rPr kumimoji="1" lang="ja-JP" altLang="en-US" dirty="0" smtClean="0"/>
              <a:t>一覧　（</a:t>
            </a:r>
            <a:r>
              <a:rPr kumimoji="1" lang="ja-JP" altLang="en-US" dirty="0"/>
              <a:t>高齢介護課）</a:t>
            </a:r>
          </a:p>
          <a:p>
            <a:r>
              <a:rPr kumimoji="1" lang="ja-JP" altLang="en-US" dirty="0" smtClean="0"/>
              <a:t>　・</a:t>
            </a:r>
            <a:r>
              <a:rPr kumimoji="1" lang="ja-JP" altLang="en-US" dirty="0"/>
              <a:t>医療機関一覧　　　　</a:t>
            </a:r>
            <a:r>
              <a:rPr kumimoji="1" lang="ja-JP" altLang="en-US" dirty="0" smtClean="0"/>
              <a:t>　　　</a:t>
            </a:r>
            <a:r>
              <a:rPr kumimoji="1" lang="ja-JP" altLang="en-US" dirty="0"/>
              <a:t>　（健幸・スポーツ課</a:t>
            </a:r>
            <a:r>
              <a:rPr kumimoji="1" lang="ja-JP" altLang="en-US" dirty="0" smtClean="0"/>
              <a:t>）</a:t>
            </a:r>
            <a:endParaRPr kumimoji="1" lang="ja-JP" altLang="en-US" dirty="0"/>
          </a:p>
          <a:p>
            <a:r>
              <a:rPr kumimoji="1" lang="ja-JP" altLang="en-US" dirty="0" smtClean="0"/>
              <a:t>　・</a:t>
            </a:r>
            <a:r>
              <a:rPr kumimoji="1" lang="ja-JP" altLang="en-US" dirty="0"/>
              <a:t>文化財一覧　　　　　</a:t>
            </a:r>
            <a:r>
              <a:rPr kumimoji="1" lang="ja-JP" altLang="en-US" dirty="0" smtClean="0"/>
              <a:t>　　　　 （</a:t>
            </a:r>
            <a:r>
              <a:rPr kumimoji="1" lang="ja-JP" altLang="en-US" dirty="0"/>
              <a:t>文化財保護推進室</a:t>
            </a:r>
            <a:r>
              <a:rPr kumimoji="1" lang="ja-JP" altLang="en-US" dirty="0" smtClean="0"/>
              <a:t>）</a:t>
            </a:r>
            <a:endParaRPr kumimoji="1" lang="en-US" altLang="ja-JP" dirty="0"/>
          </a:p>
          <a:p>
            <a:r>
              <a:rPr kumimoji="1" lang="ja-JP" altLang="en-US" dirty="0" smtClean="0"/>
              <a:t>　・</a:t>
            </a:r>
            <a:r>
              <a:rPr kumimoji="1" lang="ja-JP" altLang="en-US" dirty="0"/>
              <a:t>観光施設一覧　　　</a:t>
            </a:r>
            <a:r>
              <a:rPr kumimoji="1" lang="ja-JP" altLang="en-US" dirty="0" smtClean="0"/>
              <a:t>        </a:t>
            </a:r>
            <a:r>
              <a:rPr kumimoji="1" lang="ja-JP" altLang="en-US" dirty="0"/>
              <a:t>　　（商工観光課）</a:t>
            </a:r>
          </a:p>
          <a:p>
            <a:r>
              <a:rPr kumimoji="1" lang="ja-JP" altLang="en-US" dirty="0" smtClean="0"/>
              <a:t>　・</a:t>
            </a:r>
            <a:r>
              <a:rPr kumimoji="1" lang="ja-JP" altLang="en-US" dirty="0"/>
              <a:t>イベント一覧　　　　</a:t>
            </a:r>
            <a:r>
              <a:rPr kumimoji="1" lang="ja-JP" altLang="en-US" dirty="0" smtClean="0"/>
              <a:t>           </a:t>
            </a:r>
            <a:r>
              <a:rPr kumimoji="1" lang="ja-JP" altLang="en-US" dirty="0"/>
              <a:t>　（関係課）</a:t>
            </a:r>
          </a:p>
          <a:p>
            <a:r>
              <a:rPr kumimoji="1" lang="ja-JP" altLang="en-US" dirty="0" smtClean="0"/>
              <a:t>　・</a:t>
            </a:r>
            <a:r>
              <a:rPr kumimoji="1" lang="ja-JP" altLang="en-US" dirty="0"/>
              <a:t>公衆トイレ一覧　　</a:t>
            </a:r>
            <a:r>
              <a:rPr kumimoji="1" lang="ja-JP" altLang="en-US" dirty="0" smtClean="0"/>
              <a:t>          </a:t>
            </a:r>
            <a:r>
              <a:rPr kumimoji="1" lang="ja-JP" altLang="en-US" dirty="0"/>
              <a:t>　　（財産活用課</a:t>
            </a:r>
            <a:r>
              <a:rPr kumimoji="1" lang="ja-JP" altLang="en-US" dirty="0" smtClean="0"/>
              <a:t>）</a:t>
            </a:r>
            <a:endParaRPr kumimoji="1" lang="en-US" altLang="ja-JP" dirty="0" smtClean="0"/>
          </a:p>
          <a:p>
            <a:r>
              <a:rPr kumimoji="1" lang="ja-JP" altLang="en-US" dirty="0" smtClean="0"/>
              <a:t>　・</a:t>
            </a:r>
            <a:r>
              <a:rPr kumimoji="1" lang="ja-JP" altLang="en-US" dirty="0"/>
              <a:t>消防水利施設一覧　　</a:t>
            </a:r>
            <a:r>
              <a:rPr kumimoji="1" lang="ja-JP" altLang="en-US" dirty="0" smtClean="0"/>
              <a:t>      </a:t>
            </a:r>
            <a:r>
              <a:rPr kumimoji="1" lang="ja-JP" altLang="en-US" dirty="0"/>
              <a:t>　（防災安全課</a:t>
            </a:r>
            <a:r>
              <a:rPr kumimoji="1" lang="ja-JP" altLang="en-US" dirty="0" smtClean="0"/>
              <a:t>）</a:t>
            </a:r>
            <a:endParaRPr kumimoji="1" lang="en-US" altLang="ja-JP" dirty="0" smtClean="0"/>
          </a:p>
          <a:p>
            <a:r>
              <a:rPr kumimoji="1" lang="ja-JP" altLang="en-US" dirty="0" smtClean="0"/>
              <a:t>　・</a:t>
            </a:r>
            <a:r>
              <a:rPr kumimoji="1" lang="ja-JP" altLang="en-US" dirty="0"/>
              <a:t>指定緊急避難場所</a:t>
            </a:r>
            <a:r>
              <a:rPr kumimoji="1" lang="ja-JP" altLang="en-US" dirty="0" smtClean="0"/>
              <a:t>一覧   </a:t>
            </a:r>
            <a:r>
              <a:rPr kumimoji="1" lang="ja-JP" altLang="en-US" dirty="0"/>
              <a:t>　（防災安全課</a:t>
            </a:r>
            <a:r>
              <a:rPr kumimoji="1" lang="ja-JP" altLang="en-US" dirty="0" smtClean="0"/>
              <a:t>）</a:t>
            </a:r>
            <a:endParaRPr kumimoji="1" lang="en-US" altLang="ja-JP" dirty="0" smtClean="0"/>
          </a:p>
          <a:p>
            <a:r>
              <a:rPr kumimoji="1" lang="ja-JP" altLang="en-US" dirty="0" smtClean="0"/>
              <a:t>　・</a:t>
            </a:r>
            <a:r>
              <a:rPr kumimoji="1" lang="ja-JP" altLang="en-US" dirty="0"/>
              <a:t>地域・年齢別人口　　</a:t>
            </a:r>
            <a:r>
              <a:rPr kumimoji="1" lang="ja-JP" altLang="en-US" dirty="0" smtClean="0"/>
              <a:t>       </a:t>
            </a:r>
            <a:r>
              <a:rPr kumimoji="1" lang="ja-JP" altLang="en-US" dirty="0"/>
              <a:t>　（市民課</a:t>
            </a:r>
            <a:r>
              <a:rPr kumimoji="1" lang="ja-JP" altLang="en-US" dirty="0" smtClean="0"/>
              <a:t>）</a:t>
            </a:r>
            <a:endParaRPr kumimoji="1" lang="ja-JP" altLang="en-US" dirty="0"/>
          </a:p>
          <a:p>
            <a:r>
              <a:rPr kumimoji="1" lang="ja-JP" altLang="en-US" dirty="0" smtClean="0"/>
              <a:t>　・</a:t>
            </a:r>
            <a:r>
              <a:rPr kumimoji="1" lang="ja-JP" altLang="en-US" dirty="0"/>
              <a:t>公共施設一覧　　　</a:t>
            </a:r>
            <a:r>
              <a:rPr kumimoji="1" lang="ja-JP" altLang="en-US" dirty="0" smtClean="0"/>
              <a:t>      </a:t>
            </a:r>
            <a:r>
              <a:rPr kumimoji="1" lang="ja-JP" altLang="en-US" dirty="0"/>
              <a:t>　</a:t>
            </a:r>
            <a:r>
              <a:rPr kumimoji="1" lang="ja-JP" altLang="en-US" dirty="0" smtClean="0"/>
              <a:t>  </a:t>
            </a:r>
            <a:r>
              <a:rPr kumimoji="1" lang="ja-JP" altLang="en-US" dirty="0"/>
              <a:t>　（財産活用課）要調査</a:t>
            </a:r>
          </a:p>
          <a:p>
            <a:r>
              <a:rPr kumimoji="1" lang="ja-JP" altLang="en-US" dirty="0" smtClean="0"/>
              <a:t>　・</a:t>
            </a:r>
            <a:r>
              <a:rPr kumimoji="1" lang="ja-JP" altLang="en-US" dirty="0"/>
              <a:t>子育て施設一覧　　　</a:t>
            </a:r>
            <a:r>
              <a:rPr kumimoji="1" lang="ja-JP" altLang="en-US" dirty="0" smtClean="0"/>
              <a:t>       </a:t>
            </a:r>
            <a:r>
              <a:rPr kumimoji="1" lang="ja-JP" altLang="en-US" dirty="0"/>
              <a:t>　（子育て支援課</a:t>
            </a:r>
            <a:r>
              <a:rPr kumimoji="1" lang="ja-JP" altLang="en-US" dirty="0" smtClean="0"/>
              <a:t>）</a:t>
            </a:r>
            <a:endParaRPr kumimoji="1" lang="en-US" altLang="ja-JP" dirty="0" smtClean="0"/>
          </a:p>
          <a:p>
            <a:endParaRPr kumimoji="1" lang="en-US" altLang="ja-JP" dirty="0" smtClean="0"/>
          </a:p>
          <a:p>
            <a:r>
              <a:rPr kumimoji="1" lang="ja-JP" altLang="en-US" dirty="0" smtClean="0"/>
              <a:t>（</a:t>
            </a:r>
            <a:r>
              <a:rPr kumimoji="1" lang="ja-JP" altLang="en-US" dirty="0"/>
              <a:t>３）作成（修正を含む）依頼に</a:t>
            </a:r>
            <a:r>
              <a:rPr kumimoji="1" lang="ja-JP" altLang="en-US" dirty="0" smtClean="0"/>
              <a:t>ついて</a:t>
            </a:r>
            <a:endParaRPr kumimoji="1" lang="en-US" altLang="ja-JP" dirty="0" smtClean="0"/>
          </a:p>
          <a:p>
            <a:r>
              <a:rPr kumimoji="1" lang="ja-JP" altLang="en-US" dirty="0"/>
              <a:t>　・２月中旬を期限としてデータ作成を依頼予定</a:t>
            </a:r>
          </a:p>
        </p:txBody>
      </p:sp>
    </p:spTree>
    <p:extLst>
      <p:ext uri="{BB962C8B-B14F-4D97-AF65-F5344CB8AC3E}">
        <p14:creationId xmlns:p14="http://schemas.microsoft.com/office/powerpoint/2010/main" val="17851260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2247">
              <a:schemeClr val="bg1"/>
            </a:gs>
            <a:gs pos="99000">
              <a:srgbClr val="6AF2FC"/>
            </a:gs>
            <a:gs pos="69000">
              <a:srgbClr val="CCFFFF"/>
            </a:gs>
            <a:gs pos="24000">
              <a:schemeClr val="bg1"/>
            </a:gs>
          </a:gsLst>
          <a:lin ang="5400000" scaled="1"/>
        </a:gradFill>
        <a:effectLst/>
      </p:bgPr>
    </p:bg>
    <p:spTree>
      <p:nvGrpSpPr>
        <p:cNvPr id="1" name=""/>
        <p:cNvGrpSpPr/>
        <p:nvPr/>
      </p:nvGrpSpPr>
      <p:grpSpPr>
        <a:xfrm>
          <a:off x="0" y="0"/>
          <a:ext cx="0" cy="0"/>
          <a:chOff x="0" y="0"/>
          <a:chExt cx="0" cy="0"/>
        </a:xfrm>
      </p:grpSpPr>
      <p:sp>
        <p:nvSpPr>
          <p:cNvPr id="4" name="Text Box 1"/>
          <p:cNvSpPr txBox="1">
            <a:spLocks noChangeArrowheads="1"/>
          </p:cNvSpPr>
          <p:nvPr/>
        </p:nvSpPr>
        <p:spPr bwMode="auto">
          <a:xfrm>
            <a:off x="1910080" y="245662"/>
            <a:ext cx="8422640" cy="6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bIns="9144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9pPr>
          </a:lstStyle>
          <a:p>
            <a:pPr algn="dist" eaLnBrk="1" hangingPunct="1">
              <a:buClrTx/>
              <a:buFontTx/>
              <a:buNone/>
            </a:pP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１．オープンデータ公開</a:t>
            </a:r>
            <a:r>
              <a:rPr lang="en-US" altLang="ja-JP"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a:t>
            </a: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予定</a:t>
            </a:r>
            <a:r>
              <a:rPr lang="en-US" altLang="ja-JP"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a:t>
            </a: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まで</a:t>
            </a:r>
            <a:endParaRPr lang="ja-JP" altLang="ja-JP" sz="4000" spc="300" dirty="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endParaRPr>
          </a:p>
        </p:txBody>
      </p:sp>
      <p:sp>
        <p:nvSpPr>
          <p:cNvPr id="5" name="Text Box 2"/>
          <p:cNvSpPr txBox="1">
            <a:spLocks noChangeArrowheads="1"/>
          </p:cNvSpPr>
          <p:nvPr/>
        </p:nvSpPr>
        <p:spPr bwMode="auto">
          <a:xfrm>
            <a:off x="738346" y="2032883"/>
            <a:ext cx="10935494" cy="39513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71463" indent="-271463">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9pPr>
          </a:lstStyle>
          <a:p>
            <a:pPr eaLnBrk="1" hangingPunct="1">
              <a:spcBef>
                <a:spcPts val="575"/>
              </a:spcBef>
              <a:buClr>
                <a:srgbClr val="D34817"/>
              </a:buClr>
              <a:buSzPct val="85000"/>
              <a:buFont typeface="Wingdings 2" panose="05020102010507070707" pitchFamily="18" charset="2"/>
              <a:buNone/>
            </a:pPr>
            <a:r>
              <a:rPr lang="ja-JP" altLang="en-US" sz="2400" dirty="0" smtClean="0">
                <a:solidFill>
                  <a:srgbClr val="0070C0"/>
                </a:solidFill>
                <a:effectLst>
                  <a:outerShdw blurRad="38100" dist="38100" dir="2700000" algn="tl">
                    <a:srgbClr val="000000">
                      <a:alpha val="43137"/>
                    </a:srgbClr>
                  </a:outerShdw>
                </a:effectLst>
              </a:rPr>
              <a:t>（意見聴取による課題）</a:t>
            </a:r>
            <a:endParaRPr lang="en-US" altLang="ja-JP" sz="2400" dirty="0" smtClean="0">
              <a:solidFill>
                <a:srgbClr val="0070C0"/>
              </a:solidFill>
              <a:effectLst>
                <a:outerShdw blurRad="38100" dist="38100" dir="2700000" algn="tl">
                  <a:srgbClr val="000000">
                    <a:alpha val="43137"/>
                  </a:srgbClr>
                </a:outerShdw>
              </a:effectLst>
            </a:endParaRPr>
          </a:p>
          <a:p>
            <a:pPr eaLnBrk="1" hangingPunct="1">
              <a:spcBef>
                <a:spcPts val="575"/>
              </a:spcBef>
              <a:buClr>
                <a:srgbClr val="D34817"/>
              </a:buClr>
              <a:buSzPct val="85000"/>
              <a:buFont typeface="Wingdings 2" panose="05020102010507070707" pitchFamily="18" charset="2"/>
              <a:buNone/>
            </a:pPr>
            <a:r>
              <a:rPr lang="ja-JP" altLang="en-US" sz="2400" dirty="0" smtClean="0">
                <a:effectLst>
                  <a:outerShdw blurRad="38100" dist="38100" dir="2700000" algn="tl">
                    <a:srgbClr val="000000">
                      <a:alpha val="43137"/>
                    </a:srgbClr>
                  </a:outerShdw>
                </a:effectLst>
              </a:rPr>
              <a:t>　</a:t>
            </a:r>
            <a:r>
              <a:rPr lang="ja-JP" altLang="en-US" sz="2400" dirty="0" smtClean="0"/>
              <a:t>例１）「医療機関一覧」のデータソースはどこなのか。医師会等の民間デー</a:t>
            </a:r>
            <a:endParaRPr lang="en-US" altLang="ja-JP" sz="2400" dirty="0" smtClean="0"/>
          </a:p>
          <a:p>
            <a:pPr eaLnBrk="1" hangingPunct="1">
              <a:spcBef>
                <a:spcPts val="575"/>
              </a:spcBef>
              <a:buClr>
                <a:srgbClr val="D34817"/>
              </a:buClr>
              <a:buSzPct val="85000"/>
              <a:buFont typeface="Wingdings 2" panose="05020102010507070707" pitchFamily="18" charset="2"/>
              <a:buNone/>
            </a:pPr>
            <a:r>
              <a:rPr lang="ja-JP" altLang="en-US" sz="2400" dirty="0"/>
              <a:t>　</a:t>
            </a:r>
            <a:r>
              <a:rPr lang="ja-JP" altLang="en-US" sz="2400" dirty="0" smtClean="0"/>
              <a:t>　　　　タがソースであれば原課による随時更新はできないのではないか。</a:t>
            </a:r>
            <a:endParaRPr lang="en-US" altLang="ja-JP" sz="2400" dirty="0" smtClean="0"/>
          </a:p>
          <a:p>
            <a:pPr>
              <a:spcBef>
                <a:spcPts val="575"/>
              </a:spcBef>
              <a:buClr>
                <a:srgbClr val="D34817"/>
              </a:buClr>
              <a:buSzPct val="85000"/>
            </a:pPr>
            <a:r>
              <a:rPr lang="ja-JP" altLang="en-US" sz="2400" dirty="0" smtClean="0">
                <a:solidFill>
                  <a:schemeClr val="tx1"/>
                </a:solidFill>
              </a:rPr>
              <a:t>　例２）「公共施設一覧」のデータは、原課にて年１回程度把握し、ホーム</a:t>
            </a:r>
            <a:endParaRPr lang="en-US" altLang="ja-JP" sz="2400" dirty="0" smtClean="0">
              <a:solidFill>
                <a:schemeClr val="tx1"/>
              </a:solidFill>
            </a:endParaRPr>
          </a:p>
          <a:p>
            <a:pPr>
              <a:spcBef>
                <a:spcPts val="575"/>
              </a:spcBef>
              <a:buClr>
                <a:srgbClr val="D34817"/>
              </a:buClr>
              <a:buSzPct val="85000"/>
            </a:pPr>
            <a:r>
              <a:rPr lang="ja-JP" altLang="en-US" sz="2400" dirty="0">
                <a:solidFill>
                  <a:schemeClr val="tx1"/>
                </a:solidFill>
              </a:rPr>
              <a:t>　</a:t>
            </a:r>
            <a:r>
              <a:rPr lang="ja-JP" altLang="en-US" sz="2400" dirty="0" smtClean="0">
                <a:solidFill>
                  <a:schemeClr val="tx1"/>
                </a:solidFill>
              </a:rPr>
              <a:t>　　　　ページで掲載しているものの、施設所管課ではない為、年度途中</a:t>
            </a:r>
            <a:endParaRPr lang="en-US" altLang="ja-JP" sz="2400" dirty="0" smtClean="0">
              <a:solidFill>
                <a:schemeClr val="tx1"/>
              </a:solidFill>
            </a:endParaRPr>
          </a:p>
          <a:p>
            <a:pPr>
              <a:spcBef>
                <a:spcPts val="575"/>
              </a:spcBef>
              <a:buClr>
                <a:srgbClr val="D34817"/>
              </a:buClr>
              <a:buSzPct val="85000"/>
            </a:pPr>
            <a:r>
              <a:rPr lang="ja-JP" altLang="en-US" sz="2400" dirty="0">
                <a:solidFill>
                  <a:schemeClr val="tx1"/>
                </a:solidFill>
              </a:rPr>
              <a:t>　</a:t>
            </a:r>
            <a:r>
              <a:rPr lang="ja-JP" altLang="en-US" sz="2400" dirty="0" smtClean="0">
                <a:solidFill>
                  <a:schemeClr val="tx1"/>
                </a:solidFill>
              </a:rPr>
              <a:t>　　　　の随時の改廃等があった場合のデータの随時更新は難しい。</a:t>
            </a:r>
            <a:endParaRPr lang="en-US" altLang="ja-JP" sz="2400" dirty="0" smtClean="0">
              <a:solidFill>
                <a:schemeClr val="tx1"/>
              </a:solidFill>
            </a:endParaRPr>
          </a:p>
          <a:p>
            <a:pPr>
              <a:spcBef>
                <a:spcPts val="575"/>
              </a:spcBef>
              <a:buClr>
                <a:srgbClr val="D34817"/>
              </a:buClr>
              <a:buSzPct val="85000"/>
            </a:pPr>
            <a:r>
              <a:rPr lang="ja-JP" altLang="en-US" sz="2400" dirty="0" smtClean="0">
                <a:solidFill>
                  <a:schemeClr val="tx1"/>
                </a:solidFill>
              </a:rPr>
              <a:t>　例３）　オープンデータとホームページ上の同一データの二重管理が難しい。</a:t>
            </a:r>
            <a:endParaRPr lang="en-US" altLang="ja-JP" sz="2400" dirty="0">
              <a:solidFill>
                <a:schemeClr val="tx1"/>
              </a:solidFill>
            </a:endParaRPr>
          </a:p>
          <a:p>
            <a:pPr>
              <a:spcBef>
                <a:spcPts val="575"/>
              </a:spcBef>
              <a:buClr>
                <a:srgbClr val="D34817"/>
              </a:buClr>
              <a:buSzPct val="85000"/>
            </a:pPr>
            <a:r>
              <a:rPr lang="ja-JP" altLang="en-US" sz="2400" dirty="0" smtClean="0"/>
              <a:t>　</a:t>
            </a:r>
            <a:endParaRPr lang="en-US" altLang="ja-JP" sz="2400" dirty="0" smtClean="0"/>
          </a:p>
          <a:p>
            <a:pPr>
              <a:spcBef>
                <a:spcPts val="575"/>
              </a:spcBef>
              <a:buClr>
                <a:srgbClr val="D34817"/>
              </a:buClr>
              <a:buSzPct val="85000"/>
            </a:pPr>
            <a:r>
              <a:rPr lang="ja-JP" altLang="en-US" sz="2400" dirty="0"/>
              <a:t>　</a:t>
            </a:r>
            <a:r>
              <a:rPr lang="ja-JP" altLang="en-US" sz="2400" dirty="0" smtClean="0"/>
              <a:t>　　　　　　　　　　⇒</a:t>
            </a:r>
            <a:r>
              <a:rPr lang="ja-JP" altLang="en-US" sz="2400" dirty="0">
                <a:solidFill>
                  <a:srgbClr val="FF0000"/>
                </a:solidFill>
              </a:rPr>
              <a:t>データの鮮度が維持できない</a:t>
            </a:r>
            <a:endParaRPr lang="en-US" altLang="ja-JP" sz="2400" dirty="0">
              <a:solidFill>
                <a:srgbClr val="FF0000"/>
              </a:solidFill>
            </a:endParaRPr>
          </a:p>
          <a:p>
            <a:pPr eaLnBrk="1" hangingPunct="1">
              <a:spcBef>
                <a:spcPts val="575"/>
              </a:spcBef>
              <a:buClr>
                <a:srgbClr val="D34817"/>
              </a:buClr>
              <a:buSzPct val="85000"/>
              <a:buFont typeface="Wingdings 2" panose="05020102010507070707" pitchFamily="18" charset="2"/>
              <a:buNone/>
            </a:pPr>
            <a:r>
              <a:rPr lang="ja-JP" altLang="en-US" sz="2400" dirty="0"/>
              <a:t>　</a:t>
            </a:r>
            <a:r>
              <a:rPr lang="ja-JP" altLang="en-US" sz="2600" dirty="0" smtClean="0"/>
              <a:t>　　　　　　</a:t>
            </a:r>
            <a:endParaRPr lang="en-US" altLang="ja-JP" sz="2600" dirty="0" smtClean="0"/>
          </a:p>
          <a:p>
            <a:pPr eaLnBrk="1" hangingPunct="1">
              <a:spcBef>
                <a:spcPts val="575"/>
              </a:spcBef>
              <a:buClr>
                <a:srgbClr val="D34817"/>
              </a:buClr>
              <a:buSzPct val="85000"/>
              <a:buFont typeface="Wingdings 2" panose="05020102010507070707" pitchFamily="18" charset="2"/>
              <a:buNone/>
            </a:pPr>
            <a:endParaRPr lang="en-US" altLang="ja-JP" sz="2600" dirty="0"/>
          </a:p>
          <a:p>
            <a:pPr eaLnBrk="1" hangingPunct="1">
              <a:spcBef>
                <a:spcPts val="575"/>
              </a:spcBef>
              <a:buClr>
                <a:srgbClr val="D34817"/>
              </a:buClr>
              <a:buSzPct val="85000"/>
              <a:buFont typeface="Wingdings 2" panose="05020102010507070707" pitchFamily="18" charset="2"/>
              <a:buNone/>
            </a:pPr>
            <a:endParaRPr lang="ja-JP" altLang="ja-JP" sz="2400" dirty="0">
              <a:solidFill>
                <a:srgbClr val="FF0000"/>
              </a:solidFill>
            </a:endParaRPr>
          </a:p>
        </p:txBody>
      </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732" y="6468849"/>
            <a:ext cx="1368108" cy="389151"/>
          </a:xfrm>
          <a:prstGeom prst="rect">
            <a:avLst/>
          </a:prstGeom>
          <a:gradFill>
            <a:gsLst>
              <a:gs pos="100000">
                <a:srgbClr val="6AE7FC"/>
              </a:gs>
              <a:gs pos="35000">
                <a:schemeClr val="accent1">
                  <a:lumMod val="45000"/>
                  <a:lumOff val="55000"/>
                </a:schemeClr>
              </a:gs>
              <a:gs pos="44000">
                <a:schemeClr val="accent1">
                  <a:lumMod val="45000"/>
                  <a:lumOff val="55000"/>
                </a:schemeClr>
              </a:gs>
              <a:gs pos="100000">
                <a:schemeClr val="accent1">
                  <a:lumMod val="30000"/>
                  <a:lumOff val="70000"/>
                </a:schemeClr>
              </a:gs>
            </a:gsLst>
            <a:lin ang="5400000" scaled="1"/>
          </a:gradFill>
        </p:spPr>
      </p:pic>
      <p:sp>
        <p:nvSpPr>
          <p:cNvPr id="7" name="テキスト ボックス 6"/>
          <p:cNvSpPr txBox="1"/>
          <p:nvPr/>
        </p:nvSpPr>
        <p:spPr>
          <a:xfrm>
            <a:off x="11673840" y="6457890"/>
            <a:ext cx="660400" cy="400110"/>
          </a:xfrm>
          <a:prstGeom prst="rect">
            <a:avLst/>
          </a:prstGeom>
          <a:noFill/>
        </p:spPr>
        <p:txBody>
          <a:bodyPr wrap="square" rtlCol="0">
            <a:spAutoFit/>
          </a:bodyPr>
          <a:lstStyle/>
          <a:p>
            <a:r>
              <a:rPr kumimoji="1" lang="ja-JP" altLang="en-US" sz="2000" dirty="0" smtClean="0">
                <a:latin typeface="+mj-ea"/>
                <a:ea typeface="+mj-ea"/>
              </a:rPr>
              <a:t>７</a:t>
            </a:r>
            <a:endParaRPr kumimoji="1" lang="ja-JP" altLang="en-US" sz="2000" dirty="0">
              <a:latin typeface="+mj-ea"/>
              <a:ea typeface="+mj-ea"/>
            </a:endParaRPr>
          </a:p>
        </p:txBody>
      </p:sp>
      <p:sp>
        <p:nvSpPr>
          <p:cNvPr id="9" name="テキスト ボックス 8"/>
          <p:cNvSpPr txBox="1"/>
          <p:nvPr/>
        </p:nvSpPr>
        <p:spPr>
          <a:xfrm>
            <a:off x="513736" y="1290098"/>
            <a:ext cx="7818120" cy="523220"/>
          </a:xfrm>
          <a:prstGeom prst="rect">
            <a:avLst/>
          </a:prstGeom>
          <a:noFill/>
        </p:spPr>
        <p:txBody>
          <a:bodyPr wrap="square" rtlCol="0">
            <a:spAutoFit/>
          </a:bodyPr>
          <a:lstStyle/>
          <a:p>
            <a:r>
              <a:rPr kumimoji="1" lang="ja-JP" altLang="en-US" sz="2800" dirty="0" smtClean="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rPr>
              <a:t>（３）　公開データの準備</a:t>
            </a:r>
            <a:endParaRPr kumimoji="1" lang="ja-JP" altLang="en-US" sz="2800" dirty="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624680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2247">
              <a:schemeClr val="bg1"/>
            </a:gs>
            <a:gs pos="99000">
              <a:srgbClr val="6AF2FC"/>
            </a:gs>
            <a:gs pos="69000">
              <a:srgbClr val="CCFFFF"/>
            </a:gs>
            <a:gs pos="24000">
              <a:schemeClr val="bg1"/>
            </a:gs>
          </a:gsLst>
          <a:lin ang="5400000" scaled="1"/>
        </a:gradFill>
        <a:effectLst/>
      </p:bgPr>
    </p:bg>
    <p:spTree>
      <p:nvGrpSpPr>
        <p:cNvPr id="1" name=""/>
        <p:cNvGrpSpPr/>
        <p:nvPr/>
      </p:nvGrpSpPr>
      <p:grpSpPr>
        <a:xfrm>
          <a:off x="0" y="0"/>
          <a:ext cx="0" cy="0"/>
          <a:chOff x="0" y="0"/>
          <a:chExt cx="0" cy="0"/>
        </a:xfrm>
      </p:grpSpPr>
      <p:sp>
        <p:nvSpPr>
          <p:cNvPr id="4" name="Text Box 1"/>
          <p:cNvSpPr txBox="1">
            <a:spLocks noChangeArrowheads="1"/>
          </p:cNvSpPr>
          <p:nvPr/>
        </p:nvSpPr>
        <p:spPr bwMode="auto">
          <a:xfrm>
            <a:off x="1910080" y="245662"/>
            <a:ext cx="8422640" cy="6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bIns="9144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Segoe UI" panose="020B0502040204020203" pitchFamily="34" charset="0"/>
                <a:ea typeface="メイリオ" panose="020B0604030504040204" pitchFamily="50" charset="-128"/>
              </a:defRPr>
            </a:lvl9pPr>
          </a:lstStyle>
          <a:p>
            <a:pPr algn="dist" eaLnBrk="1" hangingPunct="1">
              <a:buClrTx/>
              <a:buFontTx/>
              <a:buNone/>
            </a:pP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１．オープンデータ公開</a:t>
            </a:r>
            <a:r>
              <a:rPr lang="en-US" altLang="ja-JP"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a:t>
            </a: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予定</a:t>
            </a:r>
            <a:r>
              <a:rPr lang="en-US" altLang="ja-JP"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a:t>
            </a:r>
            <a:r>
              <a:rPr lang="ja-JP" altLang="en-US" sz="4000" spc="300" dirty="0" smtClean="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まで</a:t>
            </a:r>
            <a:endParaRPr lang="ja-JP" altLang="ja-JP" sz="4000" spc="300" dirty="0">
              <a:solidFill>
                <a:srgbClr val="00B050"/>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endParaRPr>
          </a:p>
        </p:txBody>
      </p:sp>
      <p:sp>
        <p:nvSpPr>
          <p:cNvPr id="5" name="Text Box 2"/>
          <p:cNvSpPr txBox="1">
            <a:spLocks noChangeArrowheads="1"/>
          </p:cNvSpPr>
          <p:nvPr/>
        </p:nvSpPr>
        <p:spPr bwMode="auto">
          <a:xfrm>
            <a:off x="653653" y="2001521"/>
            <a:ext cx="10935494" cy="4034404"/>
          </a:xfrm>
          <a:prstGeom prst="rect">
            <a:avLst/>
          </a:prstGeom>
          <a:ln/>
        </p:spPr>
        <p:style>
          <a:lnRef idx="2">
            <a:schemeClr val="accent6"/>
          </a:lnRef>
          <a:fillRef idx="1">
            <a:schemeClr val="lt1"/>
          </a:fillRef>
          <a:effectRef idx="0">
            <a:schemeClr val="accent6"/>
          </a:effectRef>
          <a:fontRef idx="minor">
            <a:schemeClr val="dk1"/>
          </a:fontRef>
        </p:style>
        <p:txBody>
          <a:bodyPr/>
          <a:lstStyle>
            <a:lvl1pPr marL="271463" indent="-271463">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rgbClr val="000000"/>
                </a:solidFill>
                <a:latin typeface="Segoe UI" panose="020B0502040204020203" pitchFamily="34" charset="0"/>
                <a:ea typeface="メイリオ" panose="020B0604030504040204" pitchFamily="50" charset="-128"/>
              </a:defRPr>
            </a:lvl9pPr>
          </a:lstStyle>
          <a:p>
            <a:pPr eaLnBrk="1" hangingPunct="1">
              <a:spcBef>
                <a:spcPts val="575"/>
              </a:spcBef>
              <a:buClr>
                <a:srgbClr val="D34817"/>
              </a:buClr>
              <a:buSzPct val="85000"/>
              <a:buFont typeface="Wingdings 2" panose="05020102010507070707" pitchFamily="18" charset="2"/>
              <a:buNone/>
            </a:pPr>
            <a:r>
              <a:rPr lang="ja-JP" altLang="en-US" sz="2400" dirty="0" smtClean="0">
                <a:solidFill>
                  <a:srgbClr val="0070C0"/>
                </a:solidFill>
                <a:effectLst>
                  <a:outerShdw blurRad="38100" dist="38100" dir="2700000" algn="tl">
                    <a:srgbClr val="000000">
                      <a:alpha val="43137"/>
                    </a:srgbClr>
                  </a:outerShdw>
                </a:effectLst>
              </a:rPr>
              <a:t>（課題への解決）</a:t>
            </a:r>
            <a:endParaRPr lang="en-US" altLang="ja-JP" sz="2400" dirty="0" smtClean="0">
              <a:solidFill>
                <a:srgbClr val="0070C0"/>
              </a:solidFill>
              <a:effectLst>
                <a:outerShdw blurRad="38100" dist="38100" dir="2700000" algn="tl">
                  <a:srgbClr val="000000">
                    <a:alpha val="43137"/>
                  </a:srgbClr>
                </a:outerShdw>
              </a:effectLst>
            </a:endParaRPr>
          </a:p>
          <a:p>
            <a:pPr eaLnBrk="1" hangingPunct="1">
              <a:spcBef>
                <a:spcPts val="575"/>
              </a:spcBef>
              <a:buClr>
                <a:srgbClr val="D34817"/>
              </a:buClr>
              <a:buSzPct val="85000"/>
              <a:buFont typeface="Wingdings 2" panose="05020102010507070707" pitchFamily="18" charset="2"/>
              <a:buNone/>
            </a:pPr>
            <a:r>
              <a:rPr lang="ja-JP" altLang="en-US" sz="2400" dirty="0" smtClean="0">
                <a:effectLst>
                  <a:outerShdw blurRad="38100" dist="38100" dir="2700000" algn="tl">
                    <a:srgbClr val="000000">
                      <a:alpha val="43137"/>
                    </a:srgbClr>
                  </a:outerShdw>
                </a:effectLst>
              </a:rPr>
              <a:t>　</a:t>
            </a:r>
            <a:r>
              <a:rPr lang="ja-JP" altLang="en-US" sz="2400" dirty="0" smtClean="0"/>
              <a:t>例１）「医療機関一覧」のデータソースはどこなのか。医師会等の民間デー</a:t>
            </a:r>
            <a:endParaRPr lang="en-US" altLang="ja-JP" sz="2400" dirty="0" smtClean="0"/>
          </a:p>
          <a:p>
            <a:pPr eaLnBrk="1" hangingPunct="1">
              <a:spcBef>
                <a:spcPts val="575"/>
              </a:spcBef>
              <a:buClr>
                <a:srgbClr val="D34817"/>
              </a:buClr>
              <a:buSzPct val="85000"/>
              <a:buFont typeface="Wingdings 2" panose="05020102010507070707" pitchFamily="18" charset="2"/>
              <a:buNone/>
            </a:pPr>
            <a:r>
              <a:rPr lang="ja-JP" altLang="en-US" sz="2400" dirty="0"/>
              <a:t>　</a:t>
            </a:r>
            <a:r>
              <a:rPr lang="ja-JP" altLang="en-US" sz="2400" dirty="0" smtClean="0"/>
              <a:t>　　　　タがソースであれば原課による随時更新はできないのではないか。</a:t>
            </a:r>
            <a:endParaRPr lang="en-US" altLang="ja-JP" sz="2400" dirty="0" smtClean="0"/>
          </a:p>
          <a:p>
            <a:pPr>
              <a:spcBef>
                <a:spcPts val="575"/>
              </a:spcBef>
              <a:buClr>
                <a:srgbClr val="D34817"/>
              </a:buClr>
              <a:buSzPct val="85000"/>
            </a:pPr>
            <a:r>
              <a:rPr lang="ja-JP" altLang="en-US" sz="2400" dirty="0" smtClean="0">
                <a:solidFill>
                  <a:schemeClr val="tx1"/>
                </a:solidFill>
              </a:rPr>
              <a:t>　</a:t>
            </a:r>
            <a:r>
              <a:rPr lang="ja-JP" altLang="en-US" sz="2400" dirty="0"/>
              <a:t>　</a:t>
            </a:r>
            <a:r>
              <a:rPr lang="ja-JP" altLang="en-US" sz="2600" dirty="0" smtClean="0"/>
              <a:t>　　　　　　</a:t>
            </a:r>
            <a:endParaRPr lang="en-US" altLang="ja-JP" sz="2600" dirty="0" smtClean="0"/>
          </a:p>
          <a:p>
            <a:pPr eaLnBrk="1" hangingPunct="1">
              <a:spcBef>
                <a:spcPts val="575"/>
              </a:spcBef>
              <a:buClr>
                <a:srgbClr val="D34817"/>
              </a:buClr>
              <a:buSzPct val="85000"/>
              <a:buFont typeface="Wingdings 2" panose="05020102010507070707" pitchFamily="18" charset="2"/>
              <a:buNone/>
            </a:pPr>
            <a:endParaRPr lang="en-US" altLang="ja-JP" sz="2600" dirty="0"/>
          </a:p>
          <a:p>
            <a:pPr eaLnBrk="1" hangingPunct="1">
              <a:spcBef>
                <a:spcPts val="575"/>
              </a:spcBef>
              <a:buClr>
                <a:srgbClr val="D34817"/>
              </a:buClr>
              <a:buSzPct val="85000"/>
              <a:buFont typeface="Wingdings 2" panose="05020102010507070707" pitchFamily="18" charset="2"/>
              <a:buNone/>
            </a:pPr>
            <a:r>
              <a:rPr lang="ja-JP" altLang="en-US" sz="2400" dirty="0" smtClean="0">
                <a:solidFill>
                  <a:srgbClr val="FF0000"/>
                </a:solidFill>
              </a:rPr>
              <a:t>　担当課が随時データ把握が可能なホームページ上のデータ（指定医療機関・予防接種）と同等数の公開を行う。また、項目についても同様。</a:t>
            </a:r>
            <a:endParaRPr lang="en-US" altLang="ja-JP" sz="2400" dirty="0" smtClean="0">
              <a:solidFill>
                <a:srgbClr val="FF0000"/>
              </a:solidFill>
            </a:endParaRPr>
          </a:p>
          <a:p>
            <a:pPr eaLnBrk="1" hangingPunct="1">
              <a:spcBef>
                <a:spcPts val="575"/>
              </a:spcBef>
              <a:buClr>
                <a:srgbClr val="D34817"/>
              </a:buClr>
              <a:buSzPct val="85000"/>
              <a:buFont typeface="Wingdings 2" panose="05020102010507070707" pitchFamily="18" charset="2"/>
              <a:buNone/>
            </a:pPr>
            <a:r>
              <a:rPr lang="ja-JP" altLang="en-US" sz="2400" dirty="0" smtClean="0">
                <a:solidFill>
                  <a:srgbClr val="FF0000"/>
                </a:solidFill>
              </a:rPr>
              <a:t>　</a:t>
            </a:r>
            <a:endParaRPr lang="ja-JP" altLang="ja-JP" sz="2400" dirty="0">
              <a:solidFill>
                <a:srgbClr val="FF0000"/>
              </a:solidFill>
            </a:endParaRPr>
          </a:p>
        </p:txBody>
      </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732" y="6468849"/>
            <a:ext cx="1368108" cy="389151"/>
          </a:xfrm>
          <a:prstGeom prst="rect">
            <a:avLst/>
          </a:prstGeom>
          <a:gradFill>
            <a:gsLst>
              <a:gs pos="100000">
                <a:srgbClr val="6AE7FC"/>
              </a:gs>
              <a:gs pos="35000">
                <a:schemeClr val="accent1">
                  <a:lumMod val="45000"/>
                  <a:lumOff val="55000"/>
                </a:schemeClr>
              </a:gs>
              <a:gs pos="44000">
                <a:schemeClr val="accent1">
                  <a:lumMod val="45000"/>
                  <a:lumOff val="55000"/>
                </a:schemeClr>
              </a:gs>
              <a:gs pos="100000">
                <a:schemeClr val="accent1">
                  <a:lumMod val="30000"/>
                  <a:lumOff val="70000"/>
                </a:schemeClr>
              </a:gs>
            </a:gsLst>
            <a:lin ang="5400000" scaled="1"/>
          </a:gradFill>
        </p:spPr>
      </p:pic>
      <p:sp>
        <p:nvSpPr>
          <p:cNvPr id="7" name="テキスト ボックス 6"/>
          <p:cNvSpPr txBox="1"/>
          <p:nvPr/>
        </p:nvSpPr>
        <p:spPr>
          <a:xfrm>
            <a:off x="11673840" y="6457890"/>
            <a:ext cx="660400" cy="400110"/>
          </a:xfrm>
          <a:prstGeom prst="rect">
            <a:avLst/>
          </a:prstGeom>
          <a:noFill/>
        </p:spPr>
        <p:txBody>
          <a:bodyPr wrap="square" rtlCol="0">
            <a:spAutoFit/>
          </a:bodyPr>
          <a:lstStyle/>
          <a:p>
            <a:r>
              <a:rPr kumimoji="1" lang="ja-JP" altLang="en-US" sz="2000" dirty="0">
                <a:latin typeface="+mj-ea"/>
                <a:ea typeface="+mj-ea"/>
              </a:rPr>
              <a:t>８</a:t>
            </a:r>
          </a:p>
        </p:txBody>
      </p:sp>
      <p:sp>
        <p:nvSpPr>
          <p:cNvPr id="9" name="テキスト ボックス 8"/>
          <p:cNvSpPr txBox="1"/>
          <p:nvPr/>
        </p:nvSpPr>
        <p:spPr>
          <a:xfrm>
            <a:off x="513736" y="1290098"/>
            <a:ext cx="7818120" cy="523220"/>
          </a:xfrm>
          <a:prstGeom prst="rect">
            <a:avLst/>
          </a:prstGeom>
          <a:noFill/>
        </p:spPr>
        <p:txBody>
          <a:bodyPr wrap="square" rtlCol="0">
            <a:spAutoFit/>
          </a:bodyPr>
          <a:lstStyle/>
          <a:p>
            <a:r>
              <a:rPr kumimoji="1" lang="ja-JP" altLang="en-US" sz="2800" dirty="0" smtClean="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rPr>
              <a:t>（３）　公開データの準備</a:t>
            </a:r>
            <a:endParaRPr kumimoji="1" lang="ja-JP" altLang="en-US" sz="2800" dirty="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endParaRPr>
          </a:p>
        </p:txBody>
      </p:sp>
      <p:sp>
        <p:nvSpPr>
          <p:cNvPr id="2" name="下矢印 1"/>
          <p:cNvSpPr/>
          <p:nvPr/>
        </p:nvSpPr>
        <p:spPr>
          <a:xfrm>
            <a:off x="5689600" y="3368923"/>
            <a:ext cx="863600" cy="7721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角丸四角形 2"/>
          <p:cNvSpPr/>
          <p:nvPr/>
        </p:nvSpPr>
        <p:spPr>
          <a:xfrm>
            <a:off x="900906" y="4185529"/>
            <a:ext cx="10600214" cy="104619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02632820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オーガニック">
  <a:themeElements>
    <a:clrScheme name="オーガニック">
      <a:dk1>
        <a:sysClr val="windowText" lastClr="000000"/>
      </a:dk1>
      <a:lt1>
        <a:sysClr val="window" lastClr="FFFFFF"/>
      </a:lt1>
      <a:dk2>
        <a:srgbClr val="212121"/>
      </a:dk2>
      <a:lt2>
        <a:srgbClr val="DADADA"/>
      </a:lt2>
      <a:accent1>
        <a:srgbClr val="D9B247"/>
      </a:accent1>
      <a:accent2>
        <a:srgbClr val="CC702D"/>
      </a:accent2>
      <a:accent3>
        <a:srgbClr val="B53A31"/>
      </a:accent3>
      <a:accent4>
        <a:srgbClr val="815F56"/>
      </a:accent4>
      <a:accent5>
        <a:srgbClr val="AE9E7C"/>
      </a:accent5>
      <a:accent6>
        <a:srgbClr val="7B8865"/>
      </a:accent6>
      <a:hlink>
        <a:srgbClr val="BB7826"/>
      </a:hlink>
      <a:folHlink>
        <a:srgbClr val="CF9C5F"/>
      </a:folHlink>
    </a:clrScheme>
    <a:fontScheme name="オーガニック">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オーガニック">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E4E49EB0-FB00-41F5-9359-4843D783A23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1069</TotalTime>
  <Words>319</Words>
  <Application>Microsoft Office PowerPoint</Application>
  <PresentationFormat>ワイド画面</PresentationFormat>
  <Paragraphs>202</Paragraphs>
  <Slides>14</Slides>
  <Notes>14</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14</vt:i4>
      </vt:variant>
    </vt:vector>
  </HeadingPairs>
  <TitlesOfParts>
    <vt:vector size="25" baseType="lpstr">
      <vt:lpstr>HGPｺﾞｼｯｸE</vt:lpstr>
      <vt:lpstr>Meiryo UI</vt:lpstr>
      <vt:lpstr>ＭＳ Ｐゴシック</vt:lpstr>
      <vt:lpstr>ＭＳ Ｐ明朝</vt:lpstr>
      <vt:lpstr>メイリオ</vt:lpstr>
      <vt:lpstr>游ゴシック</vt:lpstr>
      <vt:lpstr>Arial</vt:lpstr>
      <vt:lpstr>Garamond</vt:lpstr>
      <vt:lpstr>Segoe UI</vt:lpstr>
      <vt:lpstr>Wingdings 2</vt:lpstr>
      <vt:lpstr>オーガニック</vt:lpstr>
      <vt:lpstr>飯塚市オープンデータ取組紹介</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飯塚市のオープンデータ</dc:title>
  <dc:creator>Administrator</dc:creator>
  <cp:lastModifiedBy>Administrator</cp:lastModifiedBy>
  <cp:revision>116</cp:revision>
  <cp:lastPrinted>2019-02-25T02:56:21Z</cp:lastPrinted>
  <dcterms:created xsi:type="dcterms:W3CDTF">2019-02-19T00:54:26Z</dcterms:created>
  <dcterms:modified xsi:type="dcterms:W3CDTF">2019-03-04T08:03:38Z</dcterms:modified>
</cp:coreProperties>
</file>