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5"/>
  </p:notesMasterIdLst>
  <p:handoutMasterIdLst>
    <p:handoutMasterId r:id="rId46"/>
  </p:handoutMasterIdLst>
  <p:sldIdLst>
    <p:sldId id="298" r:id="rId3"/>
    <p:sldId id="299" r:id="rId4"/>
    <p:sldId id="301" r:id="rId5"/>
    <p:sldId id="257" r:id="rId6"/>
    <p:sldId id="281" r:id="rId7"/>
    <p:sldId id="321" r:id="rId8"/>
    <p:sldId id="302" r:id="rId9"/>
    <p:sldId id="262" r:id="rId10"/>
    <p:sldId id="265" r:id="rId11"/>
    <p:sldId id="266" r:id="rId12"/>
    <p:sldId id="269" r:id="rId13"/>
    <p:sldId id="308" r:id="rId14"/>
    <p:sldId id="270" r:id="rId15"/>
    <p:sldId id="303" r:id="rId16"/>
    <p:sldId id="324" r:id="rId17"/>
    <p:sldId id="325" r:id="rId18"/>
    <p:sldId id="274" r:id="rId19"/>
    <p:sldId id="273" r:id="rId20"/>
    <p:sldId id="276" r:id="rId21"/>
    <p:sldId id="275" r:id="rId22"/>
    <p:sldId id="333" r:id="rId23"/>
    <p:sldId id="334" r:id="rId24"/>
    <p:sldId id="277" r:id="rId25"/>
    <p:sldId id="278" r:id="rId26"/>
    <p:sldId id="282" r:id="rId27"/>
    <p:sldId id="284" r:id="rId28"/>
    <p:sldId id="312" r:id="rId29"/>
    <p:sldId id="315" r:id="rId30"/>
    <p:sldId id="313" r:id="rId31"/>
    <p:sldId id="314" r:id="rId32"/>
    <p:sldId id="304" r:id="rId33"/>
    <p:sldId id="286" r:id="rId34"/>
    <p:sldId id="290" r:id="rId35"/>
    <p:sldId id="289" r:id="rId36"/>
    <p:sldId id="287" r:id="rId37"/>
    <p:sldId id="291" r:id="rId38"/>
    <p:sldId id="295" r:id="rId39"/>
    <p:sldId id="305" r:id="rId40"/>
    <p:sldId id="296" r:id="rId41"/>
    <p:sldId id="310" r:id="rId42"/>
    <p:sldId id="316" r:id="rId43"/>
    <p:sldId id="300" r:id="rId4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20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94" autoAdjust="0"/>
    <p:restoredTop sz="93286" autoAdjust="0"/>
  </p:normalViewPr>
  <p:slideViewPr>
    <p:cSldViewPr>
      <p:cViewPr varScale="1">
        <p:scale>
          <a:sx n="76" d="100"/>
          <a:sy n="76" d="100"/>
        </p:scale>
        <p:origin x="1248"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
<Relationship Id="rId13" Type="http://schemas.openxmlformats.org/officeDocument/2006/relationships/slide" Target="slides/slide11.xml"/>
<Relationship Id="rId18" Type="http://schemas.openxmlformats.org/officeDocument/2006/relationships/slide" Target="slides/slide16.xml"/>
<Relationship Id="rId26" Type="http://schemas.openxmlformats.org/officeDocument/2006/relationships/slide" Target="slides/slide24.xml"/>
<Relationship Id="rId39" Type="http://schemas.openxmlformats.org/officeDocument/2006/relationships/slide" Target="slides/slide37.xml"/>
<Relationship Id="rId21" Type="http://schemas.openxmlformats.org/officeDocument/2006/relationships/slide" Target="slides/slide19.xml"/>
<Relationship Id="rId34" Type="http://schemas.openxmlformats.org/officeDocument/2006/relationships/slide" Target="slides/slide32.xml"/>
<Relationship Id="rId42" Type="http://schemas.openxmlformats.org/officeDocument/2006/relationships/slide" Target="slides/slide40.xml"/>
<Relationship Id="rId47" Type="http://schemas.openxmlformats.org/officeDocument/2006/relationships/presProps" Target="presProps.xml"/>
<Relationship Id="rId50" Type="http://schemas.openxmlformats.org/officeDocument/2006/relationships/tableStyles" Target="tableStyles.xml"/>
<Relationship Id="rId7" Type="http://schemas.openxmlformats.org/officeDocument/2006/relationships/slide" Target="slides/slide5.xml"/>
<Relationship Id="rId2" Type="http://schemas.openxmlformats.org/officeDocument/2006/relationships/slideMaster" Target="slideMasters/slideMaster2.xml"/>
<Relationship Id="rId16" Type="http://schemas.openxmlformats.org/officeDocument/2006/relationships/slide" Target="slides/slide14.xml"/>
<Relationship Id="rId29" Type="http://schemas.openxmlformats.org/officeDocument/2006/relationships/slide" Target="slides/slide27.xml"/>
<Relationship Id="rId11" Type="http://schemas.openxmlformats.org/officeDocument/2006/relationships/slide" Target="slides/slide9.xml"/>
<Relationship Id="rId24" Type="http://schemas.openxmlformats.org/officeDocument/2006/relationships/slide" Target="slides/slide22.xml"/>
<Relationship Id="rId32" Type="http://schemas.openxmlformats.org/officeDocument/2006/relationships/slide" Target="slides/slide30.xml"/>
<Relationship Id="rId37" Type="http://schemas.openxmlformats.org/officeDocument/2006/relationships/slide" Target="slides/slide35.xml"/>
<Relationship Id="rId40" Type="http://schemas.openxmlformats.org/officeDocument/2006/relationships/slide" Target="slides/slide38.xml"/>
<Relationship Id="rId45" Type="http://schemas.openxmlformats.org/officeDocument/2006/relationships/notesMaster" Target="notesMasters/notesMaster1.xml"/>
<Relationship Id="rId5" Type="http://schemas.openxmlformats.org/officeDocument/2006/relationships/slide" Target="slides/slide3.xml"/>
<Relationship Id="rId15" Type="http://schemas.openxmlformats.org/officeDocument/2006/relationships/slide" Target="slides/slide13.xml"/>
<Relationship Id="rId23" Type="http://schemas.openxmlformats.org/officeDocument/2006/relationships/slide" Target="slides/slide21.xml"/>
<Relationship Id="rId28" Type="http://schemas.openxmlformats.org/officeDocument/2006/relationships/slide" Target="slides/slide26.xml"/>
<Relationship Id="rId36" Type="http://schemas.openxmlformats.org/officeDocument/2006/relationships/slide" Target="slides/slide34.xml"/>
<Relationship Id="rId49" Type="http://schemas.openxmlformats.org/officeDocument/2006/relationships/theme" Target="theme/theme1.xml"/>
<Relationship Id="rId10" Type="http://schemas.openxmlformats.org/officeDocument/2006/relationships/slide" Target="slides/slide8.xml"/>
<Relationship Id="rId19" Type="http://schemas.openxmlformats.org/officeDocument/2006/relationships/slide" Target="slides/slide17.xml"/>
<Relationship Id="rId31" Type="http://schemas.openxmlformats.org/officeDocument/2006/relationships/slide" Target="slides/slide29.xml"/>
<Relationship Id="rId44" Type="http://schemas.openxmlformats.org/officeDocument/2006/relationships/slide" Target="slides/slide42.xml"/>
<Relationship Id="rId4" Type="http://schemas.openxmlformats.org/officeDocument/2006/relationships/slide" Target="slides/slide2.xml"/>
<Relationship Id="rId9" Type="http://schemas.openxmlformats.org/officeDocument/2006/relationships/slide" Target="slides/slide7.xml"/>
<Relationship Id="rId14" Type="http://schemas.openxmlformats.org/officeDocument/2006/relationships/slide" Target="slides/slide12.xml"/>
<Relationship Id="rId22" Type="http://schemas.openxmlformats.org/officeDocument/2006/relationships/slide" Target="slides/slide20.xml"/>
<Relationship Id="rId27" Type="http://schemas.openxmlformats.org/officeDocument/2006/relationships/slide" Target="slides/slide25.xml"/>
<Relationship Id="rId30" Type="http://schemas.openxmlformats.org/officeDocument/2006/relationships/slide" Target="slides/slide28.xml"/>
<Relationship Id="rId35" Type="http://schemas.openxmlformats.org/officeDocument/2006/relationships/slide" Target="slides/slide33.xml"/>
<Relationship Id="rId43" Type="http://schemas.openxmlformats.org/officeDocument/2006/relationships/slide" Target="slides/slide41.xml"/>
<Relationship Id="rId48" Type="http://schemas.openxmlformats.org/officeDocument/2006/relationships/viewProps" Target="viewProps.xml"/>
<Relationship Id="rId8" Type="http://schemas.openxmlformats.org/officeDocument/2006/relationships/slide" Target="slides/slide6.xml"/>
<Relationship Id="rId3" Type="http://schemas.openxmlformats.org/officeDocument/2006/relationships/slide" Target="slides/slide1.xml"/>
<Relationship Id="rId12" Type="http://schemas.openxmlformats.org/officeDocument/2006/relationships/slide" Target="slides/slide10.xml"/>
<Relationship Id="rId17" Type="http://schemas.openxmlformats.org/officeDocument/2006/relationships/slide" Target="slides/slide15.xml"/>
<Relationship Id="rId25" Type="http://schemas.openxmlformats.org/officeDocument/2006/relationships/slide" Target="slides/slide23.xml"/>
<Relationship Id="rId33" Type="http://schemas.openxmlformats.org/officeDocument/2006/relationships/slide" Target="slides/slide31.xml"/>
<Relationship Id="rId38" Type="http://schemas.openxmlformats.org/officeDocument/2006/relationships/slide" Target="slides/slide36.xml"/>
<Relationship Id="rId46" Type="http://schemas.openxmlformats.org/officeDocument/2006/relationships/handoutMaster" Target="handoutMasters/handoutMaster1.xml"/>
<Relationship Id="rId20" Type="http://schemas.openxmlformats.org/officeDocument/2006/relationships/slide" Target="slides/slide18.xml"/>
<Relationship Id="rId41" Type="http://schemas.openxmlformats.org/officeDocument/2006/relationships/slide" Target="slides/slide39.xml"/>
<Relationship Id="rId1" Type="http://schemas.openxmlformats.org/officeDocument/2006/relationships/slideMaster" Target="slideMasters/slideMaster1.xml"/>
<Relationship Id="rId6" Type="http://schemas.openxmlformats.org/officeDocument/2006/relationships/slide" Target="slides/slide4.xml"/>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B7F8586-1BDB-4692-907E-93C75BA5A338}" type="datetimeFigureOut">
              <a:rPr kumimoji="1" lang="ja-JP" altLang="en-US" smtClean="0"/>
              <a:t>2019/2/25</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5A5DB1C-D976-4271-AD05-B97EC3AD10DE}" type="slidenum">
              <a:rPr kumimoji="1" lang="ja-JP" altLang="en-US" smtClean="0"/>
              <a:t>‹#›</a:t>
            </a:fld>
            <a:endParaRPr kumimoji="1" lang="ja-JP" altLang="en-US"/>
          </a:p>
        </p:txBody>
      </p:sp>
    </p:spTree>
    <p:extLst>
      <p:ext uri="{BB962C8B-B14F-4D97-AF65-F5344CB8AC3E}">
        <p14:creationId xmlns:p14="http://schemas.microsoft.com/office/powerpoint/2010/main" val="25570958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2F9815-8E39-4D23-A238-9B59FEAC7824}" type="datetimeFigureOut">
              <a:rPr kumimoji="1" lang="ja-JP" altLang="en-US" smtClean="0"/>
              <a:t>2019/2/25</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806C85-3334-47E1-8997-A4C8795835BD}" type="slidenum">
              <a:rPr kumimoji="1" lang="ja-JP" altLang="en-US" smtClean="0"/>
              <a:t>‹#›</a:t>
            </a:fld>
            <a:endParaRPr kumimoji="1" lang="ja-JP" altLang="en-US"/>
          </a:p>
        </p:txBody>
      </p:sp>
    </p:spTree>
    <p:extLst>
      <p:ext uri="{BB962C8B-B14F-4D97-AF65-F5344CB8AC3E}">
        <p14:creationId xmlns:p14="http://schemas.microsoft.com/office/powerpoint/2010/main" val="381159117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6806C85-3334-47E1-8997-A4C8795835BD}" type="slidenum">
              <a:rPr kumimoji="1" lang="ja-JP" altLang="en-US" smtClean="0"/>
              <a:t>1</a:t>
            </a:fld>
            <a:endParaRPr kumimoji="1" lang="ja-JP" altLang="en-US"/>
          </a:p>
        </p:txBody>
      </p:sp>
    </p:spTree>
    <p:extLst>
      <p:ext uri="{BB962C8B-B14F-4D97-AF65-F5344CB8AC3E}">
        <p14:creationId xmlns:p14="http://schemas.microsoft.com/office/powerpoint/2010/main" val="26729249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806C85-3334-47E1-8997-A4C8795835BD}" type="slidenum">
              <a:rPr kumimoji="1" lang="ja-JP" altLang="en-US" smtClean="0"/>
              <a:t>34</a:t>
            </a:fld>
            <a:endParaRPr kumimoji="1" lang="ja-JP" altLang="en-US"/>
          </a:p>
        </p:txBody>
      </p:sp>
    </p:spTree>
    <p:extLst>
      <p:ext uri="{BB962C8B-B14F-4D97-AF65-F5344CB8AC3E}">
        <p14:creationId xmlns:p14="http://schemas.microsoft.com/office/powerpoint/2010/main" val="20688620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806C85-3334-47E1-8997-A4C8795835BD}" type="slidenum">
              <a:rPr kumimoji="1" lang="ja-JP" altLang="en-US" smtClean="0"/>
              <a:t>35</a:t>
            </a:fld>
            <a:endParaRPr kumimoji="1" lang="ja-JP" altLang="en-US"/>
          </a:p>
        </p:txBody>
      </p:sp>
    </p:spTree>
    <p:extLst>
      <p:ext uri="{BB962C8B-B14F-4D97-AF65-F5344CB8AC3E}">
        <p14:creationId xmlns:p14="http://schemas.microsoft.com/office/powerpoint/2010/main" val="1567003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806C85-3334-47E1-8997-A4C8795835BD}" type="slidenum">
              <a:rPr kumimoji="1" lang="ja-JP" altLang="en-US" smtClean="0"/>
              <a:t>36</a:t>
            </a:fld>
            <a:endParaRPr kumimoji="1" lang="ja-JP" altLang="en-US"/>
          </a:p>
        </p:txBody>
      </p:sp>
    </p:spTree>
    <p:extLst>
      <p:ext uri="{BB962C8B-B14F-4D97-AF65-F5344CB8AC3E}">
        <p14:creationId xmlns:p14="http://schemas.microsoft.com/office/powerpoint/2010/main" val="2579347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806C85-3334-47E1-8997-A4C8795835BD}" type="slidenum">
              <a:rPr kumimoji="1" lang="ja-JP" altLang="en-US" smtClean="0"/>
              <a:t>37</a:t>
            </a:fld>
            <a:endParaRPr kumimoji="1" lang="ja-JP" altLang="en-US"/>
          </a:p>
        </p:txBody>
      </p:sp>
    </p:spTree>
    <p:extLst>
      <p:ext uri="{BB962C8B-B14F-4D97-AF65-F5344CB8AC3E}">
        <p14:creationId xmlns:p14="http://schemas.microsoft.com/office/powerpoint/2010/main" val="1784429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3BD7B3BC-BF49-4428-91E0-C04F580144AF}" type="slidenum">
              <a:rPr lang="en-US" altLang="ja-JP" smtClean="0"/>
              <a:pPr>
                <a:defRPr/>
              </a:pPr>
              <a:t>42</a:t>
            </a:fld>
            <a:endParaRPr lang="en-US" altLang="ja-JP"/>
          </a:p>
        </p:txBody>
      </p:sp>
    </p:spTree>
    <p:extLst>
      <p:ext uri="{BB962C8B-B14F-4D97-AF65-F5344CB8AC3E}">
        <p14:creationId xmlns:p14="http://schemas.microsoft.com/office/powerpoint/2010/main" val="1011574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EBPM</a:t>
            </a:r>
            <a:r>
              <a:rPr lang="ja-JP" altLang="en-US" dirty="0"/>
              <a:t>：証拠に基づく政策立案</a:t>
            </a:r>
            <a:endParaRPr kumimoji="1" lang="ja-JP" altLang="en-US" dirty="0"/>
          </a:p>
        </p:txBody>
      </p:sp>
      <p:sp>
        <p:nvSpPr>
          <p:cNvPr id="4" name="スライド番号プレースホルダー 3"/>
          <p:cNvSpPr>
            <a:spLocks noGrp="1"/>
          </p:cNvSpPr>
          <p:nvPr>
            <p:ph type="sldNum" sz="quarter" idx="10"/>
          </p:nvPr>
        </p:nvSpPr>
        <p:spPr/>
        <p:txBody>
          <a:bodyPr/>
          <a:lstStyle/>
          <a:p>
            <a:fld id="{CC130CA4-5B93-4A62-8D92-CE9602152AD1}" type="slidenum">
              <a:rPr kumimoji="1" lang="ja-JP" altLang="en-US" smtClean="0"/>
              <a:t>4</a:t>
            </a:fld>
            <a:endParaRPr kumimoji="1" lang="ja-JP" altLang="en-US"/>
          </a:p>
        </p:txBody>
      </p:sp>
    </p:spTree>
    <p:extLst>
      <p:ext uri="{BB962C8B-B14F-4D97-AF65-F5344CB8AC3E}">
        <p14:creationId xmlns:p14="http://schemas.microsoft.com/office/powerpoint/2010/main" val="802497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C130CA4-5B93-4A62-8D92-CE9602152AD1}" type="slidenum">
              <a:rPr kumimoji="1" lang="ja-JP" altLang="en-US" smtClean="0"/>
              <a:t>5</a:t>
            </a:fld>
            <a:endParaRPr kumimoji="1" lang="ja-JP" altLang="en-US"/>
          </a:p>
        </p:txBody>
      </p:sp>
    </p:spTree>
    <p:extLst>
      <p:ext uri="{BB962C8B-B14F-4D97-AF65-F5344CB8AC3E}">
        <p14:creationId xmlns:p14="http://schemas.microsoft.com/office/powerpoint/2010/main" val="802497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C130CA4-5B93-4A62-8D92-CE9602152AD1}" type="slidenum">
              <a:rPr kumimoji="1" lang="ja-JP" altLang="en-US" smtClean="0"/>
              <a:t>6</a:t>
            </a:fld>
            <a:endParaRPr kumimoji="1" lang="ja-JP" altLang="en-US"/>
          </a:p>
        </p:txBody>
      </p:sp>
    </p:spTree>
    <p:extLst>
      <p:ext uri="{BB962C8B-B14F-4D97-AF65-F5344CB8AC3E}">
        <p14:creationId xmlns:p14="http://schemas.microsoft.com/office/powerpoint/2010/main" val="802497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C130CA4-5B93-4A62-8D92-CE9602152AD1}" type="slidenum">
              <a:rPr kumimoji="1" lang="ja-JP" altLang="en-US" smtClean="0"/>
              <a:t>12</a:t>
            </a:fld>
            <a:endParaRPr kumimoji="1" lang="ja-JP" altLang="en-US"/>
          </a:p>
        </p:txBody>
      </p:sp>
    </p:spTree>
    <p:extLst>
      <p:ext uri="{BB962C8B-B14F-4D97-AF65-F5344CB8AC3E}">
        <p14:creationId xmlns:p14="http://schemas.microsoft.com/office/powerpoint/2010/main" val="802497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806C85-3334-47E1-8997-A4C8795835BD}" type="slidenum">
              <a:rPr kumimoji="1" lang="ja-JP" altLang="en-US" smtClean="0"/>
              <a:t>13</a:t>
            </a:fld>
            <a:endParaRPr kumimoji="1" lang="ja-JP" altLang="en-US"/>
          </a:p>
        </p:txBody>
      </p:sp>
    </p:spTree>
    <p:extLst>
      <p:ext uri="{BB962C8B-B14F-4D97-AF65-F5344CB8AC3E}">
        <p14:creationId xmlns:p14="http://schemas.microsoft.com/office/powerpoint/2010/main" val="969093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806C85-3334-47E1-8997-A4C8795835BD}" type="slidenum">
              <a:rPr kumimoji="1" lang="ja-JP" altLang="en-US" smtClean="0"/>
              <a:t>16</a:t>
            </a:fld>
            <a:endParaRPr kumimoji="1" lang="ja-JP" altLang="en-US"/>
          </a:p>
        </p:txBody>
      </p:sp>
    </p:spTree>
    <p:extLst>
      <p:ext uri="{BB962C8B-B14F-4D97-AF65-F5344CB8AC3E}">
        <p14:creationId xmlns:p14="http://schemas.microsoft.com/office/powerpoint/2010/main" val="1050931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806C85-3334-47E1-8997-A4C8795835BD}" type="slidenum">
              <a:rPr kumimoji="1" lang="ja-JP" altLang="en-US" smtClean="0"/>
              <a:t>25</a:t>
            </a:fld>
            <a:endParaRPr kumimoji="1" lang="ja-JP" altLang="en-US"/>
          </a:p>
        </p:txBody>
      </p:sp>
    </p:spTree>
    <p:extLst>
      <p:ext uri="{BB962C8B-B14F-4D97-AF65-F5344CB8AC3E}">
        <p14:creationId xmlns:p14="http://schemas.microsoft.com/office/powerpoint/2010/main" val="599082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806C85-3334-47E1-8997-A4C8795835BD}" type="slidenum">
              <a:rPr kumimoji="1" lang="ja-JP" altLang="en-US" smtClean="0"/>
              <a:t>32</a:t>
            </a:fld>
            <a:endParaRPr kumimoji="1" lang="ja-JP" altLang="en-US"/>
          </a:p>
        </p:txBody>
      </p:sp>
    </p:spTree>
    <p:extLst>
      <p:ext uri="{BB962C8B-B14F-4D97-AF65-F5344CB8AC3E}">
        <p14:creationId xmlns:p14="http://schemas.microsoft.com/office/powerpoint/2010/main" val="2595204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4288397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4105898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600252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タイトル スライド">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211016" y="228600"/>
            <a:ext cx="8721969" cy="954088"/>
          </a:xfrm>
          <a:prstGeom prst="rect">
            <a:avLst/>
          </a:prstGeom>
        </p:spPr>
        <p:txBody>
          <a:bodyPr lIns="0" tIns="0" rIns="0" bIns="39873" anchor="b"/>
          <a:lstStyle/>
          <a:p>
            <a:pPr defTabSz="797189" eaLnBrk="0" hangingPunct="0">
              <a:defRPr/>
            </a:pPr>
            <a:endParaRPr lang="ja-JP" altLang="en-US" sz="1846">
              <a:latin typeface="HGP創英角ｺﾞｼｯｸUB" pitchFamily="50" charset="-128"/>
            </a:endParaRPr>
          </a:p>
        </p:txBody>
      </p:sp>
      <p:sp>
        <p:nvSpPr>
          <p:cNvPr id="3" name="Rectangle 3"/>
          <p:cNvSpPr>
            <a:spLocks noGrp="1" noChangeArrowheads="1"/>
          </p:cNvSpPr>
          <p:nvPr/>
        </p:nvSpPr>
        <p:spPr bwMode="auto">
          <a:xfrm>
            <a:off x="211016" y="1524000"/>
            <a:ext cx="8721969" cy="5029200"/>
          </a:xfrm>
          <a:prstGeom prst="rect">
            <a:avLst/>
          </a:prstGeom>
        </p:spPr>
        <p:txBody>
          <a:bodyPr lIns="81630" tIns="39873" rIns="81630" bIns="39873"/>
          <a:lstStyle/>
          <a:p>
            <a:pPr marL="172920" indent="-172920" defTabSz="797189" eaLnBrk="0" hangingPunct="0">
              <a:spcBef>
                <a:spcPct val="30000"/>
              </a:spcBef>
              <a:buClr>
                <a:schemeClr val="bg2"/>
              </a:buClr>
              <a:buFont typeface="Wingdings" pitchFamily="2" charset="2"/>
              <a:buChar char="n"/>
              <a:defRPr/>
            </a:pPr>
            <a:endParaRPr lang="ja-JP" altLang="en-US" sz="1477"/>
          </a:p>
        </p:txBody>
      </p:sp>
    </p:spTree>
    <p:extLst>
      <p:ext uri="{BB962C8B-B14F-4D97-AF65-F5344CB8AC3E}">
        <p14:creationId xmlns:p14="http://schemas.microsoft.com/office/powerpoint/2010/main" val="1761938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211016" y="228600"/>
            <a:ext cx="8721969" cy="954088"/>
          </a:xfrm>
          <a:prstGeom prst="rect">
            <a:avLst/>
          </a:prstGeom>
        </p:spPr>
        <p:txBody>
          <a:bodyPr lIns="0" tIns="0" rIns="0" bIns="39873" anchor="b"/>
          <a:lstStyle/>
          <a:p>
            <a:pPr defTabSz="797189" eaLnBrk="0" fontAlgn="base" hangingPunct="0">
              <a:spcBef>
                <a:spcPct val="0"/>
              </a:spcBef>
              <a:spcAft>
                <a:spcPct val="0"/>
              </a:spcAft>
              <a:defRPr/>
            </a:pPr>
            <a:endParaRPr lang="ja-JP" altLang="en-US" sz="1846">
              <a:solidFill>
                <a:srgbClr val="000000"/>
              </a:solidFill>
              <a:latin typeface="HGP創英角ｺﾞｼｯｸUB" pitchFamily="50" charset="-128"/>
            </a:endParaRPr>
          </a:p>
        </p:txBody>
      </p:sp>
      <p:sp>
        <p:nvSpPr>
          <p:cNvPr id="3" name="Rectangle 3"/>
          <p:cNvSpPr>
            <a:spLocks noGrp="1" noChangeArrowheads="1"/>
          </p:cNvSpPr>
          <p:nvPr/>
        </p:nvSpPr>
        <p:spPr bwMode="auto">
          <a:xfrm>
            <a:off x="211016" y="1524000"/>
            <a:ext cx="8721969" cy="5029200"/>
          </a:xfrm>
          <a:prstGeom prst="rect">
            <a:avLst/>
          </a:prstGeom>
        </p:spPr>
        <p:txBody>
          <a:bodyPr lIns="81630" tIns="39873" rIns="81630" bIns="39873"/>
          <a:lstStyle/>
          <a:p>
            <a:pPr marL="172920" indent="-172920" defTabSz="797189" eaLnBrk="0" fontAlgn="base" hangingPunct="0">
              <a:spcBef>
                <a:spcPct val="30000"/>
              </a:spcBef>
              <a:spcAft>
                <a:spcPct val="0"/>
              </a:spcAft>
              <a:buClr>
                <a:srgbClr val="808080"/>
              </a:buClr>
              <a:buFont typeface="Wingdings" pitchFamily="2" charset="2"/>
              <a:buChar char="n"/>
              <a:defRPr/>
            </a:pPr>
            <a:endParaRPr lang="ja-JP" altLang="en-US" sz="1477">
              <a:solidFill>
                <a:srgbClr val="000000"/>
              </a:solidFill>
            </a:endParaRPr>
          </a:p>
        </p:txBody>
      </p:sp>
    </p:spTree>
    <p:extLst>
      <p:ext uri="{BB962C8B-B14F-4D97-AF65-F5344CB8AC3E}">
        <p14:creationId xmlns:p14="http://schemas.microsoft.com/office/powerpoint/2010/main" val="1249684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8"/>
          <p:cNvSpPr>
            <a:spLocks noGrp="1" noChangeArrowheads="1"/>
          </p:cNvSpPr>
          <p:nvPr>
            <p:ph type="sldNum" sz="quarter" idx="10"/>
          </p:nvPr>
        </p:nvSpPr>
        <p:spPr>
          <a:ln/>
        </p:spPr>
        <p:txBody>
          <a:bodyPr/>
          <a:lstStyle>
            <a:lvl1pPr>
              <a:defRPr/>
            </a:lvl1pPr>
          </a:lstStyle>
          <a:p>
            <a:pPr>
              <a:defRPr/>
            </a:pPr>
            <a:fld id="{54A15A9E-B4FA-4E16-985D-7884594341C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790792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a:t>マスタ タイトルの書式設定</a:t>
            </a:r>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a:t>マスタ テキストの書式設定</a:t>
            </a:r>
          </a:p>
        </p:txBody>
      </p:sp>
      <p:sp>
        <p:nvSpPr>
          <p:cNvPr id="4" name="Rectangle 8"/>
          <p:cNvSpPr>
            <a:spLocks noGrp="1" noChangeArrowheads="1"/>
          </p:cNvSpPr>
          <p:nvPr>
            <p:ph type="sldNum" sz="quarter" idx="10"/>
          </p:nvPr>
        </p:nvSpPr>
        <p:spPr>
          <a:ln/>
        </p:spPr>
        <p:txBody>
          <a:bodyPr/>
          <a:lstStyle>
            <a:lvl1pPr>
              <a:defRPr/>
            </a:lvl1pPr>
          </a:lstStyle>
          <a:p>
            <a:pPr>
              <a:defRPr/>
            </a:pPr>
            <a:fld id="{A01CE189-E623-4EB6-9BD5-C97AEFF86605}"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188512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211015" y="1524000"/>
            <a:ext cx="4290646" cy="5029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2339" y="1524000"/>
            <a:ext cx="4290646" cy="50292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8"/>
          <p:cNvSpPr>
            <a:spLocks noGrp="1" noChangeArrowheads="1"/>
          </p:cNvSpPr>
          <p:nvPr>
            <p:ph type="sldNum" sz="quarter" idx="10"/>
          </p:nvPr>
        </p:nvSpPr>
        <p:spPr>
          <a:ln/>
        </p:spPr>
        <p:txBody>
          <a:bodyPr/>
          <a:lstStyle>
            <a:lvl1pPr>
              <a:defRPr/>
            </a:lvl1pPr>
          </a:lstStyle>
          <a:p>
            <a:pPr>
              <a:defRPr/>
            </a:pPr>
            <a:fld id="{C5EE2270-A5DD-49F6-9F41-929E70C037B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5438816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8"/>
          <p:cNvSpPr>
            <a:spLocks noGrp="1" noChangeArrowheads="1"/>
          </p:cNvSpPr>
          <p:nvPr>
            <p:ph type="sldNum" sz="quarter" idx="10"/>
          </p:nvPr>
        </p:nvSpPr>
        <p:spPr>
          <a:ln/>
        </p:spPr>
        <p:txBody>
          <a:bodyPr/>
          <a:lstStyle>
            <a:lvl1pPr>
              <a:defRPr/>
            </a:lvl1pPr>
          </a:lstStyle>
          <a:p>
            <a:pPr>
              <a:defRPr/>
            </a:pPr>
            <a:fld id="{163BA261-C0F6-4DF9-B893-388D229E231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3241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8"/>
          <p:cNvSpPr>
            <a:spLocks noGrp="1" noChangeArrowheads="1"/>
          </p:cNvSpPr>
          <p:nvPr>
            <p:ph type="sldNum" sz="quarter" idx="10"/>
          </p:nvPr>
        </p:nvSpPr>
        <p:spPr>
          <a:ln/>
        </p:spPr>
        <p:txBody>
          <a:bodyPr/>
          <a:lstStyle>
            <a:lvl1pPr>
              <a:defRPr/>
            </a:lvl1pPr>
          </a:lstStyle>
          <a:p>
            <a:pPr>
              <a:defRPr/>
            </a:pPr>
            <a:fld id="{13C3710C-EED9-4490-A44E-B19D29C4B9F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6389078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558DBA4A-0E05-476D-A0FB-15BA41A3616E}"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65388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4110054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lstStyle>
            <a:lvl1pPr algn="l">
              <a:defRPr sz="1846" b="1"/>
            </a:lvl1pPr>
          </a:lstStyle>
          <a:p>
            <a:r>
              <a:rPr lang="ja-JP" altLang="en-US"/>
              <a:t>マスタ タイトルの書式設定</a:t>
            </a:r>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8"/>
          <p:cNvSpPr>
            <a:spLocks noGrp="1" noChangeArrowheads="1"/>
          </p:cNvSpPr>
          <p:nvPr>
            <p:ph type="sldNum" sz="quarter" idx="10"/>
          </p:nvPr>
        </p:nvSpPr>
        <p:spPr>
          <a:ln/>
        </p:spPr>
        <p:txBody>
          <a:bodyPr/>
          <a:lstStyle>
            <a:lvl1pPr>
              <a:defRPr/>
            </a:lvl1pPr>
          </a:lstStyle>
          <a:p>
            <a:pPr>
              <a:defRPr/>
            </a:pPr>
            <a:fld id="{FA11EBFE-A8A5-4C9A-B4F9-8E0830ED223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5415933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lstStyle>
            <a:lvl1pPr algn="l">
              <a:defRPr sz="1846" b="1"/>
            </a:lvl1pPr>
          </a:lstStyle>
          <a:p>
            <a:r>
              <a:rPr lang="ja-JP" altLang="en-US"/>
              <a:t>マスタ タイトルの書式設定</a:t>
            </a:r>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8"/>
          <p:cNvSpPr>
            <a:spLocks noGrp="1" noChangeArrowheads="1"/>
          </p:cNvSpPr>
          <p:nvPr>
            <p:ph type="sldNum" sz="quarter" idx="10"/>
          </p:nvPr>
        </p:nvSpPr>
        <p:spPr>
          <a:ln/>
        </p:spPr>
        <p:txBody>
          <a:bodyPr/>
          <a:lstStyle>
            <a:lvl1pPr>
              <a:defRPr/>
            </a:lvl1pPr>
          </a:lstStyle>
          <a:p>
            <a:pPr>
              <a:defRPr/>
            </a:pPr>
            <a:fld id="{63DDB5F2-E933-4C34-A9C2-48D416702615}"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247398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8"/>
          <p:cNvSpPr>
            <a:spLocks noGrp="1" noChangeArrowheads="1"/>
          </p:cNvSpPr>
          <p:nvPr>
            <p:ph type="sldNum" sz="quarter" idx="10"/>
          </p:nvPr>
        </p:nvSpPr>
        <p:spPr>
          <a:ln/>
        </p:spPr>
        <p:txBody>
          <a:bodyPr/>
          <a:lstStyle>
            <a:lvl1pPr>
              <a:defRPr/>
            </a:lvl1pPr>
          </a:lstStyle>
          <a:p>
            <a:pPr>
              <a:defRPr/>
            </a:pPr>
            <a:fld id="{8836087D-EFDC-46EA-8E84-2FEBDC48412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7040245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2492" y="228600"/>
            <a:ext cx="2180492" cy="63246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211015" y="228600"/>
            <a:ext cx="6400800" cy="63246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8"/>
          <p:cNvSpPr>
            <a:spLocks noGrp="1" noChangeArrowheads="1"/>
          </p:cNvSpPr>
          <p:nvPr>
            <p:ph type="sldNum" sz="quarter" idx="10"/>
          </p:nvPr>
        </p:nvSpPr>
        <p:spPr>
          <a:ln/>
        </p:spPr>
        <p:txBody>
          <a:bodyPr/>
          <a:lstStyle>
            <a:lvl1pPr>
              <a:defRPr/>
            </a:lvl1pPr>
          </a:lstStyle>
          <a:p>
            <a:pPr>
              <a:defRPr/>
            </a:pPr>
            <a:fld id="{16880C9C-331B-4A78-9C2D-85A2303A16BB}"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652685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11016" y="228600"/>
            <a:ext cx="8721969" cy="954088"/>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211015" y="1524000"/>
            <a:ext cx="4290646" cy="50292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2339" y="1524000"/>
            <a:ext cx="4290646" cy="50292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8"/>
          <p:cNvSpPr>
            <a:spLocks noGrp="1" noChangeArrowheads="1"/>
          </p:cNvSpPr>
          <p:nvPr>
            <p:ph type="sldNum" sz="quarter" idx="10"/>
          </p:nvPr>
        </p:nvSpPr>
        <p:spPr>
          <a:ln/>
        </p:spPr>
        <p:txBody>
          <a:bodyPr/>
          <a:lstStyle>
            <a:lvl1pPr>
              <a:defRPr/>
            </a:lvl1pPr>
          </a:lstStyle>
          <a:p>
            <a:pPr>
              <a:defRPr/>
            </a:pPr>
            <a:fld id="{9DE6A8DC-E68B-4645-99F3-5B6075E824A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492100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1038935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4242467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3627049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924658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2139027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2931354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2826626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87FBFE-3058-4C23-B3E6-BDDF894D0521}" type="slidenum">
              <a:rPr kumimoji="1" lang="ja-JP" altLang="en-US" smtClean="0"/>
              <a:t>‹#›</a:t>
            </a:fld>
            <a:endParaRPr kumimoji="1" lang="ja-JP" altLang="en-US"/>
          </a:p>
        </p:txBody>
      </p:sp>
    </p:spTree>
    <p:extLst>
      <p:ext uri="{BB962C8B-B14F-4D97-AF65-F5344CB8AC3E}">
        <p14:creationId xmlns:p14="http://schemas.microsoft.com/office/powerpoint/2010/main" val="4289974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1016" y="228600"/>
            <a:ext cx="8721969" cy="954088"/>
          </a:xfrm>
          <a:prstGeom prst="rect">
            <a:avLst/>
          </a:prstGeom>
          <a:noFill/>
          <a:ln w="9525">
            <a:noFill/>
            <a:miter lim="800000"/>
            <a:headEnd/>
            <a:tailEnd/>
          </a:ln>
        </p:spPr>
        <p:txBody>
          <a:bodyPr vert="horz" wrap="square" lIns="0" tIns="0" rIns="0" bIns="43196" numCol="1" anchor="b"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211016" y="1524000"/>
            <a:ext cx="8721969" cy="5029200"/>
          </a:xfrm>
          <a:prstGeom prst="rect">
            <a:avLst/>
          </a:prstGeom>
          <a:noFill/>
          <a:ln w="9525">
            <a:noFill/>
            <a:miter lim="800000"/>
            <a:headEnd/>
            <a:tailEnd/>
          </a:ln>
        </p:spPr>
        <p:txBody>
          <a:bodyPr vert="horz" wrap="square" lIns="88433" tIns="43196" rIns="88433" bIns="43196"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110024" name="Rectangle 8"/>
          <p:cNvSpPr>
            <a:spLocks noGrp="1" noChangeArrowheads="1"/>
          </p:cNvSpPr>
          <p:nvPr>
            <p:ph type="sldNum" sz="quarter" idx="4"/>
          </p:nvPr>
        </p:nvSpPr>
        <p:spPr bwMode="auto">
          <a:xfrm>
            <a:off x="8323385" y="6629400"/>
            <a:ext cx="609600" cy="2286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a:latin typeface="ＭＳ Ｐゴシック" charset="0"/>
                <a:ea typeface="ＭＳ Ｐゴシック" charset="0"/>
                <a:cs typeface="ＭＳ Ｐゴシック" charset="0"/>
              </a:defRPr>
            </a:lvl1pPr>
          </a:lstStyle>
          <a:p>
            <a:pPr fontAlgn="base">
              <a:spcBef>
                <a:spcPct val="0"/>
              </a:spcBef>
              <a:spcAft>
                <a:spcPct val="0"/>
              </a:spcAft>
              <a:defRPr/>
            </a:pPr>
            <a:fld id="{11C9A298-02EE-4611-AEAE-19F1BA03E59C}" type="slidenum">
              <a:rPr lang="ja-JP" altLang="en-US" sz="1108">
                <a:solidFill>
                  <a:srgbClr val="000000"/>
                </a:solidFill>
              </a:rPr>
              <a:pPr fontAlgn="base">
                <a:spcBef>
                  <a:spcPct val="0"/>
                </a:spcBef>
                <a:spcAft>
                  <a:spcPct val="0"/>
                </a:spcAft>
                <a:defRPr/>
              </a:pPr>
              <a:t>‹#›</a:t>
            </a:fld>
            <a:endParaRPr lang="en-US" altLang="ja-JP" sz="1108">
              <a:solidFill>
                <a:srgbClr val="000000"/>
              </a:solidFill>
            </a:endParaRPr>
          </a:p>
        </p:txBody>
      </p:sp>
      <p:sp>
        <p:nvSpPr>
          <p:cNvPr id="1029" name="Line 9"/>
          <p:cNvSpPr>
            <a:spLocks noChangeShapeType="1"/>
          </p:cNvSpPr>
          <p:nvPr/>
        </p:nvSpPr>
        <p:spPr bwMode="auto">
          <a:xfrm>
            <a:off x="211016" y="1295400"/>
            <a:ext cx="8721969" cy="0"/>
          </a:xfrm>
          <a:prstGeom prst="line">
            <a:avLst/>
          </a:prstGeom>
          <a:noFill/>
          <a:ln w="6350">
            <a:solidFill>
              <a:schemeClr val="tx1"/>
            </a:solidFill>
            <a:prstDash val="dash"/>
            <a:round/>
            <a:headEnd/>
            <a:tailEnd/>
          </a:ln>
        </p:spPr>
        <p:txBody>
          <a:bodyPr/>
          <a:lstStyle/>
          <a:p>
            <a:pPr fontAlgn="base">
              <a:spcBef>
                <a:spcPct val="0"/>
              </a:spcBef>
              <a:spcAft>
                <a:spcPct val="0"/>
              </a:spcAft>
              <a:defRPr/>
            </a:pPr>
            <a:endParaRPr lang="ja-JP" altLang="en-US" sz="1108">
              <a:solidFill>
                <a:srgbClr val="000000"/>
              </a:solidFill>
            </a:endParaRPr>
          </a:p>
        </p:txBody>
      </p:sp>
    </p:spTree>
    <p:extLst>
      <p:ext uri="{BB962C8B-B14F-4D97-AF65-F5344CB8AC3E}">
        <p14:creationId xmlns:p14="http://schemas.microsoft.com/office/powerpoint/2010/main" val="332660703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797189" rtl="0" eaLnBrk="0" fontAlgn="base" hangingPunct="0">
        <a:spcBef>
          <a:spcPct val="0"/>
        </a:spcBef>
        <a:spcAft>
          <a:spcPct val="0"/>
        </a:spcAft>
        <a:defRPr kumimoji="1" sz="1846">
          <a:solidFill>
            <a:schemeClr val="tx1"/>
          </a:solidFill>
          <a:latin typeface="+mj-lt"/>
          <a:ea typeface="+mj-ea"/>
          <a:cs typeface="ＭＳ Ｐゴシック" charset="0"/>
        </a:defRPr>
      </a:lvl1pPr>
      <a:lvl2pPr algn="l" defTabSz="797189" rtl="0" eaLnBrk="0" fontAlgn="base" hangingPunct="0">
        <a:spcBef>
          <a:spcPct val="0"/>
        </a:spcBef>
        <a:spcAft>
          <a:spcPct val="0"/>
        </a:spcAft>
        <a:defRPr kumimoji="1" sz="1846">
          <a:solidFill>
            <a:schemeClr val="tx1"/>
          </a:solidFill>
          <a:latin typeface="HGP創英角ｺﾞｼｯｸUB" pitchFamily="50" charset="-128"/>
          <a:ea typeface="ＭＳ Ｐゴシック" pitchFamily="50" charset="-128"/>
          <a:cs typeface="ＭＳ Ｐゴシック" charset="0"/>
        </a:defRPr>
      </a:lvl2pPr>
      <a:lvl3pPr algn="l" defTabSz="797189" rtl="0" eaLnBrk="0" fontAlgn="base" hangingPunct="0">
        <a:spcBef>
          <a:spcPct val="0"/>
        </a:spcBef>
        <a:spcAft>
          <a:spcPct val="0"/>
        </a:spcAft>
        <a:defRPr kumimoji="1" sz="1846">
          <a:solidFill>
            <a:schemeClr val="tx1"/>
          </a:solidFill>
          <a:latin typeface="HGP創英角ｺﾞｼｯｸUB" pitchFamily="50" charset="-128"/>
          <a:ea typeface="ＭＳ Ｐゴシック" pitchFamily="50" charset="-128"/>
          <a:cs typeface="ＭＳ Ｐゴシック" charset="0"/>
        </a:defRPr>
      </a:lvl3pPr>
      <a:lvl4pPr algn="l" defTabSz="797189" rtl="0" eaLnBrk="0" fontAlgn="base" hangingPunct="0">
        <a:spcBef>
          <a:spcPct val="0"/>
        </a:spcBef>
        <a:spcAft>
          <a:spcPct val="0"/>
        </a:spcAft>
        <a:defRPr kumimoji="1" sz="1846">
          <a:solidFill>
            <a:schemeClr val="tx1"/>
          </a:solidFill>
          <a:latin typeface="HGP創英角ｺﾞｼｯｸUB" pitchFamily="50" charset="-128"/>
          <a:ea typeface="ＭＳ Ｐゴシック" pitchFamily="50" charset="-128"/>
          <a:cs typeface="ＭＳ Ｐゴシック" charset="0"/>
        </a:defRPr>
      </a:lvl4pPr>
      <a:lvl5pPr algn="l" defTabSz="797189" rtl="0" eaLnBrk="0" fontAlgn="base" hangingPunct="0">
        <a:spcBef>
          <a:spcPct val="0"/>
        </a:spcBef>
        <a:spcAft>
          <a:spcPct val="0"/>
        </a:spcAft>
        <a:defRPr kumimoji="1" sz="1846">
          <a:solidFill>
            <a:schemeClr val="tx1"/>
          </a:solidFill>
          <a:latin typeface="HGP創英角ｺﾞｼｯｸUB" pitchFamily="50" charset="-128"/>
          <a:ea typeface="ＭＳ Ｐゴシック" pitchFamily="50" charset="-128"/>
          <a:cs typeface="ＭＳ Ｐゴシック" charset="0"/>
        </a:defRPr>
      </a:lvl5pPr>
      <a:lvl6pPr marL="422041" algn="l" defTabSz="797189" rtl="0" fontAlgn="base">
        <a:spcBef>
          <a:spcPct val="0"/>
        </a:spcBef>
        <a:spcAft>
          <a:spcPct val="0"/>
        </a:spcAft>
        <a:defRPr kumimoji="1" sz="1846">
          <a:solidFill>
            <a:schemeClr val="tx1"/>
          </a:solidFill>
          <a:latin typeface="HGP創英角ｺﾞｼｯｸUB" pitchFamily="50" charset="-128"/>
          <a:ea typeface="ＭＳ Ｐゴシック" pitchFamily="50" charset="-128"/>
        </a:defRPr>
      </a:lvl6pPr>
      <a:lvl7pPr marL="844083" algn="l" defTabSz="797189" rtl="0" fontAlgn="base">
        <a:spcBef>
          <a:spcPct val="0"/>
        </a:spcBef>
        <a:spcAft>
          <a:spcPct val="0"/>
        </a:spcAft>
        <a:defRPr kumimoji="1" sz="1846">
          <a:solidFill>
            <a:schemeClr val="tx1"/>
          </a:solidFill>
          <a:latin typeface="HGP創英角ｺﾞｼｯｸUB" pitchFamily="50" charset="-128"/>
          <a:ea typeface="ＭＳ Ｐゴシック" pitchFamily="50" charset="-128"/>
        </a:defRPr>
      </a:lvl7pPr>
      <a:lvl8pPr marL="1266124" algn="l" defTabSz="797189" rtl="0" fontAlgn="base">
        <a:spcBef>
          <a:spcPct val="0"/>
        </a:spcBef>
        <a:spcAft>
          <a:spcPct val="0"/>
        </a:spcAft>
        <a:defRPr kumimoji="1" sz="1846">
          <a:solidFill>
            <a:schemeClr val="tx1"/>
          </a:solidFill>
          <a:latin typeface="HGP創英角ｺﾞｼｯｸUB" pitchFamily="50" charset="-128"/>
          <a:ea typeface="ＭＳ Ｐゴシック" pitchFamily="50" charset="-128"/>
        </a:defRPr>
      </a:lvl8pPr>
      <a:lvl9pPr marL="1688165" algn="l" defTabSz="797189" rtl="0" fontAlgn="base">
        <a:spcBef>
          <a:spcPct val="0"/>
        </a:spcBef>
        <a:spcAft>
          <a:spcPct val="0"/>
        </a:spcAft>
        <a:defRPr kumimoji="1" sz="1846">
          <a:solidFill>
            <a:schemeClr val="tx1"/>
          </a:solidFill>
          <a:latin typeface="HGP創英角ｺﾞｼｯｸUB" pitchFamily="50" charset="-128"/>
          <a:ea typeface="ＭＳ Ｐゴシック" pitchFamily="50" charset="-128"/>
        </a:defRPr>
      </a:lvl9pPr>
    </p:titleStyle>
    <p:bodyStyle>
      <a:lvl1pPr marL="172920" indent="-172920" algn="l" defTabSz="797189" rtl="0" eaLnBrk="0" fontAlgn="base" hangingPunct="0">
        <a:spcBef>
          <a:spcPct val="30000"/>
        </a:spcBef>
        <a:spcAft>
          <a:spcPct val="0"/>
        </a:spcAft>
        <a:buClr>
          <a:schemeClr val="bg2"/>
        </a:buClr>
        <a:buFont typeface="Wingdings" pitchFamily="2" charset="2"/>
        <a:buChar char="n"/>
        <a:defRPr kumimoji="1" sz="1477">
          <a:solidFill>
            <a:schemeClr val="tx1"/>
          </a:solidFill>
          <a:latin typeface="+mn-lt"/>
          <a:ea typeface="+mn-ea"/>
          <a:cs typeface="ＭＳ Ｐゴシック" charset="0"/>
        </a:defRPr>
      </a:lvl1pPr>
      <a:lvl2pPr marL="521690" indent="-172920" algn="l" defTabSz="797189" rtl="0" eaLnBrk="0" fontAlgn="base" hangingPunct="0">
        <a:spcBef>
          <a:spcPct val="30000"/>
        </a:spcBef>
        <a:spcAft>
          <a:spcPct val="0"/>
        </a:spcAft>
        <a:buClr>
          <a:schemeClr val="bg2"/>
        </a:buClr>
        <a:buFont typeface="Wingdings" pitchFamily="2" charset="2"/>
        <a:buChar char="l"/>
        <a:defRPr kumimoji="1" sz="1292">
          <a:solidFill>
            <a:schemeClr val="tx1"/>
          </a:solidFill>
          <a:latin typeface="+mn-lt"/>
          <a:ea typeface="+mn-ea"/>
        </a:defRPr>
      </a:lvl2pPr>
      <a:lvl3pPr marL="879253" indent="-181712" algn="l" defTabSz="797189" rtl="0" eaLnBrk="0" fontAlgn="base" hangingPunct="0">
        <a:spcBef>
          <a:spcPct val="20000"/>
        </a:spcBef>
        <a:spcAft>
          <a:spcPct val="0"/>
        </a:spcAft>
        <a:buClr>
          <a:schemeClr val="tx1"/>
        </a:buClr>
        <a:buChar char="▪"/>
        <a:defRPr kumimoji="1" sz="1292">
          <a:solidFill>
            <a:schemeClr val="tx1"/>
          </a:solidFill>
          <a:latin typeface="+mn-lt"/>
          <a:ea typeface="+mn-ea"/>
        </a:defRPr>
      </a:lvl3pPr>
      <a:lvl4pPr marL="1232420" indent="-177316" algn="l" defTabSz="797189" rtl="0" eaLnBrk="0" fontAlgn="base" hangingPunct="0">
        <a:spcBef>
          <a:spcPct val="15000"/>
        </a:spcBef>
        <a:spcAft>
          <a:spcPct val="0"/>
        </a:spcAft>
        <a:buClr>
          <a:schemeClr val="tx1"/>
        </a:buClr>
        <a:buChar char="▪"/>
        <a:defRPr kumimoji="1" sz="1108">
          <a:solidFill>
            <a:schemeClr val="tx1"/>
          </a:solidFill>
          <a:latin typeface="+mn-lt"/>
          <a:ea typeface="+mn-ea"/>
        </a:defRPr>
      </a:lvl4pPr>
      <a:lvl5pPr marL="1585586" indent="-177316" algn="l" defTabSz="797189" rtl="0" eaLnBrk="0" fontAlgn="base" hangingPunct="0">
        <a:spcBef>
          <a:spcPct val="10000"/>
        </a:spcBef>
        <a:spcAft>
          <a:spcPct val="0"/>
        </a:spcAft>
        <a:buClr>
          <a:schemeClr val="tx1"/>
        </a:buClr>
        <a:buChar char="▪"/>
        <a:defRPr kumimoji="1" sz="1108">
          <a:solidFill>
            <a:schemeClr val="tx1"/>
          </a:solidFill>
          <a:latin typeface="+mn-lt"/>
          <a:ea typeface="+mn-ea"/>
        </a:defRPr>
      </a:lvl5pPr>
      <a:lvl6pPr marL="2007627" indent="-177316" algn="l" defTabSz="797189" rtl="0" fontAlgn="base">
        <a:spcBef>
          <a:spcPct val="10000"/>
        </a:spcBef>
        <a:spcAft>
          <a:spcPct val="0"/>
        </a:spcAft>
        <a:buClr>
          <a:schemeClr val="tx1"/>
        </a:buClr>
        <a:buChar char="▪"/>
        <a:defRPr kumimoji="1" sz="1108">
          <a:solidFill>
            <a:schemeClr val="tx1"/>
          </a:solidFill>
          <a:latin typeface="+mn-lt"/>
          <a:ea typeface="+mn-ea"/>
        </a:defRPr>
      </a:lvl6pPr>
      <a:lvl7pPr marL="2429668" indent="-177316" algn="l" defTabSz="797189" rtl="0" fontAlgn="base">
        <a:spcBef>
          <a:spcPct val="10000"/>
        </a:spcBef>
        <a:spcAft>
          <a:spcPct val="0"/>
        </a:spcAft>
        <a:buClr>
          <a:schemeClr val="tx1"/>
        </a:buClr>
        <a:buChar char="▪"/>
        <a:defRPr kumimoji="1" sz="1108">
          <a:solidFill>
            <a:schemeClr val="tx1"/>
          </a:solidFill>
          <a:latin typeface="+mn-lt"/>
          <a:ea typeface="+mn-ea"/>
        </a:defRPr>
      </a:lvl7pPr>
      <a:lvl8pPr marL="2851710" indent="-177316" algn="l" defTabSz="797189" rtl="0" fontAlgn="base">
        <a:spcBef>
          <a:spcPct val="10000"/>
        </a:spcBef>
        <a:spcAft>
          <a:spcPct val="0"/>
        </a:spcAft>
        <a:buClr>
          <a:schemeClr val="tx1"/>
        </a:buClr>
        <a:buChar char="▪"/>
        <a:defRPr kumimoji="1" sz="1108">
          <a:solidFill>
            <a:schemeClr val="tx1"/>
          </a:solidFill>
          <a:latin typeface="+mn-lt"/>
          <a:ea typeface="+mn-ea"/>
        </a:defRPr>
      </a:lvl8pPr>
      <a:lvl9pPr marL="3273751" indent="-177316" algn="l" defTabSz="797189" rtl="0" fontAlgn="base">
        <a:spcBef>
          <a:spcPct val="10000"/>
        </a:spcBef>
        <a:spcAft>
          <a:spcPct val="0"/>
        </a:spcAft>
        <a:buClr>
          <a:schemeClr val="tx1"/>
        </a:buClr>
        <a:buChar char="▪"/>
        <a:defRPr kumimoji="1" sz="1108">
          <a:solidFill>
            <a:schemeClr val="tx1"/>
          </a:solidFill>
          <a:latin typeface="+mn-lt"/>
          <a:ea typeface="+mn-ea"/>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4"/>
          <p:cNvSpPr txBox="1">
            <a:spLocks noChangeArrowheads="1"/>
          </p:cNvSpPr>
          <p:nvPr/>
        </p:nvSpPr>
        <p:spPr bwMode="auto">
          <a:xfrm>
            <a:off x="4349334" y="4388055"/>
            <a:ext cx="3048000" cy="284052"/>
          </a:xfrm>
          <a:prstGeom prst="rect">
            <a:avLst/>
          </a:prstGeom>
          <a:noFill/>
          <a:ln w="9525">
            <a:noFill/>
            <a:miter lim="800000"/>
            <a:headEnd/>
            <a:tailEnd/>
          </a:ln>
        </p:spPr>
        <p:txBody>
          <a:bodyPr lIns="0" tIns="0" rIns="0" bIns="0" anchor="ctr">
            <a:spAutoFit/>
          </a:bodyPr>
          <a:lstStyle/>
          <a:p>
            <a:pPr eaLnBrk="0" hangingPunct="0"/>
            <a:r>
              <a:rPr kumimoji="0" lang="en-US" altLang="ja-JP" sz="1846" dirty="0"/>
              <a:t>2019</a:t>
            </a:r>
            <a:r>
              <a:rPr kumimoji="0" lang="ja-JP" altLang="en-US" sz="1846" dirty="0"/>
              <a:t>年</a:t>
            </a:r>
            <a:r>
              <a:rPr kumimoji="0" lang="en-US" altLang="ja-JP" sz="1846" dirty="0"/>
              <a:t>2</a:t>
            </a:r>
            <a:r>
              <a:rPr kumimoji="0" lang="ja-JP" altLang="en-US" sz="1846" dirty="0"/>
              <a:t>月</a:t>
            </a:r>
            <a:r>
              <a:rPr kumimoji="0" lang="en-US" altLang="ja-JP" sz="1846" dirty="0"/>
              <a:t>15</a:t>
            </a:r>
            <a:r>
              <a:rPr kumimoji="0" lang="ja-JP" altLang="en-US" sz="1846" dirty="0"/>
              <a:t>日（金）</a:t>
            </a:r>
          </a:p>
        </p:txBody>
      </p:sp>
      <p:sp>
        <p:nvSpPr>
          <p:cNvPr id="16386" name="Text Box 5"/>
          <p:cNvSpPr txBox="1">
            <a:spLocks noChangeArrowheads="1"/>
          </p:cNvSpPr>
          <p:nvPr/>
        </p:nvSpPr>
        <p:spPr bwMode="auto">
          <a:xfrm>
            <a:off x="4998509" y="4957785"/>
            <a:ext cx="985883" cy="284052"/>
          </a:xfrm>
          <a:prstGeom prst="rect">
            <a:avLst/>
          </a:prstGeom>
          <a:noFill/>
          <a:ln w="9525">
            <a:noFill/>
            <a:miter lim="800000"/>
            <a:headEnd/>
            <a:tailEnd/>
          </a:ln>
        </p:spPr>
        <p:txBody>
          <a:bodyPr wrap="square" lIns="0" tIns="0" rIns="0" bIns="0">
            <a:spAutoFit/>
          </a:bodyPr>
          <a:lstStyle/>
          <a:p>
            <a:pPr eaLnBrk="0" hangingPunct="0"/>
            <a:r>
              <a:rPr kumimoji="0" lang="ja-JP" altLang="en-US" sz="1846" dirty="0"/>
              <a:t>つくば市</a:t>
            </a:r>
            <a:endParaRPr kumimoji="0" lang="en-US" altLang="ja-JP" sz="1846" dirty="0"/>
          </a:p>
        </p:txBody>
      </p:sp>
      <p:sp>
        <p:nvSpPr>
          <p:cNvPr id="16387" name="タイトル 13"/>
          <p:cNvSpPr>
            <a:spLocks noGrp="1"/>
          </p:cNvSpPr>
          <p:nvPr>
            <p:ph type="ctrTitle" sz="quarter" idx="4294967295"/>
          </p:nvPr>
        </p:nvSpPr>
        <p:spPr bwMode="gray">
          <a:xfrm>
            <a:off x="467544" y="1412776"/>
            <a:ext cx="7992888" cy="1828800"/>
          </a:xfrm>
          <a:solidFill>
            <a:srgbClr val="FFFFFF"/>
          </a:solidFill>
        </p:spPr>
        <p:txBody>
          <a:bodyPr vert="horz" lIns="91440" tIns="39870" rIns="91440" bIns="39870" rtlCol="0" anchor="ctr">
            <a:normAutofit/>
          </a:bodyPr>
          <a:lstStyle/>
          <a:p>
            <a:r>
              <a:rPr lang="ja-JP" altLang="en-US" sz="2954" dirty="0"/>
              <a:t>つくば市における庁内データ利活用と</a:t>
            </a:r>
            <a:r>
              <a:rPr lang="en-US" altLang="ja-JP" sz="2954" dirty="0"/>
              <a:t/>
            </a:r>
            <a:br>
              <a:rPr lang="en-US" altLang="ja-JP" sz="2954" dirty="0"/>
            </a:br>
            <a:r>
              <a:rPr lang="ja-JP" altLang="en-US" sz="2954" dirty="0"/>
              <a:t>オープンデータの取組紹介</a:t>
            </a:r>
            <a:br>
              <a:rPr lang="ja-JP" altLang="en-US" sz="2954" dirty="0"/>
            </a:br>
            <a:endParaRPr lang="en-US" altLang="ja-JP" sz="2954" dirty="0">
              <a:ea typeface="HGP創英角ｺﾞｼｯｸUB" pitchFamily="50" charset="-128"/>
            </a:endParaRPr>
          </a:p>
        </p:txBody>
      </p:sp>
      <p:cxnSp>
        <p:nvCxnSpPr>
          <p:cNvPr id="13" name="直線コネクタ 12"/>
          <p:cNvCxnSpPr/>
          <p:nvPr/>
        </p:nvCxnSpPr>
        <p:spPr>
          <a:xfrm>
            <a:off x="583865" y="2764311"/>
            <a:ext cx="7976271" cy="0"/>
          </a:xfrm>
          <a:prstGeom prst="straightConnector1">
            <a:avLst/>
          </a:prstGeom>
          <a:ln w="57150">
            <a:solidFill>
              <a:schemeClr val="tx2"/>
            </a:solidFill>
            <a:tailEnd type="none"/>
          </a:ln>
        </p:spPr>
        <p:style>
          <a:lnRef idx="2">
            <a:schemeClr val="accent1"/>
          </a:lnRef>
          <a:fillRef idx="0">
            <a:schemeClr val="accent1"/>
          </a:fillRef>
          <a:effectRef idx="1">
            <a:schemeClr val="accent1"/>
          </a:effectRef>
          <a:fontRef idx="minor">
            <a:schemeClr val="tx1"/>
          </a:fontRef>
        </p:style>
      </p:cxnSp>
      <p:sp>
        <p:nvSpPr>
          <p:cNvPr id="8" name="Text Box 5"/>
          <p:cNvSpPr txBox="1">
            <a:spLocks noChangeArrowheads="1"/>
          </p:cNvSpPr>
          <p:nvPr/>
        </p:nvSpPr>
        <p:spPr bwMode="auto">
          <a:xfrm>
            <a:off x="4998509" y="5290130"/>
            <a:ext cx="3561627" cy="568104"/>
          </a:xfrm>
          <a:prstGeom prst="rect">
            <a:avLst/>
          </a:prstGeom>
          <a:noFill/>
          <a:ln w="9525">
            <a:noFill/>
            <a:miter lim="800000"/>
            <a:headEnd/>
            <a:tailEnd/>
          </a:ln>
        </p:spPr>
        <p:txBody>
          <a:bodyPr wrap="square" lIns="0" tIns="0" rIns="0" bIns="0">
            <a:spAutoFit/>
          </a:bodyPr>
          <a:lstStyle/>
          <a:p>
            <a:pPr eaLnBrk="0" hangingPunct="0"/>
            <a:r>
              <a:rPr kumimoji="0" lang="ja-JP" altLang="en-US" sz="1846" dirty="0"/>
              <a:t>政策イノベーション部情報政策課</a:t>
            </a:r>
            <a:endParaRPr kumimoji="0" lang="en-US" altLang="ja-JP" sz="1846" dirty="0"/>
          </a:p>
          <a:p>
            <a:pPr eaLnBrk="0" hangingPunct="0"/>
            <a:r>
              <a:rPr kumimoji="0" lang="ja-JP" altLang="en-US" sz="1846" dirty="0"/>
              <a:t>主査　　家中　賢作</a:t>
            </a:r>
            <a:endParaRPr kumimoji="0" lang="en-US" altLang="ja-JP" sz="1846" dirty="0"/>
          </a:p>
        </p:txBody>
      </p:sp>
    </p:spTree>
    <p:extLst>
      <p:ext uri="{BB962C8B-B14F-4D97-AF65-F5344CB8AC3E}">
        <p14:creationId xmlns:p14="http://schemas.microsoft.com/office/powerpoint/2010/main" val="1742430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Tools\Kioku\ScreenShot\20190129\1901290952_126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620688"/>
            <a:ext cx="9201324" cy="62373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Tools\Kioku\ScreenShot\20190129\1901290952_126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03648" y="269940"/>
            <a:ext cx="6480720" cy="64070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円/楕円 1"/>
          <p:cNvSpPr/>
          <p:nvPr/>
        </p:nvSpPr>
        <p:spPr>
          <a:xfrm>
            <a:off x="2699792" y="2420888"/>
            <a:ext cx="1728192" cy="1728192"/>
          </a:xfrm>
          <a:prstGeom prst="ellipse">
            <a:avLst/>
          </a:prstGeom>
          <a:solidFill>
            <a:schemeClr val="bg1"/>
          </a:solidFill>
          <a:ln w="57150"/>
        </p:spPr>
        <p:style>
          <a:lnRef idx="2">
            <a:schemeClr val="accent2"/>
          </a:lnRef>
          <a:fillRef idx="1">
            <a:schemeClr val="lt1"/>
          </a:fillRef>
          <a:effectRef idx="0">
            <a:schemeClr val="accent2"/>
          </a:effectRef>
          <a:fontRef idx="minor">
            <a:schemeClr val="dk1"/>
          </a:fontRef>
        </p:style>
        <p:txBody>
          <a:bodyPr wrap="none" rtlCol="0" anchor="ctr"/>
          <a:lstStyle/>
          <a:p>
            <a:pPr algn="ctr"/>
            <a:r>
              <a:rPr kumimoji="1" lang="ja-JP" altLang="en-US" sz="2400" dirty="0">
                <a:solidFill>
                  <a:srgbClr val="FF0000"/>
                </a:solidFill>
              </a:rPr>
              <a:t>もっと</a:t>
            </a:r>
            <a:endParaRPr kumimoji="1" lang="en-US" altLang="ja-JP" sz="2400" dirty="0">
              <a:solidFill>
                <a:srgbClr val="FF0000"/>
              </a:solidFill>
            </a:endParaRPr>
          </a:p>
          <a:p>
            <a:pPr algn="ctr"/>
            <a:r>
              <a:rPr lang="ja-JP" altLang="en-US" sz="2400" dirty="0">
                <a:solidFill>
                  <a:srgbClr val="FF0000"/>
                </a:solidFill>
              </a:rPr>
              <a:t>増やしたい</a:t>
            </a:r>
            <a:endParaRPr kumimoji="1" lang="en-US" altLang="ja-JP" sz="2400" dirty="0">
              <a:solidFill>
                <a:srgbClr val="FF0000"/>
              </a:solidFill>
            </a:endParaRP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10</a:t>
            </a:fld>
            <a:endParaRPr lang="en-US" altLang="ja-JP" sz="1108" dirty="0">
              <a:solidFill>
                <a:srgbClr val="000000"/>
              </a:solidFill>
              <a:latin typeface="ＭＳ Ｐゴシック" charset="-128"/>
            </a:endParaRPr>
          </a:p>
        </p:txBody>
      </p:sp>
      <p:sp>
        <p:nvSpPr>
          <p:cNvPr id="7" name="テキスト ボックス 6"/>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つくば市のオープンデータ状況</a:t>
            </a:r>
            <a:endPar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67492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Tools\Kioku\ScreenShot\20190129\1901290952_126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620688"/>
            <a:ext cx="9201324" cy="6237312"/>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p:cNvSpPr/>
          <p:nvPr/>
        </p:nvSpPr>
        <p:spPr>
          <a:xfrm>
            <a:off x="2843808" y="3068960"/>
            <a:ext cx="6300192" cy="616733"/>
          </a:xfrm>
          <a:prstGeom prst="rect">
            <a:avLst/>
          </a:prstGeom>
          <a:ln w="38100"/>
        </p:spPr>
        <p:style>
          <a:lnRef idx="2">
            <a:schemeClr val="accent2"/>
          </a:lnRef>
          <a:fillRef idx="1">
            <a:schemeClr val="lt1"/>
          </a:fillRef>
          <a:effectRef idx="0">
            <a:schemeClr val="accent2"/>
          </a:effectRef>
          <a:fontRef idx="minor">
            <a:schemeClr val="dk1"/>
          </a:fontRef>
        </p:style>
        <p:txBody>
          <a:bodyPr wrap="none" lIns="0" tIns="0" rIns="0" bIns="0" rtlCol="0" anchor="ctr"/>
          <a:lstStyle/>
          <a:p>
            <a:pPr algn="ctr"/>
            <a:r>
              <a:rPr kumimoji="1" lang="en-US" altLang="ja-JP" sz="1600" dirty="0">
                <a:solidFill>
                  <a:srgbClr val="FF0000"/>
                </a:solidFill>
                <a:latin typeface="HG明朝E" panose="02020909000000000000" pitchFamily="17" charset="-128"/>
                <a:ea typeface="HG明朝E" panose="02020909000000000000" pitchFamily="17" charset="-128"/>
              </a:rPr>
              <a:t>【</a:t>
            </a:r>
            <a:r>
              <a:rPr kumimoji="1" lang="ja-JP" altLang="en-US" sz="1600" dirty="0">
                <a:solidFill>
                  <a:srgbClr val="FF0000"/>
                </a:solidFill>
                <a:latin typeface="HG明朝E" panose="02020909000000000000" pitchFamily="17" charset="-128"/>
                <a:ea typeface="HG明朝E" panose="02020909000000000000" pitchFamily="17" charset="-128"/>
              </a:rPr>
              <a:t>重要</a:t>
            </a:r>
            <a:r>
              <a:rPr kumimoji="1" lang="en-US" altLang="ja-JP" sz="1600" dirty="0">
                <a:solidFill>
                  <a:srgbClr val="FF0000"/>
                </a:solidFill>
                <a:latin typeface="HG明朝E" panose="02020909000000000000" pitchFamily="17" charset="-128"/>
                <a:ea typeface="HG明朝E" panose="02020909000000000000" pitchFamily="17" charset="-128"/>
              </a:rPr>
              <a:t>】</a:t>
            </a:r>
            <a:r>
              <a:rPr kumimoji="1" lang="ja-JP" altLang="en-US" sz="1600" dirty="0">
                <a:solidFill>
                  <a:srgbClr val="FF0000"/>
                </a:solidFill>
                <a:latin typeface="HG明朝E" panose="02020909000000000000" pitchFamily="17" charset="-128"/>
                <a:ea typeface="HG明朝E" panose="02020909000000000000" pitchFamily="17" charset="-128"/>
              </a:rPr>
              <a:t>本オープンデータサイトは、現在、</a:t>
            </a:r>
            <a:r>
              <a:rPr kumimoji="1" lang="ja-JP" altLang="en-US" sz="2400" dirty="0">
                <a:solidFill>
                  <a:srgbClr val="FF0000"/>
                </a:solidFill>
                <a:effectLst>
                  <a:outerShdw blurRad="38100" dist="38100" dir="2700000" algn="tl">
                    <a:srgbClr val="000000">
                      <a:alpha val="43137"/>
                    </a:srgbClr>
                  </a:outerShdw>
                </a:effectLst>
                <a:latin typeface="HG明朝E" panose="02020909000000000000" pitchFamily="17" charset="-128"/>
                <a:ea typeface="HG明朝E" panose="02020909000000000000" pitchFamily="17" charset="-128"/>
              </a:rPr>
              <a:t>試験運用中</a:t>
            </a:r>
            <a:r>
              <a:rPr kumimoji="1" lang="ja-JP" altLang="en-US" sz="1600" dirty="0">
                <a:solidFill>
                  <a:srgbClr val="FF0000"/>
                </a:solidFill>
                <a:latin typeface="HG明朝E" panose="02020909000000000000" pitchFamily="17" charset="-128"/>
                <a:ea typeface="HG明朝E" panose="02020909000000000000" pitchFamily="17" charset="-128"/>
              </a:rPr>
              <a:t>です。</a:t>
            </a:r>
            <a:endParaRPr kumimoji="1" lang="ja-JP" altLang="en-US" dirty="0">
              <a:solidFill>
                <a:srgbClr val="FF0000"/>
              </a:solidFill>
              <a:latin typeface="HG明朝E" panose="02020909000000000000" pitchFamily="17" charset="-128"/>
              <a:ea typeface="HG明朝E" panose="02020909000000000000" pitchFamily="17" charset="-128"/>
            </a:endParaRP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11</a:t>
            </a:fld>
            <a:endParaRPr lang="en-US" altLang="ja-JP" sz="1108" dirty="0">
              <a:solidFill>
                <a:srgbClr val="000000"/>
              </a:solidFill>
              <a:latin typeface="ＭＳ Ｐゴシック" charset="-128"/>
            </a:endParaRPr>
          </a:p>
        </p:txBody>
      </p:sp>
      <p:sp>
        <p:nvSpPr>
          <p:cNvPr id="7" name="テキスト ボックス 6"/>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つくば市のオープンデータ状況</a:t>
            </a:r>
            <a:endPar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5652120" y="2060848"/>
            <a:ext cx="1970411" cy="369332"/>
          </a:xfrm>
          <a:prstGeom prst="rect">
            <a:avLst/>
          </a:prstGeom>
          <a:noFill/>
        </p:spPr>
        <p:txBody>
          <a:bodyPr wrap="none" rtlCol="0">
            <a:spAutoFit/>
          </a:bodyPr>
          <a:lstStyle/>
          <a:p>
            <a:r>
              <a:rPr lang="ja-JP" altLang="en-US" dirty="0">
                <a:solidFill>
                  <a:srgbClr val="FF0000"/>
                </a:solidFill>
                <a:latin typeface="HGP創英角ﾎﾟｯﾌﾟ体" panose="040B0A00000000000000" pitchFamily="50" charset="-128"/>
                <a:ea typeface="HGP創英角ﾎﾟｯﾌﾟ体" panose="040B0A00000000000000" pitchFamily="50" charset="-128"/>
              </a:rPr>
              <a:t>まだまだ取組中！</a:t>
            </a:r>
            <a:endParaRPr kumimoji="1" lang="ja-JP" altLang="en-US" dirty="0">
              <a:solidFill>
                <a:srgbClr val="FF0000"/>
              </a:solidFill>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2302203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611560" y="476672"/>
            <a:ext cx="8352928" cy="584775"/>
          </a:xfrm>
          <a:prstGeom prst="rect">
            <a:avLst/>
          </a:prstGeom>
        </p:spPr>
        <p:txBody>
          <a:bodyPr wrap="square">
            <a:spAutoFit/>
          </a:bodyPr>
          <a:lstStyle/>
          <a:p>
            <a:r>
              <a:rPr lang="ja-JP" altLang="en-US" sz="3200" dirty="0">
                <a:latin typeface="メイリオ" panose="020B0604030504040204" pitchFamily="50" charset="-128"/>
                <a:ea typeface="メイリオ" panose="020B0604030504040204" pitchFamily="50" charset="-128"/>
              </a:rPr>
              <a:t>デジタル・ガバメント実行計画（</a:t>
            </a:r>
            <a:r>
              <a:rPr lang="en-US" altLang="ja-JP" sz="3200" dirty="0">
                <a:latin typeface="メイリオ" panose="020B0604030504040204" pitchFamily="50" charset="-128"/>
                <a:ea typeface="メイリオ" panose="020B0604030504040204" pitchFamily="50" charset="-128"/>
              </a:rPr>
              <a:t>2018.1</a:t>
            </a:r>
            <a:r>
              <a:rPr lang="ja-JP" altLang="en-US" sz="3200" dirty="0">
                <a:latin typeface="メイリオ" panose="020B0604030504040204" pitchFamily="50" charset="-128"/>
                <a:ea typeface="メイリオ" panose="020B0604030504040204" pitchFamily="50" charset="-128"/>
              </a:rPr>
              <a:t>）</a:t>
            </a:r>
          </a:p>
        </p:txBody>
      </p:sp>
      <p:sp>
        <p:nvSpPr>
          <p:cNvPr id="8" name="正方形/長方形 7"/>
          <p:cNvSpPr/>
          <p:nvPr/>
        </p:nvSpPr>
        <p:spPr>
          <a:xfrm>
            <a:off x="107504" y="1556792"/>
            <a:ext cx="9144000" cy="1384995"/>
          </a:xfrm>
          <a:prstGeom prst="rect">
            <a:avLst/>
          </a:prstGeom>
        </p:spPr>
        <p:txBody>
          <a:bodyPr wrap="square">
            <a:spAutoFit/>
          </a:bodyPr>
          <a:lstStyle/>
          <a:p>
            <a:r>
              <a:rPr lang="ja-JP" altLang="en-US" sz="2800" dirty="0">
                <a:latin typeface="メイリオ" panose="020B0604030504040204" pitchFamily="50" charset="-128"/>
                <a:ea typeface="メイリオ" panose="020B0604030504040204" pitchFamily="50" charset="-128"/>
              </a:rPr>
              <a:t>６地方公共団体におけるデジタル・ガバメントの推進</a:t>
            </a:r>
          </a:p>
          <a:p>
            <a:endParaRPr lang="ja-JP" altLang="en-US"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４）地方公共団体におけるオープンデータの推進</a:t>
            </a:r>
          </a:p>
        </p:txBody>
      </p:sp>
      <p:sp>
        <p:nvSpPr>
          <p:cNvPr id="3" name="正方形/長方形 2"/>
          <p:cNvSpPr/>
          <p:nvPr/>
        </p:nvSpPr>
        <p:spPr>
          <a:xfrm>
            <a:off x="0" y="3486373"/>
            <a:ext cx="9144000" cy="2523768"/>
          </a:xfrm>
          <a:prstGeom prst="rect">
            <a:avLst/>
          </a:prstGeom>
        </p:spPr>
        <p:txBody>
          <a:bodyPr wrap="square">
            <a:spAutoFit/>
          </a:bodyPr>
          <a:lstStyle/>
          <a:p>
            <a:r>
              <a:rPr lang="ja-JP" altLang="ja-JP" dirty="0">
                <a:latin typeface="メイリオ" panose="020B0604030504040204" pitchFamily="50" charset="-128"/>
                <a:ea typeface="メイリオ" panose="020B0604030504040204" pitchFamily="50" charset="-128"/>
              </a:rPr>
              <a:t>地方公共団体は</a:t>
            </a:r>
            <a:endParaRPr lang="en-US" altLang="ja-JP" dirty="0">
              <a:latin typeface="メイリオ" panose="020B0604030504040204" pitchFamily="50" charset="-128"/>
              <a:ea typeface="メイリオ" panose="020B0604030504040204" pitchFamily="50" charset="-128"/>
            </a:endParaRPr>
          </a:p>
          <a:p>
            <a:r>
              <a:rPr lang="ja-JP" altLang="ja-JP" sz="2800" b="1" dirty="0">
                <a:latin typeface="メイリオ" panose="020B0604030504040204" pitchFamily="50" charset="-128"/>
                <a:ea typeface="メイリオ" panose="020B0604030504040204" pitchFamily="50" charset="-128"/>
              </a:rPr>
              <a:t>行政保有データを原則オープン化</a:t>
            </a:r>
            <a:endParaRPr lang="en-US" altLang="ja-JP" b="1" dirty="0">
              <a:latin typeface="メイリオ" panose="020B0604030504040204" pitchFamily="50" charset="-128"/>
              <a:ea typeface="メイリオ" panose="020B0604030504040204" pitchFamily="50" charset="-128"/>
            </a:endParaRPr>
          </a:p>
          <a:p>
            <a:r>
              <a:rPr lang="ja-JP" altLang="ja-JP" sz="2800" b="1" dirty="0">
                <a:latin typeface="メイリオ" panose="020B0604030504040204" pitchFamily="50" charset="-128"/>
                <a:ea typeface="メイリオ" panose="020B0604030504040204" pitchFamily="50" charset="-128"/>
              </a:rPr>
              <a:t>利用者ニーズに即したオープンデータ</a:t>
            </a:r>
            <a:r>
              <a:rPr lang="ja-JP" altLang="ja-JP" dirty="0">
                <a:latin typeface="メイリオ" panose="020B0604030504040204" pitchFamily="50" charset="-128"/>
                <a:ea typeface="メイリオ" panose="020B0604030504040204" pitchFamily="50" charset="-128"/>
              </a:rPr>
              <a:t>を積極的に進める</a:t>
            </a:r>
            <a:endParaRPr lang="en-US" altLang="ja-JP" dirty="0">
              <a:latin typeface="メイリオ" panose="020B0604030504040204" pitchFamily="50" charset="-128"/>
              <a:ea typeface="メイリオ" panose="020B0604030504040204" pitchFamily="50" charset="-128"/>
            </a:endParaRPr>
          </a:p>
          <a:p>
            <a:r>
              <a:rPr lang="ja-JP" altLang="ja-JP" dirty="0">
                <a:latin typeface="メイリオ" panose="020B0604030504040204" pitchFamily="50" charset="-128"/>
                <a:ea typeface="メイリオ" panose="020B0604030504040204" pitchFamily="50" charset="-128"/>
              </a:rPr>
              <a:t>オープンデータ・バイ・デザインの考え方に基づく</a:t>
            </a:r>
            <a:r>
              <a:rPr lang="ja-JP" altLang="ja-JP" sz="2800" b="1" dirty="0">
                <a:latin typeface="メイリオ" panose="020B0604030504040204" pitchFamily="50" charset="-128"/>
                <a:ea typeface="メイリオ" panose="020B0604030504040204" pitchFamily="50" charset="-128"/>
              </a:rPr>
              <a:t>情報システム</a:t>
            </a:r>
            <a:r>
              <a:rPr lang="ja-JP" altLang="ja-JP" dirty="0">
                <a:latin typeface="メイリオ" panose="020B0604030504040204" pitchFamily="50" charset="-128"/>
                <a:ea typeface="メイリオ" panose="020B0604030504040204" pitchFamily="50" charset="-128"/>
              </a:rPr>
              <a:t>（当該情報システムに係る行政手続を含む。）</a:t>
            </a:r>
            <a:r>
              <a:rPr lang="ja-JP" altLang="ja-JP" sz="2800" b="1" dirty="0">
                <a:latin typeface="メイリオ" panose="020B0604030504040204" pitchFamily="50" charset="-128"/>
                <a:ea typeface="メイリオ" panose="020B0604030504040204" pitchFamily="50" charset="-128"/>
              </a:rPr>
              <a:t>の設計や構築を含めたオープンデータ</a:t>
            </a:r>
            <a:r>
              <a:rPr lang="ja-JP" altLang="ja-JP" dirty="0">
                <a:latin typeface="メイリオ" panose="020B0604030504040204" pitchFamily="50" charset="-128"/>
                <a:ea typeface="メイリオ" panose="020B0604030504040204" pitchFamily="50" charset="-128"/>
              </a:rPr>
              <a:t>及び</a:t>
            </a:r>
            <a:r>
              <a:rPr lang="ja-JP" altLang="ja-JP" sz="2800" b="1" dirty="0">
                <a:solidFill>
                  <a:srgbClr val="FF0000"/>
                </a:solidFill>
                <a:latin typeface="メイリオ" panose="020B0604030504040204" pitchFamily="50" charset="-128"/>
                <a:ea typeface="メイリオ" panose="020B0604030504040204" pitchFamily="50" charset="-128"/>
              </a:rPr>
              <a:t>行政内部でのデータ活用を推進する</a:t>
            </a:r>
            <a:r>
              <a:rPr lang="ja-JP" altLang="ja-JP" dirty="0">
                <a:latin typeface="メイリオ" panose="020B0604030504040204" pitchFamily="50" charset="-128"/>
                <a:ea typeface="メイリオ" panose="020B0604030504040204" pitchFamily="50" charset="-128"/>
              </a:rPr>
              <a:t>ことが望ましい。</a:t>
            </a:r>
            <a:endParaRPr lang="ja-JP" altLang="en-US" dirty="0">
              <a:latin typeface="メイリオ" panose="020B0604030504040204" pitchFamily="50" charset="-128"/>
              <a:ea typeface="メイリオ" panose="020B0604030504040204" pitchFamily="50" charset="-128"/>
            </a:endParaRPr>
          </a:p>
        </p:txBody>
      </p:sp>
      <p:sp>
        <p:nvSpPr>
          <p:cNvPr id="10"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12</a:t>
            </a:fld>
            <a:endParaRPr lang="en-US" altLang="ja-JP" sz="1108" dirty="0">
              <a:solidFill>
                <a:srgbClr val="000000"/>
              </a:solidFill>
              <a:latin typeface="ＭＳ Ｐゴシック" charset="-128"/>
            </a:endParaRPr>
          </a:p>
        </p:txBody>
      </p:sp>
      <p:sp>
        <p:nvSpPr>
          <p:cNvPr id="13" name="テキスト ボックス 12"/>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つくば市のオープンデータ状況</a:t>
            </a:r>
            <a:endPar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14" name="正方形/長方形 13"/>
          <p:cNvSpPr/>
          <p:nvPr/>
        </p:nvSpPr>
        <p:spPr>
          <a:xfrm>
            <a:off x="0" y="6237312"/>
            <a:ext cx="9144000" cy="384721"/>
          </a:xfrm>
          <a:prstGeom prst="rect">
            <a:avLst/>
          </a:prstGeom>
        </p:spPr>
        <p:txBody>
          <a:bodyPr wrap="square">
            <a:spAutoFit/>
          </a:bodyPr>
          <a:lstStyle/>
          <a:p>
            <a:pPr algn="ctr"/>
            <a:r>
              <a:rPr lang="en-US" altLang="ja-JP" sz="1900" dirty="0">
                <a:latin typeface="メイリオ" panose="020B0604030504040204" pitchFamily="50" charset="-128"/>
                <a:ea typeface="メイリオ" panose="020B0604030504040204" pitchFamily="50" charset="-128"/>
              </a:rPr>
              <a:t>KPI</a:t>
            </a:r>
            <a:r>
              <a:rPr lang="ja-JP" altLang="ja-JP" sz="1900" dirty="0">
                <a:latin typeface="メイリオ" panose="020B0604030504040204" pitchFamily="50" charset="-128"/>
                <a:ea typeface="メイリオ" panose="020B0604030504040204" pitchFamily="50" charset="-128"/>
              </a:rPr>
              <a:t>：地方公共団体におけるオープンデータ取組率（</a:t>
            </a:r>
            <a:r>
              <a:rPr lang="en-US" altLang="ja-JP" sz="1900" dirty="0">
                <a:latin typeface="メイリオ" panose="020B0604030504040204" pitchFamily="50" charset="-128"/>
                <a:ea typeface="メイリオ" panose="020B0604030504040204" pitchFamily="50" charset="-128"/>
              </a:rPr>
              <a:t>2020</a:t>
            </a:r>
            <a:r>
              <a:rPr lang="ja-JP" altLang="ja-JP" sz="1900" dirty="0">
                <a:latin typeface="メイリオ" panose="020B0604030504040204" pitchFamily="50" charset="-128"/>
                <a:ea typeface="メイリオ" panose="020B0604030504040204" pitchFamily="50" charset="-128"/>
              </a:rPr>
              <a:t>年度までに</a:t>
            </a:r>
            <a:r>
              <a:rPr lang="en-US" altLang="ja-JP" sz="1900" dirty="0">
                <a:latin typeface="メイリオ" panose="020B0604030504040204" pitchFamily="50" charset="-128"/>
                <a:ea typeface="メイリオ" panose="020B0604030504040204" pitchFamily="50" charset="-128"/>
              </a:rPr>
              <a:t>100</a:t>
            </a:r>
            <a:r>
              <a:rPr lang="ja-JP" altLang="ja-JP" sz="1900"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4079744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611560" y="1052736"/>
            <a:ext cx="7776864" cy="584775"/>
          </a:xfrm>
          <a:prstGeom prst="rect">
            <a:avLst/>
          </a:prstGeom>
        </p:spPr>
        <p:txBody>
          <a:bodyPr wrap="square">
            <a:spAutoFit/>
          </a:bodyPr>
          <a:lstStyle/>
          <a:p>
            <a:pPr algn="ctr"/>
            <a:r>
              <a:rPr lang="ja-JP" altLang="en-US" sz="3200" dirty="0">
                <a:latin typeface="メイリオ" panose="020B0604030504040204" pitchFamily="50" charset="-128"/>
                <a:ea typeface="メイリオ" panose="020B0604030504040204" pitchFamily="50" charset="-128"/>
              </a:rPr>
              <a:t>本日御紹介する内容</a:t>
            </a:r>
            <a:endParaRPr lang="en-US" altLang="ja-JP" sz="3200" dirty="0">
              <a:latin typeface="メイリオ" panose="020B0604030504040204" pitchFamily="50" charset="-128"/>
              <a:ea typeface="メイリオ" panose="020B0604030504040204" pitchFamily="50" charset="-128"/>
            </a:endParaRPr>
          </a:p>
        </p:txBody>
      </p:sp>
      <p:sp>
        <p:nvSpPr>
          <p:cNvPr id="4" name="正方形/長方形 3"/>
          <p:cNvSpPr/>
          <p:nvPr/>
        </p:nvSpPr>
        <p:spPr>
          <a:xfrm>
            <a:off x="2192827" y="2301023"/>
            <a:ext cx="6696744" cy="584775"/>
          </a:xfrm>
          <a:prstGeom prst="rect">
            <a:avLst/>
          </a:prstGeom>
        </p:spPr>
        <p:txBody>
          <a:bodyPr wrap="square">
            <a:spAutoFit/>
          </a:bodyPr>
          <a:lstStyle/>
          <a:p>
            <a:r>
              <a:rPr lang="ja-JP" altLang="en-US" sz="3200" dirty="0">
                <a:latin typeface="メイリオ" panose="020B0604030504040204" pitchFamily="50" charset="-128"/>
                <a:ea typeface="メイリオ" panose="020B0604030504040204" pitchFamily="50" charset="-128"/>
              </a:rPr>
              <a:t>オープンデータに関するあれこれ</a:t>
            </a:r>
            <a:endParaRPr lang="en-US" altLang="ja-JP" sz="3200" dirty="0">
              <a:latin typeface="メイリオ" panose="020B0604030504040204" pitchFamily="50" charset="-128"/>
              <a:ea typeface="メイリオ" panose="020B0604030504040204" pitchFamily="50" charset="-128"/>
            </a:endParaRPr>
          </a:p>
        </p:txBody>
      </p:sp>
      <p:sp>
        <p:nvSpPr>
          <p:cNvPr id="7" name="二等辺三角形 6"/>
          <p:cNvSpPr/>
          <p:nvPr/>
        </p:nvSpPr>
        <p:spPr>
          <a:xfrm>
            <a:off x="539552" y="2064525"/>
            <a:ext cx="1224136" cy="1057773"/>
          </a:xfrm>
          <a:prstGeom prst="triangle">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539552" y="4008741"/>
            <a:ext cx="1224136" cy="1224136"/>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2195736" y="4328421"/>
            <a:ext cx="6696744" cy="584775"/>
          </a:xfrm>
          <a:prstGeom prst="rect">
            <a:avLst/>
          </a:prstGeom>
        </p:spPr>
        <p:txBody>
          <a:bodyPr wrap="square">
            <a:spAutoFit/>
          </a:bodyPr>
          <a:lstStyle/>
          <a:p>
            <a:r>
              <a:rPr lang="ja-JP" altLang="en-US" sz="3200" dirty="0">
                <a:latin typeface="メイリオ" panose="020B0604030504040204" pitchFamily="50" charset="-128"/>
                <a:ea typeface="メイリオ" panose="020B0604030504040204" pitchFamily="50" charset="-128"/>
              </a:rPr>
              <a:t>庁内データ利活用に向けた取組</a:t>
            </a:r>
            <a:endParaRPr lang="en-US" altLang="ja-JP" sz="3200" dirty="0">
              <a:latin typeface="メイリオ" panose="020B0604030504040204" pitchFamily="50" charset="-128"/>
              <a:ea typeface="メイリオ" panose="020B0604030504040204" pitchFamily="50" charset="-128"/>
            </a:endParaRPr>
          </a:p>
        </p:txBody>
      </p:sp>
      <p:sp>
        <p:nvSpPr>
          <p:cNvPr id="11"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13</a:t>
            </a:fld>
            <a:endParaRPr lang="en-US" altLang="ja-JP" sz="1108" dirty="0">
              <a:solidFill>
                <a:srgbClr val="000000"/>
              </a:solidFill>
              <a:latin typeface="ＭＳ Ｐゴシック" charset="-128"/>
            </a:endParaRPr>
          </a:p>
        </p:txBody>
      </p:sp>
      <p:sp>
        <p:nvSpPr>
          <p:cNvPr id="12" name="テキスト ボックス 11"/>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つくば市のオープンデータ状況</a:t>
            </a:r>
            <a:endPar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45677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1248554" y="2764311"/>
            <a:ext cx="6646892" cy="0"/>
          </a:xfrm>
          <a:prstGeom prst="line">
            <a:avLst/>
          </a:prstGeom>
          <a:ln w="38100">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5" name="テキスト ボックス 4"/>
          <p:cNvSpPr txBox="1"/>
          <p:nvPr/>
        </p:nvSpPr>
        <p:spPr>
          <a:xfrm>
            <a:off x="1979712" y="2119684"/>
            <a:ext cx="6192688" cy="584775"/>
          </a:xfrm>
          <a:prstGeom prst="rect">
            <a:avLst/>
          </a:prstGeom>
          <a:noFill/>
        </p:spPr>
        <p:txBody>
          <a:bodyPr wrap="square" rtlCol="0">
            <a:spAutoFit/>
          </a:bodyPr>
          <a:lstStyle/>
          <a:p>
            <a:r>
              <a:rPr lang="ja-JP" altLang="en-US" sz="3200" dirty="0"/>
              <a:t>２　データ利活用研修の取組経緯</a:t>
            </a:r>
          </a:p>
        </p:txBody>
      </p:sp>
    </p:spTree>
    <p:extLst>
      <p:ext uri="{BB962C8B-B14F-4D97-AF65-F5344CB8AC3E}">
        <p14:creationId xmlns:p14="http://schemas.microsoft.com/office/powerpoint/2010/main" val="1228484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908720"/>
            <a:ext cx="6340197" cy="523220"/>
          </a:xfrm>
          <a:prstGeom prst="rect">
            <a:avLst/>
          </a:prstGeom>
          <a:noFill/>
        </p:spPr>
        <p:txBody>
          <a:bodyPr wrap="none" rtlCol="0">
            <a:spAutoFit/>
          </a:bodyPr>
          <a:lstStyle/>
          <a:p>
            <a:r>
              <a:rPr kumimoji="1" lang="en-US" altLang="ja-JP" sz="2800" dirty="0">
                <a:latin typeface="メイリオ" panose="020B0604030504040204" pitchFamily="50" charset="-128"/>
                <a:ea typeface="メイリオ" panose="020B0604030504040204" pitchFamily="50" charset="-128"/>
              </a:rPr>
              <a:t>2016.12</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官民データ活用推進基本法</a:t>
            </a:r>
            <a:endParaRPr lang="en-US" altLang="ja-JP" sz="28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
        <p:nvSpPr>
          <p:cNvPr id="12"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15</a:t>
            </a:fld>
            <a:endParaRPr lang="en-US" altLang="ja-JP" sz="1108" dirty="0">
              <a:solidFill>
                <a:srgbClr val="000000"/>
              </a:solidFill>
              <a:latin typeface="ＭＳ Ｐゴシック" charset="-128"/>
            </a:endParaRPr>
          </a:p>
        </p:txBody>
      </p:sp>
      <p:sp>
        <p:nvSpPr>
          <p:cNvPr id="9" name="テキスト ボックス 8"/>
          <p:cNvSpPr txBox="1"/>
          <p:nvPr/>
        </p:nvSpPr>
        <p:spPr>
          <a:xfrm>
            <a:off x="888939" y="1590472"/>
            <a:ext cx="7366119" cy="523220"/>
          </a:xfrm>
          <a:prstGeom prst="rect">
            <a:avLst/>
          </a:prstGeom>
          <a:noFill/>
        </p:spPr>
        <p:txBody>
          <a:bodyPr wrap="none" rtlCol="0">
            <a:spAutoFit/>
          </a:bodyPr>
          <a:lstStyle/>
          <a:p>
            <a:r>
              <a:rPr lang="ja-JP" altLang="en-US" sz="2800" dirty="0">
                <a:latin typeface="メイリオ" panose="020B0604030504040204" pitchFamily="50" charset="-128"/>
                <a:ea typeface="メイリオ" panose="020B0604030504040204" pitchFamily="50" charset="-128"/>
              </a:rPr>
              <a:t>綺麗な</a:t>
            </a:r>
            <a:r>
              <a:rPr lang="ja-JP" altLang="en-US" sz="2800" dirty="0" smtClean="0">
                <a:latin typeface="メイリオ" panose="020B0604030504040204" pitchFamily="50" charset="-128"/>
                <a:ea typeface="メイリオ" panose="020B0604030504040204" pitchFamily="50" charset="-128"/>
              </a:rPr>
              <a:t>オープンデータカタログサイトの出現</a:t>
            </a: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42592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908720"/>
            <a:ext cx="6340197" cy="523220"/>
          </a:xfrm>
          <a:prstGeom prst="rect">
            <a:avLst/>
          </a:prstGeom>
          <a:noFill/>
        </p:spPr>
        <p:txBody>
          <a:bodyPr wrap="none" rtlCol="0">
            <a:spAutoFit/>
          </a:bodyPr>
          <a:lstStyle/>
          <a:p>
            <a:r>
              <a:rPr kumimoji="1" lang="en-US" altLang="ja-JP" sz="2800" dirty="0">
                <a:latin typeface="メイリオ" panose="020B0604030504040204" pitchFamily="50" charset="-128"/>
                <a:ea typeface="メイリオ" panose="020B0604030504040204" pitchFamily="50" charset="-128"/>
              </a:rPr>
              <a:t>2016.12</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官民データ活用推進基本法</a:t>
            </a:r>
            <a:endParaRPr lang="en-US" altLang="ja-JP" sz="28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pic>
        <p:nvPicPr>
          <p:cNvPr id="10" name="Picture 2" descr="D:\Tools\Kioku\ScreenShot\20180616\1806161059_104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2403" y="2722548"/>
            <a:ext cx="5188643" cy="3927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正方形/長方形 38"/>
          <p:cNvSpPr>
            <a:spLocks noChangeArrowheads="1"/>
          </p:cNvSpPr>
          <p:nvPr/>
        </p:nvSpPr>
        <p:spPr bwMode="auto">
          <a:xfrm>
            <a:off x="3292441" y="6670543"/>
            <a:ext cx="43487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kumimoji="1" u="sng">
                <a:solidFill>
                  <a:schemeClr val="tx1"/>
                </a:solidFill>
                <a:latin typeface="Arial" pitchFamily="34" charset="0"/>
                <a:ea typeface="MS UI Gothic" pitchFamily="50" charset="-128"/>
              </a:defRPr>
            </a:lvl1pPr>
            <a:lvl2pPr marL="742950" indent="-285750" eaLnBrk="0" hangingPunct="0">
              <a:defRPr kumimoji="1" u="sng">
                <a:solidFill>
                  <a:schemeClr val="tx1"/>
                </a:solidFill>
                <a:latin typeface="Arial" pitchFamily="34" charset="0"/>
                <a:ea typeface="MS UI Gothic" pitchFamily="50" charset="-128"/>
              </a:defRPr>
            </a:lvl2pPr>
            <a:lvl3pPr marL="1143000" indent="-228600" eaLnBrk="0" hangingPunct="0">
              <a:defRPr kumimoji="1" u="sng">
                <a:solidFill>
                  <a:schemeClr val="tx1"/>
                </a:solidFill>
                <a:latin typeface="Arial" pitchFamily="34" charset="0"/>
                <a:ea typeface="MS UI Gothic" pitchFamily="50" charset="-128"/>
              </a:defRPr>
            </a:lvl3pPr>
            <a:lvl4pPr marL="1600200" indent="-228600" eaLnBrk="0" hangingPunct="0">
              <a:defRPr kumimoji="1" u="sng">
                <a:solidFill>
                  <a:schemeClr val="tx1"/>
                </a:solidFill>
                <a:latin typeface="Arial" pitchFamily="34" charset="0"/>
                <a:ea typeface="MS UI Gothic" pitchFamily="50" charset="-128"/>
              </a:defRPr>
            </a:lvl4pPr>
            <a:lvl5pPr marL="2057400" indent="-228600" eaLnBrk="0" hangingPunct="0">
              <a:defRPr kumimoji="1" u="sng">
                <a:solidFill>
                  <a:schemeClr val="tx1"/>
                </a:solidFill>
                <a:latin typeface="Arial" pitchFamily="34" charset="0"/>
                <a:ea typeface="MS UI Gothic" pitchFamily="50" charset="-128"/>
              </a:defRPr>
            </a:lvl5pPr>
            <a:lvl6pPr marL="2514600" indent="-228600" algn="ctr" eaLnBrk="0" fontAlgn="base" hangingPunct="0">
              <a:spcBef>
                <a:spcPct val="0"/>
              </a:spcBef>
              <a:spcAft>
                <a:spcPct val="0"/>
              </a:spcAft>
              <a:defRPr kumimoji="1" u="sng">
                <a:solidFill>
                  <a:schemeClr val="tx1"/>
                </a:solidFill>
                <a:latin typeface="Arial" pitchFamily="34" charset="0"/>
                <a:ea typeface="MS UI Gothic" pitchFamily="50" charset="-128"/>
              </a:defRPr>
            </a:lvl6pPr>
            <a:lvl7pPr marL="2971800" indent="-228600" algn="ctr" eaLnBrk="0" fontAlgn="base" hangingPunct="0">
              <a:spcBef>
                <a:spcPct val="0"/>
              </a:spcBef>
              <a:spcAft>
                <a:spcPct val="0"/>
              </a:spcAft>
              <a:defRPr kumimoji="1" u="sng">
                <a:solidFill>
                  <a:schemeClr val="tx1"/>
                </a:solidFill>
                <a:latin typeface="Arial" pitchFamily="34" charset="0"/>
                <a:ea typeface="MS UI Gothic" pitchFamily="50" charset="-128"/>
              </a:defRPr>
            </a:lvl7pPr>
            <a:lvl8pPr marL="3429000" indent="-228600" algn="ctr" eaLnBrk="0" fontAlgn="base" hangingPunct="0">
              <a:spcBef>
                <a:spcPct val="0"/>
              </a:spcBef>
              <a:spcAft>
                <a:spcPct val="0"/>
              </a:spcAft>
              <a:defRPr kumimoji="1" u="sng">
                <a:solidFill>
                  <a:schemeClr val="tx1"/>
                </a:solidFill>
                <a:latin typeface="Arial" pitchFamily="34" charset="0"/>
                <a:ea typeface="MS UI Gothic" pitchFamily="50" charset="-128"/>
              </a:defRPr>
            </a:lvl8pPr>
            <a:lvl9pPr marL="3886200" indent="-228600" algn="ctr" eaLnBrk="0" fontAlgn="base" hangingPunct="0">
              <a:spcBef>
                <a:spcPct val="0"/>
              </a:spcBef>
              <a:spcAft>
                <a:spcPct val="0"/>
              </a:spcAft>
              <a:defRPr kumimoji="1" u="sng">
                <a:solidFill>
                  <a:schemeClr val="tx1"/>
                </a:solidFill>
                <a:latin typeface="Arial" pitchFamily="34" charset="0"/>
                <a:ea typeface="MS UI Gothic" pitchFamily="50" charset="-128"/>
              </a:defRPr>
            </a:lvl9pPr>
          </a:lstStyle>
          <a:p>
            <a:pPr eaLnBrk="1" hangingPunct="1"/>
            <a:r>
              <a:rPr lang="ja-JP" altLang="en-US" sz="1100" u="none" dirty="0">
                <a:latin typeface="游ゴシック" panose="020B0400000000000000" pitchFamily="50" charset="-128"/>
                <a:ea typeface="游ゴシック" panose="020B0400000000000000" pitchFamily="50" charset="-128"/>
              </a:rPr>
              <a:t>出典：地方公共団体におけるデータ利活用ガイドブック </a:t>
            </a:r>
            <a:r>
              <a:rPr lang="en-US" altLang="ja-JP" sz="1100" u="none" dirty="0">
                <a:latin typeface="游ゴシック" panose="020B0400000000000000" pitchFamily="50" charset="-128"/>
                <a:ea typeface="游ゴシック" panose="020B0400000000000000" pitchFamily="50" charset="-128"/>
              </a:rPr>
              <a:t>Ver.1.0</a:t>
            </a:r>
          </a:p>
        </p:txBody>
      </p:sp>
      <p:sp>
        <p:nvSpPr>
          <p:cNvPr id="12"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16</a:t>
            </a:fld>
            <a:endParaRPr lang="en-US" altLang="ja-JP" sz="1108" dirty="0">
              <a:solidFill>
                <a:srgbClr val="000000"/>
              </a:solidFill>
              <a:latin typeface="ＭＳ Ｐゴシック" charset="-128"/>
            </a:endParaRPr>
          </a:p>
        </p:txBody>
      </p:sp>
      <p:sp>
        <p:nvSpPr>
          <p:cNvPr id="9" name="テキスト ボックス 8"/>
          <p:cNvSpPr txBox="1"/>
          <p:nvPr/>
        </p:nvSpPr>
        <p:spPr>
          <a:xfrm>
            <a:off x="1427547" y="2182436"/>
            <a:ext cx="6288901" cy="523220"/>
          </a:xfrm>
          <a:prstGeom prst="rect">
            <a:avLst/>
          </a:prstGeom>
          <a:noFill/>
        </p:spPr>
        <p:txBody>
          <a:bodyPr wrap="none" rtlCol="0">
            <a:spAutoFit/>
          </a:bodyPr>
          <a:lstStyle/>
          <a:p>
            <a:r>
              <a:rPr lang="ja-JP" altLang="en-US" sz="2800" dirty="0" smtClean="0">
                <a:latin typeface="メイリオ" panose="020B0604030504040204" pitchFamily="50" charset="-128"/>
                <a:ea typeface="メイリオ" panose="020B0604030504040204" pitchFamily="50" charset="-128"/>
              </a:rPr>
              <a:t>データ</a:t>
            </a:r>
            <a:r>
              <a:rPr lang="ja-JP" altLang="en-US" sz="2800" dirty="0">
                <a:latin typeface="メイリオ" panose="020B0604030504040204" pitchFamily="50" charset="-128"/>
                <a:ea typeface="メイリオ" panose="020B0604030504040204" pitchFamily="50" charset="-128"/>
              </a:rPr>
              <a:t>利活用のための</a:t>
            </a:r>
            <a:r>
              <a:rPr lang="ja-JP" altLang="en-US" sz="2800" dirty="0" smtClean="0">
                <a:latin typeface="メイリオ" panose="020B0604030504040204" pitchFamily="50" charset="-128"/>
                <a:ea typeface="メイリオ" panose="020B0604030504040204" pitchFamily="50" charset="-128"/>
              </a:rPr>
              <a:t>システムの出現</a:t>
            </a:r>
            <a:endParaRPr lang="en-US" altLang="ja-JP" sz="2800"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888939" y="1590472"/>
            <a:ext cx="7366119" cy="523220"/>
          </a:xfrm>
          <a:prstGeom prst="rect">
            <a:avLst/>
          </a:prstGeom>
          <a:noFill/>
        </p:spPr>
        <p:txBody>
          <a:bodyPr wrap="none" rtlCol="0">
            <a:spAutoFit/>
          </a:bodyPr>
          <a:lstStyle/>
          <a:p>
            <a:r>
              <a:rPr lang="ja-JP" altLang="en-US" sz="2800" dirty="0">
                <a:latin typeface="メイリオ" panose="020B0604030504040204" pitchFamily="50" charset="-128"/>
                <a:ea typeface="メイリオ" panose="020B0604030504040204" pitchFamily="50" charset="-128"/>
              </a:rPr>
              <a:t>綺麗な</a:t>
            </a:r>
            <a:r>
              <a:rPr lang="ja-JP" altLang="en-US" sz="2800" dirty="0" smtClean="0">
                <a:latin typeface="メイリオ" panose="020B0604030504040204" pitchFamily="50" charset="-128"/>
                <a:ea typeface="メイリオ" panose="020B0604030504040204" pitchFamily="50" charset="-128"/>
              </a:rPr>
              <a:t>オープンデータカタログサイトの出現</a:t>
            </a: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50558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908720"/>
            <a:ext cx="8050602" cy="1384995"/>
          </a:xfrm>
          <a:prstGeom prst="rect">
            <a:avLst/>
          </a:prstGeom>
          <a:noFill/>
        </p:spPr>
        <p:txBody>
          <a:bodyPr wrap="none" rtlCol="0">
            <a:spAutoFit/>
          </a:bodyPr>
          <a:lstStyle/>
          <a:p>
            <a:r>
              <a:rPr kumimoji="1" lang="en-US" altLang="ja-JP" sz="2800" dirty="0">
                <a:latin typeface="メイリオ" panose="020B0604030504040204" pitchFamily="50" charset="-128"/>
                <a:ea typeface="メイリオ" panose="020B0604030504040204" pitchFamily="50" charset="-128"/>
              </a:rPr>
              <a:t>2017.11</a:t>
            </a:r>
            <a:r>
              <a:rPr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データ利活用のための</a:t>
            </a:r>
            <a:r>
              <a:rPr kumimoji="1" lang="en-US" altLang="ja-JP" sz="2800" dirty="0">
                <a:latin typeface="メイリオ" panose="020B0604030504040204" pitchFamily="50" charset="-128"/>
                <a:ea typeface="メイリオ" panose="020B0604030504040204" pitchFamily="50" charset="-128"/>
              </a:rPr>
              <a:t>GIS</a:t>
            </a:r>
            <a:r>
              <a:rPr kumimoji="1" lang="ja-JP" altLang="en-US" sz="2800" dirty="0">
                <a:latin typeface="メイリオ" panose="020B0604030504040204" pitchFamily="50" charset="-128"/>
                <a:ea typeface="メイリオ" panose="020B0604030504040204" pitchFamily="50" charset="-128"/>
              </a:rPr>
              <a:t>導入を検討</a:t>
            </a:r>
            <a:endParaRPr kumimoji="1"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en-US" altLang="ja-JP" sz="2800" dirty="0">
                <a:latin typeface="メイリオ" panose="020B0604030504040204" pitchFamily="50" charset="-128"/>
                <a:ea typeface="メイリオ" panose="020B0604030504040204" pitchFamily="50" charset="-128"/>
              </a:rPr>
              <a:t>2017.12	</a:t>
            </a:r>
            <a:r>
              <a:rPr kumimoji="1" lang="ja-JP" altLang="en-US" sz="2800" dirty="0">
                <a:latin typeface="メイリオ" panose="020B0604030504040204" pitchFamily="50" charset="-128"/>
                <a:ea typeface="メイリオ" panose="020B0604030504040204" pitchFamily="50" charset="-128"/>
              </a:rPr>
              <a:t>システムデモ</a:t>
            </a:r>
            <a:r>
              <a:rPr lang="ja-JP" altLang="en-US" sz="2800" dirty="0">
                <a:latin typeface="メイリオ" panose="020B0604030504040204" pitchFamily="50" charset="-128"/>
                <a:ea typeface="メイリオ" panose="020B0604030504040204" pitchFamily="50" charset="-128"/>
              </a:rPr>
              <a:t>　しかし</a:t>
            </a:r>
            <a:r>
              <a:rPr lang="en-US" altLang="ja-JP" sz="2800" dirty="0">
                <a:latin typeface="メイリオ" panose="020B0604030504040204" pitchFamily="50" charset="-128"/>
                <a:ea typeface="メイリオ" panose="020B0604030504040204" pitchFamily="50" charset="-128"/>
              </a:rPr>
              <a:t>…</a:t>
            </a: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
        <p:nvSpPr>
          <p:cNvPr id="5"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17</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25082773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908720"/>
            <a:ext cx="8050602" cy="1384995"/>
          </a:xfrm>
          <a:prstGeom prst="rect">
            <a:avLst/>
          </a:prstGeom>
          <a:noFill/>
        </p:spPr>
        <p:txBody>
          <a:bodyPr wrap="none" rtlCol="0">
            <a:spAutoFit/>
          </a:bodyPr>
          <a:lstStyle/>
          <a:p>
            <a:r>
              <a:rPr kumimoji="1" lang="en-US" altLang="ja-JP" sz="2800" dirty="0">
                <a:latin typeface="メイリオ" panose="020B0604030504040204" pitchFamily="50" charset="-128"/>
                <a:ea typeface="メイリオ" panose="020B0604030504040204" pitchFamily="50" charset="-128"/>
              </a:rPr>
              <a:t>2017.11</a:t>
            </a:r>
            <a:r>
              <a:rPr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データ利活用のための</a:t>
            </a:r>
            <a:r>
              <a:rPr kumimoji="1" lang="en-US" altLang="ja-JP" sz="2800" dirty="0">
                <a:latin typeface="メイリオ" panose="020B0604030504040204" pitchFamily="50" charset="-128"/>
                <a:ea typeface="メイリオ" panose="020B0604030504040204" pitchFamily="50" charset="-128"/>
              </a:rPr>
              <a:t>GIS</a:t>
            </a:r>
            <a:r>
              <a:rPr kumimoji="1" lang="ja-JP" altLang="en-US" sz="2800" dirty="0">
                <a:latin typeface="メイリオ" panose="020B0604030504040204" pitchFamily="50" charset="-128"/>
                <a:ea typeface="メイリオ" panose="020B0604030504040204" pitchFamily="50" charset="-128"/>
              </a:rPr>
              <a:t>導入を検討</a:t>
            </a:r>
            <a:endParaRPr kumimoji="1"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en-US" altLang="ja-JP" sz="2800" dirty="0">
                <a:latin typeface="メイリオ" panose="020B0604030504040204" pitchFamily="50" charset="-128"/>
                <a:ea typeface="メイリオ" panose="020B0604030504040204" pitchFamily="50" charset="-128"/>
              </a:rPr>
              <a:t>2017.12	</a:t>
            </a:r>
            <a:r>
              <a:rPr kumimoji="1" lang="ja-JP" altLang="en-US" sz="2800" dirty="0">
                <a:latin typeface="メイリオ" panose="020B0604030504040204" pitchFamily="50" charset="-128"/>
                <a:ea typeface="メイリオ" panose="020B0604030504040204" pitchFamily="50" charset="-128"/>
              </a:rPr>
              <a:t>システムデモ</a:t>
            </a:r>
            <a:r>
              <a:rPr lang="ja-JP" altLang="en-US" sz="2800" dirty="0">
                <a:latin typeface="メイリオ" panose="020B0604030504040204" pitchFamily="50" charset="-128"/>
                <a:ea typeface="メイリオ" panose="020B0604030504040204" pitchFamily="50" charset="-128"/>
              </a:rPr>
              <a:t>　しかし</a:t>
            </a:r>
            <a:r>
              <a:rPr lang="en-US" altLang="ja-JP" sz="2800" dirty="0">
                <a:latin typeface="メイリオ" panose="020B0604030504040204" pitchFamily="50" charset="-128"/>
                <a:ea typeface="メイリオ" panose="020B0604030504040204" pitchFamily="50" charset="-128"/>
              </a:rPr>
              <a:t>…</a:t>
            </a: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
        <p:nvSpPr>
          <p:cNvPr id="7" name="正方形/長方形 6"/>
          <p:cNvSpPr/>
          <p:nvPr/>
        </p:nvSpPr>
        <p:spPr>
          <a:xfrm>
            <a:off x="4427984" y="3300709"/>
            <a:ext cx="4608512" cy="954107"/>
          </a:xfrm>
          <a:prstGeom prst="rect">
            <a:avLst/>
          </a:prstGeom>
        </p:spPr>
        <p:txBody>
          <a:bodyPr wrap="square">
            <a:spAutoFit/>
          </a:bodyPr>
          <a:lstStyle/>
          <a:p>
            <a:r>
              <a:rPr lang="ja-JP" altLang="en-US" sz="2800" dirty="0">
                <a:latin typeface="メイリオ" panose="020B0604030504040204" pitchFamily="50" charset="-128"/>
                <a:ea typeface="メイリオ" panose="020B0604030504040204" pitchFamily="50" charset="-128"/>
              </a:rPr>
              <a:t>ツール（</a:t>
            </a:r>
            <a:r>
              <a:rPr lang="en-US" altLang="ja-JP" sz="2800" dirty="0">
                <a:latin typeface="メイリオ" panose="020B0604030504040204" pitchFamily="50" charset="-128"/>
                <a:ea typeface="メイリオ" panose="020B0604030504040204" pitchFamily="50" charset="-128"/>
              </a:rPr>
              <a:t>GIS</a:t>
            </a:r>
            <a:r>
              <a:rPr lang="ja-JP" altLang="en-US" sz="2800" dirty="0">
                <a:latin typeface="メイリオ" panose="020B0604030504040204" pitchFamily="50" charset="-128"/>
                <a:ea typeface="メイリオ" panose="020B0604030504040204" pitchFamily="50" charset="-128"/>
              </a:rPr>
              <a:t>）があっても理解が無いと使われない</a:t>
            </a:r>
            <a:endParaRPr lang="en-US" altLang="ja-JP" sz="2800" dirty="0">
              <a:latin typeface="メイリオ" panose="020B0604030504040204" pitchFamily="50" charset="-128"/>
              <a:ea typeface="メイリオ" panose="020B0604030504040204" pitchFamily="50" charset="-128"/>
            </a:endParaRPr>
          </a:p>
        </p:txBody>
      </p:sp>
      <p:sp>
        <p:nvSpPr>
          <p:cNvPr id="6" name="正方形/長方形 5"/>
          <p:cNvSpPr/>
          <p:nvPr/>
        </p:nvSpPr>
        <p:spPr>
          <a:xfrm>
            <a:off x="4427984" y="4424093"/>
            <a:ext cx="4320480" cy="338554"/>
          </a:xfrm>
          <a:prstGeom prst="rect">
            <a:avLst/>
          </a:prstGeom>
        </p:spPr>
        <p:txBody>
          <a:bodyPr wrap="square">
            <a:spAutoFit/>
          </a:bodyPr>
          <a:lstStyle/>
          <a:p>
            <a:r>
              <a:rPr lang="ja-JP" altLang="en-US" sz="1600" dirty="0">
                <a:latin typeface="メイリオ" panose="020B0604030504040204" pitchFamily="50" charset="-128"/>
                <a:ea typeface="メイリオ" panose="020B0604030504040204" pitchFamily="50" charset="-128"/>
              </a:rPr>
              <a:t>また高額な使わないシステムを</a:t>
            </a:r>
            <a:r>
              <a:rPr lang="en-US" altLang="ja-JP" sz="1600" dirty="0">
                <a:latin typeface="メイリオ" panose="020B0604030504040204" pitchFamily="50" charset="-128"/>
                <a:ea typeface="メイリオ" panose="020B0604030504040204" pitchFamily="50" charset="-128"/>
              </a:rPr>
              <a:t>…</a:t>
            </a:r>
          </a:p>
        </p:txBody>
      </p:sp>
      <p:sp>
        <p:nvSpPr>
          <p:cNvPr id="8" name="正方形/長方形 7"/>
          <p:cNvSpPr/>
          <p:nvPr/>
        </p:nvSpPr>
        <p:spPr>
          <a:xfrm>
            <a:off x="4427984" y="4827686"/>
            <a:ext cx="4320480" cy="338554"/>
          </a:xfrm>
          <a:prstGeom prst="rect">
            <a:avLst/>
          </a:prstGeom>
        </p:spPr>
        <p:txBody>
          <a:bodyPr wrap="square">
            <a:spAutoFit/>
          </a:bodyPr>
          <a:lstStyle/>
          <a:p>
            <a:r>
              <a:rPr lang="ja-JP" altLang="en-US" sz="1600" dirty="0">
                <a:latin typeface="メイリオ" panose="020B0604030504040204" pitchFamily="50" charset="-128"/>
                <a:ea typeface="メイリオ" panose="020B0604030504040204" pitchFamily="50" charset="-128"/>
              </a:rPr>
              <a:t>予算削減なのに新規導入？？？</a:t>
            </a:r>
            <a:endParaRPr lang="en-US" altLang="ja-JP" sz="1600" dirty="0">
              <a:latin typeface="メイリオ" panose="020B0604030504040204" pitchFamily="50" charset="-128"/>
              <a:ea typeface="メイリオ" panose="020B0604030504040204" pitchFamily="50" charset="-128"/>
            </a:endParaRPr>
          </a:p>
        </p:txBody>
      </p:sp>
      <p:sp>
        <p:nvSpPr>
          <p:cNvPr id="9"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18</a:t>
            </a:fld>
            <a:endParaRPr lang="en-US" altLang="ja-JP" sz="1108" dirty="0">
              <a:solidFill>
                <a:srgbClr val="000000"/>
              </a:solidFill>
              <a:latin typeface="ＭＳ Ｐゴシック" charset="-128"/>
            </a:endParaRPr>
          </a:p>
        </p:txBody>
      </p:sp>
      <p:pic>
        <p:nvPicPr>
          <p:cNvPr id="2053" name="Picture 5" descr="C:\Users\31786\Desktop\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6577" y="4663353"/>
            <a:ext cx="2077344" cy="207734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5" descr="C:\Users\31786\Desktop\s256_f_business_55_0nb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309936"/>
            <a:ext cx="2447925" cy="202882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31786\Desktop\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6175" y="4955128"/>
            <a:ext cx="1639103" cy="1639103"/>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31786\Desktop\thinkin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88024" y="5034835"/>
            <a:ext cx="1559396" cy="1559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1968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908720"/>
            <a:ext cx="8050602" cy="1384995"/>
          </a:xfrm>
          <a:prstGeom prst="rect">
            <a:avLst/>
          </a:prstGeom>
          <a:noFill/>
        </p:spPr>
        <p:txBody>
          <a:bodyPr wrap="none" rtlCol="0">
            <a:spAutoFit/>
          </a:bodyPr>
          <a:lstStyle/>
          <a:p>
            <a:r>
              <a:rPr kumimoji="1" lang="en-US" altLang="ja-JP" sz="2800" dirty="0">
                <a:latin typeface="メイリオ" panose="020B0604030504040204" pitchFamily="50" charset="-128"/>
                <a:ea typeface="メイリオ" panose="020B0604030504040204" pitchFamily="50" charset="-128"/>
              </a:rPr>
              <a:t>2017.11</a:t>
            </a:r>
            <a:r>
              <a:rPr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データ利活用のための</a:t>
            </a:r>
            <a:r>
              <a:rPr kumimoji="1" lang="en-US" altLang="ja-JP" sz="2800" dirty="0">
                <a:latin typeface="メイリオ" panose="020B0604030504040204" pitchFamily="50" charset="-128"/>
                <a:ea typeface="メイリオ" panose="020B0604030504040204" pitchFamily="50" charset="-128"/>
              </a:rPr>
              <a:t>GIS</a:t>
            </a:r>
            <a:r>
              <a:rPr kumimoji="1" lang="ja-JP" altLang="en-US" sz="2800" dirty="0">
                <a:latin typeface="メイリオ" panose="020B0604030504040204" pitchFamily="50" charset="-128"/>
                <a:ea typeface="メイリオ" panose="020B0604030504040204" pitchFamily="50" charset="-128"/>
              </a:rPr>
              <a:t>導入を検討</a:t>
            </a:r>
            <a:endParaRPr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en-US" altLang="ja-JP" sz="2800" dirty="0">
                <a:latin typeface="メイリオ" panose="020B0604030504040204" pitchFamily="50" charset="-128"/>
                <a:ea typeface="メイリオ" panose="020B0604030504040204" pitchFamily="50" charset="-128"/>
              </a:rPr>
              <a:t>2017.12	</a:t>
            </a:r>
            <a:r>
              <a:rPr kumimoji="1" lang="ja-JP" altLang="en-US" sz="2800" dirty="0">
                <a:latin typeface="メイリオ" panose="020B0604030504040204" pitchFamily="50" charset="-128"/>
                <a:ea typeface="メイリオ" panose="020B0604030504040204" pitchFamily="50" charset="-128"/>
              </a:rPr>
              <a:t>システムデモ</a:t>
            </a:r>
            <a:r>
              <a:rPr lang="ja-JP" altLang="en-US" sz="2800" dirty="0">
                <a:latin typeface="メイリオ" panose="020B0604030504040204" pitchFamily="50" charset="-128"/>
                <a:ea typeface="メイリオ" panose="020B0604030504040204" pitchFamily="50" charset="-128"/>
              </a:rPr>
              <a:t>　しかし</a:t>
            </a:r>
            <a:r>
              <a:rPr lang="en-US" altLang="ja-JP" sz="2800" dirty="0">
                <a:latin typeface="メイリオ" panose="020B0604030504040204" pitchFamily="50" charset="-128"/>
                <a:ea typeface="メイリオ" panose="020B0604030504040204" pitchFamily="50" charset="-128"/>
              </a:rPr>
              <a:t>…</a:t>
            </a: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
        <p:nvSpPr>
          <p:cNvPr id="7" name="正方形/長方形 6"/>
          <p:cNvSpPr/>
          <p:nvPr/>
        </p:nvSpPr>
        <p:spPr>
          <a:xfrm>
            <a:off x="3851920" y="3309936"/>
            <a:ext cx="4932040" cy="1815882"/>
          </a:xfrm>
          <a:prstGeom prst="rect">
            <a:avLst/>
          </a:prstGeom>
        </p:spPr>
        <p:txBody>
          <a:bodyPr wrap="square">
            <a:spAutoFit/>
          </a:bodyPr>
          <a:lstStyle/>
          <a:p>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理想</a:t>
            </a:r>
            <a:r>
              <a:rPr lang="en-US" altLang="ja-JP" sz="2800" dirty="0">
                <a:latin typeface="メイリオ" panose="020B0604030504040204" pitchFamily="50" charset="-128"/>
                <a:ea typeface="メイリオ" panose="020B0604030504040204" pitchFamily="50" charset="-128"/>
              </a:rPr>
              <a:t>】</a:t>
            </a:r>
          </a:p>
          <a:p>
            <a:r>
              <a:rPr lang="ja-JP" altLang="en-US" sz="2800" dirty="0">
                <a:latin typeface="メイリオ" panose="020B0604030504040204" pitchFamily="50" charset="-128"/>
                <a:ea typeface="メイリオ" panose="020B0604030504040204" pitchFamily="50" charset="-128"/>
              </a:rPr>
              <a:t>　全職員で使えるシステム</a:t>
            </a:r>
            <a:endParaRPr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無駄と言われないシステム</a:t>
            </a:r>
            <a:endParaRPr lang="en-US" altLang="ja-JP"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ローコストなシステム</a:t>
            </a:r>
            <a:endParaRPr lang="en-US" altLang="ja-JP" sz="2800" dirty="0">
              <a:latin typeface="メイリオ" panose="020B0604030504040204" pitchFamily="50" charset="-128"/>
              <a:ea typeface="メイリオ" panose="020B0604030504040204" pitchFamily="50" charset="-128"/>
            </a:endParaRP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19</a:t>
            </a:fld>
            <a:endParaRPr lang="en-US" altLang="ja-JP" sz="1108" dirty="0">
              <a:solidFill>
                <a:srgbClr val="000000"/>
              </a:solidFill>
              <a:latin typeface="ＭＳ Ｐゴシック" charset="-128"/>
            </a:endParaRPr>
          </a:p>
        </p:txBody>
      </p:sp>
      <p:pic>
        <p:nvPicPr>
          <p:cNvPr id="9" name="Picture 5" descr="C:\Users\31786\Desktop\s256_f_business_55_0nb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309936"/>
            <a:ext cx="2447925" cy="2028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9597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r>
              <a:rPr lang="ja-JP" altLang="en-US">
                <a:ea typeface="HGP創英角ｺﾞｼｯｸUB" pitchFamily="50" charset="-128"/>
              </a:rPr>
              <a:t>目次</a:t>
            </a:r>
            <a:endParaRPr lang="en-US" altLang="ja-JP">
              <a:ea typeface="HGP創英角ｺﾞｼｯｸUB" pitchFamily="50" charset="-128"/>
            </a:endParaRPr>
          </a:p>
        </p:txBody>
      </p:sp>
      <p:sp>
        <p:nvSpPr>
          <p:cNvPr id="17411" name="Rectangle 4"/>
          <p:cNvSpPr>
            <a:spLocks noChangeArrowheads="1"/>
          </p:cNvSpPr>
          <p:nvPr/>
        </p:nvSpPr>
        <p:spPr bwMode="auto">
          <a:xfrm>
            <a:off x="2123728" y="2232835"/>
            <a:ext cx="5001992" cy="464526"/>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r>
              <a:rPr lang="ja-JP" altLang="en-US" sz="1846" dirty="0">
                <a:solidFill>
                  <a:srgbClr val="000000"/>
                </a:solidFill>
                <a:latin typeface="ＭＳ Ｐゴシック"/>
              </a:rPr>
              <a:t>１　つくば市のオープンデータ状況</a:t>
            </a:r>
            <a:endParaRPr lang="en-US" altLang="ja-JP" sz="1846" dirty="0">
              <a:solidFill>
                <a:srgbClr val="000000"/>
              </a:solidFill>
              <a:latin typeface="ＭＳ Ｐゴシック"/>
            </a:endParaRPr>
          </a:p>
        </p:txBody>
      </p:sp>
      <p:sp>
        <p:nvSpPr>
          <p:cNvPr id="17412" name="Rectangle 5"/>
          <p:cNvSpPr>
            <a:spLocks noChangeArrowheads="1"/>
          </p:cNvSpPr>
          <p:nvPr/>
        </p:nvSpPr>
        <p:spPr bwMode="auto">
          <a:xfrm>
            <a:off x="2123728" y="2832177"/>
            <a:ext cx="5001992" cy="464527"/>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r>
              <a:rPr lang="ja-JP" altLang="en-US" sz="1846" dirty="0">
                <a:solidFill>
                  <a:srgbClr val="000000"/>
                </a:solidFill>
                <a:latin typeface="ＭＳ Ｐゴシック"/>
              </a:rPr>
              <a:t>２　つくば市のデータ利活用研修の取組経緯</a:t>
            </a:r>
          </a:p>
        </p:txBody>
      </p:sp>
      <p:sp>
        <p:nvSpPr>
          <p:cNvPr id="17413" name="Rectangle 6"/>
          <p:cNvSpPr>
            <a:spLocks noChangeArrowheads="1"/>
          </p:cNvSpPr>
          <p:nvPr/>
        </p:nvSpPr>
        <p:spPr bwMode="auto">
          <a:xfrm>
            <a:off x="2123728" y="3428589"/>
            <a:ext cx="5001992" cy="464526"/>
          </a:xfrm>
          <a:prstGeom prst="rect">
            <a:avLst/>
          </a:prstGeom>
          <a:solidFill>
            <a:schemeClr val="accent1"/>
          </a:solidFill>
          <a:ln w="9525">
            <a:solidFill>
              <a:schemeClr val="tx1"/>
            </a:solidFill>
            <a:miter lim="800000"/>
            <a:headEnd/>
            <a:tailEnd/>
          </a:ln>
        </p:spPr>
        <p:txBody>
          <a:bodyPr wrap="none" anchor="ctr"/>
          <a:lstStyle/>
          <a:p>
            <a:r>
              <a:rPr lang="ja-JP" altLang="en-US" sz="1846" dirty="0">
                <a:solidFill>
                  <a:srgbClr val="000000"/>
                </a:solidFill>
                <a:latin typeface="ＭＳ Ｐゴシック"/>
              </a:rPr>
              <a:t>３　つくば市のデータ利活用とオープンデータ</a:t>
            </a:r>
          </a:p>
        </p:txBody>
      </p:sp>
      <p:sp>
        <p:nvSpPr>
          <p:cNvPr id="17414" name="Rectangle 7"/>
          <p:cNvSpPr>
            <a:spLocks noChangeArrowheads="1"/>
          </p:cNvSpPr>
          <p:nvPr/>
        </p:nvSpPr>
        <p:spPr bwMode="auto">
          <a:xfrm>
            <a:off x="2123728" y="4027930"/>
            <a:ext cx="5001992" cy="464527"/>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r>
              <a:rPr lang="ja-JP" altLang="en-US" sz="1846" dirty="0">
                <a:solidFill>
                  <a:srgbClr val="000000"/>
                </a:solidFill>
                <a:latin typeface="ＭＳ Ｐゴシック"/>
              </a:rPr>
              <a:t>４　今後の予定</a:t>
            </a:r>
          </a:p>
        </p:txBody>
      </p:sp>
      <p:sp>
        <p:nvSpPr>
          <p:cNvPr id="17416" name="Rectangle 9"/>
          <p:cNvSpPr>
            <a:spLocks noChangeArrowheads="1"/>
          </p:cNvSpPr>
          <p:nvPr/>
        </p:nvSpPr>
        <p:spPr bwMode="auto">
          <a:xfrm>
            <a:off x="2123934" y="4653136"/>
            <a:ext cx="5001992" cy="464526"/>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r>
              <a:rPr lang="ja-JP" altLang="en-US" sz="1846" dirty="0">
                <a:solidFill>
                  <a:srgbClr val="000000"/>
                </a:solidFill>
                <a:latin typeface="ＭＳ Ｐゴシック"/>
              </a:rPr>
              <a:t>　　おわりに</a:t>
            </a:r>
            <a:endParaRPr lang="en-US" altLang="ja-JP" sz="1846" dirty="0">
              <a:solidFill>
                <a:srgbClr val="000000"/>
              </a:solidFill>
              <a:latin typeface="ＭＳ Ｐゴシック"/>
            </a:endParaRPr>
          </a:p>
        </p:txBody>
      </p:sp>
      <p:sp>
        <p:nvSpPr>
          <p:cNvPr id="17418"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a:t>
            </a:fld>
            <a:endParaRPr lang="en-US" altLang="ja-JP" sz="1108" dirty="0">
              <a:solidFill>
                <a:srgbClr val="000000"/>
              </a:solidFill>
              <a:latin typeface="ＭＳ Ｐゴシック" charset="-128"/>
            </a:endParaRPr>
          </a:p>
        </p:txBody>
      </p:sp>
      <p:sp>
        <p:nvSpPr>
          <p:cNvPr id="12" name="Rectangle 4"/>
          <p:cNvSpPr>
            <a:spLocks noChangeArrowheads="1"/>
          </p:cNvSpPr>
          <p:nvPr/>
        </p:nvSpPr>
        <p:spPr bwMode="auto">
          <a:xfrm>
            <a:off x="2123934" y="1634340"/>
            <a:ext cx="5001992" cy="464526"/>
          </a:xfrm>
          <a:prstGeom prst="rect">
            <a:avLst/>
          </a:prstGeom>
          <a:solidFill>
            <a:schemeClr val="accent2">
              <a:lumMod val="60000"/>
              <a:lumOff val="40000"/>
            </a:schemeClr>
          </a:solidFill>
          <a:ln w="9525">
            <a:solidFill>
              <a:schemeClr val="tx1"/>
            </a:solidFill>
            <a:miter lim="800000"/>
            <a:headEnd/>
            <a:tailEnd/>
          </a:ln>
        </p:spPr>
        <p:txBody>
          <a:bodyPr wrap="none" anchor="ctr"/>
          <a:lstStyle/>
          <a:p>
            <a:pPr fontAlgn="base">
              <a:spcBef>
                <a:spcPct val="0"/>
              </a:spcBef>
              <a:spcAft>
                <a:spcPct val="0"/>
              </a:spcAft>
            </a:pPr>
            <a:r>
              <a:rPr lang="ja-JP" altLang="en-US" sz="1846" dirty="0">
                <a:solidFill>
                  <a:srgbClr val="000000"/>
                </a:solidFill>
                <a:ea typeface="HGP創英角ｺﾞｼｯｸUB" pitchFamily="50" charset="-128"/>
              </a:rPr>
              <a:t>　　</a:t>
            </a:r>
            <a:r>
              <a:rPr lang="ja-JP" altLang="en-US" sz="1846" dirty="0">
                <a:solidFill>
                  <a:srgbClr val="000000"/>
                </a:solidFill>
                <a:latin typeface="ＭＳ Ｐゴシック"/>
              </a:rPr>
              <a:t>はじめに</a:t>
            </a:r>
            <a:endParaRPr lang="en-US" altLang="ja-JP" sz="1846" dirty="0">
              <a:solidFill>
                <a:srgbClr val="000000"/>
              </a:solidFill>
              <a:latin typeface="ＭＳ Ｐゴシック"/>
            </a:endParaRPr>
          </a:p>
        </p:txBody>
      </p:sp>
    </p:spTree>
    <p:extLst>
      <p:ext uri="{BB962C8B-B14F-4D97-AF65-F5344CB8AC3E}">
        <p14:creationId xmlns:p14="http://schemas.microsoft.com/office/powerpoint/2010/main" val="2870456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908720"/>
            <a:ext cx="8050602" cy="1384995"/>
          </a:xfrm>
          <a:prstGeom prst="rect">
            <a:avLst/>
          </a:prstGeom>
          <a:noFill/>
        </p:spPr>
        <p:txBody>
          <a:bodyPr wrap="none" rtlCol="0">
            <a:spAutoFit/>
          </a:bodyPr>
          <a:lstStyle/>
          <a:p>
            <a:r>
              <a:rPr kumimoji="1" lang="en-US" altLang="ja-JP" sz="2800" dirty="0">
                <a:latin typeface="メイリオ" panose="020B0604030504040204" pitchFamily="50" charset="-128"/>
                <a:ea typeface="メイリオ" panose="020B0604030504040204" pitchFamily="50" charset="-128"/>
              </a:rPr>
              <a:t>2017.11</a:t>
            </a:r>
            <a:r>
              <a:rPr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データ利活用のための</a:t>
            </a:r>
            <a:r>
              <a:rPr kumimoji="1" lang="en-US" altLang="ja-JP" sz="2800" dirty="0">
                <a:latin typeface="メイリオ" panose="020B0604030504040204" pitchFamily="50" charset="-128"/>
                <a:ea typeface="メイリオ" panose="020B0604030504040204" pitchFamily="50" charset="-128"/>
              </a:rPr>
              <a:t>GIS</a:t>
            </a:r>
            <a:r>
              <a:rPr kumimoji="1" lang="ja-JP" altLang="en-US" sz="2800" dirty="0">
                <a:latin typeface="メイリオ" panose="020B0604030504040204" pitchFamily="50" charset="-128"/>
                <a:ea typeface="メイリオ" panose="020B0604030504040204" pitchFamily="50" charset="-128"/>
              </a:rPr>
              <a:t>導入を</a:t>
            </a:r>
            <a:r>
              <a:rPr lang="ja-JP" altLang="en-US" sz="2800" dirty="0">
                <a:latin typeface="メイリオ" panose="020B0604030504040204" pitchFamily="50" charset="-128"/>
                <a:ea typeface="メイリオ" panose="020B0604030504040204" pitchFamily="50" charset="-128"/>
              </a:rPr>
              <a:t>検討</a:t>
            </a:r>
            <a:endParaRPr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en-US" altLang="ja-JP" sz="2800" dirty="0">
                <a:latin typeface="メイリオ" panose="020B0604030504040204" pitchFamily="50" charset="-128"/>
                <a:ea typeface="メイリオ" panose="020B0604030504040204" pitchFamily="50" charset="-128"/>
              </a:rPr>
              <a:t>2017.12	</a:t>
            </a:r>
            <a:r>
              <a:rPr kumimoji="1" lang="ja-JP" altLang="en-US" sz="2800" dirty="0">
                <a:latin typeface="メイリオ" panose="020B0604030504040204" pitchFamily="50" charset="-128"/>
                <a:ea typeface="メイリオ" panose="020B0604030504040204" pitchFamily="50" charset="-128"/>
              </a:rPr>
              <a:t>システムデモ</a:t>
            </a:r>
            <a:r>
              <a:rPr lang="ja-JP" altLang="en-US" sz="2800" dirty="0">
                <a:latin typeface="メイリオ" panose="020B0604030504040204" pitchFamily="50" charset="-128"/>
                <a:ea typeface="メイリオ" panose="020B0604030504040204" pitchFamily="50" charset="-128"/>
              </a:rPr>
              <a:t>　しかし</a:t>
            </a:r>
            <a:r>
              <a:rPr lang="en-US" altLang="ja-JP" sz="2800" dirty="0">
                <a:latin typeface="メイリオ" panose="020B0604030504040204" pitchFamily="50" charset="-128"/>
                <a:ea typeface="メイリオ" panose="020B0604030504040204" pitchFamily="50" charset="-128"/>
              </a:rPr>
              <a:t>…</a:t>
            </a: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
        <p:nvSpPr>
          <p:cNvPr id="7" name="正方形/長方形 6"/>
          <p:cNvSpPr/>
          <p:nvPr/>
        </p:nvSpPr>
        <p:spPr>
          <a:xfrm>
            <a:off x="395536" y="3785741"/>
            <a:ext cx="5552628" cy="1077218"/>
          </a:xfrm>
          <a:prstGeom prst="rect">
            <a:avLst/>
          </a:prstGeom>
        </p:spPr>
        <p:txBody>
          <a:bodyPr wrap="square">
            <a:spAutoFit/>
          </a:bodyPr>
          <a:lstStyle/>
          <a:p>
            <a:r>
              <a:rPr lang="ja-JP" altLang="en-US" sz="3200" dirty="0">
                <a:latin typeface="メイリオ" panose="020B0604030504040204" pitchFamily="50" charset="-128"/>
                <a:ea typeface="メイリオ" panose="020B0604030504040204" pitchFamily="50" charset="-128"/>
              </a:rPr>
              <a:t>多くの職員が理解することを優先した方が良いのでは？</a:t>
            </a:r>
            <a:endParaRPr lang="en-US" altLang="ja-JP" sz="3200" dirty="0">
              <a:latin typeface="メイリオ" panose="020B0604030504040204" pitchFamily="50" charset="-128"/>
              <a:ea typeface="メイリオ" panose="020B0604030504040204" pitchFamily="50" charset="-128"/>
            </a:endParaRP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20</a:t>
            </a:fld>
            <a:endParaRPr lang="en-US" altLang="ja-JP" sz="1108" dirty="0">
              <a:solidFill>
                <a:srgbClr val="000000"/>
              </a:solidFill>
              <a:latin typeface="ＭＳ Ｐゴシック" charset="-128"/>
            </a:endParaRPr>
          </a:p>
        </p:txBody>
      </p:sp>
      <p:pic>
        <p:nvPicPr>
          <p:cNvPr id="3074" name="Picture 2" descr="C:\Users\31786\Desktop\ひらめき.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0428" y="3205733"/>
            <a:ext cx="2237234" cy="2237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427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908720"/>
            <a:ext cx="8050602" cy="1384995"/>
          </a:xfrm>
          <a:prstGeom prst="rect">
            <a:avLst/>
          </a:prstGeom>
          <a:noFill/>
        </p:spPr>
        <p:txBody>
          <a:bodyPr wrap="none" rtlCol="0">
            <a:spAutoFit/>
          </a:bodyPr>
          <a:lstStyle/>
          <a:p>
            <a:r>
              <a:rPr kumimoji="1" lang="en-US" altLang="ja-JP" sz="2800" dirty="0">
                <a:latin typeface="メイリオ" panose="020B0604030504040204" pitchFamily="50" charset="-128"/>
                <a:ea typeface="メイリオ" panose="020B0604030504040204" pitchFamily="50" charset="-128"/>
              </a:rPr>
              <a:t>2017.11</a:t>
            </a:r>
            <a:r>
              <a:rPr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データ利活用のための</a:t>
            </a:r>
            <a:r>
              <a:rPr kumimoji="1" lang="en-US" altLang="ja-JP" sz="2800" dirty="0">
                <a:latin typeface="メイリオ" panose="020B0604030504040204" pitchFamily="50" charset="-128"/>
                <a:ea typeface="メイリオ" panose="020B0604030504040204" pitchFamily="50" charset="-128"/>
              </a:rPr>
              <a:t>GIS</a:t>
            </a:r>
            <a:r>
              <a:rPr kumimoji="1" lang="ja-JP" altLang="en-US" sz="2800" dirty="0">
                <a:latin typeface="メイリオ" panose="020B0604030504040204" pitchFamily="50" charset="-128"/>
                <a:ea typeface="メイリオ" panose="020B0604030504040204" pitchFamily="50" charset="-128"/>
              </a:rPr>
              <a:t>導入を</a:t>
            </a:r>
            <a:r>
              <a:rPr lang="ja-JP" altLang="en-US" sz="2800" dirty="0">
                <a:latin typeface="メイリオ" panose="020B0604030504040204" pitchFamily="50" charset="-128"/>
                <a:ea typeface="メイリオ" panose="020B0604030504040204" pitchFamily="50" charset="-128"/>
              </a:rPr>
              <a:t>検討</a:t>
            </a:r>
            <a:endParaRPr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en-US" altLang="ja-JP" sz="2800" dirty="0">
                <a:latin typeface="メイリオ" panose="020B0604030504040204" pitchFamily="50" charset="-128"/>
                <a:ea typeface="メイリオ" panose="020B0604030504040204" pitchFamily="50" charset="-128"/>
              </a:rPr>
              <a:t>2017.12	</a:t>
            </a:r>
            <a:r>
              <a:rPr kumimoji="1" lang="ja-JP" altLang="en-US" sz="2800" dirty="0">
                <a:latin typeface="メイリオ" panose="020B0604030504040204" pitchFamily="50" charset="-128"/>
                <a:ea typeface="メイリオ" panose="020B0604030504040204" pitchFamily="50" charset="-128"/>
              </a:rPr>
              <a:t>システムデモ</a:t>
            </a:r>
            <a:r>
              <a:rPr lang="ja-JP" altLang="en-US" sz="2800" dirty="0">
                <a:latin typeface="メイリオ" panose="020B0604030504040204" pitchFamily="50" charset="-128"/>
                <a:ea typeface="メイリオ" panose="020B0604030504040204" pitchFamily="50" charset="-128"/>
              </a:rPr>
              <a:t>　しかし</a:t>
            </a:r>
            <a:r>
              <a:rPr lang="en-US" altLang="ja-JP" sz="2800" dirty="0">
                <a:latin typeface="メイリオ" panose="020B0604030504040204" pitchFamily="50" charset="-128"/>
                <a:ea typeface="メイリオ" panose="020B0604030504040204" pitchFamily="50" charset="-128"/>
              </a:rPr>
              <a:t>…</a:t>
            </a: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21</a:t>
            </a:fld>
            <a:endParaRPr lang="en-US" altLang="ja-JP" sz="1108" dirty="0">
              <a:solidFill>
                <a:srgbClr val="000000"/>
              </a:solidFill>
              <a:latin typeface="ＭＳ Ｐゴシック" charset="-128"/>
            </a:endParaRPr>
          </a:p>
        </p:txBody>
      </p:sp>
      <p:pic>
        <p:nvPicPr>
          <p:cNvPr id="3074" name="Picture 2" descr="C:\Users\31786\Desktop\ひらめき.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0428" y="3205733"/>
            <a:ext cx="2237234" cy="2237234"/>
          </a:xfrm>
          <a:prstGeom prst="rect">
            <a:avLst/>
          </a:prstGeom>
          <a:noFill/>
          <a:extLst>
            <a:ext uri="{909E8E84-426E-40DD-AFC4-6F175D3DCCD1}">
              <a14:hiddenFill xmlns:a14="http://schemas.microsoft.com/office/drawing/2010/main">
                <a:solidFill>
                  <a:srgbClr val="FFFFFF"/>
                </a:solidFill>
              </a14:hiddenFill>
            </a:ext>
          </a:extLst>
        </p:spPr>
      </p:pic>
      <p:sp>
        <p:nvSpPr>
          <p:cNvPr id="2" name="円/楕円 1"/>
          <p:cNvSpPr/>
          <p:nvPr/>
        </p:nvSpPr>
        <p:spPr>
          <a:xfrm>
            <a:off x="190443" y="2285189"/>
            <a:ext cx="6686903" cy="4447653"/>
          </a:xfrm>
          <a:prstGeom prst="ellipse">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8" name="円/楕円 7"/>
          <p:cNvSpPr/>
          <p:nvPr/>
        </p:nvSpPr>
        <p:spPr>
          <a:xfrm>
            <a:off x="467544" y="3205733"/>
            <a:ext cx="3680202" cy="2769304"/>
          </a:xfrm>
          <a:prstGeom prst="ellipse">
            <a:avLst/>
          </a:prstGeom>
          <a:pattFill prst="dkVert">
            <a:fgClr>
              <a:schemeClr val="accent6">
                <a:lumMod val="20000"/>
                <a:lumOff val="80000"/>
              </a:schemeClr>
            </a:fgClr>
            <a:bgClr>
              <a:schemeClr val="bg1"/>
            </a:bgClr>
          </a:pattFill>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円/楕円 13"/>
          <p:cNvSpPr/>
          <p:nvPr/>
        </p:nvSpPr>
        <p:spPr>
          <a:xfrm>
            <a:off x="2778634" y="2862228"/>
            <a:ext cx="3586732" cy="3571326"/>
          </a:xfrm>
          <a:prstGeom prst="ellipse">
            <a:avLst/>
          </a:prstGeom>
          <a:noFill/>
          <a:ln w="57150">
            <a:solidFill>
              <a:schemeClr val="accent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2731994" y="2492896"/>
            <a:ext cx="1584176" cy="369332"/>
          </a:xfrm>
          <a:prstGeom prst="rect">
            <a:avLst/>
          </a:prstGeom>
          <a:noFill/>
        </p:spPr>
        <p:txBody>
          <a:bodyPr wrap="square" rtlCol="0">
            <a:spAutoFit/>
          </a:bodyPr>
          <a:lstStyle/>
          <a:p>
            <a:r>
              <a:rPr kumimoji="1" lang="ja-JP" altLang="en-US" dirty="0">
                <a:latin typeface="游ゴシック" panose="020B0400000000000000" pitchFamily="50" charset="-128"/>
                <a:ea typeface="游ゴシック" panose="020B0400000000000000" pitchFamily="50" charset="-128"/>
              </a:rPr>
              <a:t>世の中の情報</a:t>
            </a:r>
          </a:p>
        </p:txBody>
      </p:sp>
      <p:sp>
        <p:nvSpPr>
          <p:cNvPr id="10" name="テキスト ボックス 9"/>
          <p:cNvSpPr txBox="1"/>
          <p:nvPr/>
        </p:nvSpPr>
        <p:spPr>
          <a:xfrm>
            <a:off x="192073" y="4238722"/>
            <a:ext cx="2894849" cy="646331"/>
          </a:xfrm>
          <a:prstGeom prst="rect">
            <a:avLst/>
          </a:prstGeom>
          <a:noFill/>
        </p:spPr>
        <p:txBody>
          <a:bodyPr wrap="square" rtlCol="0">
            <a:spAutoFit/>
          </a:bodyPr>
          <a:lstStyle/>
          <a:p>
            <a:pPr algn="ctr"/>
            <a:r>
              <a:rPr lang="ja-JP" altLang="en-US" dirty="0">
                <a:latin typeface="游ゴシック" panose="020B0400000000000000" pitchFamily="50" charset="-128"/>
                <a:ea typeface="游ゴシック" panose="020B0400000000000000" pitchFamily="50" charset="-128"/>
              </a:rPr>
              <a:t>庁内で保有する情報</a:t>
            </a:r>
            <a:endParaRPr lang="en-US" altLang="ja-JP" dirty="0">
              <a:latin typeface="游ゴシック" panose="020B0400000000000000" pitchFamily="50" charset="-128"/>
              <a:ea typeface="游ゴシック" panose="020B0400000000000000" pitchFamily="50" charset="-128"/>
            </a:endParaRPr>
          </a:p>
          <a:p>
            <a:pPr algn="ctr"/>
            <a:r>
              <a:rPr lang="ja-JP" altLang="en-US" dirty="0">
                <a:latin typeface="游ゴシック" panose="020B0400000000000000" pitchFamily="50" charset="-128"/>
                <a:ea typeface="游ゴシック" panose="020B0400000000000000" pitchFamily="50" charset="-128"/>
              </a:rPr>
              <a:t>（住民情報、業務情報）</a:t>
            </a:r>
          </a:p>
        </p:txBody>
      </p:sp>
      <p:grpSp>
        <p:nvGrpSpPr>
          <p:cNvPr id="13" name="グループ化 12"/>
          <p:cNvGrpSpPr/>
          <p:nvPr/>
        </p:nvGrpSpPr>
        <p:grpSpPr>
          <a:xfrm>
            <a:off x="2997579" y="3961429"/>
            <a:ext cx="1847249" cy="1847249"/>
            <a:chOff x="2731994" y="4355725"/>
            <a:chExt cx="1847249" cy="1847249"/>
          </a:xfrm>
        </p:grpSpPr>
        <p:sp>
          <p:nvSpPr>
            <p:cNvPr id="9" name="円/楕円 8"/>
            <p:cNvSpPr/>
            <p:nvPr/>
          </p:nvSpPr>
          <p:spPr>
            <a:xfrm>
              <a:off x="2731994" y="4355725"/>
              <a:ext cx="1847249" cy="1847249"/>
            </a:xfrm>
            <a:prstGeom prst="ellipse">
              <a:avLst/>
            </a:prstGeom>
            <a:solidFill>
              <a:schemeClr val="accent5">
                <a:alpha val="85000"/>
              </a:schemeClr>
            </a:solidFill>
            <a:ln w="38100" cap="rnd">
              <a:solidFill>
                <a:schemeClr val="accent5">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2761757" y="5094683"/>
              <a:ext cx="1787721" cy="369332"/>
            </a:xfrm>
            <a:prstGeom prst="rect">
              <a:avLst/>
            </a:prstGeom>
            <a:noFill/>
          </p:spPr>
          <p:txBody>
            <a:bodyPr wrap="square" rtlCol="0">
              <a:spAutoFit/>
            </a:bodyPr>
            <a:lstStyle/>
            <a:p>
              <a:r>
                <a:rPr kumimoji="1" lang="ja-JP" altLang="en-US" b="1" dirty="0">
                  <a:solidFill>
                    <a:schemeClr val="bg1"/>
                  </a:solidFill>
                  <a:latin typeface="游ゴシック" panose="020B0400000000000000" pitchFamily="50" charset="-128"/>
                  <a:ea typeface="游ゴシック" panose="020B0400000000000000" pitchFamily="50" charset="-128"/>
                </a:rPr>
                <a:t>オープンデータ</a:t>
              </a:r>
            </a:p>
          </p:txBody>
        </p:sp>
      </p:grpSp>
      <p:sp>
        <p:nvSpPr>
          <p:cNvPr id="15" name="テキスト ボックス 14"/>
          <p:cNvSpPr txBox="1"/>
          <p:nvPr/>
        </p:nvSpPr>
        <p:spPr>
          <a:xfrm>
            <a:off x="4875886" y="4324349"/>
            <a:ext cx="1584176" cy="369332"/>
          </a:xfrm>
          <a:prstGeom prst="rect">
            <a:avLst/>
          </a:prstGeom>
          <a:noFill/>
        </p:spPr>
        <p:txBody>
          <a:bodyPr wrap="square" rtlCol="0">
            <a:spAutoFit/>
          </a:bodyPr>
          <a:lstStyle/>
          <a:p>
            <a:pPr algn="ctr"/>
            <a:r>
              <a:rPr kumimoji="1" lang="ja-JP" altLang="en-US" b="1" dirty="0">
                <a:latin typeface="游ゴシック" panose="020B0400000000000000" pitchFamily="50" charset="-128"/>
                <a:ea typeface="游ゴシック" panose="020B0400000000000000" pitchFamily="50" charset="-128"/>
              </a:rPr>
              <a:t>データ</a:t>
            </a:r>
          </a:p>
        </p:txBody>
      </p:sp>
      <p:sp>
        <p:nvSpPr>
          <p:cNvPr id="16" name="テキスト ボックス 15"/>
          <p:cNvSpPr txBox="1"/>
          <p:nvPr/>
        </p:nvSpPr>
        <p:spPr>
          <a:xfrm>
            <a:off x="5248080" y="5380672"/>
            <a:ext cx="3877985" cy="1477328"/>
          </a:xfrm>
          <a:prstGeom prst="rect">
            <a:avLst/>
          </a:prstGeom>
          <a:solidFill>
            <a:schemeClr val="bg1">
              <a:alpha val="78000"/>
            </a:schemeClr>
          </a:solidFill>
        </p:spPr>
        <p:txBody>
          <a:bodyPr wrap="none" rtlCol="0">
            <a:spAutoFit/>
          </a:bodyPr>
          <a:lstStyle/>
          <a:p>
            <a:r>
              <a:rPr kumimoji="1" lang="ja-JP" altLang="en-US" dirty="0">
                <a:solidFill>
                  <a:schemeClr val="accent5">
                    <a:lumMod val="50000"/>
                  </a:schemeClr>
                </a:solidFill>
                <a:latin typeface="游明朝 Demibold" panose="02020600000000000000" pitchFamily="18" charset="-128"/>
                <a:ea typeface="游明朝 Demibold" panose="02020600000000000000" pitchFamily="18" charset="-128"/>
              </a:rPr>
              <a:t>誰が使う？</a:t>
            </a:r>
            <a:endParaRPr kumimoji="1" lang="en-US" altLang="ja-JP" dirty="0">
              <a:solidFill>
                <a:schemeClr val="accent5">
                  <a:lumMod val="50000"/>
                </a:schemeClr>
              </a:solidFill>
              <a:latin typeface="游明朝 Demibold" panose="02020600000000000000" pitchFamily="18" charset="-128"/>
              <a:ea typeface="游明朝 Demibold" panose="02020600000000000000" pitchFamily="18" charset="-128"/>
            </a:endParaRPr>
          </a:p>
          <a:p>
            <a:r>
              <a:rPr lang="ja-JP" altLang="en-US" dirty="0">
                <a:solidFill>
                  <a:schemeClr val="accent5">
                    <a:lumMod val="50000"/>
                  </a:schemeClr>
                </a:solidFill>
                <a:latin typeface="游明朝 Demibold" panose="02020600000000000000" pitchFamily="18" charset="-128"/>
                <a:ea typeface="游明朝 Demibold" panose="02020600000000000000" pitchFamily="18" charset="-128"/>
              </a:rPr>
              <a:t>市民のため？だけ？？</a:t>
            </a:r>
            <a:endParaRPr lang="en-US" altLang="ja-JP" dirty="0">
              <a:solidFill>
                <a:schemeClr val="accent5">
                  <a:lumMod val="50000"/>
                </a:schemeClr>
              </a:solidFill>
              <a:latin typeface="游明朝 Demibold" panose="02020600000000000000" pitchFamily="18" charset="-128"/>
              <a:ea typeface="游明朝 Demibold" panose="02020600000000000000" pitchFamily="18" charset="-128"/>
            </a:endParaRPr>
          </a:p>
          <a:p>
            <a:r>
              <a:rPr kumimoji="1" lang="ja-JP" altLang="en-US" dirty="0">
                <a:solidFill>
                  <a:schemeClr val="accent5">
                    <a:lumMod val="50000"/>
                  </a:schemeClr>
                </a:solidFill>
                <a:latin typeface="游明朝 Demibold" panose="02020600000000000000" pitchFamily="18" charset="-128"/>
                <a:ea typeface="游明朝 Demibold" panose="02020600000000000000" pitchFamily="18" charset="-128"/>
              </a:rPr>
              <a:t>職員も有用性がある！</a:t>
            </a:r>
            <a:endParaRPr kumimoji="1" lang="en-US" altLang="ja-JP" dirty="0">
              <a:solidFill>
                <a:schemeClr val="accent5">
                  <a:lumMod val="50000"/>
                </a:schemeClr>
              </a:solidFill>
              <a:latin typeface="游明朝 Demibold" panose="02020600000000000000" pitchFamily="18" charset="-128"/>
              <a:ea typeface="游明朝 Demibold" panose="02020600000000000000" pitchFamily="18" charset="-128"/>
            </a:endParaRPr>
          </a:p>
          <a:p>
            <a:r>
              <a:rPr lang="ja-JP" altLang="en-US" dirty="0">
                <a:solidFill>
                  <a:schemeClr val="accent5">
                    <a:lumMod val="50000"/>
                  </a:schemeClr>
                </a:solidFill>
                <a:latin typeface="游明朝 Demibold" panose="02020600000000000000" pitchFamily="18" charset="-128"/>
                <a:ea typeface="游明朝 Demibold" panose="02020600000000000000" pitchFamily="18" charset="-128"/>
              </a:rPr>
              <a:t>どうやってオープンデータに？</a:t>
            </a:r>
            <a:endParaRPr lang="en-US" altLang="ja-JP" dirty="0">
              <a:solidFill>
                <a:schemeClr val="accent5">
                  <a:lumMod val="50000"/>
                </a:schemeClr>
              </a:solidFill>
              <a:latin typeface="游明朝 Demibold" panose="02020600000000000000" pitchFamily="18" charset="-128"/>
              <a:ea typeface="游明朝 Demibold" panose="02020600000000000000" pitchFamily="18" charset="-128"/>
            </a:endParaRPr>
          </a:p>
          <a:p>
            <a:r>
              <a:rPr lang="ja-JP" altLang="en-US" dirty="0">
                <a:solidFill>
                  <a:schemeClr val="accent5">
                    <a:lumMod val="50000"/>
                  </a:schemeClr>
                </a:solidFill>
                <a:latin typeface="游明朝 Demibold" panose="02020600000000000000" pitchFamily="18" charset="-128"/>
                <a:ea typeface="游明朝 Demibold" panose="02020600000000000000" pitchFamily="18" charset="-128"/>
              </a:rPr>
              <a:t>二次利用可能とは？</a:t>
            </a:r>
            <a:r>
              <a:rPr kumimoji="1" lang="ja-JP" altLang="en-US" dirty="0">
                <a:solidFill>
                  <a:schemeClr val="accent5">
                    <a:lumMod val="50000"/>
                  </a:schemeClr>
                </a:solidFill>
                <a:latin typeface="游明朝 Demibold" panose="02020600000000000000" pitchFamily="18" charset="-128"/>
                <a:ea typeface="游明朝 Demibold" panose="02020600000000000000" pitchFamily="18" charset="-128"/>
              </a:rPr>
              <a:t>匿名加工とは？</a:t>
            </a:r>
          </a:p>
        </p:txBody>
      </p:sp>
    </p:spTree>
    <p:extLst>
      <p:ext uri="{BB962C8B-B14F-4D97-AF65-F5344CB8AC3E}">
        <p14:creationId xmlns:p14="http://schemas.microsoft.com/office/powerpoint/2010/main" val="496294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908720"/>
            <a:ext cx="8050602" cy="1384995"/>
          </a:xfrm>
          <a:prstGeom prst="rect">
            <a:avLst/>
          </a:prstGeom>
          <a:noFill/>
        </p:spPr>
        <p:txBody>
          <a:bodyPr wrap="none" rtlCol="0">
            <a:spAutoFit/>
          </a:bodyPr>
          <a:lstStyle/>
          <a:p>
            <a:r>
              <a:rPr kumimoji="1" lang="en-US" altLang="ja-JP" sz="2800" dirty="0">
                <a:latin typeface="メイリオ" panose="020B0604030504040204" pitchFamily="50" charset="-128"/>
                <a:ea typeface="メイリオ" panose="020B0604030504040204" pitchFamily="50" charset="-128"/>
              </a:rPr>
              <a:t>2017.11</a:t>
            </a:r>
            <a:r>
              <a:rPr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データ利活用のための</a:t>
            </a:r>
            <a:r>
              <a:rPr kumimoji="1" lang="en-US" altLang="ja-JP" sz="2800" dirty="0">
                <a:latin typeface="メイリオ" panose="020B0604030504040204" pitchFamily="50" charset="-128"/>
                <a:ea typeface="メイリオ" panose="020B0604030504040204" pitchFamily="50" charset="-128"/>
              </a:rPr>
              <a:t>GIS</a:t>
            </a:r>
            <a:r>
              <a:rPr kumimoji="1" lang="ja-JP" altLang="en-US" sz="2800" dirty="0">
                <a:latin typeface="メイリオ" panose="020B0604030504040204" pitchFamily="50" charset="-128"/>
                <a:ea typeface="メイリオ" panose="020B0604030504040204" pitchFamily="50" charset="-128"/>
              </a:rPr>
              <a:t>導入を</a:t>
            </a:r>
            <a:r>
              <a:rPr lang="ja-JP" altLang="en-US" sz="2800" dirty="0">
                <a:latin typeface="メイリオ" panose="020B0604030504040204" pitchFamily="50" charset="-128"/>
                <a:ea typeface="メイリオ" panose="020B0604030504040204" pitchFamily="50" charset="-128"/>
              </a:rPr>
              <a:t>検討</a:t>
            </a:r>
            <a:endParaRPr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en-US" altLang="ja-JP" sz="2800" dirty="0">
                <a:latin typeface="メイリオ" panose="020B0604030504040204" pitchFamily="50" charset="-128"/>
                <a:ea typeface="メイリオ" panose="020B0604030504040204" pitchFamily="50" charset="-128"/>
              </a:rPr>
              <a:t>2017.12	</a:t>
            </a:r>
            <a:r>
              <a:rPr kumimoji="1" lang="ja-JP" altLang="en-US" sz="2800" dirty="0">
                <a:latin typeface="メイリオ" panose="020B0604030504040204" pitchFamily="50" charset="-128"/>
                <a:ea typeface="メイリオ" panose="020B0604030504040204" pitchFamily="50" charset="-128"/>
              </a:rPr>
              <a:t>システムデモ</a:t>
            </a:r>
            <a:r>
              <a:rPr lang="ja-JP" altLang="en-US" sz="2800" dirty="0">
                <a:latin typeface="メイリオ" panose="020B0604030504040204" pitchFamily="50" charset="-128"/>
                <a:ea typeface="メイリオ" panose="020B0604030504040204" pitchFamily="50" charset="-128"/>
              </a:rPr>
              <a:t>　しかし</a:t>
            </a:r>
            <a:r>
              <a:rPr lang="en-US" altLang="ja-JP" sz="2800" dirty="0">
                <a:latin typeface="メイリオ" panose="020B0604030504040204" pitchFamily="50" charset="-128"/>
                <a:ea typeface="メイリオ" panose="020B0604030504040204" pitchFamily="50" charset="-128"/>
              </a:rPr>
              <a:t>…</a:t>
            </a: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22</a:t>
            </a:fld>
            <a:endParaRPr lang="en-US" altLang="ja-JP" sz="1108" dirty="0">
              <a:solidFill>
                <a:srgbClr val="000000"/>
              </a:solidFill>
              <a:latin typeface="ＭＳ Ｐゴシック" charset="-128"/>
            </a:endParaRPr>
          </a:p>
        </p:txBody>
      </p:sp>
      <p:pic>
        <p:nvPicPr>
          <p:cNvPr id="3074" name="Picture 2" descr="C:\Users\31786\Desktop\ひらめき.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0428" y="3205733"/>
            <a:ext cx="2237234" cy="2237234"/>
          </a:xfrm>
          <a:prstGeom prst="rect">
            <a:avLst/>
          </a:prstGeom>
          <a:noFill/>
          <a:extLst>
            <a:ext uri="{909E8E84-426E-40DD-AFC4-6F175D3DCCD1}">
              <a14:hiddenFill xmlns:a14="http://schemas.microsoft.com/office/drawing/2010/main">
                <a:solidFill>
                  <a:srgbClr val="FFFFFF"/>
                </a:solidFill>
              </a14:hiddenFill>
            </a:ext>
          </a:extLst>
        </p:spPr>
      </p:pic>
      <p:sp>
        <p:nvSpPr>
          <p:cNvPr id="2" name="円/楕円 1"/>
          <p:cNvSpPr/>
          <p:nvPr/>
        </p:nvSpPr>
        <p:spPr>
          <a:xfrm>
            <a:off x="190443" y="2285189"/>
            <a:ext cx="6686903" cy="4447653"/>
          </a:xfrm>
          <a:prstGeom prst="ellipse">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sp>
        <p:nvSpPr>
          <p:cNvPr id="8" name="円/楕円 7"/>
          <p:cNvSpPr/>
          <p:nvPr/>
        </p:nvSpPr>
        <p:spPr>
          <a:xfrm>
            <a:off x="467544" y="3205733"/>
            <a:ext cx="3680202" cy="2769304"/>
          </a:xfrm>
          <a:prstGeom prst="ellipse">
            <a:avLst/>
          </a:prstGeom>
          <a:pattFill prst="dkVert">
            <a:fgClr>
              <a:schemeClr val="accent6">
                <a:lumMod val="20000"/>
                <a:lumOff val="80000"/>
              </a:schemeClr>
            </a:fgClr>
            <a:bgClr>
              <a:schemeClr val="bg1"/>
            </a:bgClr>
          </a:pattFill>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4" name="円/楕円 13"/>
          <p:cNvSpPr/>
          <p:nvPr/>
        </p:nvSpPr>
        <p:spPr>
          <a:xfrm>
            <a:off x="2778634" y="2862228"/>
            <a:ext cx="3586732" cy="3571326"/>
          </a:xfrm>
          <a:prstGeom prst="ellipse">
            <a:avLst/>
          </a:prstGeom>
          <a:noFill/>
          <a:ln w="57150">
            <a:solidFill>
              <a:schemeClr val="accent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2731994" y="2492896"/>
            <a:ext cx="1584176" cy="369332"/>
          </a:xfrm>
          <a:prstGeom prst="rect">
            <a:avLst/>
          </a:prstGeom>
          <a:noFill/>
        </p:spPr>
        <p:txBody>
          <a:bodyPr wrap="square" rtlCol="0">
            <a:spAutoFit/>
          </a:bodyPr>
          <a:lstStyle/>
          <a:p>
            <a:r>
              <a:rPr kumimoji="1" lang="ja-JP" altLang="en-US" dirty="0">
                <a:latin typeface="游ゴシック" panose="020B0400000000000000" pitchFamily="50" charset="-128"/>
                <a:ea typeface="游ゴシック" panose="020B0400000000000000" pitchFamily="50" charset="-128"/>
              </a:rPr>
              <a:t>世の中の情報</a:t>
            </a:r>
          </a:p>
        </p:txBody>
      </p:sp>
      <p:sp>
        <p:nvSpPr>
          <p:cNvPr id="10" name="テキスト ボックス 9"/>
          <p:cNvSpPr txBox="1"/>
          <p:nvPr/>
        </p:nvSpPr>
        <p:spPr>
          <a:xfrm>
            <a:off x="192073" y="4238722"/>
            <a:ext cx="2894849" cy="646331"/>
          </a:xfrm>
          <a:prstGeom prst="rect">
            <a:avLst/>
          </a:prstGeom>
          <a:noFill/>
        </p:spPr>
        <p:txBody>
          <a:bodyPr wrap="square" rtlCol="0">
            <a:spAutoFit/>
          </a:bodyPr>
          <a:lstStyle/>
          <a:p>
            <a:pPr algn="ctr"/>
            <a:r>
              <a:rPr lang="ja-JP" altLang="en-US" dirty="0">
                <a:latin typeface="游ゴシック" panose="020B0400000000000000" pitchFamily="50" charset="-128"/>
                <a:ea typeface="游ゴシック" panose="020B0400000000000000" pitchFamily="50" charset="-128"/>
              </a:rPr>
              <a:t>庁内で保有する情報</a:t>
            </a:r>
            <a:endParaRPr lang="en-US" altLang="ja-JP" dirty="0">
              <a:latin typeface="游ゴシック" panose="020B0400000000000000" pitchFamily="50" charset="-128"/>
              <a:ea typeface="游ゴシック" panose="020B0400000000000000" pitchFamily="50" charset="-128"/>
            </a:endParaRPr>
          </a:p>
          <a:p>
            <a:pPr algn="ctr"/>
            <a:r>
              <a:rPr lang="ja-JP" altLang="en-US" dirty="0">
                <a:latin typeface="游ゴシック" panose="020B0400000000000000" pitchFamily="50" charset="-128"/>
                <a:ea typeface="游ゴシック" panose="020B0400000000000000" pitchFamily="50" charset="-128"/>
              </a:rPr>
              <a:t>（住民情報、業務情報）</a:t>
            </a:r>
          </a:p>
        </p:txBody>
      </p:sp>
      <p:grpSp>
        <p:nvGrpSpPr>
          <p:cNvPr id="13" name="グループ化 12"/>
          <p:cNvGrpSpPr/>
          <p:nvPr/>
        </p:nvGrpSpPr>
        <p:grpSpPr>
          <a:xfrm>
            <a:off x="2997579" y="3961429"/>
            <a:ext cx="1847249" cy="1847249"/>
            <a:chOff x="2731994" y="4355725"/>
            <a:chExt cx="1847249" cy="1847249"/>
          </a:xfrm>
        </p:grpSpPr>
        <p:sp>
          <p:nvSpPr>
            <p:cNvPr id="9" name="円/楕円 8"/>
            <p:cNvSpPr/>
            <p:nvPr/>
          </p:nvSpPr>
          <p:spPr>
            <a:xfrm>
              <a:off x="2731994" y="4355725"/>
              <a:ext cx="1847249" cy="1847249"/>
            </a:xfrm>
            <a:prstGeom prst="ellipse">
              <a:avLst/>
            </a:prstGeom>
            <a:solidFill>
              <a:schemeClr val="accent5">
                <a:alpha val="85000"/>
              </a:schemeClr>
            </a:solidFill>
            <a:ln w="38100" cap="rnd">
              <a:solidFill>
                <a:schemeClr val="accent5">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2761757" y="5094683"/>
              <a:ext cx="1787721" cy="369332"/>
            </a:xfrm>
            <a:prstGeom prst="rect">
              <a:avLst/>
            </a:prstGeom>
            <a:noFill/>
          </p:spPr>
          <p:txBody>
            <a:bodyPr wrap="square" rtlCol="0">
              <a:spAutoFit/>
            </a:bodyPr>
            <a:lstStyle/>
            <a:p>
              <a:r>
                <a:rPr kumimoji="1" lang="ja-JP" altLang="en-US" b="1" dirty="0">
                  <a:solidFill>
                    <a:schemeClr val="bg1"/>
                  </a:solidFill>
                  <a:latin typeface="游ゴシック" panose="020B0400000000000000" pitchFamily="50" charset="-128"/>
                  <a:ea typeface="游ゴシック" panose="020B0400000000000000" pitchFamily="50" charset="-128"/>
                </a:rPr>
                <a:t>オープンデータ</a:t>
              </a:r>
            </a:p>
          </p:txBody>
        </p:sp>
      </p:grpSp>
      <p:sp>
        <p:nvSpPr>
          <p:cNvPr id="15" name="テキスト ボックス 14"/>
          <p:cNvSpPr txBox="1"/>
          <p:nvPr/>
        </p:nvSpPr>
        <p:spPr>
          <a:xfrm>
            <a:off x="4875886" y="4324349"/>
            <a:ext cx="1584176" cy="369332"/>
          </a:xfrm>
          <a:prstGeom prst="rect">
            <a:avLst/>
          </a:prstGeom>
          <a:noFill/>
        </p:spPr>
        <p:txBody>
          <a:bodyPr wrap="square" rtlCol="0">
            <a:spAutoFit/>
          </a:bodyPr>
          <a:lstStyle/>
          <a:p>
            <a:pPr algn="ctr"/>
            <a:r>
              <a:rPr kumimoji="1" lang="ja-JP" altLang="en-US" b="1" dirty="0">
                <a:latin typeface="游ゴシック" panose="020B0400000000000000" pitchFamily="50" charset="-128"/>
                <a:ea typeface="游ゴシック" panose="020B0400000000000000" pitchFamily="50" charset="-128"/>
              </a:rPr>
              <a:t>データ</a:t>
            </a:r>
          </a:p>
        </p:txBody>
      </p:sp>
      <p:sp>
        <p:nvSpPr>
          <p:cNvPr id="16" name="テキスト ボックス 15"/>
          <p:cNvSpPr txBox="1"/>
          <p:nvPr/>
        </p:nvSpPr>
        <p:spPr>
          <a:xfrm>
            <a:off x="5248080" y="5380672"/>
            <a:ext cx="3877985" cy="1477328"/>
          </a:xfrm>
          <a:prstGeom prst="rect">
            <a:avLst/>
          </a:prstGeom>
          <a:solidFill>
            <a:schemeClr val="bg1">
              <a:alpha val="78000"/>
            </a:schemeClr>
          </a:solidFill>
        </p:spPr>
        <p:txBody>
          <a:bodyPr wrap="none" rtlCol="0">
            <a:spAutoFit/>
          </a:bodyPr>
          <a:lstStyle/>
          <a:p>
            <a:r>
              <a:rPr kumimoji="1" lang="ja-JP" altLang="en-US" dirty="0">
                <a:solidFill>
                  <a:schemeClr val="accent5">
                    <a:lumMod val="50000"/>
                  </a:schemeClr>
                </a:solidFill>
                <a:latin typeface="游明朝 Demibold" panose="02020600000000000000" pitchFamily="18" charset="-128"/>
                <a:ea typeface="游明朝 Demibold" panose="02020600000000000000" pitchFamily="18" charset="-128"/>
              </a:rPr>
              <a:t>誰が使う？</a:t>
            </a:r>
            <a:endParaRPr kumimoji="1" lang="en-US" altLang="ja-JP" dirty="0">
              <a:solidFill>
                <a:schemeClr val="accent5">
                  <a:lumMod val="50000"/>
                </a:schemeClr>
              </a:solidFill>
              <a:latin typeface="游明朝 Demibold" panose="02020600000000000000" pitchFamily="18" charset="-128"/>
              <a:ea typeface="游明朝 Demibold" panose="02020600000000000000" pitchFamily="18" charset="-128"/>
            </a:endParaRPr>
          </a:p>
          <a:p>
            <a:r>
              <a:rPr lang="ja-JP" altLang="en-US" dirty="0">
                <a:solidFill>
                  <a:schemeClr val="accent5">
                    <a:lumMod val="50000"/>
                  </a:schemeClr>
                </a:solidFill>
                <a:latin typeface="游明朝 Demibold" panose="02020600000000000000" pitchFamily="18" charset="-128"/>
                <a:ea typeface="游明朝 Demibold" panose="02020600000000000000" pitchFamily="18" charset="-128"/>
              </a:rPr>
              <a:t>市民のため？だけ？？</a:t>
            </a:r>
            <a:endParaRPr lang="en-US" altLang="ja-JP" dirty="0">
              <a:solidFill>
                <a:schemeClr val="accent5">
                  <a:lumMod val="50000"/>
                </a:schemeClr>
              </a:solidFill>
              <a:latin typeface="游明朝 Demibold" panose="02020600000000000000" pitchFamily="18" charset="-128"/>
              <a:ea typeface="游明朝 Demibold" panose="02020600000000000000" pitchFamily="18" charset="-128"/>
            </a:endParaRPr>
          </a:p>
          <a:p>
            <a:r>
              <a:rPr kumimoji="1" lang="ja-JP" altLang="en-US" dirty="0">
                <a:solidFill>
                  <a:schemeClr val="accent5">
                    <a:lumMod val="50000"/>
                  </a:schemeClr>
                </a:solidFill>
                <a:latin typeface="游明朝 Demibold" panose="02020600000000000000" pitchFamily="18" charset="-128"/>
                <a:ea typeface="游明朝 Demibold" panose="02020600000000000000" pitchFamily="18" charset="-128"/>
              </a:rPr>
              <a:t>職員も有用性がある！</a:t>
            </a:r>
            <a:endParaRPr kumimoji="1" lang="en-US" altLang="ja-JP" dirty="0">
              <a:solidFill>
                <a:schemeClr val="accent5">
                  <a:lumMod val="50000"/>
                </a:schemeClr>
              </a:solidFill>
              <a:latin typeface="游明朝 Demibold" panose="02020600000000000000" pitchFamily="18" charset="-128"/>
              <a:ea typeface="游明朝 Demibold" panose="02020600000000000000" pitchFamily="18" charset="-128"/>
            </a:endParaRPr>
          </a:p>
          <a:p>
            <a:r>
              <a:rPr lang="ja-JP" altLang="en-US" dirty="0">
                <a:solidFill>
                  <a:schemeClr val="accent5">
                    <a:lumMod val="50000"/>
                  </a:schemeClr>
                </a:solidFill>
                <a:latin typeface="游明朝 Demibold" panose="02020600000000000000" pitchFamily="18" charset="-128"/>
                <a:ea typeface="游明朝 Demibold" panose="02020600000000000000" pitchFamily="18" charset="-128"/>
              </a:rPr>
              <a:t>どうやってオープンデータに？</a:t>
            </a:r>
            <a:endParaRPr lang="en-US" altLang="ja-JP" dirty="0">
              <a:solidFill>
                <a:schemeClr val="accent5">
                  <a:lumMod val="50000"/>
                </a:schemeClr>
              </a:solidFill>
              <a:latin typeface="游明朝 Demibold" panose="02020600000000000000" pitchFamily="18" charset="-128"/>
              <a:ea typeface="游明朝 Demibold" panose="02020600000000000000" pitchFamily="18" charset="-128"/>
            </a:endParaRPr>
          </a:p>
          <a:p>
            <a:r>
              <a:rPr lang="ja-JP" altLang="en-US" dirty="0">
                <a:solidFill>
                  <a:schemeClr val="accent5">
                    <a:lumMod val="50000"/>
                  </a:schemeClr>
                </a:solidFill>
                <a:latin typeface="游明朝 Demibold" panose="02020600000000000000" pitchFamily="18" charset="-128"/>
                <a:ea typeface="游明朝 Demibold" panose="02020600000000000000" pitchFamily="18" charset="-128"/>
              </a:rPr>
              <a:t>二次利用可能とは？</a:t>
            </a:r>
            <a:r>
              <a:rPr kumimoji="1" lang="ja-JP" altLang="en-US" dirty="0">
                <a:solidFill>
                  <a:schemeClr val="accent5">
                    <a:lumMod val="50000"/>
                  </a:schemeClr>
                </a:solidFill>
                <a:latin typeface="游明朝 Demibold" panose="02020600000000000000" pitchFamily="18" charset="-128"/>
                <a:ea typeface="游明朝 Demibold" panose="02020600000000000000" pitchFamily="18" charset="-128"/>
              </a:rPr>
              <a:t>匿名加工とは？</a:t>
            </a:r>
          </a:p>
        </p:txBody>
      </p:sp>
      <p:sp>
        <p:nvSpPr>
          <p:cNvPr id="17" name="正方形/長方形 16"/>
          <p:cNvSpPr/>
          <p:nvPr/>
        </p:nvSpPr>
        <p:spPr>
          <a:xfrm>
            <a:off x="0" y="2204865"/>
            <a:ext cx="9144000" cy="4653136"/>
          </a:xfrm>
          <a:prstGeom prst="rect">
            <a:avLst/>
          </a:prstGeom>
          <a:solidFill>
            <a:schemeClr val="accent3">
              <a:lumMod val="50000"/>
              <a:alpha val="8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4400" dirty="0">
                <a:latin typeface="HGP明朝E" panose="02020900000000000000" pitchFamily="18" charset="-128"/>
                <a:ea typeface="HGP明朝E" panose="02020900000000000000" pitchFamily="18" charset="-128"/>
              </a:rPr>
              <a:t>この理解を庁内に普及させることから</a:t>
            </a:r>
            <a:endParaRPr kumimoji="1" lang="en-US" altLang="ja-JP" sz="4400" dirty="0">
              <a:latin typeface="HGP明朝E" panose="02020900000000000000" pitchFamily="18" charset="-128"/>
              <a:ea typeface="HGP明朝E" panose="02020900000000000000" pitchFamily="18" charset="-128"/>
            </a:endParaRPr>
          </a:p>
          <a:p>
            <a:pPr algn="ctr"/>
            <a:r>
              <a:rPr lang="ja-JP" altLang="en-US" sz="4400" dirty="0">
                <a:latin typeface="HGP明朝E" panose="02020900000000000000" pitchFamily="18" charset="-128"/>
                <a:ea typeface="HGP明朝E" panose="02020900000000000000" pitchFamily="18" charset="-128"/>
              </a:rPr>
              <a:t>はじめる</a:t>
            </a:r>
            <a:endParaRPr kumimoji="1" lang="ja-JP" altLang="en-US" sz="44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169385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908720"/>
            <a:ext cx="8768747" cy="5693866"/>
          </a:xfrm>
          <a:prstGeom prst="rect">
            <a:avLst/>
          </a:prstGeom>
          <a:noFill/>
        </p:spPr>
        <p:txBody>
          <a:bodyPr wrap="none" rtlCol="0">
            <a:spAutoFit/>
          </a:bodyPr>
          <a:lstStyle/>
          <a:p>
            <a:r>
              <a:rPr kumimoji="1" lang="en-US" altLang="ja-JP" sz="2800" dirty="0">
                <a:latin typeface="メイリオ" panose="020B0604030504040204" pitchFamily="50" charset="-128"/>
                <a:ea typeface="メイリオ" panose="020B0604030504040204" pitchFamily="50" charset="-128"/>
              </a:rPr>
              <a:t>2017.11</a:t>
            </a:r>
            <a:r>
              <a:rPr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データ利活用のための</a:t>
            </a:r>
            <a:r>
              <a:rPr kumimoji="1" lang="en-US" altLang="ja-JP" sz="2800" dirty="0">
                <a:latin typeface="メイリオ" panose="020B0604030504040204" pitchFamily="50" charset="-128"/>
                <a:ea typeface="メイリオ" panose="020B0604030504040204" pitchFamily="50" charset="-128"/>
              </a:rPr>
              <a:t>GIS</a:t>
            </a:r>
            <a:r>
              <a:rPr kumimoji="1" lang="ja-JP" altLang="en-US" sz="2800" dirty="0">
                <a:latin typeface="メイリオ" panose="020B0604030504040204" pitchFamily="50" charset="-128"/>
                <a:ea typeface="メイリオ" panose="020B0604030504040204" pitchFamily="50" charset="-128"/>
              </a:rPr>
              <a:t>導入を検討</a:t>
            </a:r>
            <a:endParaRPr kumimoji="1"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en-US" altLang="ja-JP" sz="2800" dirty="0">
                <a:latin typeface="メイリオ" panose="020B0604030504040204" pitchFamily="50" charset="-128"/>
                <a:ea typeface="メイリオ" panose="020B0604030504040204" pitchFamily="50" charset="-128"/>
              </a:rPr>
              <a:t>2017.12	</a:t>
            </a:r>
            <a:r>
              <a:rPr kumimoji="1" lang="ja-JP" altLang="en-US" sz="2800" dirty="0">
                <a:latin typeface="メイリオ" panose="020B0604030504040204" pitchFamily="50" charset="-128"/>
                <a:ea typeface="メイリオ" panose="020B0604030504040204" pitchFamily="50" charset="-128"/>
              </a:rPr>
              <a:t>システムデモ　</a:t>
            </a:r>
            <a:r>
              <a:rPr lang="ja-JP" altLang="en-US" sz="2800" dirty="0">
                <a:latin typeface="メイリオ" panose="020B0604030504040204" pitchFamily="50" charset="-128"/>
                <a:ea typeface="メイリオ" panose="020B0604030504040204" pitchFamily="50" charset="-128"/>
              </a:rPr>
              <a:t>→</a:t>
            </a:r>
            <a:r>
              <a:rPr lang="ja-JP" altLang="en-US" sz="28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ワークショップを</a:t>
            </a:r>
            <a:endParaRPr lang="en-US" altLang="ja-JP" sz="28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r>
              <a:rPr lang="en-US" altLang="ja-JP" sz="28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		</a:t>
            </a:r>
            <a:r>
              <a:rPr lang="ja-JP" altLang="en-US" sz="28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　　　　　　　　実施しよう</a:t>
            </a:r>
            <a:endParaRPr lang="en-US" altLang="ja-JP" sz="28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endParaRPr kumimoji="1" lang="en-US" altLang="ja-JP" sz="2800" dirty="0">
              <a:latin typeface="メイリオ" panose="020B0604030504040204" pitchFamily="50" charset="-128"/>
              <a:ea typeface="メイリオ" panose="020B0604030504040204" pitchFamily="50" charset="-128"/>
            </a:endParaRPr>
          </a:p>
          <a:p>
            <a:r>
              <a:rPr lang="en-US" altLang="ja-JP" sz="2800" dirty="0">
                <a:latin typeface="メイリオ" panose="020B0604030504040204" pitchFamily="50" charset="-128"/>
                <a:ea typeface="メイリオ" panose="020B0604030504040204" pitchFamily="50" charset="-128"/>
              </a:rPr>
              <a:t>2018.02	GIS</a:t>
            </a:r>
            <a:r>
              <a:rPr lang="ja-JP" altLang="en-US" sz="2800" dirty="0">
                <a:latin typeface="メイリオ" panose="020B0604030504040204" pitchFamily="50" charset="-128"/>
                <a:ea typeface="メイリオ" panose="020B0604030504040204" pitchFamily="50" charset="-128"/>
              </a:rPr>
              <a:t>を利用した課題解決ワークショップの</a:t>
            </a:r>
            <a:endParaRPr lang="en-US" altLang="ja-JP" sz="2800" dirty="0">
              <a:latin typeface="メイリオ" panose="020B0604030504040204" pitchFamily="50" charset="-128"/>
              <a:ea typeface="メイリオ" panose="020B0604030504040204" pitchFamily="50" charset="-128"/>
            </a:endParaRPr>
          </a:p>
          <a:p>
            <a:r>
              <a:rPr kumimoji="1"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トライアル的実施</a:t>
            </a:r>
            <a:endParaRPr kumimoji="1" lang="en-US" altLang="ja-JP" sz="2800" dirty="0">
              <a:latin typeface="メイリオ" panose="020B0604030504040204" pitchFamily="50" charset="-128"/>
              <a:ea typeface="メイリオ" panose="020B0604030504040204" pitchFamily="50" charset="-128"/>
            </a:endParaRPr>
          </a:p>
          <a:p>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（業務発注）</a:t>
            </a:r>
            <a:endParaRPr kumimoji="1"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r>
              <a:rPr kumimoji="1" lang="en-US" altLang="ja-JP" sz="2800" dirty="0">
                <a:solidFill>
                  <a:schemeClr val="accent2"/>
                </a:solidFill>
                <a:latin typeface="メイリオ" panose="020B0604030504040204" pitchFamily="50" charset="-128"/>
                <a:ea typeface="メイリオ" panose="020B0604030504040204" pitchFamily="50" charset="-128"/>
              </a:rPr>
              <a:t>2018.04	</a:t>
            </a:r>
            <a:r>
              <a:rPr kumimoji="1" lang="ja-JP" altLang="en-US" sz="2800" b="1" dirty="0">
                <a:solidFill>
                  <a:schemeClr val="accent2"/>
                </a:solidFill>
                <a:latin typeface="メイリオ" panose="020B0604030504040204" pitchFamily="50" charset="-128"/>
                <a:ea typeface="メイリオ" panose="020B0604030504040204" pitchFamily="50" charset="-128"/>
              </a:rPr>
              <a:t>人事研修</a:t>
            </a:r>
            <a:r>
              <a:rPr kumimoji="1" lang="ja-JP" altLang="en-US" sz="2800" dirty="0">
                <a:solidFill>
                  <a:schemeClr val="accent2"/>
                </a:solidFill>
                <a:latin typeface="メイリオ" panose="020B0604030504040204" pitchFamily="50" charset="-128"/>
                <a:ea typeface="メイリオ" panose="020B0604030504040204" pitchFamily="50" charset="-128"/>
              </a:rPr>
              <a:t>にデータ利活用研修を盛り込む</a:t>
            </a:r>
            <a:endParaRPr kumimoji="1" lang="en-US" altLang="ja-JP" sz="2800" dirty="0">
              <a:solidFill>
                <a:schemeClr val="accent2"/>
              </a:solidFill>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pic>
        <p:nvPicPr>
          <p:cNvPr id="5" name="図 4">
            <a:extLst>
              <a:ext uri="{FF2B5EF4-FFF2-40B4-BE49-F238E27FC236}">
                <a16:creationId xmlns:a16="http://schemas.microsoft.com/office/drawing/2014/main" xmlns="" id="{BE3B4F59-5010-4C1B-A833-8E5233881179}"/>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580112" y="3567028"/>
            <a:ext cx="3147315" cy="2360486"/>
          </a:xfrm>
          <a:prstGeom prst="rect">
            <a:avLst/>
          </a:prstGeom>
          <a:ln>
            <a:noFill/>
          </a:ln>
          <a:effectLst>
            <a:outerShdw blurRad="190500" algn="tl" rotWithShape="0">
              <a:srgbClr val="000000">
                <a:alpha val="70000"/>
              </a:srgbClr>
            </a:outerShdw>
          </a:effectLst>
        </p:spPr>
      </p:pic>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23</a:t>
            </a:fld>
            <a:endParaRPr lang="en-US" altLang="ja-JP" sz="1108" dirty="0">
              <a:solidFill>
                <a:srgbClr val="000000"/>
              </a:solidFill>
              <a:latin typeface="ＭＳ Ｐゴシック" charset="-128"/>
            </a:endParaRPr>
          </a:p>
        </p:txBody>
      </p:sp>
      <p:sp>
        <p:nvSpPr>
          <p:cNvPr id="2" name="角丸四角形吹き出し 1"/>
          <p:cNvSpPr/>
          <p:nvPr/>
        </p:nvSpPr>
        <p:spPr>
          <a:xfrm>
            <a:off x="1043608" y="4437112"/>
            <a:ext cx="3024336" cy="1368152"/>
          </a:xfrm>
          <a:prstGeom prst="wedgeRoundRectCallout">
            <a:avLst>
              <a:gd name="adj1" fmla="val 21054"/>
              <a:gd name="adj2" fmla="val -60727"/>
              <a:gd name="adj3" fmla="val 16667"/>
            </a:avLst>
          </a:prstGeom>
        </p:spPr>
        <p:style>
          <a:lnRef idx="2">
            <a:schemeClr val="accent6"/>
          </a:lnRef>
          <a:fillRef idx="1">
            <a:schemeClr val="lt1"/>
          </a:fillRef>
          <a:effectRef idx="0">
            <a:schemeClr val="accent6"/>
          </a:effectRef>
          <a:fontRef idx="minor">
            <a:schemeClr val="dk1"/>
          </a:fontRef>
        </p:style>
        <p:txBody>
          <a:bodyPr wrap="none" rtlCol="0" anchor="ctr"/>
          <a:lstStyle/>
          <a:p>
            <a:pPr algn="ctr"/>
            <a:r>
              <a:rPr kumimoji="1" lang="ja-JP" altLang="en-US" dirty="0">
                <a:latin typeface="游ゴシック" panose="020B0400000000000000" pitchFamily="50" charset="-128"/>
                <a:ea typeface="游ゴシック" panose="020B0400000000000000" pitchFamily="50" charset="-128"/>
              </a:rPr>
              <a:t>業者が</a:t>
            </a:r>
            <a:r>
              <a:rPr kumimoji="1" lang="en-US" altLang="ja-JP" dirty="0">
                <a:latin typeface="游ゴシック" panose="020B0400000000000000" pitchFamily="50" charset="-128"/>
                <a:ea typeface="游ゴシック" panose="020B0400000000000000" pitchFamily="50" charset="-128"/>
              </a:rPr>
              <a:t>GIS</a:t>
            </a:r>
            <a:r>
              <a:rPr kumimoji="1" lang="ja-JP" altLang="en-US" dirty="0">
                <a:latin typeface="游ゴシック" panose="020B0400000000000000" pitchFamily="50" charset="-128"/>
                <a:ea typeface="游ゴシック" panose="020B0400000000000000" pitchFamily="50" charset="-128"/>
              </a:rPr>
              <a:t>操作をすることで</a:t>
            </a:r>
            <a:endParaRPr kumimoji="1" lang="en-US" altLang="ja-JP" dirty="0">
              <a:latin typeface="游ゴシック" panose="020B0400000000000000" pitchFamily="50" charset="-128"/>
              <a:ea typeface="游ゴシック" panose="020B0400000000000000" pitchFamily="50" charset="-128"/>
            </a:endParaRPr>
          </a:p>
          <a:p>
            <a:pPr algn="ctr"/>
            <a:r>
              <a:rPr kumimoji="1" lang="ja-JP" altLang="en-US" dirty="0">
                <a:latin typeface="游ゴシック" panose="020B0400000000000000" pitchFamily="50" charset="-128"/>
                <a:ea typeface="游ゴシック" panose="020B0400000000000000" pitchFamily="50" charset="-128"/>
              </a:rPr>
              <a:t>職員はワーク（課題解決）に</a:t>
            </a:r>
            <a:endParaRPr kumimoji="1" lang="en-US" altLang="ja-JP" dirty="0">
              <a:latin typeface="游ゴシック" panose="020B0400000000000000" pitchFamily="50" charset="-128"/>
              <a:ea typeface="游ゴシック" panose="020B0400000000000000" pitchFamily="50" charset="-128"/>
            </a:endParaRPr>
          </a:p>
          <a:p>
            <a:pPr algn="ctr"/>
            <a:r>
              <a:rPr kumimoji="1" lang="ja-JP" altLang="en-US" dirty="0">
                <a:latin typeface="游ゴシック" panose="020B0400000000000000" pitchFamily="50" charset="-128"/>
                <a:ea typeface="游ゴシック" panose="020B0400000000000000" pitchFamily="50" charset="-128"/>
              </a:rPr>
              <a:t>集中することができた</a:t>
            </a:r>
          </a:p>
        </p:txBody>
      </p:sp>
    </p:spTree>
    <p:extLst>
      <p:ext uri="{BB962C8B-B14F-4D97-AF65-F5344CB8AC3E}">
        <p14:creationId xmlns:p14="http://schemas.microsoft.com/office/powerpoint/2010/main" val="686567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344602"/>
            <a:ext cx="9145016" cy="1200329"/>
          </a:xfrm>
          <a:prstGeom prst="rect">
            <a:avLst/>
          </a:prstGeom>
          <a:noFill/>
        </p:spPr>
        <p:txBody>
          <a:bodyPr wrap="square" rtlCol="0">
            <a:spAutoFit/>
          </a:bodyPr>
          <a:lstStyle/>
          <a:p>
            <a:r>
              <a:rPr kumimoji="1" lang="en-US" altLang="ja-JP" sz="2400" dirty="0">
                <a:solidFill>
                  <a:schemeClr val="accent2"/>
                </a:solidFill>
                <a:latin typeface="メイリオ" panose="020B0604030504040204" pitchFamily="50" charset="-128"/>
                <a:ea typeface="メイリオ" panose="020B0604030504040204" pitchFamily="50" charset="-128"/>
              </a:rPr>
              <a:t>2018.04	</a:t>
            </a:r>
            <a:r>
              <a:rPr kumimoji="1" lang="ja-JP" altLang="en-US" sz="2400" b="1" dirty="0">
                <a:solidFill>
                  <a:schemeClr val="accent2"/>
                </a:solidFill>
                <a:latin typeface="メイリオ" panose="020B0604030504040204" pitchFamily="50" charset="-128"/>
                <a:ea typeface="メイリオ" panose="020B0604030504040204" pitchFamily="50" charset="-128"/>
              </a:rPr>
              <a:t>人事研修</a:t>
            </a:r>
            <a:r>
              <a:rPr kumimoji="1" lang="ja-JP" altLang="en-US" sz="2400" dirty="0">
                <a:solidFill>
                  <a:schemeClr val="accent2"/>
                </a:solidFill>
                <a:latin typeface="メイリオ" panose="020B0604030504040204" pitchFamily="50" charset="-128"/>
                <a:ea typeface="メイリオ" panose="020B0604030504040204" pitchFamily="50" charset="-128"/>
              </a:rPr>
              <a:t>にデータ利活用研修を盛り込む</a:t>
            </a:r>
            <a:endParaRPr kumimoji="1" lang="en-US" altLang="ja-JP" sz="2400" dirty="0">
              <a:solidFill>
                <a:schemeClr val="accent2"/>
              </a:solidFill>
              <a:latin typeface="メイリオ" panose="020B0604030504040204" pitchFamily="50" charset="-128"/>
              <a:ea typeface="メイリオ" panose="020B0604030504040204" pitchFamily="50" charset="-128"/>
            </a:endParaRPr>
          </a:p>
          <a:p>
            <a:endParaRPr lang="en-US" altLang="ja-JP" sz="2400" dirty="0">
              <a:solidFill>
                <a:schemeClr val="accent2"/>
              </a:solidFill>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2018.06</a:t>
            </a:r>
            <a:r>
              <a:rPr kumimoji="1" lang="en-US" altLang="ja-JP" sz="2000" dirty="0">
                <a:solidFill>
                  <a:schemeClr val="accent2"/>
                </a:solidFill>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地方公共団体におけるデータ利活用ガイドブック </a:t>
            </a:r>
            <a:r>
              <a:rPr lang="en-US" altLang="ja-JP" sz="2000" dirty="0">
                <a:latin typeface="メイリオ" panose="020B0604030504040204" pitchFamily="50" charset="-128"/>
                <a:ea typeface="メイリオ" panose="020B0604030504040204" pitchFamily="50" charset="-128"/>
              </a:rPr>
              <a:t>Ver.1.0</a:t>
            </a: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pic>
        <p:nvPicPr>
          <p:cNvPr id="6" name="Picture 2" descr="D:\Tools\Kioku\ScreenShot\20180616\1806161146_104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988" y="2198729"/>
            <a:ext cx="3514116" cy="3068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グループ化 7"/>
          <p:cNvGrpSpPr/>
          <p:nvPr/>
        </p:nvGrpSpPr>
        <p:grpSpPr>
          <a:xfrm>
            <a:off x="3495382" y="1808166"/>
            <a:ext cx="5382954" cy="4041522"/>
            <a:chOff x="487363" y="228600"/>
            <a:chExt cx="8434387" cy="6332539"/>
          </a:xfrm>
        </p:grpSpPr>
        <p:sp>
          <p:nvSpPr>
            <p:cNvPr id="9" name="角丸四角形 8"/>
            <p:cNvSpPr/>
            <p:nvPr/>
          </p:nvSpPr>
          <p:spPr>
            <a:xfrm>
              <a:off x="6400800" y="558800"/>
              <a:ext cx="2520950" cy="60007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r>
                <a:rPr lang="ja-JP" altLang="en-US" sz="1100" u="none" dirty="0">
                  <a:latin typeface="游ゴシック" panose="020B0400000000000000" pitchFamily="50" charset="-128"/>
                  <a:ea typeface="游ゴシック" panose="020B0400000000000000" pitchFamily="50" charset="-128"/>
                </a:rPr>
                <a:t>政策分析精度の向上</a:t>
              </a:r>
            </a:p>
          </p:txBody>
        </p:sp>
        <p:sp>
          <p:nvSpPr>
            <p:cNvPr id="10" name="角丸四角形 9"/>
            <p:cNvSpPr/>
            <p:nvPr/>
          </p:nvSpPr>
          <p:spPr>
            <a:xfrm>
              <a:off x="6400800" y="1158875"/>
              <a:ext cx="2520950" cy="60007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r>
                <a:rPr lang="ja-JP" altLang="en-US" sz="1100" u="none" dirty="0">
                  <a:latin typeface="游ゴシック" panose="020B0400000000000000" pitchFamily="50" charset="-128"/>
                  <a:ea typeface="游ゴシック" panose="020B0400000000000000" pitchFamily="50" charset="-128"/>
                </a:rPr>
                <a:t>住民サービスの向上</a:t>
              </a:r>
            </a:p>
          </p:txBody>
        </p:sp>
        <p:sp>
          <p:nvSpPr>
            <p:cNvPr id="11" name="角丸四角形 10"/>
            <p:cNvSpPr/>
            <p:nvPr/>
          </p:nvSpPr>
          <p:spPr>
            <a:xfrm>
              <a:off x="6400800" y="1758950"/>
              <a:ext cx="2520950" cy="60007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lIns="72000" tIns="36000" rIns="72000" bIns="36000" anchor="ctr"/>
            <a:lstStyle/>
            <a:p>
              <a:pPr>
                <a:defRPr/>
              </a:pPr>
              <a:r>
                <a:rPr lang="ja-JP" altLang="en-US" sz="1100" u="none" dirty="0">
                  <a:latin typeface="游ゴシック" panose="020B0400000000000000" pitchFamily="50" charset="-128"/>
                  <a:ea typeface="游ゴシック" panose="020B0400000000000000" pitchFamily="50" charset="-128"/>
                </a:rPr>
                <a:t>行政職員の生産性向上</a:t>
              </a:r>
            </a:p>
          </p:txBody>
        </p:sp>
        <p:sp>
          <p:nvSpPr>
            <p:cNvPr id="12" name="角丸四角形 11"/>
            <p:cNvSpPr/>
            <p:nvPr/>
          </p:nvSpPr>
          <p:spPr>
            <a:xfrm>
              <a:off x="2360614" y="2849563"/>
              <a:ext cx="935037"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13" name="角丸四角形 12"/>
            <p:cNvSpPr/>
            <p:nvPr/>
          </p:nvSpPr>
          <p:spPr>
            <a:xfrm>
              <a:off x="1423988" y="2849563"/>
              <a:ext cx="936625"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14" name="角丸四角形 13"/>
            <p:cNvSpPr/>
            <p:nvPr/>
          </p:nvSpPr>
          <p:spPr>
            <a:xfrm>
              <a:off x="990600" y="3449638"/>
              <a:ext cx="936625"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15" name="角丸四角形 14"/>
            <p:cNvSpPr/>
            <p:nvPr/>
          </p:nvSpPr>
          <p:spPr>
            <a:xfrm>
              <a:off x="2865438" y="3449638"/>
              <a:ext cx="935037"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16" name="角丸四角形 15"/>
            <p:cNvSpPr/>
            <p:nvPr/>
          </p:nvSpPr>
          <p:spPr>
            <a:xfrm>
              <a:off x="1928813" y="3449638"/>
              <a:ext cx="936625" cy="600075"/>
            </a:xfrm>
            <a:prstGeom prst="roundRect">
              <a:avLst/>
            </a:prstGeom>
            <a:solidFill>
              <a:schemeClr val="accent2">
                <a:lumMod val="60000"/>
                <a:lumOff val="40000"/>
              </a:schemeClr>
            </a:solidFill>
            <a:ln w="9525"/>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17" name="角丸四角形 16"/>
            <p:cNvSpPr/>
            <p:nvPr/>
          </p:nvSpPr>
          <p:spPr>
            <a:xfrm>
              <a:off x="3295649" y="2849563"/>
              <a:ext cx="936625"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18" name="角丸四角形 17"/>
            <p:cNvSpPr/>
            <p:nvPr/>
          </p:nvSpPr>
          <p:spPr>
            <a:xfrm>
              <a:off x="4232276" y="2849563"/>
              <a:ext cx="936625"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19" name="角丸四角形 18"/>
            <p:cNvSpPr/>
            <p:nvPr/>
          </p:nvSpPr>
          <p:spPr>
            <a:xfrm>
              <a:off x="3800475" y="3449638"/>
              <a:ext cx="936625" cy="600075"/>
            </a:xfrm>
            <a:prstGeom prst="roundRect">
              <a:avLst/>
            </a:prstGeom>
            <a:solidFill>
              <a:schemeClr val="accent2">
                <a:lumMod val="60000"/>
                <a:lumOff val="40000"/>
              </a:schemeClr>
            </a:solidFill>
            <a:ln w="9525"/>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20" name="角丸四角形 19"/>
            <p:cNvSpPr/>
            <p:nvPr/>
          </p:nvSpPr>
          <p:spPr>
            <a:xfrm>
              <a:off x="1904999" y="2249488"/>
              <a:ext cx="935037"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21" name="角丸四角形 20"/>
            <p:cNvSpPr/>
            <p:nvPr/>
          </p:nvSpPr>
          <p:spPr>
            <a:xfrm>
              <a:off x="968375" y="2249488"/>
              <a:ext cx="936625" cy="600075"/>
            </a:xfrm>
            <a:prstGeom prst="roundRect">
              <a:avLst/>
            </a:prstGeom>
            <a:solidFill>
              <a:schemeClr val="accent2">
                <a:lumMod val="60000"/>
                <a:lumOff val="40000"/>
              </a:schemeClr>
            </a:solidFill>
            <a:ln w="9525"/>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22" name="角丸四角形 21"/>
            <p:cNvSpPr/>
            <p:nvPr/>
          </p:nvSpPr>
          <p:spPr>
            <a:xfrm>
              <a:off x="487363" y="2849563"/>
              <a:ext cx="936625" cy="600075"/>
            </a:xfrm>
            <a:prstGeom prst="roundRect">
              <a:avLst/>
            </a:prstGeom>
            <a:solidFill>
              <a:schemeClr val="accent2">
                <a:lumMod val="60000"/>
                <a:lumOff val="40000"/>
              </a:schemeClr>
            </a:solidFill>
            <a:ln w="9525"/>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23" name="円形吹き出し 22"/>
            <p:cNvSpPr/>
            <p:nvPr/>
          </p:nvSpPr>
          <p:spPr>
            <a:xfrm>
              <a:off x="985836" y="966788"/>
              <a:ext cx="2347119" cy="1092201"/>
            </a:xfrm>
            <a:prstGeom prst="wedgeEllipseCallout">
              <a:avLst/>
            </a:prstGeom>
            <a:solidFill>
              <a:schemeClr val="accent2">
                <a:lumMod val="60000"/>
                <a:lumOff val="40000"/>
              </a:schemeClr>
            </a:solidFill>
          </p:spPr>
          <p:style>
            <a:lnRef idx="1">
              <a:schemeClr val="accent2"/>
            </a:lnRef>
            <a:fillRef idx="3">
              <a:schemeClr val="accent2"/>
            </a:fillRef>
            <a:effectRef idx="2">
              <a:schemeClr val="accent2"/>
            </a:effectRef>
            <a:fontRef idx="minor">
              <a:schemeClr val="lt1"/>
            </a:fontRef>
          </p:style>
          <p:txBody>
            <a:bodyPr anchor="ctr"/>
            <a:lstStyle/>
            <a:p>
              <a:pPr>
                <a:defRPr/>
              </a:pPr>
              <a:r>
                <a:rPr lang="ja-JP" altLang="en-US" sz="1100" u="none" dirty="0">
                  <a:latin typeface="游ゴシック" panose="020B0400000000000000" pitchFamily="50" charset="-128"/>
                  <a:ea typeface="游ゴシック" panose="020B0400000000000000" pitchFamily="50" charset="-128"/>
                </a:rPr>
                <a:t>埋もれた資源の有効活用</a:t>
              </a:r>
            </a:p>
          </p:txBody>
        </p:sp>
        <p:sp>
          <p:nvSpPr>
            <p:cNvPr id="24" name="図形 23"/>
            <p:cNvSpPr/>
            <p:nvPr/>
          </p:nvSpPr>
          <p:spPr>
            <a:xfrm rot="397082">
              <a:off x="4041775" y="901700"/>
              <a:ext cx="2152650" cy="1831975"/>
            </a:xfrm>
            <a:prstGeom prst="swooshArrow">
              <a:avLst>
                <a:gd name="adj1" fmla="val 25000"/>
                <a:gd name="adj2" fmla="val 25000"/>
              </a:avLst>
            </a:prstGeom>
            <a:solidFill>
              <a:schemeClr val="accent3">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 name="角丸四角形 24"/>
            <p:cNvSpPr/>
            <p:nvPr/>
          </p:nvSpPr>
          <p:spPr>
            <a:xfrm>
              <a:off x="2360614" y="5360989"/>
              <a:ext cx="935037"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26" name="円/楕円 25"/>
            <p:cNvSpPr/>
            <p:nvPr/>
          </p:nvSpPr>
          <p:spPr>
            <a:xfrm>
              <a:off x="1423988" y="5360989"/>
              <a:ext cx="936625" cy="600075"/>
            </a:xfrm>
            <a:prstGeom prst="ellipse">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lIns="36000" tIns="0" rIns="36000" bIns="0"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27" name="角丸四角形 26"/>
            <p:cNvSpPr/>
            <p:nvPr/>
          </p:nvSpPr>
          <p:spPr>
            <a:xfrm>
              <a:off x="990599" y="5961064"/>
              <a:ext cx="936625"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solidFill>
                    <a:schemeClr val="tx1"/>
                  </a:solidFill>
                  <a:latin typeface="游ゴシック" panose="020B0400000000000000" pitchFamily="50" charset="-128"/>
                  <a:ea typeface="游ゴシック" panose="020B0400000000000000" pitchFamily="50" charset="-128"/>
                </a:rPr>
                <a:t>データ</a:t>
              </a:r>
            </a:p>
          </p:txBody>
        </p:sp>
        <p:sp>
          <p:nvSpPr>
            <p:cNvPr id="28" name="角丸四角形 27"/>
            <p:cNvSpPr/>
            <p:nvPr/>
          </p:nvSpPr>
          <p:spPr>
            <a:xfrm>
              <a:off x="2865439" y="5961064"/>
              <a:ext cx="935037"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29" name="角丸四角形 28"/>
            <p:cNvSpPr/>
            <p:nvPr/>
          </p:nvSpPr>
          <p:spPr>
            <a:xfrm>
              <a:off x="1928813" y="5961064"/>
              <a:ext cx="936625" cy="600075"/>
            </a:xfrm>
            <a:prstGeom prst="roundRect">
              <a:avLst/>
            </a:prstGeom>
            <a:solidFill>
              <a:schemeClr val="accent2">
                <a:lumMod val="60000"/>
                <a:lumOff val="40000"/>
              </a:schemeClr>
            </a:solidFill>
            <a:ln w="9525"/>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ja-JP" altLang="en-US" sz="1100" u="none" dirty="0">
                  <a:solidFill>
                    <a:schemeClr val="tx1"/>
                  </a:solidFill>
                  <a:latin typeface="游ゴシック" panose="020B0400000000000000" pitchFamily="50" charset="-128"/>
                  <a:ea typeface="游ゴシック" panose="020B0400000000000000" pitchFamily="50" charset="-128"/>
                </a:rPr>
                <a:t>データ</a:t>
              </a:r>
            </a:p>
          </p:txBody>
        </p:sp>
        <p:sp>
          <p:nvSpPr>
            <p:cNvPr id="30" name="円/楕円 29"/>
            <p:cNvSpPr/>
            <p:nvPr/>
          </p:nvSpPr>
          <p:spPr>
            <a:xfrm>
              <a:off x="3295650" y="5360988"/>
              <a:ext cx="936625" cy="600075"/>
            </a:xfrm>
            <a:prstGeom prst="ellipse">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solidFill>
                    <a:schemeClr val="tx1"/>
                  </a:solidFill>
                  <a:latin typeface="游ゴシック" panose="020B0400000000000000" pitchFamily="50" charset="-128"/>
                  <a:ea typeface="游ゴシック" panose="020B0400000000000000" pitchFamily="50" charset="-128"/>
                </a:rPr>
                <a:t>データ</a:t>
              </a:r>
            </a:p>
          </p:txBody>
        </p:sp>
        <p:sp>
          <p:nvSpPr>
            <p:cNvPr id="31" name="角丸四角形 30"/>
            <p:cNvSpPr/>
            <p:nvPr/>
          </p:nvSpPr>
          <p:spPr>
            <a:xfrm>
              <a:off x="4232275" y="5360988"/>
              <a:ext cx="936625"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32" name="円/楕円 31"/>
            <p:cNvSpPr/>
            <p:nvPr/>
          </p:nvSpPr>
          <p:spPr>
            <a:xfrm>
              <a:off x="3800475" y="5961063"/>
              <a:ext cx="936625" cy="600075"/>
            </a:xfrm>
            <a:prstGeom prst="ellipse">
              <a:avLst/>
            </a:prstGeom>
            <a:solidFill>
              <a:schemeClr val="accent2">
                <a:lumMod val="60000"/>
                <a:lumOff val="40000"/>
              </a:schemeClr>
            </a:solidFill>
            <a:ln w="9525"/>
          </p:spPr>
          <p:style>
            <a:lnRef idx="2">
              <a:schemeClr val="accent2">
                <a:shade val="50000"/>
              </a:schemeClr>
            </a:lnRef>
            <a:fillRef idx="1">
              <a:schemeClr val="accent2"/>
            </a:fillRef>
            <a:effectRef idx="0">
              <a:schemeClr val="accent2"/>
            </a:effectRef>
            <a:fontRef idx="minor">
              <a:schemeClr val="lt1"/>
            </a:fontRef>
          </p:style>
          <p:txBody>
            <a:bodyPr wrap="none" lIns="36000" tIns="0" rIns="36000" bIns="0"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33" name="角丸四角形 32"/>
            <p:cNvSpPr/>
            <p:nvPr/>
          </p:nvSpPr>
          <p:spPr>
            <a:xfrm>
              <a:off x="1904999" y="4760913"/>
              <a:ext cx="935037" cy="600075"/>
            </a:xfrm>
            <a:prstGeom prst="roundRect">
              <a:avLst/>
            </a:prstGeom>
            <a:ln w="9525"/>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ja-JP" altLang="en-US" sz="1100" u="none" dirty="0">
                  <a:solidFill>
                    <a:schemeClr val="tx1"/>
                  </a:solidFill>
                  <a:latin typeface="游ゴシック" panose="020B0400000000000000" pitchFamily="50" charset="-128"/>
                  <a:ea typeface="游ゴシック" panose="020B0400000000000000" pitchFamily="50" charset="-128"/>
                </a:rPr>
                <a:t>データ</a:t>
              </a:r>
            </a:p>
          </p:txBody>
        </p:sp>
        <p:sp>
          <p:nvSpPr>
            <p:cNvPr id="34" name="角丸四角形 33"/>
            <p:cNvSpPr/>
            <p:nvPr/>
          </p:nvSpPr>
          <p:spPr>
            <a:xfrm>
              <a:off x="968375" y="4760913"/>
              <a:ext cx="936625" cy="600075"/>
            </a:xfrm>
            <a:prstGeom prst="roundRect">
              <a:avLst/>
            </a:prstGeom>
            <a:solidFill>
              <a:schemeClr val="accent2">
                <a:lumMod val="60000"/>
                <a:lumOff val="40000"/>
              </a:schemeClr>
            </a:solidFill>
            <a:ln w="9525"/>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35" name="角丸四角形 34"/>
            <p:cNvSpPr/>
            <p:nvPr/>
          </p:nvSpPr>
          <p:spPr>
            <a:xfrm>
              <a:off x="487363" y="5360989"/>
              <a:ext cx="936625" cy="600075"/>
            </a:xfrm>
            <a:prstGeom prst="roundRect">
              <a:avLst/>
            </a:prstGeom>
            <a:solidFill>
              <a:schemeClr val="accent2">
                <a:lumMod val="60000"/>
                <a:lumOff val="40000"/>
              </a:schemeClr>
            </a:solidFill>
            <a:ln w="9525"/>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ja-JP" altLang="en-US" sz="1100" u="none" dirty="0">
                  <a:latin typeface="游ゴシック" panose="020B0400000000000000" pitchFamily="50" charset="-128"/>
                  <a:ea typeface="游ゴシック" panose="020B0400000000000000" pitchFamily="50" charset="-128"/>
                </a:rPr>
                <a:t>データ</a:t>
              </a:r>
            </a:p>
          </p:txBody>
        </p:sp>
        <p:sp>
          <p:nvSpPr>
            <p:cNvPr id="36" name="図形 35"/>
            <p:cNvSpPr/>
            <p:nvPr/>
          </p:nvSpPr>
          <p:spPr>
            <a:xfrm rot="3249837" flipH="1">
              <a:off x="4489451" y="4038600"/>
              <a:ext cx="1257300" cy="1025525"/>
            </a:xfrm>
            <a:prstGeom prst="swooshArrow">
              <a:avLst>
                <a:gd name="adj1" fmla="val 25000"/>
                <a:gd name="adj2" fmla="val 25000"/>
              </a:avLst>
            </a:prstGeom>
            <a:solidFill>
              <a:schemeClr val="accent3">
                <a:lumMod val="20000"/>
                <a:lumOff val="8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7" name="テキスト ボックス 36"/>
            <p:cNvSpPr txBox="1"/>
            <p:nvPr/>
          </p:nvSpPr>
          <p:spPr>
            <a:xfrm>
              <a:off x="5768975" y="5360988"/>
              <a:ext cx="2941699" cy="940379"/>
            </a:xfrm>
            <a:prstGeom prst="rect">
              <a:avLst/>
            </a:prstGeom>
            <a:noFill/>
          </p:spPr>
          <p:txBody>
            <a:bodyPr wrap="none">
              <a:spAutoFit/>
            </a:bodyPr>
            <a:lstStyle/>
            <a:p>
              <a:pPr algn="l">
                <a:defRPr/>
              </a:pPr>
              <a:r>
                <a:rPr lang="ja-JP" altLang="en-US" sz="1100" u="none" dirty="0">
                  <a:latin typeface="游ゴシック" panose="020B0400000000000000" pitchFamily="50" charset="-128"/>
                  <a:ea typeface="游ゴシック" panose="020B0400000000000000" pitchFamily="50" charset="-128"/>
                </a:rPr>
                <a:t>データ形式の不統一</a:t>
              </a:r>
              <a:endParaRPr lang="en-US" altLang="ja-JP" sz="1100" u="none" dirty="0">
                <a:latin typeface="游ゴシック" panose="020B0400000000000000" pitchFamily="50" charset="-128"/>
                <a:ea typeface="游ゴシック" panose="020B0400000000000000" pitchFamily="50" charset="-128"/>
              </a:endParaRPr>
            </a:p>
            <a:p>
              <a:pPr algn="l">
                <a:defRPr/>
              </a:pPr>
              <a:r>
                <a:rPr lang="ja-JP" altLang="en-US" sz="1100" u="none" dirty="0">
                  <a:latin typeface="游ゴシック" panose="020B0400000000000000" pitchFamily="50" charset="-128"/>
                  <a:ea typeface="游ゴシック" panose="020B0400000000000000" pitchFamily="50" charset="-128"/>
                </a:rPr>
                <a:t>アナログの混在</a:t>
              </a:r>
              <a:endParaRPr lang="en-US" altLang="ja-JP" sz="1100" u="none" dirty="0">
                <a:latin typeface="游ゴシック" panose="020B0400000000000000" pitchFamily="50" charset="-128"/>
                <a:ea typeface="游ゴシック" panose="020B0400000000000000" pitchFamily="50" charset="-128"/>
              </a:endParaRPr>
            </a:p>
            <a:p>
              <a:pPr algn="l">
                <a:defRPr/>
              </a:pPr>
              <a:r>
                <a:rPr lang="ja-JP" altLang="en-US" sz="1100" b="1" u="none" dirty="0">
                  <a:latin typeface="游ゴシック" panose="020B0400000000000000" pitchFamily="50" charset="-128"/>
                  <a:ea typeface="游ゴシック" panose="020B0400000000000000" pitchFamily="50" charset="-128"/>
                </a:rPr>
                <a:t>→資源として活用できない</a:t>
              </a:r>
              <a:endParaRPr lang="en-US" altLang="ja-JP" sz="1100" b="1" u="none" dirty="0">
                <a:latin typeface="游ゴシック" panose="020B0400000000000000" pitchFamily="50" charset="-128"/>
                <a:ea typeface="游ゴシック" panose="020B0400000000000000" pitchFamily="50" charset="-128"/>
              </a:endParaRPr>
            </a:p>
          </p:txBody>
        </p:sp>
        <p:sp>
          <p:nvSpPr>
            <p:cNvPr id="38" name="テキスト ボックス 37"/>
            <p:cNvSpPr txBox="1"/>
            <p:nvPr/>
          </p:nvSpPr>
          <p:spPr>
            <a:xfrm>
              <a:off x="5692775" y="2851150"/>
              <a:ext cx="2057582" cy="940379"/>
            </a:xfrm>
            <a:prstGeom prst="rect">
              <a:avLst/>
            </a:prstGeom>
            <a:noFill/>
          </p:spPr>
          <p:txBody>
            <a:bodyPr wrap="none">
              <a:spAutoFit/>
            </a:bodyPr>
            <a:lstStyle/>
            <a:p>
              <a:pPr algn="l">
                <a:defRPr/>
              </a:pPr>
              <a:r>
                <a:rPr lang="ja-JP" altLang="en-US" sz="1100" u="none" dirty="0">
                  <a:latin typeface="游ゴシック" panose="020B0400000000000000" pitchFamily="50" charset="-128"/>
                  <a:ea typeface="游ゴシック" panose="020B0400000000000000" pitchFamily="50" charset="-128"/>
                </a:rPr>
                <a:t>データ形式の統一</a:t>
              </a:r>
              <a:endParaRPr lang="en-US" altLang="ja-JP" sz="1100" u="none" dirty="0">
                <a:latin typeface="游ゴシック" panose="020B0400000000000000" pitchFamily="50" charset="-128"/>
                <a:ea typeface="游ゴシック" panose="020B0400000000000000" pitchFamily="50" charset="-128"/>
              </a:endParaRPr>
            </a:p>
            <a:p>
              <a:pPr algn="l">
                <a:defRPr/>
              </a:pPr>
              <a:r>
                <a:rPr lang="ja-JP" altLang="en-US" sz="1100" u="none" dirty="0">
                  <a:latin typeface="游ゴシック" panose="020B0400000000000000" pitchFamily="50" charset="-128"/>
                  <a:ea typeface="游ゴシック" panose="020B0400000000000000" pitchFamily="50" charset="-128"/>
                </a:rPr>
                <a:t>デジタル化</a:t>
              </a:r>
              <a:endParaRPr lang="en-US" altLang="ja-JP" sz="1100" u="none" dirty="0">
                <a:latin typeface="游ゴシック" panose="020B0400000000000000" pitchFamily="50" charset="-128"/>
                <a:ea typeface="游ゴシック" panose="020B0400000000000000" pitchFamily="50" charset="-128"/>
              </a:endParaRPr>
            </a:p>
            <a:p>
              <a:pPr algn="l">
                <a:defRPr/>
              </a:pPr>
              <a:r>
                <a:rPr lang="ja-JP" altLang="en-US" sz="1100" b="1" u="none" dirty="0">
                  <a:latin typeface="游ゴシック" panose="020B0400000000000000" pitchFamily="50" charset="-128"/>
                  <a:ea typeface="游ゴシック" panose="020B0400000000000000" pitchFamily="50" charset="-128"/>
                </a:rPr>
                <a:t>→資源化</a:t>
              </a:r>
              <a:endParaRPr lang="en-US" altLang="ja-JP" sz="1100" b="1" u="none" dirty="0">
                <a:latin typeface="游ゴシック" panose="020B0400000000000000" pitchFamily="50" charset="-128"/>
                <a:ea typeface="游ゴシック" panose="020B0400000000000000" pitchFamily="50" charset="-128"/>
              </a:endParaRPr>
            </a:p>
          </p:txBody>
        </p:sp>
        <p:sp>
          <p:nvSpPr>
            <p:cNvPr id="39" name="正方形/長方形 38"/>
            <p:cNvSpPr/>
            <p:nvPr/>
          </p:nvSpPr>
          <p:spPr>
            <a:xfrm>
              <a:off x="609601" y="228600"/>
              <a:ext cx="6842125" cy="409909"/>
            </a:xfrm>
            <a:prstGeom prst="rect">
              <a:avLst/>
            </a:prstGeom>
          </p:spPr>
          <p:txBody>
            <a:bodyPr>
              <a:spAutoFit/>
            </a:bodyPr>
            <a:lstStyle/>
            <a:p>
              <a:pPr algn="l">
                <a:defRPr/>
              </a:pPr>
              <a:r>
                <a:rPr lang="ja-JP" altLang="en-US" sz="1100" u="none" dirty="0">
                  <a:latin typeface="游ゴシック" panose="020B0400000000000000" pitchFamily="50" charset="-128"/>
                  <a:ea typeface="游ゴシック" panose="020B0400000000000000" pitchFamily="50" charset="-128"/>
                </a:rPr>
                <a:t>データの有効活用と、データ活用の意義・必要性</a:t>
              </a:r>
              <a:endParaRPr lang="en-US" altLang="ja-JP" sz="1100" u="none" dirty="0">
                <a:latin typeface="游ゴシック" panose="020B0400000000000000" pitchFamily="50" charset="-128"/>
                <a:ea typeface="游ゴシック" panose="020B0400000000000000" pitchFamily="50" charset="-128"/>
              </a:endParaRPr>
            </a:p>
          </p:txBody>
        </p:sp>
      </p:grpSp>
      <p:sp>
        <p:nvSpPr>
          <p:cNvPr id="40"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24</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18555211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344602"/>
            <a:ext cx="9145016" cy="1200329"/>
          </a:xfrm>
          <a:prstGeom prst="rect">
            <a:avLst/>
          </a:prstGeom>
          <a:noFill/>
        </p:spPr>
        <p:txBody>
          <a:bodyPr wrap="square" rtlCol="0">
            <a:spAutoFit/>
          </a:bodyPr>
          <a:lstStyle/>
          <a:p>
            <a:r>
              <a:rPr kumimoji="1" lang="en-US" altLang="ja-JP" sz="2400" dirty="0">
                <a:solidFill>
                  <a:schemeClr val="accent2"/>
                </a:solidFill>
                <a:latin typeface="メイリオ" panose="020B0604030504040204" pitchFamily="50" charset="-128"/>
                <a:ea typeface="メイリオ" panose="020B0604030504040204" pitchFamily="50" charset="-128"/>
              </a:rPr>
              <a:t>2018.04	</a:t>
            </a:r>
            <a:r>
              <a:rPr kumimoji="1" lang="ja-JP" altLang="en-US" sz="2400" b="1" dirty="0">
                <a:solidFill>
                  <a:schemeClr val="accent2"/>
                </a:solidFill>
                <a:latin typeface="メイリオ" panose="020B0604030504040204" pitchFamily="50" charset="-128"/>
                <a:ea typeface="メイリオ" panose="020B0604030504040204" pitchFamily="50" charset="-128"/>
              </a:rPr>
              <a:t>人事研修</a:t>
            </a:r>
            <a:r>
              <a:rPr kumimoji="1" lang="ja-JP" altLang="en-US" sz="2400" dirty="0">
                <a:solidFill>
                  <a:schemeClr val="accent2"/>
                </a:solidFill>
                <a:latin typeface="メイリオ" panose="020B0604030504040204" pitchFamily="50" charset="-128"/>
                <a:ea typeface="メイリオ" panose="020B0604030504040204" pitchFamily="50" charset="-128"/>
              </a:rPr>
              <a:t>にデータ利活用研修を盛り込む</a:t>
            </a:r>
            <a:endParaRPr kumimoji="1" lang="en-US" altLang="ja-JP" sz="2400" dirty="0">
              <a:solidFill>
                <a:schemeClr val="accent2"/>
              </a:solidFill>
              <a:latin typeface="メイリオ" panose="020B0604030504040204" pitchFamily="50" charset="-128"/>
              <a:ea typeface="メイリオ" panose="020B0604030504040204" pitchFamily="50" charset="-128"/>
            </a:endParaRPr>
          </a:p>
          <a:p>
            <a:endParaRPr lang="en-US" altLang="ja-JP" sz="2400" dirty="0">
              <a:solidFill>
                <a:schemeClr val="accent2"/>
              </a:solidFill>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2018.06</a:t>
            </a:r>
            <a:r>
              <a:rPr kumimoji="1" lang="en-US" altLang="ja-JP" sz="2000" dirty="0">
                <a:solidFill>
                  <a:schemeClr val="accent2"/>
                </a:solidFill>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地方公共団体におけるデータ利活用ガイドブック </a:t>
            </a:r>
            <a:r>
              <a:rPr lang="en-US" altLang="ja-JP" sz="2000" dirty="0">
                <a:latin typeface="メイリオ" panose="020B0604030504040204" pitchFamily="50" charset="-128"/>
                <a:ea typeface="メイリオ" panose="020B0604030504040204" pitchFamily="50" charset="-128"/>
              </a:rPr>
              <a:t>Ver.1.0</a:t>
            </a: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pic>
        <p:nvPicPr>
          <p:cNvPr id="40" name="Picture 2" descr="D:\Tools\Kioku\ScreenShot\20180616\1806161216_105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2484" y="1700808"/>
            <a:ext cx="4871516" cy="3639071"/>
          </a:xfrm>
          <a:prstGeom prst="rect">
            <a:avLst/>
          </a:prstGeom>
          <a:noFill/>
          <a:extLst>
            <a:ext uri="{909E8E84-426E-40DD-AFC4-6F175D3DCCD1}">
              <a14:hiddenFill xmlns:a14="http://schemas.microsoft.com/office/drawing/2010/main">
                <a:solidFill>
                  <a:srgbClr val="FFFFFF"/>
                </a:solidFill>
              </a14:hiddenFill>
            </a:ext>
          </a:extLst>
        </p:spPr>
      </p:pic>
      <p:sp>
        <p:nvSpPr>
          <p:cNvPr id="41" name="テキスト ボックス 40"/>
          <p:cNvSpPr txBox="1"/>
          <p:nvPr/>
        </p:nvSpPr>
        <p:spPr>
          <a:xfrm>
            <a:off x="179512" y="2248496"/>
            <a:ext cx="4116511" cy="1754326"/>
          </a:xfrm>
          <a:prstGeom prst="rect">
            <a:avLst/>
          </a:prstGeom>
          <a:noFill/>
        </p:spPr>
        <p:txBody>
          <a:bodyPr wrap="square">
            <a:spAutoFit/>
          </a:bodyPr>
          <a:lstStyle/>
          <a:p>
            <a:pPr algn="l">
              <a:defRPr/>
            </a:pPr>
            <a:r>
              <a:rPr lang="ja-JP" altLang="en-US" b="1" u="none" dirty="0">
                <a:latin typeface="游ゴシック" panose="020B0400000000000000" pitchFamily="50" charset="-128"/>
                <a:ea typeface="游ゴシック" panose="020B0400000000000000" pitchFamily="50" charset="-128"/>
              </a:rPr>
              <a:t>「データアカデミー」</a:t>
            </a:r>
            <a:r>
              <a:rPr lang="ja-JP" altLang="en-US" u="none" dirty="0">
                <a:latin typeface="游ゴシック" panose="020B0400000000000000" pitchFamily="50" charset="-128"/>
                <a:ea typeface="游ゴシック" panose="020B0400000000000000" pitchFamily="50" charset="-128"/>
              </a:rPr>
              <a:t>を実施：</a:t>
            </a:r>
            <a:r>
              <a:rPr lang="ja-JP" altLang="en-US" b="1" u="none" dirty="0">
                <a:latin typeface="游ゴシック" panose="020B0400000000000000" pitchFamily="50" charset="-128"/>
                <a:ea typeface="游ゴシック" panose="020B0400000000000000" pitchFamily="50" charset="-128"/>
              </a:rPr>
              <a:t>データ活用人材研修プログラム</a:t>
            </a:r>
            <a:endParaRPr lang="en-US" altLang="ja-JP" b="1" u="none" dirty="0">
              <a:latin typeface="游ゴシック" panose="020B0400000000000000" pitchFamily="50" charset="-128"/>
              <a:ea typeface="游ゴシック" panose="020B0400000000000000" pitchFamily="50" charset="-128"/>
            </a:endParaRPr>
          </a:p>
          <a:p>
            <a:pPr algn="l">
              <a:defRPr/>
            </a:pPr>
            <a:endParaRPr lang="ja-JP" altLang="en-US" b="1" u="none" dirty="0">
              <a:latin typeface="游ゴシック" panose="020B0400000000000000" pitchFamily="50" charset="-128"/>
              <a:ea typeface="游ゴシック" panose="020B0400000000000000" pitchFamily="50" charset="-128"/>
            </a:endParaRPr>
          </a:p>
          <a:p>
            <a:pPr algn="l">
              <a:defRPr/>
            </a:pPr>
            <a:r>
              <a:rPr lang="ja-JP" altLang="en-US" u="none" dirty="0">
                <a:latin typeface="游ゴシック" panose="020B0400000000000000" pitchFamily="50" charset="-128"/>
                <a:ea typeface="游ゴシック" panose="020B0400000000000000" pitchFamily="50" charset="-128"/>
              </a:rPr>
              <a:t>自治体の実際の課題をテーマに</a:t>
            </a:r>
            <a:endParaRPr lang="en-US" altLang="ja-JP" u="none" dirty="0">
              <a:latin typeface="游ゴシック" panose="020B0400000000000000" pitchFamily="50" charset="-128"/>
              <a:ea typeface="游ゴシック" panose="020B0400000000000000" pitchFamily="50" charset="-128"/>
            </a:endParaRPr>
          </a:p>
          <a:p>
            <a:pPr algn="l">
              <a:defRPr/>
            </a:pPr>
            <a:r>
              <a:rPr lang="ja-JP" altLang="en-US" b="1" u="none" dirty="0">
                <a:latin typeface="游ゴシック" panose="020B0400000000000000" pitchFamily="50" charset="-128"/>
                <a:ea typeface="游ゴシック" panose="020B0400000000000000" pitchFamily="50" charset="-128"/>
              </a:rPr>
              <a:t>ワークショップ形式でデータ活用のシミュレーションを行う研修</a:t>
            </a:r>
          </a:p>
        </p:txBody>
      </p:sp>
      <p:sp>
        <p:nvSpPr>
          <p:cNvPr id="42" name="正方形/長方形 41"/>
          <p:cNvSpPr/>
          <p:nvPr/>
        </p:nvSpPr>
        <p:spPr>
          <a:xfrm>
            <a:off x="177925" y="1700808"/>
            <a:ext cx="4094560" cy="400050"/>
          </a:xfrm>
          <a:prstGeom prst="rect">
            <a:avLst/>
          </a:prstGeom>
        </p:spPr>
        <p:txBody>
          <a:bodyPr wrap="square">
            <a:spAutoFit/>
          </a:bodyPr>
          <a:lstStyle/>
          <a:p>
            <a:pPr algn="l">
              <a:defRPr/>
            </a:pPr>
            <a:r>
              <a:rPr lang="ja-JP" altLang="en-US" sz="2000" u="none" dirty="0">
                <a:latin typeface="游ゴシック" panose="020B0400000000000000" pitchFamily="50" charset="-128"/>
                <a:ea typeface="游ゴシック" panose="020B0400000000000000" pitchFamily="50" charset="-128"/>
              </a:rPr>
              <a:t>データの活用人材の育成</a:t>
            </a:r>
            <a:endParaRPr lang="en-US" altLang="ja-JP" sz="2000" u="none" dirty="0">
              <a:latin typeface="游ゴシック" panose="020B0400000000000000" pitchFamily="50" charset="-128"/>
              <a:ea typeface="游ゴシック" panose="020B0400000000000000" pitchFamily="50" charset="-128"/>
            </a:endParaRPr>
          </a:p>
        </p:txBody>
      </p:sp>
      <p:sp>
        <p:nvSpPr>
          <p:cNvPr id="2" name="正方形/長方形 1"/>
          <p:cNvSpPr/>
          <p:nvPr/>
        </p:nvSpPr>
        <p:spPr>
          <a:xfrm>
            <a:off x="179512" y="5652387"/>
            <a:ext cx="8784976" cy="1354217"/>
          </a:xfrm>
          <a:prstGeom prst="rect">
            <a:avLst/>
          </a:prstGeom>
        </p:spPr>
        <p:txBody>
          <a:bodyPr wrap="square">
            <a:spAutoFit/>
          </a:bodyPr>
          <a:lstStyle/>
          <a:p>
            <a:r>
              <a:rPr lang="en-US" altLang="ja-JP" dirty="0">
                <a:latin typeface="メイリオ" panose="020B0604030504040204" pitchFamily="50" charset="-128"/>
                <a:ea typeface="メイリオ" panose="020B0604030504040204" pitchFamily="50" charset="-128"/>
              </a:rPr>
              <a:t>2018.02</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GIS</a:t>
            </a:r>
            <a:r>
              <a:rPr lang="ja-JP" altLang="en-US" dirty="0">
                <a:latin typeface="メイリオ" panose="020B0604030504040204" pitchFamily="50" charset="-128"/>
                <a:ea typeface="メイリオ" panose="020B0604030504040204" pitchFamily="50" charset="-128"/>
              </a:rPr>
              <a:t>を利用した課題解決ワークショップのトライアル的実施</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発想と内容が同質　→　同時期に取り組めたと認識</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さらに発展させたものが「</a:t>
            </a:r>
            <a:r>
              <a:rPr lang="ja-JP" altLang="en-US" sz="2800" b="1" dirty="0">
                <a:solidFill>
                  <a:schemeClr val="accent2"/>
                </a:solidFill>
                <a:latin typeface="メイリオ" panose="020B0604030504040204" pitchFamily="50" charset="-128"/>
                <a:ea typeface="メイリオ" panose="020B0604030504040204" pitchFamily="50" charset="-128"/>
              </a:rPr>
              <a:t>人事研修化</a:t>
            </a:r>
            <a:r>
              <a:rPr lang="ja-JP" altLang="en-US" dirty="0">
                <a:latin typeface="メイリオ" panose="020B0604030504040204" pitchFamily="50" charset="-128"/>
                <a:ea typeface="メイリオ" panose="020B0604030504040204" pitchFamily="50" charset="-128"/>
              </a:rPr>
              <a:t>」</a:t>
            </a:r>
            <a:endParaRPr lang="en-US" altLang="ja-JP" dirty="0">
              <a:latin typeface="メイリオ" panose="020B0604030504040204" pitchFamily="50" charset="-128"/>
              <a:ea typeface="メイリオ" panose="020B0604030504040204" pitchFamily="50" charset="-128"/>
            </a:endParaRPr>
          </a:p>
        </p:txBody>
      </p:sp>
      <p:sp>
        <p:nvSpPr>
          <p:cNvPr id="9"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25</a:t>
            </a:fld>
            <a:endParaRPr lang="en-US" altLang="ja-JP" sz="1108" dirty="0">
              <a:solidFill>
                <a:srgbClr val="000000"/>
              </a:solidFill>
              <a:latin typeface="ＭＳ Ｐゴシック" charset="-128"/>
            </a:endParaRPr>
          </a:p>
        </p:txBody>
      </p:sp>
      <p:sp>
        <p:nvSpPr>
          <p:cNvPr id="10" name="円形吹き出し 9"/>
          <p:cNvSpPr/>
          <p:nvPr/>
        </p:nvSpPr>
        <p:spPr>
          <a:xfrm>
            <a:off x="1403648" y="4869160"/>
            <a:ext cx="996268" cy="664178"/>
          </a:xfrm>
          <a:prstGeom prst="wedgeEllipseCallout">
            <a:avLst>
              <a:gd name="adj1" fmla="val -31879"/>
              <a:gd name="adj2" fmla="val 59629"/>
            </a:avLst>
          </a:prstGeom>
        </p:spPr>
        <p:style>
          <a:lnRef idx="2">
            <a:schemeClr val="accent6"/>
          </a:lnRef>
          <a:fillRef idx="1">
            <a:schemeClr val="lt1"/>
          </a:fillRef>
          <a:effectRef idx="0">
            <a:schemeClr val="accent6"/>
          </a:effectRef>
          <a:fontRef idx="minor">
            <a:schemeClr val="dk1"/>
          </a:fontRef>
        </p:style>
        <p:txBody>
          <a:bodyPr wrap="none" rtlCol="0" anchor="ctr"/>
          <a:lstStyle/>
          <a:p>
            <a:pPr algn="ctr"/>
            <a:r>
              <a:rPr kumimoji="1" lang="ja-JP" altLang="en-US" sz="1400" dirty="0">
                <a:latin typeface="メイリオ" panose="020B0604030504040204" pitchFamily="50" charset="-128"/>
                <a:ea typeface="メイリオ" panose="020B0604030504040204" pitchFamily="50" charset="-128"/>
              </a:rPr>
              <a:t>つくば市も</a:t>
            </a:r>
          </a:p>
        </p:txBody>
      </p:sp>
    </p:spTree>
    <p:extLst>
      <p:ext uri="{BB962C8B-B14F-4D97-AF65-F5344CB8AC3E}">
        <p14:creationId xmlns:p14="http://schemas.microsoft.com/office/powerpoint/2010/main" val="17455920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23528" y="332656"/>
            <a:ext cx="2236510" cy="707886"/>
          </a:xfrm>
          <a:prstGeom prst="rect">
            <a:avLst/>
          </a:prstGeom>
          <a:noFill/>
        </p:spPr>
        <p:txBody>
          <a:bodyPr wrap="none" rtlCol="0">
            <a:spAutoFit/>
          </a:bodyPr>
          <a:lstStyle/>
          <a:p>
            <a:r>
              <a:rPr kumimoji="1" lang="ja-JP" altLang="en-US" sz="4000" dirty="0">
                <a:solidFill>
                  <a:schemeClr val="accent2"/>
                </a:solidFill>
                <a:latin typeface="HGS創英角ｺﾞｼｯｸUB" panose="020B0900000000000000" pitchFamily="50" charset="-128"/>
                <a:ea typeface="HGS創英角ｺﾞｼｯｸUB" panose="020B0900000000000000" pitchFamily="50" charset="-128"/>
              </a:rPr>
              <a:t>人事研修</a:t>
            </a:r>
          </a:p>
        </p:txBody>
      </p:sp>
      <p:sp>
        <p:nvSpPr>
          <p:cNvPr id="3" name="テキスト ボックス 2"/>
          <p:cNvSpPr txBox="1"/>
          <p:nvPr/>
        </p:nvSpPr>
        <p:spPr>
          <a:xfrm>
            <a:off x="323528" y="1340768"/>
            <a:ext cx="8443337" cy="2246769"/>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特別研修　：　企画ものに近い研修、自由参加</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endParaRPr lang="en-US" altLang="ja-JP" sz="2800" dirty="0">
              <a:solidFill>
                <a:schemeClr val="accent2"/>
              </a:solidFill>
              <a:latin typeface="メイリオ" panose="020B0604030504040204" pitchFamily="50" charset="-128"/>
              <a:ea typeface="メイリオ" panose="020B0604030504040204" pitchFamily="50" charset="-128"/>
            </a:endParaRPr>
          </a:p>
          <a:p>
            <a:r>
              <a:rPr kumimoji="1" lang="ja-JP" altLang="en-US" sz="28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職層別研修　：　毎年実施、職員が必ず受ける研修</a:t>
            </a:r>
            <a:endParaRPr kumimoji="1" lang="en-US" altLang="ja-JP" sz="28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endParaRPr lang="en-US" altLang="ja-JP" sz="2800" dirty="0">
              <a:solidFill>
                <a:schemeClr val="accent2"/>
              </a:solidFill>
              <a:latin typeface="メイリオ" panose="020B0604030504040204" pitchFamily="50" charset="-128"/>
              <a:ea typeface="メイリオ" panose="020B0604030504040204" pitchFamily="50" charset="-128"/>
            </a:endParaRPr>
          </a:p>
          <a:p>
            <a:r>
              <a:rPr kumimoji="1" lang="ja-JP" altLang="en-US" sz="2800" dirty="0">
                <a:solidFill>
                  <a:schemeClr val="accent2"/>
                </a:solidFill>
                <a:latin typeface="メイリオ" panose="020B0604030504040204" pitchFamily="50" charset="-128"/>
                <a:ea typeface="メイリオ" panose="020B0604030504040204" pitchFamily="50" charset="-128"/>
              </a:rPr>
              <a:t>最大のメリット　：　参加必修に位置づけられる</a:t>
            </a: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
        <p:nvSpPr>
          <p:cNvPr id="5"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26</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2121411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344602"/>
            <a:ext cx="9145016" cy="6247864"/>
          </a:xfrm>
          <a:prstGeom prst="rect">
            <a:avLst/>
          </a:prstGeom>
          <a:noFill/>
        </p:spPr>
        <p:txBody>
          <a:bodyPr wrap="square" rtlCol="0">
            <a:spAutoFit/>
          </a:bodyPr>
          <a:lstStyle/>
          <a:p>
            <a:r>
              <a:rPr kumimoji="1" lang="en-US" altLang="ja-JP" sz="2400" dirty="0">
                <a:latin typeface="メイリオ" panose="020B0604030504040204" pitchFamily="50" charset="-128"/>
                <a:ea typeface="メイリオ" panose="020B0604030504040204" pitchFamily="50" charset="-128"/>
              </a:rPr>
              <a:t>2018.04</a:t>
            </a:r>
            <a:r>
              <a:rPr kumimoji="1" lang="en-US" altLang="ja-JP" sz="2400" dirty="0">
                <a:solidFill>
                  <a:schemeClr val="accent2"/>
                </a:solidFill>
                <a:latin typeface="メイリオ" panose="020B0604030504040204" pitchFamily="50" charset="-128"/>
                <a:ea typeface="メイリオ" panose="020B0604030504040204" pitchFamily="50" charset="-128"/>
              </a:rPr>
              <a:t>	</a:t>
            </a:r>
            <a:r>
              <a:rPr kumimoji="1" lang="ja-JP" altLang="en-US" sz="2400" b="1" dirty="0">
                <a:solidFill>
                  <a:schemeClr val="accent2"/>
                </a:solidFill>
                <a:latin typeface="メイリオ" panose="020B0604030504040204" pitchFamily="50" charset="-128"/>
                <a:ea typeface="メイリオ" panose="020B0604030504040204" pitchFamily="50" charset="-128"/>
              </a:rPr>
              <a:t>人事研修</a:t>
            </a:r>
            <a:r>
              <a:rPr kumimoji="1" lang="ja-JP" altLang="en-US" sz="2400" dirty="0">
                <a:solidFill>
                  <a:schemeClr val="accent2"/>
                </a:solidFill>
                <a:latin typeface="メイリオ" panose="020B0604030504040204" pitchFamily="50" charset="-128"/>
                <a:ea typeface="メイリオ" panose="020B0604030504040204" pitchFamily="50" charset="-128"/>
              </a:rPr>
              <a:t>にデータ利活用研修を盛り込む</a:t>
            </a:r>
            <a:endParaRPr lang="en-US" altLang="ja-JP" sz="2400" dirty="0">
              <a:solidFill>
                <a:schemeClr val="accent2"/>
              </a:solidFill>
              <a:latin typeface="メイリオ" panose="020B0604030504040204" pitchFamily="50" charset="-128"/>
              <a:ea typeface="メイリオ" panose="020B0604030504040204" pitchFamily="50" charset="-128"/>
            </a:endParaRPr>
          </a:p>
          <a:p>
            <a:endParaRPr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2018.06	</a:t>
            </a:r>
            <a:r>
              <a:rPr lang="ja-JP" altLang="en-US" sz="2000" dirty="0">
                <a:latin typeface="メイリオ" panose="020B0604030504040204" pitchFamily="50" charset="-128"/>
                <a:ea typeface="メイリオ" panose="020B0604030504040204" pitchFamily="50" charset="-128"/>
              </a:rPr>
              <a:t>地方公共団体におけるデータ利活用ガイドブック </a:t>
            </a:r>
            <a:r>
              <a:rPr lang="en-US" altLang="ja-JP" sz="2000" dirty="0">
                <a:latin typeface="メイリオ" panose="020B0604030504040204" pitchFamily="50" charset="-128"/>
                <a:ea typeface="メイリオ" panose="020B0604030504040204" pitchFamily="50" charset="-128"/>
              </a:rPr>
              <a:t>Ver.1.0</a:t>
            </a:r>
          </a:p>
          <a:p>
            <a:endParaRPr kumimoji="1"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2018.07	</a:t>
            </a:r>
            <a:r>
              <a:rPr lang="ja-JP" altLang="en-US" sz="2400" dirty="0">
                <a:latin typeface="メイリオ" panose="020B0604030504040204" pitchFamily="50" charset="-128"/>
                <a:ea typeface="メイリオ" panose="020B0604030504040204" pitchFamily="50" charset="-128"/>
              </a:rPr>
              <a:t>データ利活用研修</a:t>
            </a:r>
            <a:r>
              <a:rPr lang="en-US" altLang="ja-JP" sz="2400" dirty="0">
                <a:latin typeface="メイリオ" panose="020B0604030504040204" pitchFamily="50" charset="-128"/>
                <a:ea typeface="メイリオ" panose="020B0604030504040204" pitchFamily="50" charset="-128"/>
              </a:rPr>
              <a:t>Ⅰ</a:t>
            </a:r>
            <a:r>
              <a:rPr lang="ja-JP" altLang="en-US" sz="2400" dirty="0">
                <a:latin typeface="メイリオ" panose="020B0604030504040204" pitchFamily="50" charset="-128"/>
                <a:ea typeface="メイリオ" panose="020B0604030504040204" pitchFamily="50" charset="-128"/>
              </a:rPr>
              <a:t>　主任及び主査級</a:t>
            </a:r>
            <a:endParaRPr lang="en-US" altLang="ja-JP" sz="24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①庁内データの利活用：</a:t>
            </a:r>
            <a:endParaRPr kumimoji="1"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オープンデータを見据えた理解への第一歩</a:t>
            </a:r>
            <a:endParaRPr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（講師：筑波大学　堤 盛人 教授）</a:t>
            </a:r>
            <a:endParaRPr lang="en-US" altLang="ja-JP" sz="20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②データ利活用事例と取組方</a:t>
            </a:r>
            <a:endParaRPr kumimoji="1" lang="en-US" altLang="ja-JP" sz="24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（講師：朝日航洋　大伴真吾　氏）</a:t>
            </a:r>
            <a:endParaRPr kumimoji="1" lang="en-US" altLang="ja-JP" sz="20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2018.10	</a:t>
            </a:r>
            <a:r>
              <a:rPr lang="ja-JP" altLang="en-US" sz="2400" dirty="0">
                <a:latin typeface="メイリオ" panose="020B0604030504040204" pitchFamily="50" charset="-128"/>
                <a:ea typeface="メイリオ" panose="020B0604030504040204" pitchFamily="50" charset="-128"/>
              </a:rPr>
              <a:t>データ利活用研修</a:t>
            </a:r>
            <a:r>
              <a:rPr lang="en-US" altLang="ja-JP" sz="2400" dirty="0">
                <a:latin typeface="メイリオ" panose="020B0604030504040204" pitchFamily="50" charset="-128"/>
                <a:ea typeface="メイリオ" panose="020B0604030504040204" pitchFamily="50" charset="-128"/>
              </a:rPr>
              <a:t>Ⅱ</a:t>
            </a:r>
            <a:r>
              <a:rPr lang="ja-JP" altLang="en-US" sz="2400" dirty="0">
                <a:latin typeface="メイリオ" panose="020B0604030504040204" pitchFamily="50" charset="-128"/>
                <a:ea typeface="メイリオ" panose="020B0604030504040204" pitchFamily="50" charset="-128"/>
              </a:rPr>
              <a:t>　管理職向け</a:t>
            </a:r>
            <a:endParaRPr lang="en-US" altLang="ja-JP" sz="24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「経験とデータの良好な関係をめざして」</a:t>
            </a:r>
            <a:endParaRPr kumimoji="1" lang="en-US" altLang="ja-JP" sz="24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（講師：富田林市　浅野和仁　氏</a:t>
            </a:r>
            <a:r>
              <a:rPr lang="ja-JP" altLang="en-US" sz="2000" dirty="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a:p>
            <a:endParaRPr kumimoji="1"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2019.01	</a:t>
            </a:r>
            <a:r>
              <a:rPr lang="ja-JP" altLang="en-US" sz="2400" dirty="0">
                <a:latin typeface="メイリオ" panose="020B0604030504040204" pitchFamily="50" charset="-128"/>
                <a:ea typeface="メイリオ" panose="020B0604030504040204" pitchFamily="50" charset="-128"/>
              </a:rPr>
              <a:t>データ利活用研修</a:t>
            </a:r>
            <a:r>
              <a:rPr lang="en-US" altLang="ja-JP" sz="2400" dirty="0">
                <a:latin typeface="メイリオ" panose="020B0604030504040204" pitchFamily="50" charset="-128"/>
                <a:ea typeface="メイリオ" panose="020B0604030504040204" pitchFamily="50" charset="-128"/>
              </a:rPr>
              <a:t>Ⅲ</a:t>
            </a:r>
            <a:r>
              <a:rPr lang="ja-JP" altLang="en-US" sz="2400" dirty="0">
                <a:latin typeface="メイリオ" panose="020B0604030504040204" pitchFamily="50" charset="-128"/>
                <a:ea typeface="メイリオ" panose="020B0604030504040204" pitchFamily="50" charset="-128"/>
              </a:rPr>
              <a:t>　主事級職員</a:t>
            </a:r>
            <a:endParaRPr lang="en-US" altLang="ja-JP" sz="24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「活用しやすいデータの作成体験ワークショップ」</a:t>
            </a:r>
            <a:endParaRPr kumimoji="1" lang="en-US" altLang="ja-JP" sz="2400" dirty="0">
              <a:latin typeface="メイリオ" panose="020B0604030504040204" pitchFamily="50" charset="-128"/>
              <a:ea typeface="メイリオ" panose="020B0604030504040204" pitchFamily="50" charset="-128"/>
            </a:endParaRP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27</a:t>
            </a:fld>
            <a:endParaRPr lang="en-US" altLang="ja-JP" sz="1108" dirty="0">
              <a:solidFill>
                <a:srgbClr val="000000"/>
              </a:solidFill>
              <a:latin typeface="ＭＳ Ｐゴシック" charset="-128"/>
            </a:endParaRPr>
          </a:p>
        </p:txBody>
      </p:sp>
      <p:sp>
        <p:nvSpPr>
          <p:cNvPr id="7" name="テキスト ボックス 6"/>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Tree>
    <p:extLst>
      <p:ext uri="{BB962C8B-B14F-4D97-AF65-F5344CB8AC3E}">
        <p14:creationId xmlns:p14="http://schemas.microsoft.com/office/powerpoint/2010/main" val="39928717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344602"/>
            <a:ext cx="9145016" cy="6247864"/>
          </a:xfrm>
          <a:prstGeom prst="rect">
            <a:avLst/>
          </a:prstGeom>
          <a:noFill/>
        </p:spPr>
        <p:txBody>
          <a:bodyPr wrap="square" rtlCol="0">
            <a:spAutoFit/>
          </a:bodyPr>
          <a:lstStyle/>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2018.04	</a:t>
            </a:r>
            <a:r>
              <a:rPr kumimoji="1" lang="ja-JP" altLang="en-US" sz="2400" b="1" dirty="0">
                <a:solidFill>
                  <a:schemeClr val="bg2">
                    <a:lumMod val="75000"/>
                  </a:schemeClr>
                </a:solidFill>
                <a:latin typeface="メイリオ" panose="020B0604030504040204" pitchFamily="50" charset="-128"/>
                <a:ea typeface="メイリオ" panose="020B0604030504040204" pitchFamily="50" charset="-128"/>
              </a:rPr>
              <a:t>人事研修</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にデータ利活用研修を盛り込む</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2018.06	</a:t>
            </a:r>
            <a:r>
              <a:rPr lang="ja-JP" altLang="en-US" sz="2000" dirty="0">
                <a:solidFill>
                  <a:schemeClr val="bg2">
                    <a:lumMod val="75000"/>
                  </a:schemeClr>
                </a:solidFill>
                <a:latin typeface="メイリオ" panose="020B0604030504040204" pitchFamily="50" charset="-128"/>
                <a:ea typeface="メイリオ" panose="020B0604030504040204" pitchFamily="50" charset="-128"/>
              </a:rPr>
              <a:t>地方公共団体におけるデータ利活用ガイドブック </a:t>
            </a:r>
            <a:r>
              <a:rPr lang="en-US" altLang="ja-JP" sz="2000" dirty="0">
                <a:solidFill>
                  <a:schemeClr val="bg2">
                    <a:lumMod val="75000"/>
                  </a:schemeClr>
                </a:solidFill>
                <a:latin typeface="メイリオ" panose="020B0604030504040204" pitchFamily="50" charset="-128"/>
                <a:ea typeface="メイリオ" panose="020B0604030504040204" pitchFamily="50" charset="-128"/>
              </a:rPr>
              <a:t>Ver.1.0</a:t>
            </a:r>
          </a:p>
          <a:p>
            <a:endParaRPr kumimoji="1"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2018.07	</a:t>
            </a:r>
            <a:r>
              <a:rPr lang="ja-JP" altLang="en-US" sz="2400" b="1" dirty="0">
                <a:latin typeface="メイリオ" panose="020B0604030504040204" pitchFamily="50" charset="-128"/>
                <a:ea typeface="メイリオ" panose="020B0604030504040204" pitchFamily="50" charset="-128"/>
              </a:rPr>
              <a:t>データ利活用研修</a:t>
            </a:r>
            <a:r>
              <a:rPr lang="en-US" altLang="ja-JP" sz="2400" b="1" dirty="0">
                <a:latin typeface="メイリオ" panose="020B0604030504040204" pitchFamily="50" charset="-128"/>
                <a:ea typeface="メイリオ" panose="020B0604030504040204" pitchFamily="50" charset="-128"/>
              </a:rPr>
              <a:t>Ⅰ</a:t>
            </a:r>
            <a:r>
              <a:rPr lang="ja-JP" altLang="en-US" sz="2400" b="1" dirty="0">
                <a:latin typeface="メイリオ" panose="020B0604030504040204" pitchFamily="50" charset="-128"/>
                <a:ea typeface="メイリオ" panose="020B0604030504040204" pitchFamily="50" charset="-128"/>
              </a:rPr>
              <a:t>　主任及び主査級</a:t>
            </a:r>
            <a:endParaRPr lang="en-US" altLang="ja-JP" sz="2400" b="1"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①庁内データの利活用：</a:t>
            </a:r>
            <a:endParaRPr kumimoji="1"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オープンデータを見据えた理解への第一歩</a:t>
            </a:r>
            <a:endParaRPr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（講師：筑波大学　堤 盛人 教授）</a:t>
            </a:r>
            <a:endParaRPr lang="en-US" altLang="ja-JP" sz="20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②データ利活用事例と取組方</a:t>
            </a:r>
            <a:endParaRPr kumimoji="1" lang="en-US" altLang="ja-JP" sz="24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（講師：朝日航洋　大伴真吾　氏）</a:t>
            </a:r>
            <a:endParaRPr kumimoji="1" lang="en-US" altLang="ja-JP" sz="2000" dirty="0">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2018.10	</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データ利活用研修</a:t>
            </a:r>
            <a:r>
              <a:rPr lang="en-US" altLang="ja-JP" sz="2400" dirty="0">
                <a:solidFill>
                  <a:schemeClr val="bg2">
                    <a:lumMod val="75000"/>
                  </a:schemeClr>
                </a:solidFill>
                <a:latin typeface="メイリオ" panose="020B0604030504040204" pitchFamily="50" charset="-128"/>
                <a:ea typeface="メイリオ" panose="020B0604030504040204" pitchFamily="50" charset="-128"/>
              </a:rPr>
              <a:t>Ⅱ</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　管理職向け</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「経験とデータの良好な関係をめざして」</a:t>
            </a:r>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000" dirty="0">
                <a:solidFill>
                  <a:schemeClr val="bg2">
                    <a:lumMod val="75000"/>
                  </a:schemeClr>
                </a:solidFill>
                <a:latin typeface="メイリオ" panose="020B0604030504040204" pitchFamily="50" charset="-128"/>
                <a:ea typeface="メイリオ" panose="020B0604030504040204" pitchFamily="50" charset="-128"/>
              </a:rPr>
              <a:t>（講師：富田林市　浅野和仁　氏</a:t>
            </a:r>
            <a:r>
              <a:rPr lang="ja-JP" altLang="en-US" sz="2000" dirty="0">
                <a:solidFill>
                  <a:schemeClr val="bg2">
                    <a:lumMod val="75000"/>
                  </a:schemeClr>
                </a:solidFill>
                <a:latin typeface="メイリオ" panose="020B0604030504040204" pitchFamily="50" charset="-128"/>
                <a:ea typeface="メイリオ" panose="020B0604030504040204" pitchFamily="50" charset="-128"/>
              </a:rPr>
              <a:t>）</a:t>
            </a:r>
            <a:endParaRPr lang="en-US" altLang="ja-JP" sz="2000" dirty="0">
              <a:solidFill>
                <a:schemeClr val="bg2">
                  <a:lumMod val="75000"/>
                </a:schemeClr>
              </a:solidFill>
              <a:latin typeface="メイリオ" panose="020B0604030504040204" pitchFamily="50" charset="-128"/>
              <a:ea typeface="メイリオ" panose="020B0604030504040204" pitchFamily="50" charset="-128"/>
            </a:endParaRPr>
          </a:p>
          <a:p>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2019.01	</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データ利活用研修</a:t>
            </a:r>
            <a:r>
              <a:rPr lang="en-US" altLang="ja-JP" sz="2400" dirty="0">
                <a:solidFill>
                  <a:schemeClr val="bg2">
                    <a:lumMod val="75000"/>
                  </a:schemeClr>
                </a:solidFill>
                <a:latin typeface="メイリオ" panose="020B0604030504040204" pitchFamily="50" charset="-128"/>
                <a:ea typeface="メイリオ" panose="020B0604030504040204" pitchFamily="50" charset="-128"/>
              </a:rPr>
              <a:t>Ⅲ</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　主事級職員</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「活用しやすいデータの作成体験ワークショップ」</a:t>
            </a:r>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p:txBody>
      </p:sp>
      <p:pic>
        <p:nvPicPr>
          <p:cNvPr id="8" name="図 7">
            <a:extLst>
              <a:ext uri="{FF2B5EF4-FFF2-40B4-BE49-F238E27FC236}">
                <a16:creationId xmlns:a16="http://schemas.microsoft.com/office/drawing/2014/main" xmlns="" id="{87C60605-57CD-4D3F-897E-00FABC89237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40085" y="4005064"/>
            <a:ext cx="3803915" cy="2852936"/>
          </a:xfrm>
          <a:prstGeom prst="rect">
            <a:avLst/>
          </a:prstGeom>
          <a:ln>
            <a:noFill/>
          </a:ln>
          <a:effectLst>
            <a:outerShdw blurRad="190500" algn="tl" rotWithShape="0">
              <a:srgbClr val="000000">
                <a:alpha val="70000"/>
              </a:srgbClr>
            </a:outerShdw>
          </a:effectLst>
        </p:spPr>
      </p:pic>
      <p:sp>
        <p:nvSpPr>
          <p:cNvPr id="5"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chemeClr val="bg1"/>
                </a:solidFill>
                <a:latin typeface="ＭＳ Ｐゴシック" charset="-128"/>
              </a:rPr>
              <a:pPr algn="r" fontAlgn="base">
                <a:spcBef>
                  <a:spcPct val="0"/>
                </a:spcBef>
                <a:spcAft>
                  <a:spcPct val="0"/>
                </a:spcAft>
              </a:pPr>
              <a:t>28</a:t>
            </a:fld>
            <a:endParaRPr lang="en-US" altLang="ja-JP" sz="1108" dirty="0">
              <a:solidFill>
                <a:schemeClr val="bg1"/>
              </a:solidFill>
              <a:latin typeface="ＭＳ Ｐゴシック" charset="-128"/>
            </a:endParaRPr>
          </a:p>
        </p:txBody>
      </p:sp>
      <p:sp>
        <p:nvSpPr>
          <p:cNvPr id="6" name="テキスト ボックス 5"/>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Tree>
    <p:extLst>
      <p:ext uri="{BB962C8B-B14F-4D97-AF65-F5344CB8AC3E}">
        <p14:creationId xmlns:p14="http://schemas.microsoft.com/office/powerpoint/2010/main" val="39281618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344602"/>
            <a:ext cx="9145016" cy="6247864"/>
          </a:xfrm>
          <a:prstGeom prst="rect">
            <a:avLst/>
          </a:prstGeom>
          <a:noFill/>
        </p:spPr>
        <p:txBody>
          <a:bodyPr wrap="square" rtlCol="0">
            <a:spAutoFit/>
          </a:bodyPr>
          <a:lstStyle/>
          <a:p>
            <a:r>
              <a:rPr lang="en-US" altLang="ja-JP" sz="2400" dirty="0">
                <a:solidFill>
                  <a:schemeClr val="bg2">
                    <a:lumMod val="75000"/>
                  </a:schemeClr>
                </a:solidFill>
                <a:latin typeface="メイリオ" panose="020B0604030504040204" pitchFamily="50" charset="-128"/>
                <a:ea typeface="メイリオ" panose="020B0604030504040204" pitchFamily="50" charset="-128"/>
              </a:rPr>
              <a:t>2018.04	</a:t>
            </a:r>
            <a:r>
              <a:rPr lang="ja-JP" altLang="en-US" sz="2400" b="1" dirty="0">
                <a:solidFill>
                  <a:schemeClr val="bg2">
                    <a:lumMod val="75000"/>
                  </a:schemeClr>
                </a:solidFill>
                <a:latin typeface="メイリオ" panose="020B0604030504040204" pitchFamily="50" charset="-128"/>
                <a:ea typeface="メイリオ" panose="020B0604030504040204" pitchFamily="50" charset="-128"/>
              </a:rPr>
              <a:t>人事研修</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にデータ利活用研修を盛り込む</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2018.06	</a:t>
            </a:r>
            <a:r>
              <a:rPr lang="ja-JP" altLang="en-US" sz="2000" dirty="0">
                <a:solidFill>
                  <a:schemeClr val="bg2">
                    <a:lumMod val="75000"/>
                  </a:schemeClr>
                </a:solidFill>
                <a:latin typeface="メイリオ" panose="020B0604030504040204" pitchFamily="50" charset="-128"/>
                <a:ea typeface="メイリオ" panose="020B0604030504040204" pitchFamily="50" charset="-128"/>
              </a:rPr>
              <a:t>地方公共団体におけるデータ利活用ガイドブック </a:t>
            </a:r>
            <a:r>
              <a:rPr lang="en-US" altLang="ja-JP" sz="2000" dirty="0">
                <a:solidFill>
                  <a:schemeClr val="bg2">
                    <a:lumMod val="75000"/>
                  </a:schemeClr>
                </a:solidFill>
                <a:latin typeface="メイリオ" panose="020B0604030504040204" pitchFamily="50" charset="-128"/>
                <a:ea typeface="メイリオ" panose="020B0604030504040204" pitchFamily="50" charset="-128"/>
              </a:rPr>
              <a:t>Ver.1.0</a:t>
            </a:r>
          </a:p>
          <a:p>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2018.07	</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データ利活用研修</a:t>
            </a:r>
            <a:r>
              <a:rPr lang="en-US" altLang="ja-JP" sz="2400" dirty="0">
                <a:solidFill>
                  <a:schemeClr val="bg2">
                    <a:lumMod val="75000"/>
                  </a:schemeClr>
                </a:solidFill>
                <a:latin typeface="メイリオ" panose="020B0604030504040204" pitchFamily="50" charset="-128"/>
                <a:ea typeface="メイリオ" panose="020B0604030504040204" pitchFamily="50" charset="-128"/>
              </a:rPr>
              <a:t>Ⅰ</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　主任及び主査級</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①庁内データの利活用：</a:t>
            </a:r>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オープンデータを見据えた理解への第一歩</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lang="ja-JP" altLang="en-US" sz="2000" dirty="0">
                <a:solidFill>
                  <a:schemeClr val="bg2">
                    <a:lumMod val="75000"/>
                  </a:schemeClr>
                </a:solidFill>
                <a:latin typeface="メイリオ" panose="020B0604030504040204" pitchFamily="50" charset="-128"/>
                <a:ea typeface="メイリオ" panose="020B0604030504040204" pitchFamily="50" charset="-128"/>
              </a:rPr>
              <a:t>（講師：筑波大学　堤 盛人 教授）</a:t>
            </a:r>
            <a:endParaRPr lang="en-US" altLang="ja-JP" sz="20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②データ利活用事例と取組方</a:t>
            </a:r>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000" dirty="0">
                <a:solidFill>
                  <a:schemeClr val="bg2">
                    <a:lumMod val="75000"/>
                  </a:schemeClr>
                </a:solidFill>
                <a:latin typeface="メイリオ" panose="020B0604030504040204" pitchFamily="50" charset="-128"/>
                <a:ea typeface="メイリオ" panose="020B0604030504040204" pitchFamily="50" charset="-128"/>
              </a:rPr>
              <a:t>（講師：朝日航洋　大伴真吾　氏）</a:t>
            </a:r>
            <a:endParaRPr kumimoji="1" lang="en-US" altLang="ja-JP" sz="2000" dirty="0">
              <a:solidFill>
                <a:schemeClr val="bg2">
                  <a:lumMod val="75000"/>
                </a:schemeClr>
              </a:solidFill>
              <a:latin typeface="メイリオ" panose="020B0604030504040204" pitchFamily="50" charset="-128"/>
              <a:ea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2018.10	</a:t>
            </a:r>
            <a:r>
              <a:rPr lang="ja-JP" altLang="en-US" sz="2400" b="1" dirty="0">
                <a:latin typeface="メイリオ" panose="020B0604030504040204" pitchFamily="50" charset="-128"/>
                <a:ea typeface="メイリオ" panose="020B0604030504040204" pitchFamily="50" charset="-128"/>
              </a:rPr>
              <a:t>データ利活用研修</a:t>
            </a:r>
            <a:r>
              <a:rPr lang="en-US" altLang="ja-JP" sz="2400" b="1" dirty="0">
                <a:latin typeface="メイリオ" panose="020B0604030504040204" pitchFamily="50" charset="-128"/>
                <a:ea typeface="メイリオ" panose="020B0604030504040204" pitchFamily="50" charset="-128"/>
              </a:rPr>
              <a:t>Ⅱ</a:t>
            </a:r>
            <a:r>
              <a:rPr lang="ja-JP" altLang="en-US" sz="2400" b="1" dirty="0">
                <a:latin typeface="メイリオ" panose="020B0604030504040204" pitchFamily="50" charset="-128"/>
                <a:ea typeface="メイリオ" panose="020B0604030504040204" pitchFamily="50" charset="-128"/>
              </a:rPr>
              <a:t>　管理職向け</a:t>
            </a:r>
            <a:endParaRPr lang="en-US" altLang="ja-JP" sz="2400" b="1"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「経験とデータの良好な関係をめざして」</a:t>
            </a:r>
            <a:endParaRPr kumimoji="1" lang="en-US" altLang="ja-JP" sz="2400"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（講師：富田林市　浅野和仁　氏</a:t>
            </a:r>
            <a:r>
              <a:rPr lang="ja-JP" altLang="en-US" sz="2000" dirty="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a:p>
            <a:endParaRPr kumimoji="1" lang="en-US" altLang="ja-JP" sz="2400" dirty="0">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2019.01	</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データ利活用研修</a:t>
            </a:r>
            <a:r>
              <a:rPr lang="en-US" altLang="ja-JP" sz="2400" dirty="0">
                <a:solidFill>
                  <a:schemeClr val="bg2">
                    <a:lumMod val="75000"/>
                  </a:schemeClr>
                </a:solidFill>
                <a:latin typeface="メイリオ" panose="020B0604030504040204" pitchFamily="50" charset="-128"/>
                <a:ea typeface="メイリオ" panose="020B0604030504040204" pitchFamily="50" charset="-128"/>
              </a:rPr>
              <a:t>Ⅲ</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　主事級職員</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「活用しやすいデータの作成体験ワークショップ」</a:t>
            </a:r>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xmlns="" id="{9E569C59-F55F-4ACD-83F7-C6D72CBCFE1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79513" y="399331"/>
            <a:ext cx="4968551" cy="3723021"/>
          </a:xfrm>
          <a:prstGeom prst="rect">
            <a:avLst/>
          </a:prstGeom>
          <a:ln>
            <a:noFill/>
          </a:ln>
          <a:effectLst>
            <a:outerShdw blurRad="190500" algn="tl" rotWithShape="0">
              <a:srgbClr val="000000">
                <a:alpha val="70000"/>
              </a:srgbClr>
            </a:outerShdw>
          </a:effectLst>
        </p:spPr>
      </p:pic>
      <p:sp>
        <p:nvSpPr>
          <p:cNvPr id="7"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29</a:t>
            </a:fld>
            <a:endParaRPr lang="en-US" altLang="ja-JP" sz="1108" dirty="0">
              <a:solidFill>
                <a:srgbClr val="000000"/>
              </a:solidFill>
              <a:latin typeface="ＭＳ Ｐゴシック" charset="-128"/>
            </a:endParaRPr>
          </a:p>
        </p:txBody>
      </p:sp>
      <p:sp>
        <p:nvSpPr>
          <p:cNvPr id="10" name="テキスト ボックス 9"/>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データ利活用研修の取組経緯</a:t>
            </a:r>
          </a:p>
        </p:txBody>
      </p:sp>
    </p:spTree>
    <p:extLst>
      <p:ext uri="{BB962C8B-B14F-4D97-AF65-F5344CB8AC3E}">
        <p14:creationId xmlns:p14="http://schemas.microsoft.com/office/powerpoint/2010/main" val="4104106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1248554" y="2764311"/>
            <a:ext cx="6646892" cy="0"/>
          </a:xfrm>
          <a:prstGeom prst="line">
            <a:avLst/>
          </a:prstGeom>
          <a:ln w="38100">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5" name="テキスト ボックス 4"/>
          <p:cNvSpPr txBox="1"/>
          <p:nvPr/>
        </p:nvSpPr>
        <p:spPr>
          <a:xfrm>
            <a:off x="3574966" y="2099622"/>
            <a:ext cx="1994068" cy="660502"/>
          </a:xfrm>
          <a:prstGeom prst="rect">
            <a:avLst/>
          </a:prstGeom>
          <a:noFill/>
        </p:spPr>
        <p:txBody>
          <a:bodyPr wrap="square" rtlCol="0">
            <a:spAutoFit/>
          </a:bodyPr>
          <a:lstStyle/>
          <a:p>
            <a:r>
              <a:rPr lang="ja-JP" altLang="en-US" sz="3692" dirty="0"/>
              <a:t>はじめに</a:t>
            </a:r>
          </a:p>
        </p:txBody>
      </p:sp>
    </p:spTree>
    <p:extLst>
      <p:ext uri="{BB962C8B-B14F-4D97-AF65-F5344CB8AC3E}">
        <p14:creationId xmlns:p14="http://schemas.microsoft.com/office/powerpoint/2010/main" val="12304194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3528" y="344602"/>
            <a:ext cx="9145016" cy="6247864"/>
          </a:xfrm>
          <a:prstGeom prst="rect">
            <a:avLst/>
          </a:prstGeom>
          <a:noFill/>
        </p:spPr>
        <p:txBody>
          <a:bodyPr wrap="square" rtlCol="0">
            <a:spAutoFit/>
          </a:bodyPr>
          <a:lstStyle/>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2018.04	</a:t>
            </a:r>
            <a:r>
              <a:rPr kumimoji="1" lang="ja-JP" altLang="en-US" sz="2400" b="1" dirty="0">
                <a:solidFill>
                  <a:schemeClr val="bg2">
                    <a:lumMod val="75000"/>
                  </a:schemeClr>
                </a:solidFill>
                <a:latin typeface="メイリオ" panose="020B0604030504040204" pitchFamily="50" charset="-128"/>
                <a:ea typeface="メイリオ" panose="020B0604030504040204" pitchFamily="50" charset="-128"/>
              </a:rPr>
              <a:t>人事研修</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にデータ利活用研修を盛り込む</a:t>
            </a:r>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2018.06	</a:t>
            </a:r>
            <a:r>
              <a:rPr lang="ja-JP" altLang="en-US" sz="2000" dirty="0">
                <a:solidFill>
                  <a:schemeClr val="bg2">
                    <a:lumMod val="75000"/>
                  </a:schemeClr>
                </a:solidFill>
                <a:latin typeface="メイリオ" panose="020B0604030504040204" pitchFamily="50" charset="-128"/>
                <a:ea typeface="メイリオ" panose="020B0604030504040204" pitchFamily="50" charset="-128"/>
              </a:rPr>
              <a:t>地方公共団体におけるデータ利活用ガイドブック </a:t>
            </a:r>
            <a:r>
              <a:rPr lang="en-US" altLang="ja-JP" sz="2000" dirty="0">
                <a:solidFill>
                  <a:schemeClr val="bg2">
                    <a:lumMod val="75000"/>
                  </a:schemeClr>
                </a:solidFill>
                <a:latin typeface="メイリオ" panose="020B0604030504040204" pitchFamily="50" charset="-128"/>
                <a:ea typeface="メイリオ" panose="020B0604030504040204" pitchFamily="50" charset="-128"/>
              </a:rPr>
              <a:t>Ver.1.0</a:t>
            </a:r>
          </a:p>
          <a:p>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2018.07	</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データ利活用研修</a:t>
            </a:r>
            <a:r>
              <a:rPr lang="en-US" altLang="ja-JP" sz="2400" dirty="0">
                <a:solidFill>
                  <a:schemeClr val="bg2">
                    <a:lumMod val="75000"/>
                  </a:schemeClr>
                </a:solidFill>
                <a:latin typeface="メイリオ" panose="020B0604030504040204" pitchFamily="50" charset="-128"/>
                <a:ea typeface="メイリオ" panose="020B0604030504040204" pitchFamily="50" charset="-128"/>
              </a:rPr>
              <a:t>Ⅰ</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　主任及び主査級</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①庁内データの利活用：</a:t>
            </a:r>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オープンデータを見据えた理解への第一歩</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lang="ja-JP" altLang="en-US" sz="2000" dirty="0">
                <a:solidFill>
                  <a:schemeClr val="bg2">
                    <a:lumMod val="75000"/>
                  </a:schemeClr>
                </a:solidFill>
                <a:latin typeface="メイリオ" panose="020B0604030504040204" pitchFamily="50" charset="-128"/>
                <a:ea typeface="メイリオ" panose="020B0604030504040204" pitchFamily="50" charset="-128"/>
              </a:rPr>
              <a:t>（講師：筑波大学　堤 盛人 教授）</a:t>
            </a:r>
            <a:endParaRPr lang="en-US" altLang="ja-JP" sz="20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②データ利活用事例と取組方</a:t>
            </a:r>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000" dirty="0">
                <a:solidFill>
                  <a:schemeClr val="bg2">
                    <a:lumMod val="75000"/>
                  </a:schemeClr>
                </a:solidFill>
                <a:latin typeface="メイリオ" panose="020B0604030504040204" pitchFamily="50" charset="-128"/>
                <a:ea typeface="メイリオ" panose="020B0604030504040204" pitchFamily="50" charset="-128"/>
              </a:rPr>
              <a:t>（講師：朝日航洋　大伴真吾　氏）</a:t>
            </a:r>
            <a:endParaRPr kumimoji="1" lang="en-US" altLang="ja-JP" sz="2000" dirty="0">
              <a:solidFill>
                <a:schemeClr val="bg2">
                  <a:lumMod val="75000"/>
                </a:schemeClr>
              </a:solidFill>
              <a:latin typeface="メイリオ" panose="020B0604030504040204" pitchFamily="50" charset="-128"/>
              <a:ea typeface="メイリオ" panose="020B0604030504040204" pitchFamily="50" charset="-128"/>
            </a:endParaRPr>
          </a:p>
          <a:p>
            <a:endParaRPr lang="en-US" altLang="ja-JP" sz="1600" dirty="0">
              <a:solidFill>
                <a:schemeClr val="bg2">
                  <a:lumMod val="75000"/>
                </a:schemeClr>
              </a:solidFill>
              <a:latin typeface="メイリオ" panose="020B0604030504040204" pitchFamily="50" charset="-128"/>
              <a:ea typeface="メイリオ" panose="020B0604030504040204" pitchFamily="50" charset="-128"/>
            </a:endParaRPr>
          </a:p>
          <a:p>
            <a:r>
              <a:rPr lang="en-US" altLang="ja-JP" sz="2400" dirty="0">
                <a:solidFill>
                  <a:schemeClr val="bg2">
                    <a:lumMod val="75000"/>
                  </a:schemeClr>
                </a:solidFill>
                <a:latin typeface="メイリオ" panose="020B0604030504040204" pitchFamily="50" charset="-128"/>
                <a:ea typeface="メイリオ" panose="020B0604030504040204" pitchFamily="50" charset="-128"/>
              </a:rPr>
              <a:t>2018.10	</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データ利活用研修</a:t>
            </a:r>
            <a:r>
              <a:rPr lang="en-US" altLang="ja-JP" sz="2400" dirty="0">
                <a:solidFill>
                  <a:schemeClr val="bg2">
                    <a:lumMod val="75000"/>
                  </a:schemeClr>
                </a:solidFill>
                <a:latin typeface="メイリオ" panose="020B0604030504040204" pitchFamily="50" charset="-128"/>
                <a:ea typeface="メイリオ" panose="020B0604030504040204" pitchFamily="50" charset="-128"/>
              </a:rPr>
              <a:t>Ⅱ</a:t>
            </a:r>
            <a:r>
              <a:rPr lang="ja-JP" altLang="en-US" sz="2400" dirty="0">
                <a:solidFill>
                  <a:schemeClr val="bg2">
                    <a:lumMod val="75000"/>
                  </a:schemeClr>
                </a:solidFill>
                <a:latin typeface="メイリオ" panose="020B0604030504040204" pitchFamily="50" charset="-128"/>
                <a:ea typeface="メイリオ" panose="020B0604030504040204" pitchFamily="50" charset="-128"/>
              </a:rPr>
              <a:t>　管理職向け</a:t>
            </a:r>
            <a:endParaRPr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400" dirty="0">
                <a:solidFill>
                  <a:schemeClr val="bg2">
                    <a:lumMod val="75000"/>
                  </a:schemeClr>
                </a:solidFill>
                <a:latin typeface="メイリオ" panose="020B0604030504040204" pitchFamily="50" charset="-128"/>
                <a:ea typeface="メイリオ" panose="020B0604030504040204" pitchFamily="50" charset="-128"/>
              </a:rPr>
              <a:t>「経験とデータの良好な関係をめざして」</a:t>
            </a:r>
            <a:endParaRPr kumimoji="1" lang="en-US" altLang="ja-JP" sz="2400" dirty="0">
              <a:solidFill>
                <a:schemeClr val="bg2">
                  <a:lumMod val="75000"/>
                </a:schemeClr>
              </a:solidFill>
              <a:latin typeface="メイリオ" panose="020B0604030504040204" pitchFamily="50" charset="-128"/>
              <a:ea typeface="メイリオ" panose="020B0604030504040204" pitchFamily="50" charset="-128"/>
            </a:endParaRPr>
          </a:p>
          <a:p>
            <a:r>
              <a:rPr kumimoji="1" lang="en-US" altLang="ja-JP" sz="2400" dirty="0">
                <a:solidFill>
                  <a:schemeClr val="bg2">
                    <a:lumMod val="75000"/>
                  </a:schemeClr>
                </a:solidFill>
                <a:latin typeface="メイリオ" panose="020B0604030504040204" pitchFamily="50" charset="-128"/>
                <a:ea typeface="メイリオ" panose="020B0604030504040204" pitchFamily="50" charset="-128"/>
              </a:rPr>
              <a:t>		</a:t>
            </a:r>
            <a:r>
              <a:rPr kumimoji="1" lang="ja-JP" altLang="en-US" sz="2000" dirty="0">
                <a:solidFill>
                  <a:schemeClr val="bg2">
                    <a:lumMod val="75000"/>
                  </a:schemeClr>
                </a:solidFill>
                <a:latin typeface="メイリオ" panose="020B0604030504040204" pitchFamily="50" charset="-128"/>
                <a:ea typeface="メイリオ" panose="020B0604030504040204" pitchFamily="50" charset="-128"/>
              </a:rPr>
              <a:t>（講師：富田林市　浅野和仁　氏</a:t>
            </a:r>
            <a:r>
              <a:rPr lang="ja-JP" altLang="en-US" sz="2000" dirty="0">
                <a:solidFill>
                  <a:schemeClr val="bg2">
                    <a:lumMod val="75000"/>
                  </a:schemeClr>
                </a:solidFill>
                <a:latin typeface="メイリオ" panose="020B0604030504040204" pitchFamily="50" charset="-128"/>
                <a:ea typeface="メイリオ" panose="020B0604030504040204" pitchFamily="50" charset="-128"/>
              </a:rPr>
              <a:t>）</a:t>
            </a:r>
            <a:endParaRPr lang="en-US" altLang="ja-JP" sz="2000" dirty="0">
              <a:solidFill>
                <a:schemeClr val="bg2">
                  <a:lumMod val="75000"/>
                </a:schemeClr>
              </a:solidFill>
              <a:latin typeface="メイリオ" panose="020B0604030504040204" pitchFamily="50" charset="-128"/>
              <a:ea typeface="メイリオ" panose="020B0604030504040204" pitchFamily="50" charset="-128"/>
            </a:endParaRPr>
          </a:p>
          <a:p>
            <a:endParaRPr kumimoji="1"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2019.01	</a:t>
            </a:r>
            <a:r>
              <a:rPr lang="ja-JP" altLang="en-US" sz="2400" b="1" dirty="0">
                <a:latin typeface="メイリオ" panose="020B0604030504040204" pitchFamily="50" charset="-128"/>
                <a:ea typeface="メイリオ" panose="020B0604030504040204" pitchFamily="50" charset="-128"/>
              </a:rPr>
              <a:t>データ利活用研修</a:t>
            </a:r>
            <a:r>
              <a:rPr lang="en-US" altLang="ja-JP" sz="2400" b="1" dirty="0">
                <a:latin typeface="メイリオ" panose="020B0604030504040204" pitchFamily="50" charset="-128"/>
                <a:ea typeface="メイリオ" panose="020B0604030504040204" pitchFamily="50" charset="-128"/>
              </a:rPr>
              <a:t>Ⅲ</a:t>
            </a:r>
            <a:r>
              <a:rPr lang="ja-JP" altLang="en-US" sz="2400" b="1" dirty="0">
                <a:latin typeface="メイリオ" panose="020B0604030504040204" pitchFamily="50" charset="-128"/>
                <a:ea typeface="メイリオ" panose="020B0604030504040204" pitchFamily="50" charset="-128"/>
              </a:rPr>
              <a:t>　主事級職員</a:t>
            </a:r>
            <a:endParaRPr lang="en-US" altLang="ja-JP" sz="2400" b="1" dirty="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「活用しやすいデータの作成体験ワークショップ」</a:t>
            </a:r>
            <a:endParaRPr kumimoji="1" lang="en-US" altLang="ja-JP" sz="24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２　つくば市のデータ利活用研修の取組経緯</a:t>
            </a: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30</a:t>
            </a:fld>
            <a:endParaRPr lang="en-US" altLang="ja-JP" sz="1108" dirty="0">
              <a:solidFill>
                <a:srgbClr val="000000"/>
              </a:solidFill>
              <a:latin typeface="ＭＳ Ｐゴシック" charset="-128"/>
            </a:endParaRPr>
          </a:p>
        </p:txBody>
      </p:sp>
      <p:pic>
        <p:nvPicPr>
          <p:cNvPr id="8" name="図 7">
            <a:extLst>
              <a:ext uri="{FF2B5EF4-FFF2-40B4-BE49-F238E27FC236}">
                <a16:creationId xmlns:a16="http://schemas.microsoft.com/office/drawing/2014/main" xmlns="" id="{DA46C684-6810-4DA1-974F-18090D18194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23898" y="1772816"/>
            <a:ext cx="4800533" cy="36004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792494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1248554" y="2764311"/>
            <a:ext cx="6646892" cy="0"/>
          </a:xfrm>
          <a:prstGeom prst="line">
            <a:avLst/>
          </a:prstGeom>
          <a:ln w="38100">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5" name="テキスト ボックス 4"/>
          <p:cNvSpPr txBox="1"/>
          <p:nvPr/>
        </p:nvSpPr>
        <p:spPr>
          <a:xfrm>
            <a:off x="2411760" y="1700808"/>
            <a:ext cx="5323053" cy="954107"/>
          </a:xfrm>
          <a:prstGeom prst="rect">
            <a:avLst/>
          </a:prstGeom>
          <a:noFill/>
        </p:spPr>
        <p:txBody>
          <a:bodyPr wrap="square" rtlCol="0">
            <a:spAutoFit/>
          </a:bodyPr>
          <a:lstStyle/>
          <a:p>
            <a:r>
              <a:rPr lang="en-US" altLang="ja-JP" sz="2800" dirty="0">
                <a:latin typeface="Arial" charset="0"/>
                <a:ea typeface="ＭＳ Ｐゴシック" charset="-128"/>
              </a:rPr>
              <a:t>3</a:t>
            </a:r>
            <a:r>
              <a:rPr lang="ja-JP" altLang="en-US" sz="2800" dirty="0">
                <a:latin typeface="Arial" charset="0"/>
                <a:ea typeface="ＭＳ Ｐゴシック" charset="-128"/>
              </a:rPr>
              <a:t>　つくば市の</a:t>
            </a:r>
            <a:r>
              <a:rPr lang="ja-JP" altLang="en-US" sz="2800" dirty="0"/>
              <a:t>データ利活用と</a:t>
            </a:r>
            <a:endParaRPr lang="en-US" altLang="ja-JP" sz="2800" dirty="0"/>
          </a:p>
          <a:p>
            <a:r>
              <a:rPr lang="ja-JP" altLang="en-US" sz="2800" dirty="0"/>
              <a:t>　　オープンデータ</a:t>
            </a:r>
          </a:p>
        </p:txBody>
      </p:sp>
    </p:spTree>
    <p:extLst>
      <p:ext uri="{BB962C8B-B14F-4D97-AF65-F5344CB8AC3E}">
        <p14:creationId xmlns:p14="http://schemas.microsoft.com/office/powerpoint/2010/main" val="32128341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ボックス 18"/>
          <p:cNvSpPr txBox="1"/>
          <p:nvPr/>
        </p:nvSpPr>
        <p:spPr>
          <a:xfrm>
            <a:off x="0" y="0"/>
            <a:ext cx="9144000" cy="369332"/>
          </a:xfrm>
          <a:prstGeom prst="rect">
            <a:avLst/>
          </a:prstGeom>
          <a:solidFill>
            <a:schemeClr val="bg2"/>
          </a:solidFill>
        </p:spPr>
        <p:txBody>
          <a:bodyPr wrap="square" rtlCol="0">
            <a:spAutoFit/>
          </a:bodyPr>
          <a:lstStyle/>
          <a:p>
            <a:r>
              <a:rPr lang="en-US" altLang="ja-JP"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3</a:t>
            </a: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　つくば市のデータ利活用とオープンデータ</a:t>
            </a:r>
          </a:p>
        </p:txBody>
      </p:sp>
      <p:sp>
        <p:nvSpPr>
          <p:cNvPr id="20" name="二等辺三角形 19"/>
          <p:cNvSpPr/>
          <p:nvPr/>
        </p:nvSpPr>
        <p:spPr>
          <a:xfrm>
            <a:off x="61185" y="1052736"/>
            <a:ext cx="5847049" cy="5040560"/>
          </a:xfrm>
          <a:prstGeom prst="triangl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cxnSp>
        <p:nvCxnSpPr>
          <p:cNvPr id="21" name="直線コネクタ 20"/>
          <p:cNvCxnSpPr/>
          <p:nvPr/>
        </p:nvCxnSpPr>
        <p:spPr>
          <a:xfrm>
            <a:off x="755300" y="4869160"/>
            <a:ext cx="4464772"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1547388" y="3562709"/>
            <a:ext cx="2878562"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267468" y="2276872"/>
            <a:ext cx="1440436"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1322414" y="6093296"/>
            <a:ext cx="3262432" cy="707886"/>
          </a:xfrm>
          <a:prstGeom prst="rect">
            <a:avLst/>
          </a:prstGeom>
          <a:noFill/>
        </p:spPr>
        <p:txBody>
          <a:bodyPr wrap="none" rtlCol="0">
            <a:spAutoFit/>
          </a:bodyPr>
          <a:lstStyle/>
          <a:p>
            <a:r>
              <a:rPr kumimoji="1" lang="ja-JP" altLang="en-US" sz="4000" dirty="0">
                <a:solidFill>
                  <a:schemeClr val="accent2"/>
                </a:solidFill>
                <a:latin typeface="HGS創英角ｺﾞｼｯｸUB" panose="020B0900000000000000" pitchFamily="50" charset="-128"/>
                <a:ea typeface="HGS創英角ｺﾞｼｯｸUB" panose="020B0900000000000000" pitchFamily="50" charset="-128"/>
              </a:rPr>
              <a:t>データ利活用</a:t>
            </a:r>
          </a:p>
        </p:txBody>
      </p:sp>
      <p:sp>
        <p:nvSpPr>
          <p:cNvPr id="25" name="テキスト ボックス 24"/>
          <p:cNvSpPr txBox="1"/>
          <p:nvPr/>
        </p:nvSpPr>
        <p:spPr>
          <a:xfrm>
            <a:off x="539552" y="5288186"/>
            <a:ext cx="5211683" cy="523220"/>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理解を得る（必要性・重要性）</a:t>
            </a:r>
          </a:p>
        </p:txBody>
      </p:sp>
      <p:sp>
        <p:nvSpPr>
          <p:cNvPr id="26" name="テキスト ボックス 25"/>
          <p:cNvSpPr txBox="1"/>
          <p:nvPr/>
        </p:nvSpPr>
        <p:spPr>
          <a:xfrm>
            <a:off x="1796304" y="3789040"/>
            <a:ext cx="2698175" cy="954107"/>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利活用しやすい</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r>
              <a:rPr kumimoji="1" lang="ja-JP" altLang="en-US" sz="2800" dirty="0">
                <a:solidFill>
                  <a:schemeClr val="accent2"/>
                </a:solidFill>
                <a:latin typeface="メイリオ" panose="020B0604030504040204" pitchFamily="50" charset="-128"/>
                <a:ea typeface="メイリオ" panose="020B0604030504040204" pitchFamily="50" charset="-128"/>
              </a:rPr>
              <a:t>データに</a:t>
            </a: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1963615" y="2492896"/>
            <a:ext cx="1980029" cy="954107"/>
          </a:xfrm>
          <a:prstGeom prst="rect">
            <a:avLst/>
          </a:prstGeom>
          <a:noFill/>
        </p:spPr>
        <p:txBody>
          <a:bodyPr wrap="none" rtlCol="0">
            <a:spAutoFit/>
          </a:bodyPr>
          <a:lstStyle/>
          <a:p>
            <a:pPr algn="ctr"/>
            <a:r>
              <a:rPr kumimoji="1" lang="ja-JP" altLang="en-US" sz="2800" dirty="0">
                <a:solidFill>
                  <a:schemeClr val="accent2"/>
                </a:solidFill>
                <a:latin typeface="メイリオ" panose="020B0604030504040204" pitchFamily="50" charset="-128"/>
                <a:ea typeface="メイリオ" panose="020B0604030504040204" pitchFamily="50" charset="-128"/>
              </a:rPr>
              <a:t>提供手段に</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pPr algn="ct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1994694" y="1196752"/>
            <a:ext cx="1980029" cy="954107"/>
          </a:xfrm>
          <a:prstGeom prst="rect">
            <a:avLst/>
          </a:prstGeom>
          <a:noFill/>
        </p:spPr>
        <p:txBody>
          <a:bodyPr wrap="none" rtlCol="0">
            <a:spAutoFit/>
          </a:bodyPr>
          <a:lstStyle/>
          <a:p>
            <a:pPr algn="ctr"/>
            <a:r>
              <a:rPr lang="ja-JP" altLang="en-US" sz="2800" dirty="0">
                <a:solidFill>
                  <a:schemeClr val="accent2"/>
                </a:solidFill>
                <a:latin typeface="メイリオ" panose="020B0604030504040204" pitchFamily="50" charset="-128"/>
                <a:ea typeface="メイリオ" panose="020B0604030504040204" pitchFamily="50" charset="-128"/>
              </a:rPr>
              <a:t>汎用のある</a:t>
            </a:r>
            <a:endParaRPr lang="en-US" altLang="ja-JP" sz="2800" dirty="0">
              <a:solidFill>
                <a:schemeClr val="accent2"/>
              </a:solidFill>
              <a:latin typeface="メイリオ" panose="020B0604030504040204" pitchFamily="50" charset="-128"/>
              <a:ea typeface="メイリオ" panose="020B0604030504040204" pitchFamily="50" charset="-128"/>
            </a:endParaRPr>
          </a:p>
          <a:p>
            <a:pPr algn="ctr"/>
            <a:r>
              <a:rPr kumimoji="1" lang="ja-JP" altLang="en-US" sz="2800" dirty="0">
                <a:solidFill>
                  <a:schemeClr val="accent2"/>
                </a:solidFill>
                <a:latin typeface="メイリオ" panose="020B0604030504040204" pitchFamily="50" charset="-128"/>
                <a:ea typeface="メイリオ" panose="020B0604030504040204" pitchFamily="50" charset="-128"/>
              </a:rPr>
              <a:t>データ</a:t>
            </a:r>
          </a:p>
        </p:txBody>
      </p:sp>
      <p:sp>
        <p:nvSpPr>
          <p:cNvPr id="29" name="正方形/長方形 28"/>
          <p:cNvSpPr/>
          <p:nvPr/>
        </p:nvSpPr>
        <p:spPr>
          <a:xfrm>
            <a:off x="4211960" y="604912"/>
            <a:ext cx="4824536" cy="461665"/>
          </a:xfrm>
          <a:prstGeom prst="rect">
            <a:avLst/>
          </a:prstGeom>
        </p:spPr>
        <p:txBody>
          <a:bodyPr wrap="square">
            <a:spAutoFit/>
          </a:bodyPr>
          <a:lstStyle/>
          <a:p>
            <a:r>
              <a:rPr lang="ja-JP" altLang="en-US" sz="2400" dirty="0">
                <a:latin typeface="メイリオ" panose="020B0604030504040204" pitchFamily="50" charset="-128"/>
                <a:ea typeface="メイリオ" panose="020B0604030504040204" pitchFamily="50" charset="-128"/>
              </a:rPr>
              <a:t>データ利活用人材育成到達レベル</a:t>
            </a:r>
            <a:endParaRPr lang="en-US" altLang="ja-JP" sz="2400" dirty="0">
              <a:latin typeface="メイリオ" panose="020B0604030504040204" pitchFamily="50" charset="-128"/>
              <a:ea typeface="メイリオ" panose="020B0604030504040204" pitchFamily="50" charset="-128"/>
            </a:endParaRPr>
          </a:p>
        </p:txBody>
      </p:sp>
      <p:sp>
        <p:nvSpPr>
          <p:cNvPr id="33" name="角丸四角形 32"/>
          <p:cNvSpPr/>
          <p:nvPr/>
        </p:nvSpPr>
        <p:spPr>
          <a:xfrm>
            <a:off x="6084168" y="5157192"/>
            <a:ext cx="1440160" cy="576064"/>
          </a:xfrm>
          <a:prstGeom prst="roundRect">
            <a:avLst/>
          </a:prstGeom>
          <a:ln>
            <a:solidFill>
              <a:schemeClr val="accent6"/>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導入レベル</a:t>
            </a:r>
          </a:p>
        </p:txBody>
      </p:sp>
      <p:sp>
        <p:nvSpPr>
          <p:cNvPr id="38" name="角丸四角形 37"/>
          <p:cNvSpPr/>
          <p:nvPr/>
        </p:nvSpPr>
        <p:spPr>
          <a:xfrm>
            <a:off x="6084168" y="1385773"/>
            <a:ext cx="1440160" cy="576064"/>
          </a:xfrm>
          <a:prstGeom prst="roundRect">
            <a:avLst/>
          </a:prstGeom>
          <a:ln>
            <a:solidFill>
              <a:schemeClr val="accent6"/>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高レベル</a:t>
            </a:r>
          </a:p>
        </p:txBody>
      </p:sp>
      <p:cxnSp>
        <p:nvCxnSpPr>
          <p:cNvPr id="39" name="直線矢印コネクタ 38"/>
          <p:cNvCxnSpPr/>
          <p:nvPr/>
        </p:nvCxnSpPr>
        <p:spPr>
          <a:xfrm flipV="1">
            <a:off x="6804248" y="2420888"/>
            <a:ext cx="0" cy="2088232"/>
          </a:xfrm>
          <a:prstGeom prst="straightConnector1">
            <a:avLst/>
          </a:prstGeom>
          <a:ln w="762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角丸四角形 39"/>
          <p:cNvSpPr/>
          <p:nvPr/>
        </p:nvSpPr>
        <p:spPr>
          <a:xfrm>
            <a:off x="7596336" y="5157192"/>
            <a:ext cx="1440160" cy="576064"/>
          </a:xfrm>
          <a:prstGeom prst="roundRect">
            <a:avLst/>
          </a:prstGeom>
          <a:ln>
            <a:solidFill>
              <a:schemeClr val="accent6"/>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全職員　</a:t>
            </a:r>
            <a:r>
              <a:rPr kumimoji="1" lang="ja-JP" altLang="en-US" dirty="0">
                <a:effectLst>
                  <a:outerShdw blurRad="38100" dist="38100" dir="2700000" algn="tl">
                    <a:srgbClr val="000000">
                      <a:alpha val="43137"/>
                    </a:srgbClr>
                  </a:outerShdw>
                </a:effectLst>
              </a:rPr>
              <a:t>多</a:t>
            </a:r>
          </a:p>
        </p:txBody>
      </p:sp>
      <p:cxnSp>
        <p:nvCxnSpPr>
          <p:cNvPr id="41" name="直線矢印コネクタ 40"/>
          <p:cNvCxnSpPr/>
          <p:nvPr/>
        </p:nvCxnSpPr>
        <p:spPr>
          <a:xfrm flipV="1">
            <a:off x="8319814" y="2420888"/>
            <a:ext cx="0" cy="2088232"/>
          </a:xfrm>
          <a:prstGeom prst="straightConnector1">
            <a:avLst/>
          </a:prstGeom>
          <a:ln w="762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角丸四角形 41"/>
          <p:cNvSpPr/>
          <p:nvPr/>
        </p:nvSpPr>
        <p:spPr>
          <a:xfrm>
            <a:off x="7596336" y="1385773"/>
            <a:ext cx="1440160" cy="576064"/>
          </a:xfrm>
          <a:prstGeom prst="roundRect">
            <a:avLst/>
          </a:prstGeom>
          <a:ln>
            <a:solidFill>
              <a:schemeClr val="accent6"/>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順応できる</a:t>
            </a:r>
            <a:endParaRPr kumimoji="1" lang="en-US" altLang="ja-JP" dirty="0"/>
          </a:p>
          <a:p>
            <a:pPr algn="ctr"/>
            <a:r>
              <a:rPr lang="ja-JP" altLang="en-US" dirty="0"/>
              <a:t>職員　</a:t>
            </a:r>
            <a:r>
              <a:rPr lang="ja-JP" altLang="en-US" dirty="0">
                <a:effectLst>
                  <a:outerShdw blurRad="38100" dist="38100" dir="2700000" algn="tl">
                    <a:srgbClr val="000000">
                      <a:alpha val="43137"/>
                    </a:srgbClr>
                  </a:outerShdw>
                </a:effectLst>
              </a:rPr>
              <a:t>少</a:t>
            </a:r>
            <a:endParaRPr kumimoji="1" lang="ja-JP" altLang="en-US" dirty="0">
              <a:effectLst>
                <a:outerShdw blurRad="38100" dist="38100" dir="2700000" algn="tl">
                  <a:srgbClr val="000000">
                    <a:alpha val="43137"/>
                  </a:srgbClr>
                </a:outerShdw>
              </a:effectLst>
            </a:endParaRPr>
          </a:p>
        </p:txBody>
      </p:sp>
      <p:sp>
        <p:nvSpPr>
          <p:cNvPr id="45"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32</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34302023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二等辺三角形 2"/>
          <p:cNvSpPr/>
          <p:nvPr/>
        </p:nvSpPr>
        <p:spPr>
          <a:xfrm>
            <a:off x="61185" y="1052736"/>
            <a:ext cx="5847049" cy="5040560"/>
          </a:xfrm>
          <a:prstGeom prst="triangl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cxnSp>
        <p:nvCxnSpPr>
          <p:cNvPr id="6" name="直線コネクタ 5"/>
          <p:cNvCxnSpPr/>
          <p:nvPr/>
        </p:nvCxnSpPr>
        <p:spPr>
          <a:xfrm>
            <a:off x="755300" y="4869160"/>
            <a:ext cx="4464772"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1547388" y="3562709"/>
            <a:ext cx="2878562"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267468" y="2276872"/>
            <a:ext cx="1440436"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1322414" y="6093296"/>
            <a:ext cx="3262432" cy="707886"/>
          </a:xfrm>
          <a:prstGeom prst="rect">
            <a:avLst/>
          </a:prstGeom>
          <a:noFill/>
        </p:spPr>
        <p:txBody>
          <a:bodyPr wrap="none" rtlCol="0">
            <a:spAutoFit/>
          </a:bodyPr>
          <a:lstStyle/>
          <a:p>
            <a:r>
              <a:rPr kumimoji="1" lang="ja-JP" altLang="en-US" sz="4000" dirty="0">
                <a:solidFill>
                  <a:schemeClr val="accent2"/>
                </a:solidFill>
                <a:latin typeface="HGS創英角ｺﾞｼｯｸUB" panose="020B0900000000000000" pitchFamily="50" charset="-128"/>
                <a:ea typeface="HGS創英角ｺﾞｼｯｸUB" panose="020B0900000000000000" pitchFamily="50" charset="-128"/>
              </a:rPr>
              <a:t>データ利活用</a:t>
            </a:r>
          </a:p>
        </p:txBody>
      </p:sp>
      <p:sp>
        <p:nvSpPr>
          <p:cNvPr id="14" name="テキスト ボックス 13"/>
          <p:cNvSpPr txBox="1"/>
          <p:nvPr/>
        </p:nvSpPr>
        <p:spPr>
          <a:xfrm>
            <a:off x="539552" y="5288186"/>
            <a:ext cx="5211683" cy="523220"/>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理解を得る（必要性・重要性）</a:t>
            </a:r>
          </a:p>
        </p:txBody>
      </p:sp>
      <p:sp>
        <p:nvSpPr>
          <p:cNvPr id="15" name="テキスト ボックス 14"/>
          <p:cNvSpPr txBox="1"/>
          <p:nvPr/>
        </p:nvSpPr>
        <p:spPr>
          <a:xfrm>
            <a:off x="1796304" y="3789040"/>
            <a:ext cx="2698175" cy="954107"/>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利活用しやすい</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r>
              <a:rPr kumimoji="1" lang="ja-JP" altLang="en-US" sz="2800" dirty="0">
                <a:solidFill>
                  <a:schemeClr val="accent2"/>
                </a:solidFill>
                <a:latin typeface="メイリオ" panose="020B0604030504040204" pitchFamily="50" charset="-128"/>
                <a:ea typeface="メイリオ" panose="020B0604030504040204" pitchFamily="50" charset="-128"/>
              </a:rPr>
              <a:t>データに</a:t>
            </a: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1963615" y="2492896"/>
            <a:ext cx="1980029" cy="954107"/>
          </a:xfrm>
          <a:prstGeom prst="rect">
            <a:avLst/>
          </a:prstGeom>
          <a:noFill/>
        </p:spPr>
        <p:txBody>
          <a:bodyPr wrap="none" rtlCol="0">
            <a:spAutoFit/>
          </a:bodyPr>
          <a:lstStyle/>
          <a:p>
            <a:pPr algn="ctr"/>
            <a:r>
              <a:rPr kumimoji="1" lang="ja-JP" altLang="en-US" sz="2800" dirty="0">
                <a:solidFill>
                  <a:schemeClr val="accent2"/>
                </a:solidFill>
                <a:latin typeface="メイリオ" panose="020B0604030504040204" pitchFamily="50" charset="-128"/>
                <a:ea typeface="メイリオ" panose="020B0604030504040204" pitchFamily="50" charset="-128"/>
              </a:rPr>
              <a:t>提供手段に</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pPr algn="ct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1994694" y="1196752"/>
            <a:ext cx="1980029" cy="954107"/>
          </a:xfrm>
          <a:prstGeom prst="rect">
            <a:avLst/>
          </a:prstGeom>
          <a:noFill/>
        </p:spPr>
        <p:txBody>
          <a:bodyPr wrap="none" rtlCol="0">
            <a:spAutoFit/>
          </a:bodyPr>
          <a:lstStyle/>
          <a:p>
            <a:pPr algn="ctr"/>
            <a:r>
              <a:rPr lang="ja-JP" altLang="en-US" sz="2800" dirty="0">
                <a:solidFill>
                  <a:schemeClr val="accent2"/>
                </a:solidFill>
                <a:latin typeface="メイリオ" panose="020B0604030504040204" pitchFamily="50" charset="-128"/>
                <a:ea typeface="メイリオ" panose="020B0604030504040204" pitchFamily="50" charset="-128"/>
              </a:rPr>
              <a:t>汎用のある</a:t>
            </a:r>
            <a:endParaRPr lang="en-US" altLang="ja-JP" sz="2800" dirty="0">
              <a:solidFill>
                <a:schemeClr val="accent2"/>
              </a:solidFill>
              <a:latin typeface="メイリオ" panose="020B0604030504040204" pitchFamily="50" charset="-128"/>
              <a:ea typeface="メイリオ" panose="020B0604030504040204" pitchFamily="50" charset="-128"/>
            </a:endParaRPr>
          </a:p>
          <a:p>
            <a:pPr algn="ctr"/>
            <a:r>
              <a:rPr kumimoji="1" lang="ja-JP" altLang="en-US" sz="2800" dirty="0">
                <a:solidFill>
                  <a:schemeClr val="accent2"/>
                </a:solidFill>
                <a:latin typeface="メイリオ" panose="020B0604030504040204" pitchFamily="50" charset="-128"/>
                <a:ea typeface="メイリオ" panose="020B0604030504040204" pitchFamily="50" charset="-128"/>
              </a:rPr>
              <a:t>データ</a:t>
            </a:r>
          </a:p>
        </p:txBody>
      </p:sp>
      <p:sp>
        <p:nvSpPr>
          <p:cNvPr id="30" name="正方形/長方形 29"/>
          <p:cNvSpPr/>
          <p:nvPr/>
        </p:nvSpPr>
        <p:spPr>
          <a:xfrm>
            <a:off x="4211960" y="604912"/>
            <a:ext cx="4824536" cy="461665"/>
          </a:xfrm>
          <a:prstGeom prst="rect">
            <a:avLst/>
          </a:prstGeom>
        </p:spPr>
        <p:txBody>
          <a:bodyPr wrap="square">
            <a:spAutoFit/>
          </a:bodyPr>
          <a:lstStyle/>
          <a:p>
            <a:r>
              <a:rPr lang="ja-JP" altLang="en-US" sz="2400" dirty="0">
                <a:latin typeface="メイリオ" panose="020B0604030504040204" pitchFamily="50" charset="-128"/>
                <a:ea typeface="メイリオ" panose="020B0604030504040204" pitchFamily="50" charset="-128"/>
              </a:rPr>
              <a:t>データ利活用人材育成到達レベル</a:t>
            </a:r>
            <a:endParaRPr lang="en-US" altLang="ja-JP" sz="2400" dirty="0">
              <a:latin typeface="メイリオ" panose="020B0604030504040204" pitchFamily="50" charset="-128"/>
              <a:ea typeface="メイリオ" panose="020B0604030504040204" pitchFamily="50" charset="-128"/>
            </a:endParaRPr>
          </a:p>
        </p:txBody>
      </p:sp>
      <p:sp>
        <p:nvSpPr>
          <p:cNvPr id="31" name="角丸四角形 30"/>
          <p:cNvSpPr/>
          <p:nvPr/>
        </p:nvSpPr>
        <p:spPr>
          <a:xfrm>
            <a:off x="6084168" y="5157192"/>
            <a:ext cx="1440160" cy="576064"/>
          </a:xfrm>
          <a:prstGeom prst="roundRect">
            <a:avLst/>
          </a:prstGeom>
          <a:ln>
            <a:solidFill>
              <a:schemeClr val="accent6"/>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導入レベル</a:t>
            </a:r>
          </a:p>
        </p:txBody>
      </p:sp>
      <p:sp>
        <p:nvSpPr>
          <p:cNvPr id="32" name="角丸四角形 31"/>
          <p:cNvSpPr/>
          <p:nvPr/>
        </p:nvSpPr>
        <p:spPr>
          <a:xfrm>
            <a:off x="6084168" y="1385773"/>
            <a:ext cx="1440160" cy="576064"/>
          </a:xfrm>
          <a:prstGeom prst="roundRect">
            <a:avLst/>
          </a:prstGeom>
          <a:ln>
            <a:solidFill>
              <a:schemeClr val="accent6"/>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高レベル</a:t>
            </a:r>
          </a:p>
        </p:txBody>
      </p:sp>
      <p:cxnSp>
        <p:nvCxnSpPr>
          <p:cNvPr id="34" name="直線矢印コネクタ 33"/>
          <p:cNvCxnSpPr/>
          <p:nvPr/>
        </p:nvCxnSpPr>
        <p:spPr>
          <a:xfrm flipV="1">
            <a:off x="6804248" y="2420888"/>
            <a:ext cx="0" cy="2088232"/>
          </a:xfrm>
          <a:prstGeom prst="straightConnector1">
            <a:avLst/>
          </a:prstGeom>
          <a:ln w="762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7596336" y="5157192"/>
            <a:ext cx="1440160" cy="576064"/>
          </a:xfrm>
          <a:prstGeom prst="roundRect">
            <a:avLst/>
          </a:prstGeom>
          <a:ln>
            <a:solidFill>
              <a:schemeClr val="accent6"/>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全職員　</a:t>
            </a:r>
            <a:r>
              <a:rPr kumimoji="1" lang="ja-JP" altLang="en-US" dirty="0">
                <a:effectLst>
                  <a:outerShdw blurRad="38100" dist="38100" dir="2700000" algn="tl">
                    <a:srgbClr val="000000">
                      <a:alpha val="43137"/>
                    </a:srgbClr>
                  </a:outerShdw>
                </a:effectLst>
              </a:rPr>
              <a:t>多</a:t>
            </a:r>
          </a:p>
        </p:txBody>
      </p:sp>
      <p:cxnSp>
        <p:nvCxnSpPr>
          <p:cNvPr id="36" name="直線矢印コネクタ 35"/>
          <p:cNvCxnSpPr/>
          <p:nvPr/>
        </p:nvCxnSpPr>
        <p:spPr>
          <a:xfrm flipV="1">
            <a:off x="8319814" y="2420888"/>
            <a:ext cx="0" cy="2088232"/>
          </a:xfrm>
          <a:prstGeom prst="straightConnector1">
            <a:avLst/>
          </a:prstGeom>
          <a:ln w="76200">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角丸四角形 36"/>
          <p:cNvSpPr/>
          <p:nvPr/>
        </p:nvSpPr>
        <p:spPr>
          <a:xfrm>
            <a:off x="7596336" y="1385773"/>
            <a:ext cx="1440160" cy="576064"/>
          </a:xfrm>
          <a:prstGeom prst="roundRect">
            <a:avLst/>
          </a:prstGeom>
          <a:ln>
            <a:solidFill>
              <a:schemeClr val="accent6"/>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順応できる</a:t>
            </a:r>
            <a:endParaRPr kumimoji="1" lang="en-US" altLang="ja-JP" dirty="0"/>
          </a:p>
          <a:p>
            <a:pPr algn="ctr"/>
            <a:r>
              <a:rPr lang="ja-JP" altLang="en-US" dirty="0"/>
              <a:t>職員　</a:t>
            </a:r>
            <a:r>
              <a:rPr lang="ja-JP" altLang="en-US" dirty="0">
                <a:effectLst>
                  <a:outerShdw blurRad="38100" dist="38100" dir="2700000" algn="tl">
                    <a:srgbClr val="000000">
                      <a:alpha val="43137"/>
                    </a:srgbClr>
                  </a:outerShdw>
                </a:effectLst>
              </a:rPr>
              <a:t>少</a:t>
            </a:r>
            <a:endParaRPr kumimoji="1" lang="ja-JP" altLang="en-US" dirty="0">
              <a:effectLst>
                <a:outerShdw blurRad="38100" dist="38100" dir="2700000" algn="tl">
                  <a:srgbClr val="000000">
                    <a:alpha val="43137"/>
                  </a:srgbClr>
                </a:outerShdw>
              </a:effectLst>
            </a:endParaRPr>
          </a:p>
        </p:txBody>
      </p:sp>
      <p:sp>
        <p:nvSpPr>
          <p:cNvPr id="19" name="円形吹き出し 18"/>
          <p:cNvSpPr/>
          <p:nvPr/>
        </p:nvSpPr>
        <p:spPr>
          <a:xfrm>
            <a:off x="4250432" y="2980845"/>
            <a:ext cx="1776512" cy="1184341"/>
          </a:xfrm>
          <a:prstGeom prst="wedgeEllipseCallout">
            <a:avLst>
              <a:gd name="adj1" fmla="val -31879"/>
              <a:gd name="adj2" fmla="val 59629"/>
            </a:avLst>
          </a:prstGeom>
        </p:spPr>
        <p:style>
          <a:lnRef idx="2">
            <a:schemeClr val="accent6"/>
          </a:lnRef>
          <a:fillRef idx="1">
            <a:schemeClr val="lt1"/>
          </a:fillRef>
          <a:effectRef idx="0">
            <a:schemeClr val="accent6"/>
          </a:effectRef>
          <a:fontRef idx="minor">
            <a:schemeClr val="dk1"/>
          </a:fontRef>
        </p:style>
        <p:txBody>
          <a:bodyPr wrap="none" rtlCol="0" anchor="ctr"/>
          <a:lstStyle/>
          <a:p>
            <a:pPr algn="ctr"/>
            <a:r>
              <a:rPr kumimoji="1" lang="en-US" altLang="ja-JP" sz="1400" dirty="0"/>
              <a:t>2019.1  </a:t>
            </a:r>
            <a:r>
              <a:rPr kumimoji="1" lang="ja-JP" altLang="en-US" sz="1400" dirty="0"/>
              <a:t>研修</a:t>
            </a:r>
            <a:r>
              <a:rPr lang="en-US" altLang="ja-JP" sz="1400" dirty="0"/>
              <a:t>Ⅲ</a:t>
            </a:r>
            <a:r>
              <a:rPr lang="ja-JP" altLang="en-US" sz="1400" dirty="0"/>
              <a:t>（</a:t>
            </a:r>
            <a:r>
              <a:rPr lang="en-US" altLang="ja-JP" sz="1400" dirty="0"/>
              <a:t>WS</a:t>
            </a:r>
            <a:r>
              <a:rPr lang="ja-JP" altLang="en-US" sz="1400" dirty="0"/>
              <a:t>）</a:t>
            </a:r>
            <a:endParaRPr kumimoji="1" lang="ja-JP" altLang="en-US" sz="1400" dirty="0"/>
          </a:p>
        </p:txBody>
      </p:sp>
      <p:sp>
        <p:nvSpPr>
          <p:cNvPr id="20" name="円形吹き出し 19"/>
          <p:cNvSpPr/>
          <p:nvPr/>
        </p:nvSpPr>
        <p:spPr>
          <a:xfrm>
            <a:off x="32108" y="3981060"/>
            <a:ext cx="1764196" cy="1176131"/>
          </a:xfrm>
          <a:prstGeom prst="wedgeEllipseCallout">
            <a:avLst>
              <a:gd name="adj1" fmla="val 14663"/>
              <a:gd name="adj2" fmla="val 61834"/>
            </a:avLst>
          </a:prstGeom>
        </p:spPr>
        <p:style>
          <a:lnRef idx="2">
            <a:schemeClr val="accent6"/>
          </a:lnRef>
          <a:fillRef idx="1">
            <a:schemeClr val="lt1"/>
          </a:fillRef>
          <a:effectRef idx="0">
            <a:schemeClr val="accent6"/>
          </a:effectRef>
          <a:fontRef idx="minor">
            <a:schemeClr val="dk1"/>
          </a:fontRef>
        </p:style>
        <p:txBody>
          <a:bodyPr wrap="none" rtlCol="0" anchor="ctr"/>
          <a:lstStyle/>
          <a:p>
            <a:pPr algn="ctr"/>
            <a:r>
              <a:rPr kumimoji="1" lang="en-US" altLang="ja-JP" sz="1400" dirty="0"/>
              <a:t>2018.2 WS</a:t>
            </a:r>
          </a:p>
          <a:p>
            <a:pPr algn="ctr"/>
            <a:r>
              <a:rPr lang="en-US" altLang="ja-JP" sz="1400" dirty="0"/>
              <a:t>2018.7  </a:t>
            </a:r>
            <a:r>
              <a:rPr lang="ja-JP" altLang="en-US" sz="1400" dirty="0"/>
              <a:t>研修</a:t>
            </a:r>
            <a:r>
              <a:rPr lang="en-US" altLang="ja-JP" sz="1400" dirty="0"/>
              <a:t>Ⅰ</a:t>
            </a:r>
          </a:p>
          <a:p>
            <a:pPr algn="ctr"/>
            <a:r>
              <a:rPr kumimoji="1" lang="en-US" altLang="ja-JP" sz="1400" dirty="0"/>
              <a:t>2018.10 </a:t>
            </a:r>
            <a:r>
              <a:rPr kumimoji="1" lang="ja-JP" altLang="en-US" sz="1400" dirty="0"/>
              <a:t>研修</a:t>
            </a:r>
            <a:r>
              <a:rPr kumimoji="1" lang="en-US" altLang="ja-JP" sz="1400" dirty="0"/>
              <a:t>Ⅱ</a:t>
            </a:r>
            <a:endParaRPr kumimoji="1" lang="ja-JP" altLang="en-US" sz="1400" dirty="0"/>
          </a:p>
        </p:txBody>
      </p:sp>
      <p:sp>
        <p:nvSpPr>
          <p:cNvPr id="21" name="テキスト ボックス 20"/>
          <p:cNvSpPr txBox="1"/>
          <p:nvPr/>
        </p:nvSpPr>
        <p:spPr>
          <a:xfrm>
            <a:off x="0" y="0"/>
            <a:ext cx="9144000" cy="369332"/>
          </a:xfrm>
          <a:prstGeom prst="rect">
            <a:avLst/>
          </a:prstGeom>
          <a:solidFill>
            <a:schemeClr val="bg2"/>
          </a:solidFill>
        </p:spPr>
        <p:txBody>
          <a:bodyPr wrap="square" rtlCol="0">
            <a:spAutoFit/>
          </a:bodyPr>
          <a:lstStyle/>
          <a:p>
            <a:r>
              <a:rPr lang="en-US" altLang="ja-JP"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3</a:t>
            </a: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　つくば市のデータ利活用とオープンデータ</a:t>
            </a:r>
          </a:p>
        </p:txBody>
      </p:sp>
      <p:sp>
        <p:nvSpPr>
          <p:cNvPr id="25"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33</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21500968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二等辺三角形 3"/>
          <p:cNvSpPr/>
          <p:nvPr/>
        </p:nvSpPr>
        <p:spPr>
          <a:xfrm flipV="1">
            <a:off x="3261179" y="1052735"/>
            <a:ext cx="5847049" cy="5040560"/>
          </a:xfrm>
          <a:prstGeom prst="triangl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cxnSp>
        <p:nvCxnSpPr>
          <p:cNvPr id="6" name="直線コネクタ 5"/>
          <p:cNvCxnSpPr/>
          <p:nvPr/>
        </p:nvCxnSpPr>
        <p:spPr>
          <a:xfrm>
            <a:off x="5508104" y="4869159"/>
            <a:ext cx="1367876"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a:stCxn id="4" idx="1"/>
          </p:cNvCxnSpPr>
          <p:nvPr/>
        </p:nvCxnSpPr>
        <p:spPr>
          <a:xfrm flipV="1">
            <a:off x="4722941" y="3562708"/>
            <a:ext cx="2945127" cy="10307"/>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3995936" y="2276871"/>
            <a:ext cx="4392212"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4297006" y="272841"/>
            <a:ext cx="3775393" cy="707886"/>
          </a:xfrm>
          <a:prstGeom prst="rect">
            <a:avLst/>
          </a:prstGeom>
          <a:noFill/>
        </p:spPr>
        <p:txBody>
          <a:bodyPr wrap="none" rtlCol="0">
            <a:spAutoFit/>
          </a:bodyPr>
          <a:lstStyle/>
          <a:p>
            <a:r>
              <a:rPr kumimoji="1" lang="ja-JP" altLang="en-US" sz="4000" dirty="0">
                <a:solidFill>
                  <a:schemeClr val="accent1"/>
                </a:solidFill>
                <a:latin typeface="HGS創英角ｺﾞｼｯｸUB" panose="020B0900000000000000" pitchFamily="50" charset="-128"/>
                <a:ea typeface="HGS創英角ｺﾞｼｯｸUB" panose="020B0900000000000000" pitchFamily="50" charset="-128"/>
              </a:rPr>
              <a:t>オープンデータ</a:t>
            </a:r>
          </a:p>
        </p:txBody>
      </p:sp>
      <p:sp>
        <p:nvSpPr>
          <p:cNvPr id="19" name="テキスト ボックス 18"/>
          <p:cNvSpPr txBox="1"/>
          <p:nvPr/>
        </p:nvSpPr>
        <p:spPr>
          <a:xfrm>
            <a:off x="5194688" y="5013175"/>
            <a:ext cx="1980029"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あるものを</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出す</a:t>
            </a:r>
            <a:endParaRPr kumimoji="1" lang="ja-JP" altLang="en-US" sz="2800" dirty="0">
              <a:solidFill>
                <a:schemeClr val="accent1"/>
              </a:solidFill>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5015155" y="3717031"/>
            <a:ext cx="2339102"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すぐ使える</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データを出す</a:t>
            </a:r>
            <a:endParaRPr kumimoji="1" lang="en-US" altLang="ja-JP" sz="2800" dirty="0">
              <a:solidFill>
                <a:schemeClr val="accent1"/>
              </a:solidFill>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4117470" y="2492894"/>
            <a:ext cx="4134465"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望ましいオープンデータ</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形式で出す</a:t>
            </a:r>
            <a:endParaRPr kumimoji="1" lang="en-US" altLang="ja-JP" sz="2800" dirty="0">
              <a:solidFill>
                <a:schemeClr val="accent1"/>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4656080" y="1196750"/>
            <a:ext cx="3057247"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高度な提供手段を</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用いる</a:t>
            </a:r>
            <a:endParaRPr kumimoji="1" lang="en-US" altLang="ja-JP" sz="2800" dirty="0">
              <a:solidFill>
                <a:schemeClr val="accent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0" y="604911"/>
            <a:ext cx="3851920" cy="461665"/>
          </a:xfrm>
          <a:prstGeom prst="rect">
            <a:avLst/>
          </a:prstGeom>
        </p:spPr>
        <p:txBody>
          <a:bodyPr wrap="square">
            <a:spAutoFit/>
          </a:bodyPr>
          <a:lstStyle/>
          <a:p>
            <a:pPr algn="ctr"/>
            <a:r>
              <a:rPr lang="ja-JP" altLang="en-US" sz="2400" dirty="0">
                <a:latin typeface="メイリオ" panose="020B0604030504040204" pitchFamily="50" charset="-128"/>
                <a:ea typeface="メイリオ" panose="020B0604030504040204" pitchFamily="50" charset="-128"/>
              </a:rPr>
              <a:t>オープンデータの質レベル</a:t>
            </a:r>
            <a:endParaRPr lang="en-US" altLang="ja-JP" sz="2400" dirty="0">
              <a:latin typeface="メイリオ" panose="020B0604030504040204" pitchFamily="50" charset="-128"/>
              <a:ea typeface="メイリオ" panose="020B0604030504040204" pitchFamily="50" charset="-128"/>
            </a:endParaRPr>
          </a:p>
        </p:txBody>
      </p:sp>
      <p:sp>
        <p:nvSpPr>
          <p:cNvPr id="37" name="角丸四角形 36"/>
          <p:cNvSpPr/>
          <p:nvPr/>
        </p:nvSpPr>
        <p:spPr>
          <a:xfrm>
            <a:off x="251520" y="5157191"/>
            <a:ext cx="1440160" cy="576064"/>
          </a:xfrm>
          <a:prstGeom prst="roundRect">
            <a:avLst/>
          </a:prstGeom>
          <a:solidFill>
            <a:schemeClr val="accent1"/>
          </a:solidFill>
          <a:ln>
            <a:solidFill>
              <a:schemeClr val="accent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容易</a:t>
            </a:r>
          </a:p>
        </p:txBody>
      </p:sp>
      <p:sp>
        <p:nvSpPr>
          <p:cNvPr id="38" name="角丸四角形 37"/>
          <p:cNvSpPr/>
          <p:nvPr/>
        </p:nvSpPr>
        <p:spPr>
          <a:xfrm>
            <a:off x="251520" y="1355743"/>
            <a:ext cx="1440160" cy="576064"/>
          </a:xfrm>
          <a:prstGeom prst="roundRect">
            <a:avLst/>
          </a:prstGeom>
          <a:solidFill>
            <a:schemeClr val="accent1"/>
          </a:solidFill>
          <a:ln>
            <a:solidFill>
              <a:schemeClr val="accent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専門的</a:t>
            </a:r>
          </a:p>
        </p:txBody>
      </p:sp>
      <p:cxnSp>
        <p:nvCxnSpPr>
          <p:cNvPr id="39" name="直線矢印コネクタ 38"/>
          <p:cNvCxnSpPr/>
          <p:nvPr/>
        </p:nvCxnSpPr>
        <p:spPr>
          <a:xfrm flipV="1">
            <a:off x="971600" y="2420887"/>
            <a:ext cx="0" cy="2088232"/>
          </a:xfrm>
          <a:prstGeom prst="straightConnector1">
            <a:avLst/>
          </a:prstGeom>
          <a:ln w="7620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右矢印 40"/>
          <p:cNvSpPr/>
          <p:nvPr/>
        </p:nvSpPr>
        <p:spPr>
          <a:xfrm flipH="1">
            <a:off x="7189396" y="5013174"/>
            <a:ext cx="1559068" cy="95410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latin typeface="メイリオ" panose="020B0604030504040204" pitchFamily="50" charset="-128"/>
                <a:ea typeface="メイリオ" panose="020B0604030504040204" pitchFamily="50" charset="-128"/>
              </a:rPr>
              <a:t>今ここ</a:t>
            </a:r>
          </a:p>
        </p:txBody>
      </p:sp>
      <p:sp>
        <p:nvSpPr>
          <p:cNvPr id="42" name="角丸四角形 41"/>
          <p:cNvSpPr/>
          <p:nvPr/>
        </p:nvSpPr>
        <p:spPr>
          <a:xfrm>
            <a:off x="1821019" y="5157191"/>
            <a:ext cx="1440160" cy="576064"/>
          </a:xfrm>
          <a:prstGeom prst="roundRect">
            <a:avLst/>
          </a:prstGeom>
          <a:solidFill>
            <a:schemeClr val="accent1"/>
          </a:solidFill>
          <a:ln>
            <a:solidFill>
              <a:schemeClr val="accent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ja-JP" altLang="en-US" dirty="0"/>
              <a:t>総量　</a:t>
            </a:r>
            <a:r>
              <a:rPr lang="ja-JP" altLang="en-US" dirty="0">
                <a:effectLst>
                  <a:outerShdw blurRad="38100" dist="38100" dir="2700000" algn="tl">
                    <a:srgbClr val="000000">
                      <a:alpha val="43137"/>
                    </a:srgbClr>
                  </a:outerShdw>
                </a:effectLst>
              </a:rPr>
              <a:t>少</a:t>
            </a:r>
            <a:endParaRPr kumimoji="1" lang="ja-JP" altLang="en-US" dirty="0">
              <a:effectLst>
                <a:outerShdw blurRad="38100" dist="38100" dir="2700000" algn="tl">
                  <a:srgbClr val="000000">
                    <a:alpha val="43137"/>
                  </a:srgbClr>
                </a:outerShdw>
              </a:effectLst>
            </a:endParaRPr>
          </a:p>
        </p:txBody>
      </p:sp>
      <p:sp>
        <p:nvSpPr>
          <p:cNvPr id="43" name="角丸四角形 42"/>
          <p:cNvSpPr/>
          <p:nvPr/>
        </p:nvSpPr>
        <p:spPr>
          <a:xfrm>
            <a:off x="1821019" y="1355743"/>
            <a:ext cx="1440160" cy="576064"/>
          </a:xfrm>
          <a:prstGeom prst="roundRect">
            <a:avLst/>
          </a:prstGeom>
          <a:solidFill>
            <a:schemeClr val="accent1"/>
          </a:solidFill>
          <a:ln>
            <a:solidFill>
              <a:schemeClr val="accent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dirty="0"/>
              <a:t>総量　</a:t>
            </a:r>
            <a:r>
              <a:rPr kumimoji="1" lang="ja-JP" altLang="en-US" dirty="0">
                <a:effectLst>
                  <a:outerShdw blurRad="38100" dist="38100" dir="2700000" algn="tl">
                    <a:srgbClr val="000000">
                      <a:alpha val="43137"/>
                    </a:srgbClr>
                  </a:outerShdw>
                </a:effectLst>
              </a:rPr>
              <a:t>多</a:t>
            </a:r>
          </a:p>
        </p:txBody>
      </p:sp>
      <p:cxnSp>
        <p:nvCxnSpPr>
          <p:cNvPr id="44" name="直線矢印コネクタ 43"/>
          <p:cNvCxnSpPr/>
          <p:nvPr/>
        </p:nvCxnSpPr>
        <p:spPr>
          <a:xfrm flipV="1">
            <a:off x="2541099" y="2420887"/>
            <a:ext cx="0" cy="2088232"/>
          </a:xfrm>
          <a:prstGeom prst="straightConnector1">
            <a:avLst/>
          </a:prstGeom>
          <a:ln w="7620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0" y="0"/>
            <a:ext cx="9144000" cy="369332"/>
          </a:xfrm>
          <a:prstGeom prst="rect">
            <a:avLst/>
          </a:prstGeom>
          <a:solidFill>
            <a:schemeClr val="bg2"/>
          </a:solidFill>
        </p:spPr>
        <p:txBody>
          <a:bodyPr wrap="square" rtlCol="0">
            <a:spAutoFit/>
          </a:bodyPr>
          <a:lstStyle/>
          <a:p>
            <a:r>
              <a:rPr lang="en-US" altLang="ja-JP"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3</a:t>
            </a: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　つくば市のデータ利活用とオープンデータ</a:t>
            </a:r>
          </a:p>
        </p:txBody>
      </p:sp>
      <p:sp>
        <p:nvSpPr>
          <p:cNvPr id="24"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34</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24490376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グループ化 11"/>
          <p:cNvGrpSpPr/>
          <p:nvPr/>
        </p:nvGrpSpPr>
        <p:grpSpPr>
          <a:xfrm>
            <a:off x="61185" y="1052736"/>
            <a:ext cx="9047043" cy="5040560"/>
            <a:chOff x="61461" y="764704"/>
            <a:chExt cx="9047043" cy="5040560"/>
          </a:xfrm>
        </p:grpSpPr>
        <p:sp>
          <p:nvSpPr>
            <p:cNvPr id="3" name="二等辺三角形 2"/>
            <p:cNvSpPr/>
            <p:nvPr/>
          </p:nvSpPr>
          <p:spPr>
            <a:xfrm>
              <a:off x="61461" y="764704"/>
              <a:ext cx="5847049" cy="5040560"/>
            </a:xfrm>
            <a:prstGeom prst="triangl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 name="二等辺三角形 3"/>
            <p:cNvSpPr/>
            <p:nvPr/>
          </p:nvSpPr>
          <p:spPr>
            <a:xfrm flipV="1">
              <a:off x="3261455" y="764704"/>
              <a:ext cx="5847049" cy="5040560"/>
            </a:xfrm>
            <a:prstGeom prst="triangl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cxnSp>
          <p:nvCxnSpPr>
            <p:cNvPr id="6" name="直線コネクタ 5"/>
            <p:cNvCxnSpPr/>
            <p:nvPr/>
          </p:nvCxnSpPr>
          <p:spPr>
            <a:xfrm>
              <a:off x="755576" y="4581128"/>
              <a:ext cx="612068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1547664" y="3274677"/>
              <a:ext cx="612068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267744" y="1988840"/>
              <a:ext cx="612068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1" name="テキスト ボックス 10"/>
          <p:cNvSpPr txBox="1"/>
          <p:nvPr/>
        </p:nvSpPr>
        <p:spPr>
          <a:xfrm>
            <a:off x="1322414" y="6093296"/>
            <a:ext cx="3262432" cy="707886"/>
          </a:xfrm>
          <a:prstGeom prst="rect">
            <a:avLst/>
          </a:prstGeom>
          <a:noFill/>
        </p:spPr>
        <p:txBody>
          <a:bodyPr wrap="none" rtlCol="0">
            <a:spAutoFit/>
          </a:bodyPr>
          <a:lstStyle/>
          <a:p>
            <a:r>
              <a:rPr kumimoji="1" lang="ja-JP" altLang="en-US" sz="4000" dirty="0">
                <a:solidFill>
                  <a:schemeClr val="accent2"/>
                </a:solidFill>
                <a:latin typeface="HGS創英角ｺﾞｼｯｸUB" panose="020B0900000000000000" pitchFamily="50" charset="-128"/>
                <a:ea typeface="HGS創英角ｺﾞｼｯｸUB" panose="020B0900000000000000" pitchFamily="50" charset="-128"/>
              </a:rPr>
              <a:t>データ利活用</a:t>
            </a:r>
          </a:p>
        </p:txBody>
      </p:sp>
      <p:sp>
        <p:nvSpPr>
          <p:cNvPr id="13" name="テキスト ボックス 12"/>
          <p:cNvSpPr txBox="1"/>
          <p:nvPr/>
        </p:nvSpPr>
        <p:spPr>
          <a:xfrm>
            <a:off x="4297006" y="272842"/>
            <a:ext cx="3775393" cy="707886"/>
          </a:xfrm>
          <a:prstGeom prst="rect">
            <a:avLst/>
          </a:prstGeom>
          <a:noFill/>
        </p:spPr>
        <p:txBody>
          <a:bodyPr wrap="none" rtlCol="0">
            <a:spAutoFit/>
          </a:bodyPr>
          <a:lstStyle/>
          <a:p>
            <a:r>
              <a:rPr kumimoji="1" lang="ja-JP" altLang="en-US" sz="4000" dirty="0">
                <a:solidFill>
                  <a:schemeClr val="accent1"/>
                </a:solidFill>
                <a:latin typeface="HGS創英角ｺﾞｼｯｸUB" panose="020B0900000000000000" pitchFamily="50" charset="-128"/>
                <a:ea typeface="HGS創英角ｺﾞｼｯｸUB" panose="020B0900000000000000" pitchFamily="50" charset="-128"/>
              </a:rPr>
              <a:t>オープンデータ</a:t>
            </a:r>
          </a:p>
        </p:txBody>
      </p:sp>
      <p:sp>
        <p:nvSpPr>
          <p:cNvPr id="14" name="テキスト ボックス 13"/>
          <p:cNvSpPr txBox="1"/>
          <p:nvPr/>
        </p:nvSpPr>
        <p:spPr>
          <a:xfrm>
            <a:off x="539552" y="5288186"/>
            <a:ext cx="5211683" cy="523220"/>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理解を得る（必要性・重要性）</a:t>
            </a:r>
          </a:p>
        </p:txBody>
      </p:sp>
      <p:sp>
        <p:nvSpPr>
          <p:cNvPr id="15" name="テキスト ボックス 14"/>
          <p:cNvSpPr txBox="1"/>
          <p:nvPr/>
        </p:nvSpPr>
        <p:spPr>
          <a:xfrm>
            <a:off x="1796304" y="3789040"/>
            <a:ext cx="2698175" cy="954107"/>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利活用しやすい</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r>
              <a:rPr kumimoji="1" lang="ja-JP" altLang="en-US" sz="2800" dirty="0">
                <a:solidFill>
                  <a:schemeClr val="accent2"/>
                </a:solidFill>
                <a:latin typeface="メイリオ" panose="020B0604030504040204" pitchFamily="50" charset="-128"/>
                <a:ea typeface="メイリオ" panose="020B0604030504040204" pitchFamily="50" charset="-128"/>
              </a:rPr>
              <a:t>データに</a:t>
            </a: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1963615" y="2492896"/>
            <a:ext cx="1980029" cy="954107"/>
          </a:xfrm>
          <a:prstGeom prst="rect">
            <a:avLst/>
          </a:prstGeom>
          <a:noFill/>
        </p:spPr>
        <p:txBody>
          <a:bodyPr wrap="none" rtlCol="0">
            <a:spAutoFit/>
          </a:bodyPr>
          <a:lstStyle/>
          <a:p>
            <a:pPr algn="ctr"/>
            <a:r>
              <a:rPr kumimoji="1" lang="ja-JP" altLang="en-US" sz="2800" dirty="0">
                <a:solidFill>
                  <a:schemeClr val="accent2"/>
                </a:solidFill>
                <a:latin typeface="メイリオ" panose="020B0604030504040204" pitchFamily="50" charset="-128"/>
                <a:ea typeface="メイリオ" panose="020B0604030504040204" pitchFamily="50" charset="-128"/>
              </a:rPr>
              <a:t>提供手段に</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pPr algn="ct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1994694" y="1196752"/>
            <a:ext cx="1980029" cy="954107"/>
          </a:xfrm>
          <a:prstGeom prst="rect">
            <a:avLst/>
          </a:prstGeom>
          <a:noFill/>
        </p:spPr>
        <p:txBody>
          <a:bodyPr wrap="none" rtlCol="0">
            <a:spAutoFit/>
          </a:bodyPr>
          <a:lstStyle/>
          <a:p>
            <a:pPr algn="ctr"/>
            <a:r>
              <a:rPr lang="ja-JP" altLang="en-US" sz="2800" dirty="0">
                <a:solidFill>
                  <a:schemeClr val="accent2"/>
                </a:solidFill>
                <a:latin typeface="メイリオ" panose="020B0604030504040204" pitchFamily="50" charset="-128"/>
                <a:ea typeface="メイリオ" panose="020B0604030504040204" pitchFamily="50" charset="-128"/>
              </a:rPr>
              <a:t>汎用のある</a:t>
            </a:r>
            <a:endParaRPr lang="en-US" altLang="ja-JP" sz="2800" dirty="0">
              <a:solidFill>
                <a:schemeClr val="accent2"/>
              </a:solidFill>
              <a:latin typeface="メイリオ" panose="020B0604030504040204" pitchFamily="50" charset="-128"/>
              <a:ea typeface="メイリオ" panose="020B0604030504040204" pitchFamily="50" charset="-128"/>
            </a:endParaRPr>
          </a:p>
          <a:p>
            <a:pPr algn="ctr"/>
            <a:r>
              <a:rPr kumimoji="1" lang="ja-JP" altLang="en-US" sz="2800" dirty="0">
                <a:solidFill>
                  <a:schemeClr val="accent2"/>
                </a:solidFill>
                <a:latin typeface="メイリオ" panose="020B0604030504040204" pitchFamily="50" charset="-128"/>
                <a:ea typeface="メイリオ" panose="020B0604030504040204" pitchFamily="50" charset="-128"/>
              </a:rPr>
              <a:t>データ</a:t>
            </a:r>
          </a:p>
        </p:txBody>
      </p:sp>
      <p:sp>
        <p:nvSpPr>
          <p:cNvPr id="19" name="テキスト ボックス 18"/>
          <p:cNvSpPr txBox="1"/>
          <p:nvPr/>
        </p:nvSpPr>
        <p:spPr>
          <a:xfrm>
            <a:off x="5194688" y="5013176"/>
            <a:ext cx="1980029"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あるものを</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出す</a:t>
            </a:r>
            <a:endParaRPr kumimoji="1" lang="ja-JP" altLang="en-US" sz="2800" dirty="0">
              <a:solidFill>
                <a:schemeClr val="accent1"/>
              </a:solidFill>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5015155" y="3717032"/>
            <a:ext cx="2339102"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すぐ使える</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データを出す</a:t>
            </a:r>
            <a:endParaRPr kumimoji="1" lang="en-US" altLang="ja-JP" sz="2800" dirty="0">
              <a:solidFill>
                <a:schemeClr val="accent1"/>
              </a:solidFill>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4117470" y="2492895"/>
            <a:ext cx="4134465"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望ましいオープンデータ</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形式で出す</a:t>
            </a:r>
            <a:endParaRPr kumimoji="1" lang="en-US" altLang="ja-JP" sz="2800" dirty="0">
              <a:solidFill>
                <a:schemeClr val="accent1"/>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4656080" y="1196751"/>
            <a:ext cx="3057247"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高度な提供手段を</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用いる</a:t>
            </a:r>
            <a:endParaRPr kumimoji="1" lang="en-US" altLang="ja-JP" sz="2800" dirty="0">
              <a:solidFill>
                <a:schemeClr val="accent1"/>
              </a:solidFill>
              <a:latin typeface="メイリオ" panose="020B0604030504040204" pitchFamily="50" charset="-128"/>
              <a:ea typeface="メイリオ" panose="020B0604030504040204" pitchFamily="50" charset="-128"/>
            </a:endParaRPr>
          </a:p>
        </p:txBody>
      </p:sp>
      <p:sp>
        <p:nvSpPr>
          <p:cNvPr id="24" name="上矢印 23"/>
          <p:cNvSpPr/>
          <p:nvPr/>
        </p:nvSpPr>
        <p:spPr>
          <a:xfrm>
            <a:off x="8388148" y="1052736"/>
            <a:ext cx="591046" cy="5040560"/>
          </a:xfrm>
          <a:prstGeom prst="up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dirty="0"/>
          </a:p>
        </p:txBody>
      </p:sp>
      <p:sp>
        <p:nvSpPr>
          <p:cNvPr id="26" name="上矢印 25"/>
          <p:cNvSpPr/>
          <p:nvPr/>
        </p:nvSpPr>
        <p:spPr>
          <a:xfrm>
            <a:off x="66993" y="1052736"/>
            <a:ext cx="616575" cy="5040560"/>
          </a:xfrm>
          <a:prstGeom prst="up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dirty="0"/>
          </a:p>
        </p:txBody>
      </p:sp>
      <p:sp>
        <p:nvSpPr>
          <p:cNvPr id="23" name="テキスト ボックス 22"/>
          <p:cNvSpPr txBox="1"/>
          <p:nvPr/>
        </p:nvSpPr>
        <p:spPr>
          <a:xfrm>
            <a:off x="0" y="0"/>
            <a:ext cx="9144000" cy="369332"/>
          </a:xfrm>
          <a:prstGeom prst="rect">
            <a:avLst/>
          </a:prstGeom>
          <a:solidFill>
            <a:schemeClr val="bg2"/>
          </a:solidFill>
        </p:spPr>
        <p:txBody>
          <a:bodyPr wrap="square" rtlCol="0">
            <a:spAutoFit/>
          </a:bodyPr>
          <a:lstStyle/>
          <a:p>
            <a:r>
              <a:rPr lang="en-US" altLang="ja-JP"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3</a:t>
            </a: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　つくば市のデータ利活用とオープンデータ</a:t>
            </a:r>
          </a:p>
        </p:txBody>
      </p:sp>
      <p:sp>
        <p:nvSpPr>
          <p:cNvPr id="25"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35</a:t>
            </a:fld>
            <a:endParaRPr lang="en-US" altLang="ja-JP" sz="1108" dirty="0">
              <a:solidFill>
                <a:srgbClr val="000000"/>
              </a:solidFill>
              <a:latin typeface="ＭＳ Ｐゴシック" charset="-128"/>
            </a:endParaRPr>
          </a:p>
        </p:txBody>
      </p:sp>
      <p:sp>
        <p:nvSpPr>
          <p:cNvPr id="2" name="テキスト ボックス 1">
            <a:extLst>
              <a:ext uri="{FF2B5EF4-FFF2-40B4-BE49-F238E27FC236}">
                <a16:creationId xmlns:a16="http://schemas.microsoft.com/office/drawing/2014/main" xmlns="" id="{76CFCAD5-2280-4D5B-AE56-F96244E06B7A}"/>
              </a:ext>
            </a:extLst>
          </p:cNvPr>
          <p:cNvSpPr txBox="1"/>
          <p:nvPr/>
        </p:nvSpPr>
        <p:spPr>
          <a:xfrm>
            <a:off x="8460432" y="1268760"/>
            <a:ext cx="461665" cy="4824536"/>
          </a:xfrm>
          <a:prstGeom prst="rect">
            <a:avLst/>
          </a:prstGeom>
          <a:noFill/>
        </p:spPr>
        <p:txBody>
          <a:bodyPr vert="eaVert" wrap="square" rtlCol="0">
            <a:spAutoFit/>
          </a:bodyPr>
          <a:lstStyle/>
          <a:p>
            <a:pPr algn="ctr"/>
            <a:r>
              <a:rPr lang="ja-JP" altLang="en-US" dirty="0">
                <a:solidFill>
                  <a:schemeClr val="lt1"/>
                </a:solidFill>
              </a:rPr>
              <a:t>良質なオープンデータが増える</a:t>
            </a:r>
          </a:p>
        </p:txBody>
      </p:sp>
      <p:sp>
        <p:nvSpPr>
          <p:cNvPr id="27" name="テキスト ボックス 26">
            <a:extLst>
              <a:ext uri="{FF2B5EF4-FFF2-40B4-BE49-F238E27FC236}">
                <a16:creationId xmlns:a16="http://schemas.microsoft.com/office/drawing/2014/main" xmlns="" id="{D6A23525-892C-440A-8683-C314EBF13F75}"/>
              </a:ext>
            </a:extLst>
          </p:cNvPr>
          <p:cNvSpPr txBox="1"/>
          <p:nvPr/>
        </p:nvSpPr>
        <p:spPr>
          <a:xfrm>
            <a:off x="140669" y="1318632"/>
            <a:ext cx="461665" cy="4824536"/>
          </a:xfrm>
          <a:prstGeom prst="rect">
            <a:avLst/>
          </a:prstGeom>
          <a:noFill/>
        </p:spPr>
        <p:txBody>
          <a:bodyPr vert="eaVert" wrap="square" rtlCol="0">
            <a:spAutoFit/>
          </a:bodyPr>
          <a:lstStyle/>
          <a:p>
            <a:pPr algn="ctr"/>
            <a:r>
              <a:rPr lang="ja-JP" altLang="en-US" dirty="0">
                <a:solidFill>
                  <a:schemeClr val="lt1"/>
                </a:solidFill>
              </a:rPr>
              <a:t>高度な利活用ができる人材の出現</a:t>
            </a:r>
          </a:p>
        </p:txBody>
      </p:sp>
    </p:spTree>
    <p:extLst>
      <p:ext uri="{BB962C8B-B14F-4D97-AF65-F5344CB8AC3E}">
        <p14:creationId xmlns:p14="http://schemas.microsoft.com/office/powerpoint/2010/main" val="2016584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24"/>
          <p:cNvGrpSpPr/>
          <p:nvPr/>
        </p:nvGrpSpPr>
        <p:grpSpPr>
          <a:xfrm>
            <a:off x="61185" y="1052736"/>
            <a:ext cx="9047043" cy="5040560"/>
            <a:chOff x="61461" y="764704"/>
            <a:chExt cx="9047043" cy="5040560"/>
          </a:xfrm>
        </p:grpSpPr>
        <p:sp>
          <p:nvSpPr>
            <p:cNvPr id="26" name="二等辺三角形 25"/>
            <p:cNvSpPr/>
            <p:nvPr/>
          </p:nvSpPr>
          <p:spPr>
            <a:xfrm>
              <a:off x="61461" y="764704"/>
              <a:ext cx="5847049" cy="5040560"/>
            </a:xfrm>
            <a:prstGeom prst="triangl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7" name="二等辺三角形 26"/>
            <p:cNvSpPr/>
            <p:nvPr/>
          </p:nvSpPr>
          <p:spPr>
            <a:xfrm flipV="1">
              <a:off x="3261455" y="764704"/>
              <a:ext cx="5847049" cy="5040560"/>
            </a:xfrm>
            <a:prstGeom prst="triangl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cxnSp>
          <p:nvCxnSpPr>
            <p:cNvPr id="28" name="直線コネクタ 27"/>
            <p:cNvCxnSpPr/>
            <p:nvPr/>
          </p:nvCxnSpPr>
          <p:spPr>
            <a:xfrm>
              <a:off x="755576" y="4581128"/>
              <a:ext cx="612068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1547664" y="3274677"/>
              <a:ext cx="612068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2267744" y="1988840"/>
              <a:ext cx="612068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1" name="テキスト ボックス 30"/>
          <p:cNvSpPr txBox="1"/>
          <p:nvPr/>
        </p:nvSpPr>
        <p:spPr>
          <a:xfrm>
            <a:off x="1322414" y="6093296"/>
            <a:ext cx="3262432" cy="707886"/>
          </a:xfrm>
          <a:prstGeom prst="rect">
            <a:avLst/>
          </a:prstGeom>
          <a:noFill/>
        </p:spPr>
        <p:txBody>
          <a:bodyPr wrap="none" rtlCol="0">
            <a:spAutoFit/>
          </a:bodyPr>
          <a:lstStyle/>
          <a:p>
            <a:r>
              <a:rPr kumimoji="1" lang="ja-JP" altLang="en-US" sz="4000" dirty="0">
                <a:solidFill>
                  <a:schemeClr val="accent2"/>
                </a:solidFill>
                <a:latin typeface="HGS創英角ｺﾞｼｯｸUB" panose="020B0900000000000000" pitchFamily="50" charset="-128"/>
                <a:ea typeface="HGS創英角ｺﾞｼｯｸUB" panose="020B0900000000000000" pitchFamily="50" charset="-128"/>
              </a:rPr>
              <a:t>データ利活用</a:t>
            </a:r>
          </a:p>
        </p:txBody>
      </p:sp>
      <p:sp>
        <p:nvSpPr>
          <p:cNvPr id="32" name="テキスト ボックス 31"/>
          <p:cNvSpPr txBox="1"/>
          <p:nvPr/>
        </p:nvSpPr>
        <p:spPr>
          <a:xfrm>
            <a:off x="4297006" y="272842"/>
            <a:ext cx="3775393" cy="707886"/>
          </a:xfrm>
          <a:prstGeom prst="rect">
            <a:avLst/>
          </a:prstGeom>
          <a:noFill/>
        </p:spPr>
        <p:txBody>
          <a:bodyPr wrap="none" rtlCol="0">
            <a:spAutoFit/>
          </a:bodyPr>
          <a:lstStyle/>
          <a:p>
            <a:r>
              <a:rPr kumimoji="1" lang="ja-JP" altLang="en-US" sz="4000" dirty="0">
                <a:solidFill>
                  <a:schemeClr val="accent1"/>
                </a:solidFill>
                <a:latin typeface="HGS創英角ｺﾞｼｯｸUB" panose="020B0900000000000000" pitchFamily="50" charset="-128"/>
                <a:ea typeface="HGS創英角ｺﾞｼｯｸUB" panose="020B0900000000000000" pitchFamily="50" charset="-128"/>
              </a:rPr>
              <a:t>オープンデータ</a:t>
            </a:r>
          </a:p>
        </p:txBody>
      </p:sp>
      <p:sp>
        <p:nvSpPr>
          <p:cNvPr id="33" name="テキスト ボックス 32"/>
          <p:cNvSpPr txBox="1"/>
          <p:nvPr/>
        </p:nvSpPr>
        <p:spPr>
          <a:xfrm>
            <a:off x="539552" y="5288186"/>
            <a:ext cx="5211683" cy="523220"/>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理解を得る（必要性・重要性）</a:t>
            </a:r>
          </a:p>
        </p:txBody>
      </p:sp>
      <p:sp>
        <p:nvSpPr>
          <p:cNvPr id="34" name="テキスト ボックス 33"/>
          <p:cNvSpPr txBox="1"/>
          <p:nvPr/>
        </p:nvSpPr>
        <p:spPr>
          <a:xfrm>
            <a:off x="1796304" y="3789040"/>
            <a:ext cx="2698175" cy="954107"/>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利活用しやすい</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r>
              <a:rPr kumimoji="1" lang="ja-JP" altLang="en-US" sz="2800" dirty="0">
                <a:solidFill>
                  <a:schemeClr val="accent2"/>
                </a:solidFill>
                <a:latin typeface="メイリオ" panose="020B0604030504040204" pitchFamily="50" charset="-128"/>
                <a:ea typeface="メイリオ" panose="020B0604030504040204" pitchFamily="50" charset="-128"/>
              </a:rPr>
              <a:t>データに</a:t>
            </a: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1963615" y="2492896"/>
            <a:ext cx="1980029" cy="954107"/>
          </a:xfrm>
          <a:prstGeom prst="rect">
            <a:avLst/>
          </a:prstGeom>
          <a:noFill/>
        </p:spPr>
        <p:txBody>
          <a:bodyPr wrap="none" rtlCol="0">
            <a:spAutoFit/>
          </a:bodyPr>
          <a:lstStyle/>
          <a:p>
            <a:pPr algn="ctr"/>
            <a:r>
              <a:rPr kumimoji="1" lang="ja-JP" altLang="en-US" sz="2800" dirty="0">
                <a:solidFill>
                  <a:schemeClr val="accent2"/>
                </a:solidFill>
                <a:latin typeface="メイリオ" panose="020B0604030504040204" pitchFamily="50" charset="-128"/>
                <a:ea typeface="メイリオ" panose="020B0604030504040204" pitchFamily="50" charset="-128"/>
              </a:rPr>
              <a:t>提供手段に</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pPr algn="ct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36" name="テキスト ボックス 35"/>
          <p:cNvSpPr txBox="1"/>
          <p:nvPr/>
        </p:nvSpPr>
        <p:spPr>
          <a:xfrm>
            <a:off x="1994694" y="1196752"/>
            <a:ext cx="1980029" cy="954107"/>
          </a:xfrm>
          <a:prstGeom prst="rect">
            <a:avLst/>
          </a:prstGeom>
          <a:noFill/>
        </p:spPr>
        <p:txBody>
          <a:bodyPr wrap="none" rtlCol="0">
            <a:spAutoFit/>
          </a:bodyPr>
          <a:lstStyle/>
          <a:p>
            <a:pPr algn="ctr"/>
            <a:r>
              <a:rPr lang="ja-JP" altLang="en-US" sz="2800" dirty="0">
                <a:solidFill>
                  <a:schemeClr val="accent2"/>
                </a:solidFill>
                <a:latin typeface="メイリオ" panose="020B0604030504040204" pitchFamily="50" charset="-128"/>
                <a:ea typeface="メイリオ" panose="020B0604030504040204" pitchFamily="50" charset="-128"/>
              </a:rPr>
              <a:t>汎用のある</a:t>
            </a:r>
            <a:endParaRPr lang="en-US" altLang="ja-JP" sz="2800" dirty="0">
              <a:solidFill>
                <a:schemeClr val="accent2"/>
              </a:solidFill>
              <a:latin typeface="メイリオ" panose="020B0604030504040204" pitchFamily="50" charset="-128"/>
              <a:ea typeface="メイリオ" panose="020B0604030504040204" pitchFamily="50" charset="-128"/>
            </a:endParaRPr>
          </a:p>
          <a:p>
            <a:pPr algn="ctr"/>
            <a:r>
              <a:rPr kumimoji="1" lang="ja-JP" altLang="en-US" sz="2800" dirty="0">
                <a:solidFill>
                  <a:schemeClr val="accent2"/>
                </a:solidFill>
                <a:latin typeface="メイリオ" panose="020B0604030504040204" pitchFamily="50" charset="-128"/>
                <a:ea typeface="メイリオ" panose="020B0604030504040204" pitchFamily="50" charset="-128"/>
              </a:rPr>
              <a:t>データ</a:t>
            </a:r>
          </a:p>
        </p:txBody>
      </p:sp>
      <p:sp>
        <p:nvSpPr>
          <p:cNvPr id="37" name="テキスト ボックス 36"/>
          <p:cNvSpPr txBox="1"/>
          <p:nvPr/>
        </p:nvSpPr>
        <p:spPr>
          <a:xfrm>
            <a:off x="5194688" y="5013176"/>
            <a:ext cx="1980029"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あるものを</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出す</a:t>
            </a:r>
            <a:endParaRPr kumimoji="1" lang="ja-JP" altLang="en-US" sz="2800" dirty="0">
              <a:solidFill>
                <a:schemeClr val="accent1"/>
              </a:solidFill>
              <a:latin typeface="メイリオ" panose="020B0604030504040204" pitchFamily="50" charset="-128"/>
              <a:ea typeface="メイリオ" panose="020B0604030504040204" pitchFamily="50" charset="-128"/>
            </a:endParaRPr>
          </a:p>
        </p:txBody>
      </p:sp>
      <p:sp>
        <p:nvSpPr>
          <p:cNvPr id="38" name="テキスト ボックス 37"/>
          <p:cNvSpPr txBox="1"/>
          <p:nvPr/>
        </p:nvSpPr>
        <p:spPr>
          <a:xfrm>
            <a:off x="5015155" y="3717032"/>
            <a:ext cx="2339102"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すぐ使える</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データを出す</a:t>
            </a:r>
            <a:endParaRPr kumimoji="1" lang="en-US" altLang="ja-JP" sz="2800" dirty="0">
              <a:solidFill>
                <a:schemeClr val="accent1"/>
              </a:solidFill>
              <a:latin typeface="メイリオ" panose="020B0604030504040204" pitchFamily="50" charset="-128"/>
              <a:ea typeface="メイリオ" panose="020B0604030504040204" pitchFamily="50" charset="-128"/>
            </a:endParaRPr>
          </a:p>
        </p:txBody>
      </p:sp>
      <p:sp>
        <p:nvSpPr>
          <p:cNvPr id="39" name="テキスト ボックス 38"/>
          <p:cNvSpPr txBox="1"/>
          <p:nvPr/>
        </p:nvSpPr>
        <p:spPr>
          <a:xfrm>
            <a:off x="4117470" y="2492895"/>
            <a:ext cx="4134465"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望ましいオープンデータ</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形式で出す</a:t>
            </a:r>
            <a:endParaRPr kumimoji="1" lang="en-US" altLang="ja-JP" sz="2800" dirty="0">
              <a:solidFill>
                <a:schemeClr val="accent1"/>
              </a:solidFill>
              <a:latin typeface="メイリオ" panose="020B0604030504040204" pitchFamily="50" charset="-128"/>
              <a:ea typeface="メイリオ" panose="020B0604030504040204" pitchFamily="50" charset="-128"/>
            </a:endParaRPr>
          </a:p>
        </p:txBody>
      </p:sp>
      <p:sp>
        <p:nvSpPr>
          <p:cNvPr id="40" name="テキスト ボックス 39"/>
          <p:cNvSpPr txBox="1"/>
          <p:nvPr/>
        </p:nvSpPr>
        <p:spPr>
          <a:xfrm>
            <a:off x="4656080" y="1196751"/>
            <a:ext cx="3057247" cy="954107"/>
          </a:xfrm>
          <a:prstGeom prst="rect">
            <a:avLst/>
          </a:prstGeom>
          <a:noFill/>
        </p:spPr>
        <p:txBody>
          <a:bodyPr wrap="none" rtlCol="0">
            <a:spAutoFit/>
          </a:bodyPr>
          <a:lstStyle/>
          <a:p>
            <a:pPr algn="ctr"/>
            <a:r>
              <a:rPr kumimoji="1" lang="ja-JP" altLang="en-US" sz="2800" dirty="0">
                <a:solidFill>
                  <a:schemeClr val="accent1"/>
                </a:solidFill>
                <a:latin typeface="メイリオ" panose="020B0604030504040204" pitchFamily="50" charset="-128"/>
                <a:ea typeface="メイリオ" panose="020B0604030504040204" pitchFamily="50" charset="-128"/>
              </a:rPr>
              <a:t>高度な提供手段を</a:t>
            </a:r>
            <a:endParaRPr kumimoji="1" lang="en-US" altLang="ja-JP" sz="2800" dirty="0">
              <a:solidFill>
                <a:schemeClr val="accent1"/>
              </a:solidFill>
              <a:latin typeface="メイリオ" panose="020B0604030504040204" pitchFamily="50" charset="-128"/>
              <a:ea typeface="メイリオ" panose="020B0604030504040204" pitchFamily="50" charset="-128"/>
            </a:endParaRPr>
          </a:p>
          <a:p>
            <a:pPr algn="ctr"/>
            <a:r>
              <a:rPr lang="ja-JP" altLang="en-US" sz="2800" dirty="0">
                <a:solidFill>
                  <a:schemeClr val="accent1"/>
                </a:solidFill>
                <a:latin typeface="メイリオ" panose="020B0604030504040204" pitchFamily="50" charset="-128"/>
                <a:ea typeface="メイリオ" panose="020B0604030504040204" pitchFamily="50" charset="-128"/>
              </a:rPr>
              <a:t>用いる</a:t>
            </a:r>
            <a:endParaRPr kumimoji="1" lang="en-US" altLang="ja-JP" sz="2800" dirty="0">
              <a:solidFill>
                <a:schemeClr val="accent1"/>
              </a:solidFill>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0" y="0"/>
            <a:ext cx="9144000" cy="369332"/>
          </a:xfrm>
          <a:prstGeom prst="rect">
            <a:avLst/>
          </a:prstGeom>
          <a:solidFill>
            <a:schemeClr val="bg2"/>
          </a:solidFill>
        </p:spPr>
        <p:txBody>
          <a:bodyPr wrap="square" rtlCol="0">
            <a:spAutoFit/>
          </a:bodyPr>
          <a:lstStyle/>
          <a:p>
            <a:r>
              <a:rPr lang="en-US" altLang="ja-JP"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3</a:t>
            </a: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　つくば市のデータ利活用とオープンデータ</a:t>
            </a:r>
          </a:p>
        </p:txBody>
      </p:sp>
      <p:sp>
        <p:nvSpPr>
          <p:cNvPr id="41"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36</a:t>
            </a:fld>
            <a:endParaRPr lang="en-US" altLang="ja-JP" sz="1108" dirty="0">
              <a:solidFill>
                <a:srgbClr val="000000"/>
              </a:solidFill>
              <a:latin typeface="ＭＳ Ｐゴシック"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7390" y="1259465"/>
            <a:ext cx="1401763"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7389" y="2836879"/>
            <a:ext cx="1401763"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3506" y="3930138"/>
            <a:ext cx="17557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25411" y="4993125"/>
            <a:ext cx="1731963"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36431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グループ化 30"/>
          <p:cNvGrpSpPr/>
          <p:nvPr/>
        </p:nvGrpSpPr>
        <p:grpSpPr>
          <a:xfrm>
            <a:off x="61185" y="1052736"/>
            <a:ext cx="5847049" cy="5040560"/>
            <a:chOff x="61185" y="1052736"/>
            <a:chExt cx="5847049" cy="5040560"/>
          </a:xfrm>
        </p:grpSpPr>
        <p:sp>
          <p:nvSpPr>
            <p:cNvPr id="16" name="二等辺三角形 15"/>
            <p:cNvSpPr/>
            <p:nvPr/>
          </p:nvSpPr>
          <p:spPr>
            <a:xfrm>
              <a:off x="61185" y="1052736"/>
              <a:ext cx="5847049" cy="5040560"/>
            </a:xfrm>
            <a:prstGeom prst="triangl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cxnSp>
          <p:nvCxnSpPr>
            <p:cNvPr id="20" name="直線コネクタ 19"/>
            <p:cNvCxnSpPr/>
            <p:nvPr/>
          </p:nvCxnSpPr>
          <p:spPr>
            <a:xfrm>
              <a:off x="755300" y="4869160"/>
              <a:ext cx="4450113"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1547388" y="3562709"/>
              <a:ext cx="2881737"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267468" y="2276872"/>
              <a:ext cx="1440436"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539552" y="5288186"/>
              <a:ext cx="5211683" cy="523220"/>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理解を得る（必要性・重要性）</a:t>
              </a:r>
            </a:p>
          </p:txBody>
        </p:sp>
        <p:sp>
          <p:nvSpPr>
            <p:cNvPr id="26" name="テキスト ボックス 25"/>
            <p:cNvSpPr txBox="1"/>
            <p:nvPr/>
          </p:nvSpPr>
          <p:spPr>
            <a:xfrm>
              <a:off x="1796304" y="3789040"/>
              <a:ext cx="2698175" cy="954107"/>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利活用しやすい</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r>
                <a:rPr kumimoji="1" lang="ja-JP" altLang="en-US" sz="2800" dirty="0">
                  <a:solidFill>
                    <a:schemeClr val="accent2"/>
                  </a:solidFill>
                  <a:latin typeface="メイリオ" panose="020B0604030504040204" pitchFamily="50" charset="-128"/>
                  <a:ea typeface="メイリオ" panose="020B0604030504040204" pitchFamily="50" charset="-128"/>
                </a:rPr>
                <a:t>データに</a:t>
              </a: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1963615" y="2492896"/>
              <a:ext cx="1980029" cy="954107"/>
            </a:xfrm>
            <a:prstGeom prst="rect">
              <a:avLst/>
            </a:prstGeom>
            <a:noFill/>
          </p:spPr>
          <p:txBody>
            <a:bodyPr wrap="none" rtlCol="0">
              <a:spAutoFit/>
            </a:bodyPr>
            <a:lstStyle/>
            <a:p>
              <a:pPr algn="ctr"/>
              <a:r>
                <a:rPr kumimoji="1" lang="ja-JP" altLang="en-US" sz="2800" dirty="0">
                  <a:solidFill>
                    <a:schemeClr val="accent2"/>
                  </a:solidFill>
                  <a:latin typeface="メイリオ" panose="020B0604030504040204" pitchFamily="50" charset="-128"/>
                  <a:ea typeface="メイリオ" panose="020B0604030504040204" pitchFamily="50" charset="-128"/>
                </a:rPr>
                <a:t>提供手段に</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pPr algn="ct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1994694" y="1196752"/>
              <a:ext cx="1980029" cy="954107"/>
            </a:xfrm>
            <a:prstGeom prst="rect">
              <a:avLst/>
            </a:prstGeom>
            <a:noFill/>
          </p:spPr>
          <p:txBody>
            <a:bodyPr wrap="none" rtlCol="0">
              <a:spAutoFit/>
            </a:bodyPr>
            <a:lstStyle/>
            <a:p>
              <a:pPr algn="ctr"/>
              <a:r>
                <a:rPr lang="ja-JP" altLang="en-US" sz="2800" dirty="0">
                  <a:solidFill>
                    <a:schemeClr val="accent2"/>
                  </a:solidFill>
                  <a:latin typeface="メイリオ" panose="020B0604030504040204" pitchFamily="50" charset="-128"/>
                  <a:ea typeface="メイリオ" panose="020B0604030504040204" pitchFamily="50" charset="-128"/>
                </a:rPr>
                <a:t>汎用のある</a:t>
              </a:r>
              <a:endParaRPr lang="en-US" altLang="ja-JP" sz="2800" dirty="0">
                <a:solidFill>
                  <a:schemeClr val="accent2"/>
                </a:solidFill>
                <a:latin typeface="メイリオ" panose="020B0604030504040204" pitchFamily="50" charset="-128"/>
                <a:ea typeface="メイリオ" panose="020B0604030504040204" pitchFamily="50" charset="-128"/>
              </a:endParaRPr>
            </a:p>
            <a:p>
              <a:pPr algn="ctr"/>
              <a:r>
                <a:rPr kumimoji="1" lang="ja-JP" altLang="en-US" sz="2800" dirty="0">
                  <a:solidFill>
                    <a:schemeClr val="accent2"/>
                  </a:solidFill>
                  <a:latin typeface="メイリオ" panose="020B0604030504040204" pitchFamily="50" charset="-128"/>
                  <a:ea typeface="メイリオ" panose="020B0604030504040204" pitchFamily="50" charset="-128"/>
                </a:rPr>
                <a:t>データ</a:t>
              </a:r>
            </a:p>
          </p:txBody>
        </p:sp>
      </p:grpSp>
      <p:sp>
        <p:nvSpPr>
          <p:cNvPr id="11" name="テキスト ボックス 10"/>
          <p:cNvSpPr txBox="1"/>
          <p:nvPr/>
        </p:nvSpPr>
        <p:spPr>
          <a:xfrm>
            <a:off x="1322414" y="6093296"/>
            <a:ext cx="3262432" cy="707886"/>
          </a:xfrm>
          <a:prstGeom prst="rect">
            <a:avLst/>
          </a:prstGeom>
          <a:noFill/>
        </p:spPr>
        <p:txBody>
          <a:bodyPr wrap="none" rtlCol="0">
            <a:spAutoFit/>
          </a:bodyPr>
          <a:lstStyle/>
          <a:p>
            <a:r>
              <a:rPr kumimoji="1" lang="ja-JP" altLang="en-US" sz="4000" dirty="0">
                <a:solidFill>
                  <a:schemeClr val="accent2"/>
                </a:solidFill>
                <a:latin typeface="HGS創英角ｺﾞｼｯｸUB" panose="020B0900000000000000" pitchFamily="50" charset="-128"/>
                <a:ea typeface="HGS創英角ｺﾞｼｯｸUB" panose="020B0900000000000000" pitchFamily="50" charset="-128"/>
              </a:rPr>
              <a:t>データ利活用</a:t>
            </a:r>
          </a:p>
        </p:txBody>
      </p:sp>
      <p:sp>
        <p:nvSpPr>
          <p:cNvPr id="23" name="正方形/長方形 22"/>
          <p:cNvSpPr/>
          <p:nvPr/>
        </p:nvSpPr>
        <p:spPr>
          <a:xfrm>
            <a:off x="4211960" y="1529789"/>
            <a:ext cx="4824536" cy="892552"/>
          </a:xfrm>
          <a:prstGeom prst="rect">
            <a:avLst/>
          </a:prstGeom>
        </p:spPr>
        <p:txBody>
          <a:bodyPr wrap="square">
            <a:spAutoFit/>
          </a:bodyPr>
          <a:lstStyle/>
          <a:p>
            <a:r>
              <a:rPr lang="en-US" altLang="ja-JP" sz="2400" dirty="0">
                <a:latin typeface="メイリオ" panose="020B0604030504040204" pitchFamily="50" charset="-128"/>
                <a:ea typeface="メイリオ" panose="020B0604030504040204" pitchFamily="50" charset="-128"/>
              </a:rPr>
              <a:t>WS</a:t>
            </a:r>
            <a:r>
              <a:rPr lang="ja-JP" altLang="en-US" sz="2400" dirty="0">
                <a:latin typeface="メイリオ" panose="020B0604030504040204" pitchFamily="50" charset="-128"/>
                <a:ea typeface="メイリオ" panose="020B0604030504040204" pitchFamily="50" charset="-128"/>
              </a:rPr>
              <a:t>型研修では、理解を得る他、</a:t>
            </a:r>
            <a:endParaRPr lang="en-US" altLang="ja-JP" sz="2400" dirty="0">
              <a:latin typeface="メイリオ" panose="020B0604030504040204" pitchFamily="50" charset="-128"/>
              <a:ea typeface="メイリオ" panose="020B0604030504040204" pitchFamily="50" charset="-128"/>
            </a:endParaRPr>
          </a:p>
          <a:p>
            <a:r>
              <a:rPr lang="ja-JP" altLang="en-US" sz="2800" b="1" u="sng"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技能を習得</a:t>
            </a:r>
            <a:r>
              <a:rPr lang="ja-JP" altLang="en-US" sz="2400" dirty="0">
                <a:latin typeface="メイリオ" panose="020B0604030504040204" pitchFamily="50" charset="-128"/>
                <a:ea typeface="メイリオ" panose="020B0604030504040204" pitchFamily="50" charset="-128"/>
              </a:rPr>
              <a:t>できるようにした</a:t>
            </a:r>
            <a:endParaRPr lang="en-US" altLang="ja-JP" sz="2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0" y="0"/>
            <a:ext cx="9144000" cy="369332"/>
          </a:xfrm>
          <a:prstGeom prst="rect">
            <a:avLst/>
          </a:prstGeom>
          <a:solidFill>
            <a:schemeClr val="bg2"/>
          </a:solidFill>
        </p:spPr>
        <p:txBody>
          <a:bodyPr wrap="square" rtlCol="0">
            <a:spAutoFit/>
          </a:bodyPr>
          <a:lstStyle/>
          <a:p>
            <a:r>
              <a:rPr lang="en-US" altLang="ja-JP"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3</a:t>
            </a:r>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　つくば市のデータ利活用とオープンデータ</a:t>
            </a:r>
          </a:p>
        </p:txBody>
      </p:sp>
      <p:sp>
        <p:nvSpPr>
          <p:cNvPr id="25" name="円形吹き出し 24"/>
          <p:cNvSpPr/>
          <p:nvPr/>
        </p:nvSpPr>
        <p:spPr>
          <a:xfrm>
            <a:off x="4006275" y="2648813"/>
            <a:ext cx="3489920" cy="1308348"/>
          </a:xfrm>
          <a:prstGeom prst="wedgeEllipseCallout">
            <a:avLst>
              <a:gd name="adj1" fmla="val -31879"/>
              <a:gd name="adj2" fmla="val 59629"/>
            </a:avLst>
          </a:prstGeom>
        </p:spPr>
        <p:style>
          <a:lnRef idx="2">
            <a:schemeClr val="accent6"/>
          </a:lnRef>
          <a:fillRef idx="1">
            <a:schemeClr val="lt1"/>
          </a:fillRef>
          <a:effectRef idx="0">
            <a:schemeClr val="accent6"/>
          </a:effectRef>
          <a:fontRef idx="minor">
            <a:schemeClr val="dk1"/>
          </a:fontRef>
        </p:style>
        <p:txBody>
          <a:bodyPr wrap="none" rtlCol="0" anchor="ctr"/>
          <a:lstStyle/>
          <a:p>
            <a:pPr algn="ctr"/>
            <a:r>
              <a:rPr kumimoji="1" lang="en-US" altLang="ja-JP" sz="1400" dirty="0">
                <a:latin typeface="メイリオ" panose="020B0604030504040204" pitchFamily="50" charset="-128"/>
                <a:ea typeface="メイリオ" panose="020B0604030504040204" pitchFamily="50" charset="-128"/>
              </a:rPr>
              <a:t>2019.1  </a:t>
            </a:r>
            <a:r>
              <a:rPr kumimoji="1" lang="ja-JP" altLang="en-US" sz="1400" dirty="0">
                <a:latin typeface="メイリオ" panose="020B0604030504040204" pitchFamily="50" charset="-128"/>
                <a:ea typeface="メイリオ" panose="020B0604030504040204" pitchFamily="50" charset="-128"/>
              </a:rPr>
              <a:t>研修</a:t>
            </a:r>
            <a:r>
              <a:rPr lang="en-US" altLang="ja-JP" sz="1400" dirty="0">
                <a:latin typeface="メイリオ" panose="020B0604030504040204" pitchFamily="50" charset="-128"/>
                <a:ea typeface="メイリオ" panose="020B0604030504040204" pitchFamily="50" charset="-128"/>
              </a:rPr>
              <a:t>Ⅲ</a:t>
            </a:r>
            <a:r>
              <a:rPr lang="ja-JP" altLang="en-US" sz="1400" dirty="0">
                <a:latin typeface="メイリオ" panose="020B0604030504040204" pitchFamily="50" charset="-128"/>
                <a:ea typeface="メイリオ" panose="020B0604030504040204" pitchFamily="50" charset="-128"/>
              </a:rPr>
              <a:t>（</a:t>
            </a:r>
            <a:r>
              <a:rPr lang="en-US" altLang="ja-JP" sz="1400" dirty="0">
                <a:latin typeface="メイリオ" panose="020B0604030504040204" pitchFamily="50" charset="-128"/>
                <a:ea typeface="メイリオ" panose="020B0604030504040204" pitchFamily="50" charset="-128"/>
              </a:rPr>
              <a:t>WS</a:t>
            </a:r>
            <a:r>
              <a:rPr lang="ja-JP" altLang="en-US" sz="1400" dirty="0">
                <a:latin typeface="メイリオ" panose="020B0604030504040204" pitchFamily="50" charset="-128"/>
                <a:ea typeface="メイリオ" panose="020B0604030504040204" pitchFamily="50" charset="-128"/>
              </a:rPr>
              <a:t>）</a:t>
            </a:r>
            <a:endParaRPr lang="en-US" altLang="ja-JP" sz="1400" dirty="0">
              <a:latin typeface="メイリオ" panose="020B0604030504040204" pitchFamily="50" charset="-128"/>
              <a:ea typeface="メイリオ" panose="020B0604030504040204" pitchFamily="50" charset="-128"/>
            </a:endParaRPr>
          </a:p>
          <a:p>
            <a:pPr algn="ctr"/>
            <a:endParaRPr lang="en-US" altLang="ja-JP" sz="1400" dirty="0">
              <a:latin typeface="メイリオ" panose="020B0604030504040204" pitchFamily="50" charset="-128"/>
              <a:ea typeface="メイリオ" panose="020B0604030504040204" pitchFamily="50" charset="-128"/>
            </a:endParaRPr>
          </a:p>
          <a:p>
            <a:pPr algn="ctr"/>
            <a:r>
              <a:rPr kumimoji="1" lang="ja-JP" altLang="en-US" sz="14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データクレンジング</a:t>
            </a:r>
            <a:endParaRPr kumimoji="1" lang="en-US" altLang="ja-JP" sz="14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pPr algn="ctr"/>
            <a:r>
              <a:rPr kumimoji="1" lang="ja-JP" altLang="en-US" sz="14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利活用しやすいデータに加工する</a:t>
            </a:r>
            <a:r>
              <a:rPr lang="ja-JP" altLang="en-US" sz="14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研修</a:t>
            </a:r>
            <a:endParaRPr kumimoji="1" lang="en-US" altLang="ja-JP" sz="14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a:p>
            <a:pPr algn="ctr"/>
            <a:endParaRPr kumimoji="1" lang="ja-JP" altLang="en-US" sz="1400"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32"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37</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8840030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1248554" y="2764311"/>
            <a:ext cx="6646892" cy="0"/>
          </a:xfrm>
          <a:prstGeom prst="line">
            <a:avLst/>
          </a:prstGeom>
          <a:ln w="38100">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5" name="テキスト ボックス 4"/>
          <p:cNvSpPr txBox="1"/>
          <p:nvPr/>
        </p:nvSpPr>
        <p:spPr>
          <a:xfrm>
            <a:off x="2572393" y="2056677"/>
            <a:ext cx="5323053" cy="660502"/>
          </a:xfrm>
          <a:prstGeom prst="rect">
            <a:avLst/>
          </a:prstGeom>
          <a:noFill/>
        </p:spPr>
        <p:txBody>
          <a:bodyPr wrap="square" rtlCol="0">
            <a:spAutoFit/>
          </a:bodyPr>
          <a:lstStyle/>
          <a:p>
            <a:r>
              <a:rPr lang="ja-JP" altLang="en-US" sz="3692" dirty="0"/>
              <a:t>４　今後の予定</a:t>
            </a:r>
          </a:p>
        </p:txBody>
      </p:sp>
    </p:spTree>
    <p:extLst>
      <p:ext uri="{BB962C8B-B14F-4D97-AF65-F5344CB8AC3E}">
        <p14:creationId xmlns:p14="http://schemas.microsoft.com/office/powerpoint/2010/main" val="40906446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上矢印 3"/>
          <p:cNvSpPr/>
          <p:nvPr/>
        </p:nvSpPr>
        <p:spPr>
          <a:xfrm>
            <a:off x="1482117" y="1553293"/>
            <a:ext cx="3005182" cy="3590877"/>
          </a:xfrm>
          <a:prstGeom prst="upArrow">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322414" y="6093296"/>
            <a:ext cx="3262432" cy="707886"/>
          </a:xfrm>
          <a:prstGeom prst="rect">
            <a:avLst/>
          </a:prstGeom>
          <a:noFill/>
        </p:spPr>
        <p:txBody>
          <a:bodyPr wrap="none" rtlCol="0">
            <a:spAutoFit/>
          </a:bodyPr>
          <a:lstStyle/>
          <a:p>
            <a:r>
              <a:rPr kumimoji="1" lang="ja-JP" altLang="en-US" sz="4000" dirty="0">
                <a:solidFill>
                  <a:schemeClr val="accent2"/>
                </a:solidFill>
                <a:latin typeface="HGS創英角ｺﾞｼｯｸUB" panose="020B0900000000000000" pitchFamily="50" charset="-128"/>
                <a:ea typeface="HGS創英角ｺﾞｼｯｸUB" panose="020B0900000000000000" pitchFamily="50" charset="-128"/>
              </a:rPr>
              <a:t>データ利活用</a:t>
            </a:r>
          </a:p>
        </p:txBody>
      </p:sp>
      <p:sp>
        <p:nvSpPr>
          <p:cNvPr id="29" name="テキスト ボックス 28"/>
          <p:cNvSpPr txBox="1"/>
          <p:nvPr/>
        </p:nvSpPr>
        <p:spPr>
          <a:xfrm>
            <a:off x="0" y="0"/>
            <a:ext cx="9144000" cy="369332"/>
          </a:xfrm>
          <a:prstGeom prst="rect">
            <a:avLst/>
          </a:prstGeom>
          <a:solidFill>
            <a:schemeClr val="bg2"/>
          </a:solidFill>
        </p:spPr>
        <p:txBody>
          <a:bodyPr wrap="square" rtlCol="0">
            <a:spAutoFit/>
          </a:bodyPr>
          <a:lstStyle/>
          <a:p>
            <a:r>
              <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今後の予定（案）</a:t>
            </a:r>
          </a:p>
        </p:txBody>
      </p:sp>
      <p:sp>
        <p:nvSpPr>
          <p:cNvPr id="23" name="正方形/長方形 22"/>
          <p:cNvSpPr/>
          <p:nvPr/>
        </p:nvSpPr>
        <p:spPr>
          <a:xfrm>
            <a:off x="4584846" y="929624"/>
            <a:ext cx="4559154" cy="3785652"/>
          </a:xfrm>
          <a:prstGeom prst="rect">
            <a:avLst/>
          </a:prstGeom>
        </p:spPr>
        <p:txBody>
          <a:bodyPr wrap="square">
            <a:spAutoFit/>
          </a:bodyPr>
          <a:lstStyle/>
          <a:p>
            <a:r>
              <a:rPr lang="ja-JP" altLang="en-US" sz="2400" dirty="0">
                <a:latin typeface="メイリオ" panose="020B0604030504040204" pitchFamily="50" charset="-128"/>
                <a:ea typeface="メイリオ" panose="020B0604030504040204" pitchFamily="50" charset="-128"/>
              </a:rPr>
              <a:t>今後は</a:t>
            </a:r>
            <a:r>
              <a:rPr lang="en-US" altLang="ja-JP" sz="2400" dirty="0">
                <a:latin typeface="メイリオ" panose="020B0604030504040204" pitchFamily="50" charset="-128"/>
                <a:ea typeface="メイリオ" panose="020B0604030504040204" pitchFamily="50" charset="-128"/>
              </a:rPr>
              <a:t>…</a:t>
            </a:r>
          </a:p>
          <a:p>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◇次の段階に進む職員について</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・若手職員は必須？</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・中堅職員は希望？</a:t>
            </a:r>
            <a:endParaRPr lang="en-US" altLang="ja-JP" sz="2400" dirty="0">
              <a:latin typeface="メイリオ" panose="020B0604030504040204" pitchFamily="50" charset="-128"/>
              <a:ea typeface="メイリオ" panose="020B0604030504040204" pitchFamily="50" charset="-128"/>
            </a:endParaRPr>
          </a:p>
          <a:p>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◇研修の組み方</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・今は職層別に用意</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・業務別も用意したい</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・業務に即活かせる</a:t>
            </a:r>
            <a:r>
              <a:rPr lang="en-US" altLang="ja-JP" sz="2400" dirty="0">
                <a:latin typeface="メイリオ" panose="020B0604030504040204" pitchFamily="50" charset="-128"/>
                <a:ea typeface="メイリオ" panose="020B0604030504040204" pitchFamily="50" charset="-128"/>
              </a:rPr>
              <a:t>WS</a:t>
            </a:r>
            <a:r>
              <a:rPr lang="ja-JP" altLang="en-US" sz="2400" dirty="0">
                <a:latin typeface="メイリオ" panose="020B0604030504040204" pitchFamily="50" charset="-128"/>
                <a:ea typeface="メイリオ" panose="020B0604030504040204" pitchFamily="50" charset="-128"/>
              </a:rPr>
              <a:t>の開催</a:t>
            </a:r>
            <a:endParaRPr lang="en-US" altLang="ja-JP" sz="2400" dirty="0">
              <a:latin typeface="メイリオ" panose="020B0604030504040204" pitchFamily="50" charset="-128"/>
              <a:ea typeface="メイリオ" panose="020B0604030504040204" pitchFamily="50" charset="-128"/>
            </a:endParaRPr>
          </a:p>
        </p:txBody>
      </p:sp>
      <p:grpSp>
        <p:nvGrpSpPr>
          <p:cNvPr id="16" name="グループ化 15"/>
          <p:cNvGrpSpPr/>
          <p:nvPr/>
        </p:nvGrpSpPr>
        <p:grpSpPr>
          <a:xfrm>
            <a:off x="61185" y="1052736"/>
            <a:ext cx="5847049" cy="5040560"/>
            <a:chOff x="61185" y="1052736"/>
            <a:chExt cx="5847049" cy="5040560"/>
          </a:xfrm>
        </p:grpSpPr>
        <p:sp>
          <p:nvSpPr>
            <p:cNvPr id="19" name="二等辺三角形 18"/>
            <p:cNvSpPr/>
            <p:nvPr/>
          </p:nvSpPr>
          <p:spPr>
            <a:xfrm>
              <a:off x="61185" y="1052736"/>
              <a:ext cx="5847049" cy="5040560"/>
            </a:xfrm>
            <a:prstGeom prst="triangl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cxnSp>
          <p:nvCxnSpPr>
            <p:cNvPr id="20" name="直線コネクタ 19"/>
            <p:cNvCxnSpPr/>
            <p:nvPr/>
          </p:nvCxnSpPr>
          <p:spPr>
            <a:xfrm>
              <a:off x="755300" y="4869160"/>
              <a:ext cx="4450113"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1547388" y="3562709"/>
              <a:ext cx="2881737"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2267468" y="2276872"/>
              <a:ext cx="1440436"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539552" y="5288186"/>
              <a:ext cx="5211683" cy="523220"/>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理解を得る（必要性・重要性）</a:t>
              </a:r>
            </a:p>
          </p:txBody>
        </p:sp>
        <p:sp>
          <p:nvSpPr>
            <p:cNvPr id="25" name="テキスト ボックス 24"/>
            <p:cNvSpPr txBox="1"/>
            <p:nvPr/>
          </p:nvSpPr>
          <p:spPr>
            <a:xfrm>
              <a:off x="1796304" y="3789040"/>
              <a:ext cx="2698175" cy="954107"/>
            </a:xfrm>
            <a:prstGeom prst="rect">
              <a:avLst/>
            </a:prstGeom>
            <a:noFill/>
          </p:spPr>
          <p:txBody>
            <a:bodyPr wrap="none" rtlCol="0">
              <a:spAutoFit/>
            </a:bodyPr>
            <a:lstStyle/>
            <a:p>
              <a:r>
                <a:rPr kumimoji="1" lang="ja-JP" altLang="en-US" sz="2800" dirty="0">
                  <a:solidFill>
                    <a:schemeClr val="accent2"/>
                  </a:solidFill>
                  <a:latin typeface="メイリオ" panose="020B0604030504040204" pitchFamily="50" charset="-128"/>
                  <a:ea typeface="メイリオ" panose="020B0604030504040204" pitchFamily="50" charset="-128"/>
                </a:rPr>
                <a:t>利活用しやすい</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r>
                <a:rPr kumimoji="1" lang="ja-JP" altLang="en-US" sz="2800" dirty="0">
                  <a:solidFill>
                    <a:schemeClr val="accent2"/>
                  </a:solidFill>
                  <a:latin typeface="メイリオ" panose="020B0604030504040204" pitchFamily="50" charset="-128"/>
                  <a:ea typeface="メイリオ" panose="020B0604030504040204" pitchFamily="50" charset="-128"/>
                </a:rPr>
                <a:t>データに</a:t>
              </a: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1963615" y="2492896"/>
              <a:ext cx="1980029" cy="954107"/>
            </a:xfrm>
            <a:prstGeom prst="rect">
              <a:avLst/>
            </a:prstGeom>
            <a:noFill/>
          </p:spPr>
          <p:txBody>
            <a:bodyPr wrap="none" rtlCol="0">
              <a:spAutoFit/>
            </a:bodyPr>
            <a:lstStyle/>
            <a:p>
              <a:pPr algn="ctr"/>
              <a:r>
                <a:rPr kumimoji="1" lang="ja-JP" altLang="en-US" sz="2800" dirty="0">
                  <a:solidFill>
                    <a:schemeClr val="accent2"/>
                  </a:solidFill>
                  <a:latin typeface="メイリオ" panose="020B0604030504040204" pitchFamily="50" charset="-128"/>
                  <a:ea typeface="メイリオ" panose="020B0604030504040204" pitchFamily="50" charset="-128"/>
                </a:rPr>
                <a:t>提供手段に</a:t>
              </a:r>
              <a:endParaRPr kumimoji="1" lang="en-US" altLang="ja-JP" sz="2800" dirty="0">
                <a:solidFill>
                  <a:schemeClr val="accent2"/>
                </a:solidFill>
                <a:latin typeface="メイリオ" panose="020B0604030504040204" pitchFamily="50" charset="-128"/>
                <a:ea typeface="メイリオ" panose="020B0604030504040204" pitchFamily="50" charset="-128"/>
              </a:endParaRPr>
            </a:p>
            <a:p>
              <a:pPr algn="ctr"/>
              <a:r>
                <a:rPr lang="ja-JP" altLang="en-US" sz="2800" dirty="0">
                  <a:solidFill>
                    <a:schemeClr val="accent2"/>
                  </a:solidFill>
                  <a:latin typeface="メイリオ" panose="020B0604030504040204" pitchFamily="50" charset="-128"/>
                  <a:ea typeface="メイリオ" panose="020B0604030504040204" pitchFamily="50" charset="-128"/>
                </a:rPr>
                <a:t>気付く</a:t>
              </a:r>
              <a:endParaRPr kumimoji="1" lang="ja-JP" altLang="en-US" sz="2800" dirty="0">
                <a:solidFill>
                  <a:schemeClr val="accent2"/>
                </a:solidFill>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1994694" y="1196752"/>
              <a:ext cx="1980029" cy="954107"/>
            </a:xfrm>
            <a:prstGeom prst="rect">
              <a:avLst/>
            </a:prstGeom>
            <a:noFill/>
          </p:spPr>
          <p:txBody>
            <a:bodyPr wrap="none" rtlCol="0">
              <a:spAutoFit/>
            </a:bodyPr>
            <a:lstStyle/>
            <a:p>
              <a:pPr algn="ctr"/>
              <a:r>
                <a:rPr lang="ja-JP" altLang="en-US" sz="2800" dirty="0">
                  <a:solidFill>
                    <a:schemeClr val="accent2"/>
                  </a:solidFill>
                  <a:latin typeface="メイリオ" panose="020B0604030504040204" pitchFamily="50" charset="-128"/>
                  <a:ea typeface="メイリオ" panose="020B0604030504040204" pitchFamily="50" charset="-128"/>
                </a:rPr>
                <a:t>汎用のある</a:t>
              </a:r>
              <a:endParaRPr lang="en-US" altLang="ja-JP" sz="2800" dirty="0">
                <a:solidFill>
                  <a:schemeClr val="accent2"/>
                </a:solidFill>
                <a:latin typeface="メイリオ" panose="020B0604030504040204" pitchFamily="50" charset="-128"/>
                <a:ea typeface="メイリオ" panose="020B0604030504040204" pitchFamily="50" charset="-128"/>
              </a:endParaRPr>
            </a:p>
            <a:p>
              <a:pPr algn="ctr"/>
              <a:r>
                <a:rPr kumimoji="1" lang="ja-JP" altLang="en-US" sz="2800" dirty="0">
                  <a:solidFill>
                    <a:schemeClr val="accent2"/>
                  </a:solidFill>
                  <a:latin typeface="メイリオ" panose="020B0604030504040204" pitchFamily="50" charset="-128"/>
                  <a:ea typeface="メイリオ" panose="020B0604030504040204" pitchFamily="50" charset="-128"/>
                </a:rPr>
                <a:t>データ</a:t>
              </a:r>
            </a:p>
          </p:txBody>
        </p:sp>
      </p:grpSp>
      <p:sp>
        <p:nvSpPr>
          <p:cNvPr id="28"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39</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2036670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611560" y="476672"/>
            <a:ext cx="7776864" cy="584775"/>
          </a:xfrm>
          <a:prstGeom prst="rect">
            <a:avLst/>
          </a:prstGeom>
        </p:spPr>
        <p:txBody>
          <a:bodyPr wrap="square">
            <a:spAutoFit/>
          </a:bodyPr>
          <a:lstStyle/>
          <a:p>
            <a:r>
              <a:rPr lang="ja-JP" altLang="ja-JP" sz="3200" dirty="0">
                <a:latin typeface="メイリオ" panose="020B0604030504040204" pitchFamily="50" charset="-128"/>
                <a:ea typeface="メイリオ" panose="020B0604030504040204" pitchFamily="50" charset="-128"/>
              </a:rPr>
              <a:t>官民データ活用推進基本法</a:t>
            </a:r>
            <a:r>
              <a:rPr lang="ja-JP" altLang="en-US" sz="3200" dirty="0">
                <a:latin typeface="メイリオ" panose="020B0604030504040204" pitchFamily="50" charset="-128"/>
                <a:ea typeface="メイリオ" panose="020B0604030504040204" pitchFamily="50" charset="-128"/>
              </a:rPr>
              <a:t>（</a:t>
            </a:r>
            <a:r>
              <a:rPr lang="en-US" altLang="ja-JP" sz="3200" dirty="0">
                <a:latin typeface="メイリオ" panose="020B0604030504040204" pitchFamily="50" charset="-128"/>
                <a:ea typeface="メイリオ" panose="020B0604030504040204" pitchFamily="50" charset="-128"/>
              </a:rPr>
              <a:t>2016.12</a:t>
            </a:r>
            <a:r>
              <a:rPr lang="ja-JP" altLang="en-US" sz="3200" dirty="0">
                <a:latin typeface="メイリオ" panose="020B0604030504040204" pitchFamily="50" charset="-128"/>
                <a:ea typeface="メイリオ" panose="020B0604030504040204" pitchFamily="50" charset="-128"/>
              </a:rPr>
              <a:t>）</a:t>
            </a:r>
            <a:endParaRPr lang="en-US" altLang="ja-JP" sz="3200" dirty="0">
              <a:solidFill>
                <a:schemeClr val="accent2"/>
              </a:solidFill>
              <a:latin typeface="メイリオ" panose="020B0604030504040204" pitchFamily="50" charset="-128"/>
              <a:ea typeface="メイリオ" panose="020B0604030504040204" pitchFamily="50" charset="-128"/>
            </a:endParaRPr>
          </a:p>
        </p:txBody>
      </p:sp>
      <p:sp>
        <p:nvSpPr>
          <p:cNvPr id="6" name="円形吹き出し 5"/>
          <p:cNvSpPr/>
          <p:nvPr/>
        </p:nvSpPr>
        <p:spPr>
          <a:xfrm>
            <a:off x="6804247" y="4149080"/>
            <a:ext cx="1119145" cy="635878"/>
          </a:xfrm>
          <a:prstGeom prst="wedgeEllipseCallout">
            <a:avLst>
              <a:gd name="adj1" fmla="val -50544"/>
              <a:gd name="adj2" fmla="val 32620"/>
            </a:avLst>
          </a:prstGeom>
        </p:spPr>
        <p:style>
          <a:lnRef idx="1">
            <a:schemeClr val="accent2"/>
          </a:lnRef>
          <a:fillRef idx="3">
            <a:schemeClr val="accent2"/>
          </a:fillRef>
          <a:effectRef idx="2">
            <a:schemeClr val="accent2"/>
          </a:effectRef>
          <a:fontRef idx="minor">
            <a:schemeClr val="lt1"/>
          </a:fontRef>
        </p:style>
        <p:txBody>
          <a:bodyPr lIns="0" tIns="0" rIns="0" bIns="0" rtlCol="0" anchor="ctr"/>
          <a:lstStyle/>
          <a:p>
            <a:pPr algn="ctr"/>
            <a:r>
              <a:rPr kumimoji="1" lang="en-US" altLang="ja-JP" sz="2000" dirty="0">
                <a:solidFill>
                  <a:schemeClr val="bg1"/>
                </a:solidFill>
                <a:latin typeface="メイリオ" panose="020B0604030504040204" pitchFamily="50" charset="-128"/>
                <a:ea typeface="メイリオ" panose="020B0604030504040204" pitchFamily="50" charset="-128"/>
              </a:rPr>
              <a:t>EBPM</a:t>
            </a:r>
            <a:endParaRPr kumimoji="1" lang="ja-JP" altLang="en-US" sz="2000" dirty="0">
              <a:solidFill>
                <a:schemeClr val="bg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611560" y="2132856"/>
            <a:ext cx="7776864" cy="3046988"/>
          </a:xfrm>
          <a:prstGeom prst="rect">
            <a:avLst/>
          </a:prstGeom>
        </p:spPr>
        <p:txBody>
          <a:bodyPr wrap="square">
            <a:spAutoFit/>
          </a:bodyPr>
          <a:lstStyle/>
          <a:p>
            <a:pPr algn="ctr"/>
            <a:r>
              <a:rPr lang="ja-JP" altLang="ja-JP" sz="3200" dirty="0">
                <a:latin typeface="メイリオ" panose="020B0604030504040204" pitchFamily="50" charset="-128"/>
                <a:ea typeface="メイリオ" panose="020B0604030504040204" pitchFamily="50" charset="-128"/>
              </a:rPr>
              <a:t>地方公共団体職員</a:t>
            </a:r>
            <a:r>
              <a:rPr lang="ja-JP" altLang="en-US" sz="3200" dirty="0">
                <a:latin typeface="メイリオ" panose="020B0604030504040204" pitchFamily="50" charset="-128"/>
                <a:ea typeface="メイリオ" panose="020B0604030504040204" pitchFamily="50" charset="-128"/>
              </a:rPr>
              <a:t>に</a:t>
            </a:r>
            <a:endParaRPr lang="en-US" altLang="ja-JP" sz="3200" dirty="0">
              <a:latin typeface="メイリオ" panose="020B0604030504040204" pitchFamily="50" charset="-128"/>
              <a:ea typeface="メイリオ" panose="020B0604030504040204" pitchFamily="50" charset="-128"/>
            </a:endParaRPr>
          </a:p>
          <a:p>
            <a:pPr algn="ctr"/>
            <a:r>
              <a:rPr lang="ja-JP" altLang="ja-JP" sz="3200" dirty="0">
                <a:solidFill>
                  <a:schemeClr val="accent2"/>
                </a:solidFill>
                <a:latin typeface="メイリオ" panose="020B0604030504040204" pitchFamily="50" charset="-128"/>
                <a:ea typeface="メイリオ" panose="020B0604030504040204" pitchFamily="50" charset="-128"/>
              </a:rPr>
              <a:t>データの利活用スキル</a:t>
            </a:r>
            <a:r>
              <a:rPr lang="ja-JP" altLang="en-US" sz="3200" dirty="0">
                <a:latin typeface="メイリオ" panose="020B0604030504040204" pitchFamily="50" charset="-128"/>
                <a:ea typeface="メイリオ" panose="020B0604030504040204" pitchFamily="50" charset="-128"/>
              </a:rPr>
              <a:t>を要求</a:t>
            </a:r>
            <a:endParaRPr lang="en-US" altLang="ja-JP" sz="3200" dirty="0">
              <a:solidFill>
                <a:schemeClr val="accent2"/>
              </a:solidFill>
              <a:latin typeface="メイリオ" panose="020B0604030504040204" pitchFamily="50" charset="-128"/>
              <a:ea typeface="メイリオ" panose="020B0604030504040204" pitchFamily="50" charset="-128"/>
            </a:endParaRPr>
          </a:p>
          <a:p>
            <a:pPr algn="ctr"/>
            <a:endParaRPr lang="en-US" altLang="ja-JP" sz="3200" dirty="0">
              <a:latin typeface="メイリオ" panose="020B0604030504040204" pitchFamily="50" charset="-128"/>
              <a:ea typeface="メイリオ" panose="020B0604030504040204" pitchFamily="50" charset="-128"/>
            </a:endParaRPr>
          </a:p>
          <a:p>
            <a:pPr algn="ctr"/>
            <a:r>
              <a:rPr lang="ja-JP" altLang="en-US" sz="3200" dirty="0">
                <a:latin typeface="メイリオ" panose="020B0604030504040204" pitchFamily="50" charset="-128"/>
                <a:ea typeface="メイリオ" panose="020B0604030504040204" pitchFamily="50" charset="-128"/>
              </a:rPr>
              <a:t>↓</a:t>
            </a:r>
            <a:endParaRPr lang="en-US" altLang="ja-JP" sz="3200" dirty="0">
              <a:latin typeface="メイリオ" panose="020B0604030504040204" pitchFamily="50" charset="-128"/>
              <a:ea typeface="メイリオ" panose="020B0604030504040204" pitchFamily="50" charset="-128"/>
            </a:endParaRPr>
          </a:p>
          <a:p>
            <a:pPr algn="ctr"/>
            <a:endParaRPr lang="en-US" altLang="ja-JP" sz="3200" dirty="0">
              <a:latin typeface="メイリオ" panose="020B0604030504040204" pitchFamily="50" charset="-128"/>
              <a:ea typeface="メイリオ" panose="020B0604030504040204" pitchFamily="50" charset="-128"/>
            </a:endParaRPr>
          </a:p>
          <a:p>
            <a:pPr algn="ctr"/>
            <a:r>
              <a:rPr lang="ja-JP" altLang="en-US" sz="3200" dirty="0">
                <a:latin typeface="メイリオ" panose="020B0604030504040204" pitchFamily="50" charset="-128"/>
                <a:ea typeface="メイリオ" panose="020B0604030504040204" pitchFamily="50" charset="-128"/>
              </a:rPr>
              <a:t>データを用いた課題解決</a:t>
            </a:r>
            <a:endParaRPr lang="en-US" altLang="ja-JP" sz="32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0" y="0"/>
            <a:ext cx="9144000" cy="369332"/>
          </a:xfrm>
          <a:prstGeom prst="rect">
            <a:avLst/>
          </a:prstGeom>
          <a:solidFill>
            <a:schemeClr val="bg2"/>
          </a:solidFill>
        </p:spPr>
        <p:txBody>
          <a:bodyPr wrap="square" rtlCol="0">
            <a:spAutoFit/>
          </a:bodyPr>
          <a:lstStyle/>
          <a:p>
            <a:r>
              <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はじめに</a:t>
            </a:r>
          </a:p>
        </p:txBody>
      </p:sp>
      <p:sp>
        <p:nvSpPr>
          <p:cNvPr id="7"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4</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38092462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1248554" y="2764311"/>
            <a:ext cx="6646892" cy="0"/>
          </a:xfrm>
          <a:prstGeom prst="line">
            <a:avLst/>
          </a:prstGeom>
          <a:ln w="38100">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5" name="テキスト ボックス 4"/>
          <p:cNvSpPr txBox="1"/>
          <p:nvPr/>
        </p:nvSpPr>
        <p:spPr>
          <a:xfrm>
            <a:off x="3574966" y="2099622"/>
            <a:ext cx="1994068" cy="660502"/>
          </a:xfrm>
          <a:prstGeom prst="rect">
            <a:avLst/>
          </a:prstGeom>
          <a:noFill/>
        </p:spPr>
        <p:txBody>
          <a:bodyPr wrap="square" rtlCol="0">
            <a:spAutoFit/>
          </a:bodyPr>
          <a:lstStyle/>
          <a:p>
            <a:r>
              <a:rPr lang="ja-JP" altLang="en-US" sz="3692" dirty="0"/>
              <a:t>おわりに</a:t>
            </a:r>
          </a:p>
        </p:txBody>
      </p:sp>
    </p:spTree>
    <p:extLst>
      <p:ext uri="{BB962C8B-B14F-4D97-AF65-F5344CB8AC3E}">
        <p14:creationId xmlns:p14="http://schemas.microsoft.com/office/powerpoint/2010/main" val="23457530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91885" y="764704"/>
            <a:ext cx="8633732" cy="612322"/>
          </a:xfrm>
        </p:spPr>
        <p:txBody>
          <a:bodyPr>
            <a:normAutofit fontScale="90000"/>
          </a:bodyPr>
          <a:lstStyle/>
          <a:p>
            <a:pPr algn="l"/>
            <a:r>
              <a:rPr lang="ja-JP" altLang="ja-JP" sz="2700" dirty="0">
                <a:latin typeface="HGP創英角ﾎﾟｯﾌﾟ体" panose="040B0A00000000000000" pitchFamily="50" charset="-128"/>
                <a:ea typeface="HGP創英角ﾎﾟｯﾌﾟ体" panose="040B0A00000000000000" pitchFamily="50" charset="-128"/>
              </a:rPr>
              <a:t>「データ利活用に関するシンポジウム」を計画中です！！</a:t>
            </a:r>
            <a:endParaRPr lang="ja-JP" altLang="en-US" sz="3600" dirty="0"/>
          </a:p>
        </p:txBody>
      </p:sp>
      <p:sp>
        <p:nvSpPr>
          <p:cNvPr id="4" name="テキスト ボックス 3"/>
          <p:cNvSpPr txBox="1"/>
          <p:nvPr/>
        </p:nvSpPr>
        <p:spPr>
          <a:xfrm>
            <a:off x="462538" y="1554191"/>
            <a:ext cx="7924530" cy="830997"/>
          </a:xfrm>
          <a:prstGeom prst="rect">
            <a:avLst/>
          </a:prstGeom>
          <a:noFill/>
        </p:spPr>
        <p:txBody>
          <a:bodyPr wrap="square" rtlCol="0">
            <a:spAutoFit/>
          </a:bodyPr>
          <a:lstStyle/>
          <a:p>
            <a:r>
              <a:rPr lang="ja-JP" altLang="ja-JP" sz="2400" b="1" dirty="0">
                <a:solidFill>
                  <a:srgbClr val="0070C0"/>
                </a:solidFill>
                <a:latin typeface="メイリオ" panose="020B0604030504040204" pitchFamily="50" charset="-128"/>
                <a:ea typeface="メイリオ" panose="020B0604030504040204" pitchFamily="50" charset="-128"/>
              </a:rPr>
              <a:t>日時：</a:t>
            </a:r>
            <a:r>
              <a:rPr lang="en-US" altLang="ja-JP" sz="2400" b="1" dirty="0">
                <a:solidFill>
                  <a:srgbClr val="0070C0"/>
                </a:solidFill>
                <a:latin typeface="メイリオ" panose="020B0604030504040204" pitchFamily="50" charset="-128"/>
                <a:ea typeface="メイリオ" panose="020B0604030504040204" pitchFamily="50" charset="-128"/>
              </a:rPr>
              <a:t>2019</a:t>
            </a:r>
            <a:r>
              <a:rPr lang="ja-JP" altLang="ja-JP" sz="2400" b="1" dirty="0">
                <a:solidFill>
                  <a:srgbClr val="0070C0"/>
                </a:solidFill>
                <a:latin typeface="メイリオ" panose="020B0604030504040204" pitchFamily="50" charset="-128"/>
                <a:ea typeface="メイリオ" panose="020B0604030504040204" pitchFamily="50" charset="-128"/>
              </a:rPr>
              <a:t>年５月</a:t>
            </a:r>
            <a:r>
              <a:rPr lang="en-US" altLang="ja-JP" sz="2400" b="1" dirty="0">
                <a:solidFill>
                  <a:srgbClr val="0070C0"/>
                </a:solidFill>
                <a:latin typeface="メイリオ" panose="020B0604030504040204" pitchFamily="50" charset="-128"/>
                <a:ea typeface="メイリオ" panose="020B0604030504040204" pitchFamily="50" charset="-128"/>
              </a:rPr>
              <a:t>17</a:t>
            </a:r>
            <a:r>
              <a:rPr lang="ja-JP" altLang="ja-JP" sz="2400" b="1" dirty="0">
                <a:solidFill>
                  <a:srgbClr val="0070C0"/>
                </a:solidFill>
                <a:latin typeface="メイリオ" panose="020B0604030504040204" pitchFamily="50" charset="-128"/>
                <a:ea typeface="メイリオ" panose="020B0604030504040204" pitchFamily="50" charset="-128"/>
              </a:rPr>
              <a:t>日（金）</a:t>
            </a:r>
            <a:r>
              <a:rPr lang="en-US" altLang="ja-JP" sz="2400" b="1" dirty="0">
                <a:solidFill>
                  <a:srgbClr val="0070C0"/>
                </a:solidFill>
                <a:latin typeface="メイリオ" panose="020B0604030504040204" pitchFamily="50" charset="-128"/>
                <a:ea typeface="メイリオ" panose="020B0604030504040204" pitchFamily="50" charset="-128"/>
              </a:rPr>
              <a:t>13</a:t>
            </a:r>
            <a:r>
              <a:rPr lang="ja-JP" altLang="ja-JP" sz="2400" b="1" dirty="0">
                <a:solidFill>
                  <a:srgbClr val="0070C0"/>
                </a:solidFill>
                <a:latin typeface="メイリオ" panose="020B0604030504040204" pitchFamily="50" charset="-128"/>
                <a:ea typeface="メイリオ" panose="020B0604030504040204" pitchFamily="50" charset="-128"/>
              </a:rPr>
              <a:t>：</a:t>
            </a:r>
            <a:r>
              <a:rPr lang="en-US" altLang="ja-JP" sz="2400" b="1" dirty="0">
                <a:solidFill>
                  <a:srgbClr val="0070C0"/>
                </a:solidFill>
                <a:latin typeface="メイリオ" panose="020B0604030504040204" pitchFamily="50" charset="-128"/>
                <a:ea typeface="メイリオ" panose="020B0604030504040204" pitchFamily="50" charset="-128"/>
              </a:rPr>
              <a:t>00</a:t>
            </a:r>
            <a:r>
              <a:rPr lang="ja-JP" altLang="ja-JP" sz="2400" b="1" dirty="0">
                <a:solidFill>
                  <a:srgbClr val="0070C0"/>
                </a:solidFill>
                <a:latin typeface="メイリオ" panose="020B0604030504040204" pitchFamily="50" charset="-128"/>
                <a:ea typeface="メイリオ" panose="020B0604030504040204" pitchFamily="50" charset="-128"/>
              </a:rPr>
              <a:t>～</a:t>
            </a:r>
            <a:r>
              <a:rPr lang="en-US" altLang="ja-JP" sz="2400" b="1" dirty="0">
                <a:solidFill>
                  <a:srgbClr val="0070C0"/>
                </a:solidFill>
                <a:latin typeface="メイリオ" panose="020B0604030504040204" pitchFamily="50" charset="-128"/>
                <a:ea typeface="メイリオ" panose="020B0604030504040204" pitchFamily="50" charset="-128"/>
              </a:rPr>
              <a:t>17</a:t>
            </a:r>
            <a:r>
              <a:rPr lang="ja-JP" altLang="ja-JP" sz="2400" b="1" dirty="0">
                <a:solidFill>
                  <a:srgbClr val="0070C0"/>
                </a:solidFill>
                <a:latin typeface="メイリオ" panose="020B0604030504040204" pitchFamily="50" charset="-128"/>
                <a:ea typeface="メイリオ" panose="020B0604030504040204" pitchFamily="50" charset="-128"/>
              </a:rPr>
              <a:t>：</a:t>
            </a:r>
            <a:r>
              <a:rPr lang="en-US" altLang="ja-JP" sz="2400" b="1" dirty="0">
                <a:solidFill>
                  <a:srgbClr val="0070C0"/>
                </a:solidFill>
                <a:latin typeface="メイリオ" panose="020B0604030504040204" pitchFamily="50" charset="-128"/>
                <a:ea typeface="メイリオ" panose="020B0604030504040204" pitchFamily="50" charset="-128"/>
              </a:rPr>
              <a:t>00</a:t>
            </a:r>
            <a:endParaRPr lang="ja-JP" altLang="ja-JP" sz="2400" b="1" dirty="0">
              <a:solidFill>
                <a:srgbClr val="0070C0"/>
              </a:solidFill>
              <a:latin typeface="メイリオ" panose="020B0604030504040204" pitchFamily="50" charset="-128"/>
              <a:ea typeface="メイリオ" panose="020B0604030504040204" pitchFamily="50" charset="-128"/>
            </a:endParaRPr>
          </a:p>
          <a:p>
            <a:r>
              <a:rPr lang="ja-JP" altLang="ja-JP" sz="2400" b="1" dirty="0">
                <a:solidFill>
                  <a:srgbClr val="0070C0"/>
                </a:solidFill>
                <a:latin typeface="メイリオ" panose="020B0604030504040204" pitchFamily="50" charset="-128"/>
                <a:ea typeface="メイリオ" panose="020B0604030504040204" pitchFamily="50" charset="-128"/>
              </a:rPr>
              <a:t>会場：つくばカピオ</a:t>
            </a:r>
            <a:endParaRPr lang="en-US" altLang="ja-JP" sz="2400" b="1" dirty="0">
              <a:solidFill>
                <a:srgbClr val="0070C0"/>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755576" y="5657699"/>
            <a:ext cx="6037490" cy="715581"/>
          </a:xfrm>
          <a:prstGeom prst="rect">
            <a:avLst/>
          </a:prstGeom>
          <a:noFill/>
        </p:spPr>
        <p:txBody>
          <a:bodyPr wrap="square" rtlCol="0">
            <a:spAutoFit/>
          </a:bodyPr>
          <a:lstStyle/>
          <a:p>
            <a:r>
              <a:rPr lang="ja-JP" altLang="ja-JP" sz="1350" dirty="0">
                <a:latin typeface="メイリオ" panose="020B0604030504040204" pitchFamily="50" charset="-128"/>
                <a:ea typeface="メイリオ" panose="020B0604030504040204" pitchFamily="50" charset="-128"/>
              </a:rPr>
              <a:t>※内容等は、変更となる場合があります。</a:t>
            </a:r>
          </a:p>
          <a:p>
            <a:r>
              <a:rPr lang="ja-JP" altLang="en-US" sz="1350" dirty="0">
                <a:latin typeface="メイリオ" panose="020B0604030504040204" pitchFamily="50" charset="-128"/>
                <a:ea typeface="メイリオ" panose="020B0604030504040204" pitchFamily="50" charset="-128"/>
              </a:rPr>
              <a:t>　</a:t>
            </a:r>
            <a:r>
              <a:rPr lang="ja-JP" altLang="ja-JP" sz="1350" dirty="0">
                <a:latin typeface="メイリオ" panose="020B0604030504040204" pitchFamily="50" charset="-128"/>
                <a:ea typeface="メイリオ" panose="020B0604030504040204" pitchFamily="50" charset="-128"/>
              </a:rPr>
              <a:t>詳細がきまりましたら、ＨＰ等でお知らせする予定です。</a:t>
            </a:r>
          </a:p>
          <a:p>
            <a:endParaRPr lang="ja-JP" altLang="ja-JP" sz="135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462538" y="2562353"/>
            <a:ext cx="8218924" cy="2554545"/>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rPr>
              <a:t>◆開催趣旨</a:t>
            </a:r>
          </a:p>
          <a:p>
            <a:r>
              <a:rPr lang="ja-JP" altLang="ja-JP"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2019</a:t>
            </a:r>
            <a:r>
              <a:rPr lang="ja-JP" altLang="ja-JP" sz="2000" dirty="0">
                <a:latin typeface="メイリオ" panose="020B0604030504040204" pitchFamily="50" charset="-128"/>
                <a:ea typeface="メイリオ" panose="020B0604030504040204" pitchFamily="50" charset="-128"/>
              </a:rPr>
              <a:t>年６月に「</a:t>
            </a:r>
            <a:r>
              <a:rPr lang="en-US" altLang="ja-JP" sz="2000" dirty="0">
                <a:latin typeface="メイリオ" panose="020B0604030504040204" pitchFamily="50" charset="-128"/>
                <a:ea typeface="メイリオ" panose="020B0604030504040204" pitchFamily="50" charset="-128"/>
              </a:rPr>
              <a:t>G20</a:t>
            </a:r>
            <a:r>
              <a:rPr lang="ja-JP" altLang="ja-JP" sz="2000" dirty="0">
                <a:latin typeface="メイリオ" panose="020B0604030504040204" pitchFamily="50" charset="-128"/>
                <a:ea typeface="メイリオ" panose="020B0604030504040204" pitchFamily="50" charset="-128"/>
              </a:rPr>
              <a:t>貿易・デジタル経済大臣会合」がつくばで開催されることを機に、今後の地域におけるデータ利活用を推進するためのシンポジウムを検討しています。</a:t>
            </a:r>
          </a:p>
          <a:p>
            <a:r>
              <a:rPr lang="ja-JP" altLang="ja-JP" sz="2000" dirty="0">
                <a:latin typeface="メイリオ" panose="020B0604030504040204" pitchFamily="50" charset="-128"/>
                <a:ea typeface="メイリオ" panose="020B0604030504040204" pitchFamily="50" charset="-128"/>
              </a:rPr>
              <a:t>　このイベントでは、国の動向や先進事例紹介のほか、今後のつくばの取組を発展させていくための方策などについて議論するパネルディスカッションを行う予定です。</a:t>
            </a:r>
          </a:p>
          <a:p>
            <a:r>
              <a:rPr lang="ja-JP" altLang="ja-JP" sz="2000" dirty="0">
                <a:latin typeface="メイリオ" panose="020B0604030504040204" pitchFamily="50" charset="-128"/>
                <a:ea typeface="メイリオ" panose="020B0604030504040204" pitchFamily="50" charset="-128"/>
              </a:rPr>
              <a:t>　是非、御参加ください。</a:t>
            </a:r>
          </a:p>
        </p:txBody>
      </p:sp>
      <p:sp>
        <p:nvSpPr>
          <p:cNvPr id="7" name="テキスト ボックス 6"/>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おわりに</a:t>
            </a:r>
            <a:endPar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022729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円形吹き出し 3"/>
          <p:cNvSpPr/>
          <p:nvPr/>
        </p:nvSpPr>
        <p:spPr>
          <a:xfrm>
            <a:off x="450927" y="1036119"/>
            <a:ext cx="8375084" cy="1994068"/>
          </a:xfrm>
          <a:prstGeom prst="wedgeEllipseCallout">
            <a:avLst>
              <a:gd name="adj1" fmla="val 14769"/>
              <a:gd name="adj2" fmla="val 47605"/>
            </a:avLst>
          </a:prstGeom>
          <a:solidFill>
            <a:srgbClr val="FFCC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ja-JP" altLang="en-US" sz="1292" dirty="0">
              <a:solidFill>
                <a:schemeClr val="tx1"/>
              </a:solidFill>
            </a:endParaRPr>
          </a:p>
        </p:txBody>
      </p:sp>
      <p:sp>
        <p:nvSpPr>
          <p:cNvPr id="2" name="テキスト ボックス 1"/>
          <p:cNvSpPr txBox="1"/>
          <p:nvPr/>
        </p:nvSpPr>
        <p:spPr>
          <a:xfrm>
            <a:off x="916209" y="1700808"/>
            <a:ext cx="7750840" cy="660502"/>
          </a:xfrm>
          <a:prstGeom prst="rect">
            <a:avLst/>
          </a:prstGeom>
          <a:noFill/>
        </p:spPr>
        <p:txBody>
          <a:bodyPr wrap="none" rtlCol="0">
            <a:spAutoFit/>
          </a:bodyPr>
          <a:lstStyle/>
          <a:p>
            <a:r>
              <a:rPr lang="ja-JP" altLang="en-US" sz="3692" dirty="0">
                <a:latin typeface="HG創英角ﾎﾟｯﾌﾟ体" pitchFamily="49" charset="-128"/>
                <a:ea typeface="HG創英角ﾎﾟｯﾌﾟ体" pitchFamily="49" charset="-128"/>
              </a:rPr>
              <a:t>御清聴、ありがとうございました！</a:t>
            </a:r>
          </a:p>
        </p:txBody>
      </p:sp>
      <p:sp>
        <p:nvSpPr>
          <p:cNvPr id="8" name="Text Box 4"/>
          <p:cNvSpPr txBox="1">
            <a:spLocks noChangeArrowheads="1"/>
          </p:cNvSpPr>
          <p:nvPr/>
        </p:nvSpPr>
        <p:spPr bwMode="auto">
          <a:xfrm>
            <a:off x="517397" y="4911452"/>
            <a:ext cx="4519886" cy="1420261"/>
          </a:xfrm>
          <a:prstGeom prst="rect">
            <a:avLst/>
          </a:prstGeom>
          <a:noFill/>
          <a:ln w="9525">
            <a:noFill/>
            <a:miter lim="800000"/>
            <a:headEnd/>
            <a:tailEnd/>
          </a:ln>
        </p:spPr>
        <p:txBody>
          <a:bodyPr wrap="square" lIns="0" tIns="0" rIns="0" bIns="0" anchor="ctr">
            <a:spAutoFit/>
          </a:bodyPr>
          <a:lstStyle/>
          <a:p>
            <a:pPr eaLnBrk="0" hangingPunct="0"/>
            <a:r>
              <a:rPr kumimoji="0" lang="ja-JP" altLang="en-US" sz="1846" dirty="0">
                <a:latin typeface="ＭＳ Ｐゴシック" panose="020B0600070205080204" pitchFamily="50" charset="-128"/>
                <a:ea typeface="ＭＳ Ｐゴシック" panose="020B0600070205080204" pitchFamily="50" charset="-128"/>
              </a:rPr>
              <a:t>つくば市　</a:t>
            </a:r>
            <a:endParaRPr kumimoji="0" lang="en-US" altLang="ja-JP" sz="1846" dirty="0">
              <a:latin typeface="ＭＳ Ｐゴシック" panose="020B0600070205080204" pitchFamily="50" charset="-128"/>
              <a:ea typeface="ＭＳ Ｐゴシック" panose="020B0600070205080204" pitchFamily="50" charset="-128"/>
            </a:endParaRPr>
          </a:p>
          <a:p>
            <a:pPr eaLnBrk="0" hangingPunct="0"/>
            <a:r>
              <a:rPr kumimoji="0" lang="ja-JP" altLang="en-US" sz="1846" dirty="0">
                <a:latin typeface="ＭＳ Ｐゴシック" panose="020B0600070205080204" pitchFamily="50" charset="-128"/>
                <a:ea typeface="ＭＳ Ｐゴシック" panose="020B0600070205080204" pitchFamily="50" charset="-128"/>
              </a:rPr>
              <a:t>政策イノベーション部　情報政策課</a:t>
            </a:r>
            <a:endParaRPr kumimoji="0" lang="en-US" altLang="ja-JP" sz="1846" dirty="0">
              <a:latin typeface="ＭＳ Ｐゴシック" panose="020B0600070205080204" pitchFamily="50" charset="-128"/>
              <a:ea typeface="ＭＳ Ｐゴシック" panose="020B0600070205080204" pitchFamily="50" charset="-128"/>
            </a:endParaRPr>
          </a:p>
          <a:p>
            <a:pPr eaLnBrk="0" hangingPunct="0"/>
            <a:r>
              <a:rPr kumimoji="0" lang="en-US" altLang="ja-JP" sz="1846" dirty="0">
                <a:latin typeface="ＭＳ Ｐゴシック" panose="020B0600070205080204" pitchFamily="50" charset="-128"/>
                <a:ea typeface="ＭＳ Ｐゴシック" panose="020B0600070205080204" pitchFamily="50" charset="-128"/>
              </a:rPr>
              <a:t>TEL</a:t>
            </a:r>
            <a:r>
              <a:rPr kumimoji="0" lang="ja-JP" altLang="en-US" sz="1846" dirty="0">
                <a:latin typeface="ＭＳ Ｐゴシック" panose="020B0600070205080204" pitchFamily="50" charset="-128"/>
                <a:ea typeface="ＭＳ Ｐゴシック" panose="020B0600070205080204" pitchFamily="50" charset="-128"/>
              </a:rPr>
              <a:t>：</a:t>
            </a:r>
            <a:r>
              <a:rPr kumimoji="0" lang="en-US" altLang="ja-JP" sz="1846" dirty="0">
                <a:latin typeface="ＭＳ Ｐゴシック" panose="020B0600070205080204" pitchFamily="50" charset="-128"/>
                <a:ea typeface="ＭＳ Ｐゴシック" panose="020B0600070205080204" pitchFamily="50" charset="-128"/>
              </a:rPr>
              <a:t>029-883-1111</a:t>
            </a:r>
          </a:p>
          <a:p>
            <a:pPr eaLnBrk="0" hangingPunct="0"/>
            <a:r>
              <a:rPr kumimoji="0" lang="en-US" altLang="ja-JP" sz="1846" dirty="0">
                <a:latin typeface="ＭＳ Ｐゴシック" panose="020B0600070205080204" pitchFamily="50" charset="-128"/>
                <a:ea typeface="ＭＳ Ｐゴシック" panose="020B0600070205080204" pitchFamily="50" charset="-128"/>
              </a:rPr>
              <a:t>E-mail</a:t>
            </a:r>
            <a:r>
              <a:rPr kumimoji="0" lang="ja-JP" altLang="en-US" sz="1846" dirty="0">
                <a:latin typeface="ＭＳ Ｐゴシック" panose="020B0600070205080204" pitchFamily="50" charset="-128"/>
                <a:ea typeface="ＭＳ Ｐゴシック" panose="020B0600070205080204" pitchFamily="50" charset="-128"/>
              </a:rPr>
              <a:t>：</a:t>
            </a:r>
            <a:r>
              <a:rPr kumimoji="0" lang="en-US" altLang="ja-JP" sz="1846" dirty="0">
                <a:latin typeface="ＭＳ Ｐゴシック" panose="020B0600070205080204" pitchFamily="50" charset="-128"/>
                <a:ea typeface="ＭＳ Ｐゴシック" panose="020B0600070205080204" pitchFamily="50" charset="-128"/>
              </a:rPr>
              <a:t>pln021@city.tsukuba.lg.jp</a:t>
            </a:r>
          </a:p>
          <a:p>
            <a:pPr eaLnBrk="0" hangingPunct="0"/>
            <a:r>
              <a:rPr kumimoji="0" lang="en-US" altLang="ja-JP" sz="1846" dirty="0">
                <a:latin typeface="ＭＳ Ｐゴシック" panose="020B0600070205080204" pitchFamily="50" charset="-128"/>
                <a:ea typeface="ＭＳ Ｐゴシック" panose="020B0600070205080204" pitchFamily="50" charset="-128"/>
              </a:rPr>
              <a:t>URL</a:t>
            </a:r>
            <a:r>
              <a:rPr kumimoji="0" lang="ja-JP" altLang="en-US" sz="1846" dirty="0">
                <a:latin typeface="ＭＳ Ｐゴシック" panose="020B0600070205080204" pitchFamily="50" charset="-128"/>
                <a:ea typeface="ＭＳ Ｐゴシック" panose="020B0600070205080204" pitchFamily="50" charset="-128"/>
              </a:rPr>
              <a:t>：</a:t>
            </a:r>
            <a:r>
              <a:rPr kumimoji="0" lang="en-US" altLang="ja-JP" sz="1846" dirty="0">
                <a:latin typeface="ＭＳ Ｐゴシック" panose="020B0600070205080204" pitchFamily="50" charset="-128"/>
              </a:rPr>
              <a:t>http://www.city.tsukuba.lg.jp/</a:t>
            </a:r>
            <a:endParaRPr kumimoji="0" lang="en-US" altLang="ja-JP" sz="1846"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823291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611560" y="476672"/>
            <a:ext cx="7776864" cy="584775"/>
          </a:xfrm>
          <a:prstGeom prst="rect">
            <a:avLst/>
          </a:prstGeom>
        </p:spPr>
        <p:txBody>
          <a:bodyPr wrap="square">
            <a:spAutoFit/>
          </a:bodyPr>
          <a:lstStyle/>
          <a:p>
            <a:r>
              <a:rPr lang="ja-JP" altLang="ja-JP" sz="3200" dirty="0">
                <a:latin typeface="メイリオ" panose="020B0604030504040204" pitchFamily="50" charset="-128"/>
                <a:ea typeface="メイリオ" panose="020B0604030504040204" pitchFamily="50" charset="-128"/>
              </a:rPr>
              <a:t>官民データ活用推進基本法</a:t>
            </a:r>
            <a:r>
              <a:rPr lang="ja-JP" altLang="en-US" sz="3200" dirty="0">
                <a:latin typeface="メイリオ" panose="020B0604030504040204" pitchFamily="50" charset="-128"/>
                <a:ea typeface="メイリオ" panose="020B0604030504040204" pitchFamily="50" charset="-128"/>
              </a:rPr>
              <a:t>（</a:t>
            </a:r>
            <a:r>
              <a:rPr lang="en-US" altLang="ja-JP" sz="3200" dirty="0">
                <a:latin typeface="メイリオ" panose="020B0604030504040204" pitchFamily="50" charset="-128"/>
                <a:ea typeface="メイリオ" panose="020B0604030504040204" pitchFamily="50" charset="-128"/>
              </a:rPr>
              <a:t>2016.12</a:t>
            </a:r>
            <a:r>
              <a:rPr lang="ja-JP" altLang="en-US" sz="3200" dirty="0">
                <a:latin typeface="メイリオ" panose="020B0604030504040204" pitchFamily="50" charset="-128"/>
                <a:ea typeface="メイリオ" panose="020B0604030504040204" pitchFamily="50" charset="-128"/>
              </a:rPr>
              <a:t>）</a:t>
            </a:r>
            <a:endParaRPr lang="en-US" altLang="ja-JP" sz="3200" dirty="0">
              <a:solidFill>
                <a:schemeClr val="accent2"/>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0" y="0"/>
            <a:ext cx="9144000" cy="369332"/>
          </a:xfrm>
          <a:prstGeom prst="rect">
            <a:avLst/>
          </a:prstGeom>
          <a:solidFill>
            <a:schemeClr val="bg2"/>
          </a:solidFill>
        </p:spPr>
        <p:txBody>
          <a:bodyPr wrap="square" rtlCol="0">
            <a:spAutoFit/>
          </a:bodyPr>
          <a:lstStyle/>
          <a:p>
            <a:r>
              <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はじめに</a:t>
            </a:r>
          </a:p>
        </p:txBody>
      </p:sp>
      <p:sp>
        <p:nvSpPr>
          <p:cNvPr id="7" name="正方形/長方形 6"/>
          <p:cNvSpPr/>
          <p:nvPr/>
        </p:nvSpPr>
        <p:spPr>
          <a:xfrm>
            <a:off x="609600" y="1628800"/>
            <a:ext cx="8210872" cy="3323987"/>
          </a:xfrm>
          <a:prstGeom prst="rect">
            <a:avLst/>
          </a:prstGeom>
        </p:spPr>
        <p:txBody>
          <a:bodyPr wrap="square">
            <a:spAutoFit/>
          </a:bodyPr>
          <a:lstStyle/>
          <a:p>
            <a:pPr algn="l">
              <a:lnSpc>
                <a:spcPct val="150000"/>
              </a:lnSpc>
              <a:defRPr/>
            </a:pPr>
            <a:r>
              <a:rPr lang="ja-JP" altLang="en-US" sz="2800" u="none" dirty="0">
                <a:latin typeface="メイリオ" panose="020B0604030504040204" pitchFamily="50" charset="-128"/>
                <a:ea typeface="メイリオ" panose="020B0604030504040204" pitchFamily="50" charset="-128"/>
              </a:rPr>
              <a:t>官民データ活用推進基本計画</a:t>
            </a:r>
            <a:endParaRPr lang="en-US" altLang="ja-JP" sz="2800" u="none" dirty="0">
              <a:latin typeface="メイリオ" panose="020B0604030504040204" pitchFamily="50" charset="-128"/>
              <a:ea typeface="メイリオ" panose="020B0604030504040204" pitchFamily="50" charset="-128"/>
            </a:endParaRPr>
          </a:p>
          <a:p>
            <a:pPr algn="l">
              <a:lnSpc>
                <a:spcPct val="150000"/>
              </a:lnSpc>
              <a:defRPr/>
            </a:pPr>
            <a:r>
              <a:rPr lang="ja-JP" altLang="en-US" sz="2800" u="none" dirty="0">
                <a:latin typeface="メイリオ" panose="020B0604030504040204" pitchFamily="50" charset="-128"/>
                <a:ea typeface="メイリオ" panose="020B0604030504040204" pitchFamily="50" charset="-128"/>
              </a:rPr>
              <a:t>国・都道府県：策定義務</a:t>
            </a:r>
            <a:r>
              <a:rPr lang="en-US" altLang="ja-JP" sz="2800" u="none" dirty="0">
                <a:latin typeface="メイリオ" panose="020B0604030504040204" pitchFamily="50" charset="-128"/>
                <a:ea typeface="メイリオ" panose="020B0604030504040204" pitchFamily="50" charset="-128"/>
              </a:rPr>
              <a:t>	</a:t>
            </a:r>
            <a:r>
              <a:rPr lang="ja-JP" altLang="en-US" sz="2800" u="none" dirty="0">
                <a:latin typeface="メイリオ" panose="020B0604030504040204" pitchFamily="50" charset="-128"/>
                <a:ea typeface="メイリオ" panose="020B0604030504040204" pitchFamily="50" charset="-128"/>
              </a:rPr>
              <a:t>市町村：努力義務</a:t>
            </a:r>
            <a:endParaRPr lang="en-US" altLang="ja-JP" sz="2800" u="none" dirty="0">
              <a:latin typeface="メイリオ" panose="020B0604030504040204" pitchFamily="50" charset="-128"/>
              <a:ea typeface="メイリオ" panose="020B0604030504040204" pitchFamily="50" charset="-128"/>
            </a:endParaRPr>
          </a:p>
          <a:p>
            <a:pPr algn="l">
              <a:lnSpc>
                <a:spcPct val="150000"/>
              </a:lnSpc>
              <a:defRPr/>
            </a:pPr>
            <a:r>
              <a:rPr lang="ja-JP" altLang="en-US" sz="2800" u="none" dirty="0">
                <a:latin typeface="メイリオ" panose="020B0604030504040204" pitchFamily="50" charset="-128"/>
                <a:ea typeface="メイリオ" panose="020B0604030504040204" pitchFamily="50" charset="-128"/>
              </a:rPr>
              <a:t>基本理念として</a:t>
            </a:r>
            <a:r>
              <a:rPr lang="en-US" altLang="ja-JP" sz="2800" u="none" dirty="0">
                <a:latin typeface="メイリオ" panose="020B0604030504040204" pitchFamily="50" charset="-128"/>
                <a:ea typeface="メイリオ" panose="020B0604030504040204" pitchFamily="50" charset="-128"/>
              </a:rPr>
              <a:t>…</a:t>
            </a:r>
            <a:r>
              <a:rPr lang="en-US" altLang="ja-JP" sz="2800" b="1" u="none" dirty="0">
                <a:latin typeface="メイリオ" panose="020B0604030504040204" pitchFamily="50" charset="-128"/>
                <a:ea typeface="メイリオ" panose="020B0604030504040204" pitchFamily="50" charset="-128"/>
              </a:rPr>
              <a:t>EBPM</a:t>
            </a:r>
            <a:r>
              <a:rPr lang="ja-JP" altLang="en-US" sz="2800" u="none" dirty="0">
                <a:latin typeface="メイリオ" panose="020B0604030504040204" pitchFamily="50" charset="-128"/>
                <a:ea typeface="メイリオ" panose="020B0604030504040204" pitchFamily="50" charset="-128"/>
              </a:rPr>
              <a:t>の推進　</a:t>
            </a:r>
          </a:p>
          <a:p>
            <a:pPr algn="l">
              <a:lnSpc>
                <a:spcPct val="150000"/>
              </a:lnSpc>
              <a:defRPr/>
            </a:pPr>
            <a:r>
              <a:rPr lang="ja-JP" altLang="en-US" sz="2800" u="none" dirty="0">
                <a:latin typeface="メイリオ" panose="020B0604030504040204" pitchFamily="50" charset="-128"/>
                <a:ea typeface="メイリオ" panose="020B0604030504040204" pitchFamily="50" charset="-128"/>
              </a:rPr>
              <a:t>基本的施策として</a:t>
            </a:r>
            <a:r>
              <a:rPr lang="en-US" altLang="ja-JP" sz="2800" u="none" dirty="0">
                <a:latin typeface="メイリオ" panose="020B0604030504040204" pitchFamily="50" charset="-128"/>
                <a:ea typeface="メイリオ" panose="020B0604030504040204" pitchFamily="50" charset="-128"/>
              </a:rPr>
              <a:t>…</a:t>
            </a:r>
            <a:r>
              <a:rPr lang="ja-JP" altLang="en-US" sz="2800" b="1" u="none" dirty="0">
                <a:latin typeface="メイリオ" panose="020B0604030504040204" pitchFamily="50" charset="-128"/>
                <a:ea typeface="メイリオ" panose="020B0604030504040204" pitchFamily="50" charset="-128"/>
              </a:rPr>
              <a:t>オープンデータ化</a:t>
            </a:r>
            <a:r>
              <a:rPr lang="ja-JP" altLang="en-US" sz="2800" u="none" dirty="0">
                <a:latin typeface="メイリオ" panose="020B0604030504040204" pitchFamily="50" charset="-128"/>
                <a:ea typeface="メイリオ" panose="020B0604030504040204" pitchFamily="50" charset="-128"/>
              </a:rPr>
              <a:t>の推進</a:t>
            </a:r>
            <a:endParaRPr lang="en-US" altLang="ja-JP" sz="2800" u="none" dirty="0">
              <a:latin typeface="メイリオ" panose="020B0604030504040204" pitchFamily="50" charset="-128"/>
              <a:ea typeface="メイリオ" panose="020B0604030504040204" pitchFamily="50" charset="-128"/>
            </a:endParaRPr>
          </a:p>
          <a:p>
            <a:pPr algn="l">
              <a:lnSpc>
                <a:spcPct val="150000"/>
              </a:lnSpc>
              <a:defRPr/>
            </a:pPr>
            <a:r>
              <a:rPr lang="ja-JP" altLang="en-US" sz="2800" u="none" dirty="0">
                <a:latin typeface="メイリオ" panose="020B0604030504040204" pitchFamily="50" charset="-128"/>
                <a:ea typeface="メイリオ" panose="020B0604030504040204" pitchFamily="50" charset="-128"/>
              </a:rPr>
              <a:t>自治体でも</a:t>
            </a:r>
            <a:r>
              <a:rPr lang="ja-JP" altLang="en-US" sz="2800" b="1" u="none" dirty="0">
                <a:solidFill>
                  <a:schemeClr val="accent2"/>
                </a:solidFill>
                <a:latin typeface="メイリオ" panose="020B0604030504040204" pitchFamily="50" charset="-128"/>
                <a:ea typeface="メイリオ" panose="020B0604030504040204" pitchFamily="50" charset="-128"/>
              </a:rPr>
              <a:t>運用できる能力</a:t>
            </a:r>
            <a:r>
              <a:rPr lang="ja-JP" altLang="en-US" sz="2800" u="none" dirty="0">
                <a:latin typeface="メイリオ" panose="020B0604030504040204" pitchFamily="50" charset="-128"/>
                <a:ea typeface="メイリオ" panose="020B0604030504040204" pitchFamily="50" charset="-128"/>
              </a:rPr>
              <a:t>が重要</a:t>
            </a: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5</a:t>
            </a:fld>
            <a:endParaRPr lang="en-US" altLang="ja-JP" sz="1108" dirty="0">
              <a:solidFill>
                <a:srgbClr val="000000"/>
              </a:solidFill>
              <a:latin typeface="ＭＳ Ｐゴシック" charset="-128"/>
            </a:endParaRPr>
          </a:p>
        </p:txBody>
      </p:sp>
    </p:spTree>
    <p:extLst>
      <p:ext uri="{BB962C8B-B14F-4D97-AF65-F5344CB8AC3E}">
        <p14:creationId xmlns:p14="http://schemas.microsoft.com/office/powerpoint/2010/main" val="1624428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0" y="0"/>
            <a:ext cx="9144000" cy="369332"/>
          </a:xfrm>
          <a:prstGeom prst="rect">
            <a:avLst/>
          </a:prstGeom>
          <a:solidFill>
            <a:schemeClr val="bg2"/>
          </a:solidFill>
        </p:spPr>
        <p:txBody>
          <a:bodyPr wrap="square" rtlCol="0">
            <a:spAutoFit/>
          </a:bodyPr>
          <a:lstStyle/>
          <a:p>
            <a:r>
              <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はじめに</a:t>
            </a: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6</a:t>
            </a:fld>
            <a:endParaRPr lang="en-US" altLang="ja-JP" sz="1108" dirty="0">
              <a:solidFill>
                <a:srgbClr val="000000"/>
              </a:solidFill>
              <a:latin typeface="ＭＳ Ｐゴシック" charset="-128"/>
            </a:endParaRPr>
          </a:p>
        </p:txBody>
      </p:sp>
      <p:sp>
        <p:nvSpPr>
          <p:cNvPr id="8" name="正方形/長方形 7"/>
          <p:cNvSpPr/>
          <p:nvPr/>
        </p:nvSpPr>
        <p:spPr>
          <a:xfrm>
            <a:off x="611560" y="476672"/>
            <a:ext cx="8352928" cy="584775"/>
          </a:xfrm>
          <a:prstGeom prst="rect">
            <a:avLst/>
          </a:prstGeom>
        </p:spPr>
        <p:txBody>
          <a:bodyPr wrap="square">
            <a:spAutoFit/>
          </a:bodyPr>
          <a:lstStyle/>
          <a:p>
            <a:r>
              <a:rPr lang="ja-JP" altLang="en-US" sz="3200" dirty="0">
                <a:latin typeface="メイリオ" panose="020B0604030504040204" pitchFamily="50" charset="-128"/>
                <a:ea typeface="メイリオ" panose="020B0604030504040204" pitchFamily="50" charset="-128"/>
              </a:rPr>
              <a:t>デジタル・ガバメント実行計画（</a:t>
            </a:r>
            <a:r>
              <a:rPr lang="en-US" altLang="ja-JP" sz="3200" dirty="0">
                <a:latin typeface="メイリオ" panose="020B0604030504040204" pitchFamily="50" charset="-128"/>
                <a:ea typeface="メイリオ" panose="020B0604030504040204" pitchFamily="50" charset="-128"/>
              </a:rPr>
              <a:t>2018.1</a:t>
            </a:r>
            <a:r>
              <a:rPr lang="ja-JP" altLang="en-US" sz="3200" dirty="0">
                <a:latin typeface="メイリオ" panose="020B0604030504040204" pitchFamily="50" charset="-128"/>
                <a:ea typeface="メイリオ" panose="020B0604030504040204" pitchFamily="50" charset="-128"/>
              </a:rPr>
              <a:t>）</a:t>
            </a:r>
          </a:p>
        </p:txBody>
      </p:sp>
      <p:sp>
        <p:nvSpPr>
          <p:cNvPr id="9" name="正方形/長方形 8"/>
          <p:cNvSpPr/>
          <p:nvPr/>
        </p:nvSpPr>
        <p:spPr>
          <a:xfrm>
            <a:off x="107504" y="1556792"/>
            <a:ext cx="9144000" cy="1384995"/>
          </a:xfrm>
          <a:prstGeom prst="rect">
            <a:avLst/>
          </a:prstGeom>
        </p:spPr>
        <p:txBody>
          <a:bodyPr wrap="square">
            <a:spAutoFit/>
          </a:bodyPr>
          <a:lstStyle/>
          <a:p>
            <a:r>
              <a:rPr lang="ja-JP" altLang="en-US" sz="2800" dirty="0">
                <a:latin typeface="メイリオ" panose="020B0604030504040204" pitchFamily="50" charset="-128"/>
                <a:ea typeface="メイリオ" panose="020B0604030504040204" pitchFamily="50" charset="-128"/>
              </a:rPr>
              <a:t>６地方公共団体におけるデジタル・ガバメントの推進</a:t>
            </a:r>
          </a:p>
          <a:p>
            <a:endParaRPr lang="ja-JP" altLang="en-US" sz="28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　４）地方公共団体におけるオープンデータの推進</a:t>
            </a:r>
          </a:p>
        </p:txBody>
      </p:sp>
      <p:sp>
        <p:nvSpPr>
          <p:cNvPr id="10" name="正方形/長方形 9"/>
          <p:cNvSpPr/>
          <p:nvPr/>
        </p:nvSpPr>
        <p:spPr>
          <a:xfrm>
            <a:off x="0" y="3486373"/>
            <a:ext cx="9144000" cy="2523768"/>
          </a:xfrm>
          <a:prstGeom prst="rect">
            <a:avLst/>
          </a:prstGeom>
        </p:spPr>
        <p:txBody>
          <a:bodyPr wrap="square">
            <a:spAutoFit/>
          </a:bodyPr>
          <a:lstStyle/>
          <a:p>
            <a:r>
              <a:rPr lang="ja-JP" altLang="ja-JP" dirty="0">
                <a:latin typeface="メイリオ" panose="020B0604030504040204" pitchFamily="50" charset="-128"/>
                <a:ea typeface="メイリオ" panose="020B0604030504040204" pitchFamily="50" charset="-128"/>
              </a:rPr>
              <a:t>地方公共団体は</a:t>
            </a:r>
            <a:endParaRPr lang="en-US" altLang="ja-JP" dirty="0">
              <a:latin typeface="メイリオ" panose="020B0604030504040204" pitchFamily="50" charset="-128"/>
              <a:ea typeface="メイリオ" panose="020B0604030504040204" pitchFamily="50" charset="-128"/>
            </a:endParaRPr>
          </a:p>
          <a:p>
            <a:r>
              <a:rPr lang="ja-JP" altLang="ja-JP" sz="2800" b="1" dirty="0">
                <a:latin typeface="メイリオ" panose="020B0604030504040204" pitchFamily="50" charset="-128"/>
                <a:ea typeface="メイリオ" panose="020B0604030504040204" pitchFamily="50" charset="-128"/>
              </a:rPr>
              <a:t>行政保有データを原則オープン化</a:t>
            </a:r>
            <a:endParaRPr lang="en-US" altLang="ja-JP" b="1" dirty="0">
              <a:latin typeface="メイリオ" panose="020B0604030504040204" pitchFamily="50" charset="-128"/>
              <a:ea typeface="メイリオ" panose="020B0604030504040204" pitchFamily="50" charset="-128"/>
            </a:endParaRPr>
          </a:p>
          <a:p>
            <a:r>
              <a:rPr lang="ja-JP" altLang="ja-JP" sz="2800" b="1" dirty="0">
                <a:latin typeface="メイリオ" panose="020B0604030504040204" pitchFamily="50" charset="-128"/>
                <a:ea typeface="メイリオ" panose="020B0604030504040204" pitchFamily="50" charset="-128"/>
              </a:rPr>
              <a:t>利用者ニーズに即したオープンデータ</a:t>
            </a:r>
            <a:r>
              <a:rPr lang="ja-JP" altLang="ja-JP" dirty="0">
                <a:latin typeface="メイリオ" panose="020B0604030504040204" pitchFamily="50" charset="-128"/>
                <a:ea typeface="メイリオ" panose="020B0604030504040204" pitchFamily="50" charset="-128"/>
              </a:rPr>
              <a:t>を積極的に進める</a:t>
            </a:r>
            <a:endParaRPr lang="en-US" altLang="ja-JP" dirty="0">
              <a:latin typeface="メイリオ" panose="020B0604030504040204" pitchFamily="50" charset="-128"/>
              <a:ea typeface="メイリオ" panose="020B0604030504040204" pitchFamily="50" charset="-128"/>
            </a:endParaRPr>
          </a:p>
          <a:p>
            <a:r>
              <a:rPr lang="ja-JP" altLang="ja-JP" dirty="0">
                <a:latin typeface="メイリオ" panose="020B0604030504040204" pitchFamily="50" charset="-128"/>
                <a:ea typeface="メイリオ" panose="020B0604030504040204" pitchFamily="50" charset="-128"/>
              </a:rPr>
              <a:t>オープンデータ・バイ・デザインの考え方に基づく</a:t>
            </a:r>
            <a:r>
              <a:rPr lang="ja-JP" altLang="ja-JP" sz="2800" b="1" dirty="0">
                <a:latin typeface="メイリオ" panose="020B0604030504040204" pitchFamily="50" charset="-128"/>
                <a:ea typeface="メイリオ" panose="020B0604030504040204" pitchFamily="50" charset="-128"/>
              </a:rPr>
              <a:t>情報システム</a:t>
            </a:r>
            <a:r>
              <a:rPr lang="ja-JP" altLang="ja-JP" dirty="0">
                <a:latin typeface="メイリオ" panose="020B0604030504040204" pitchFamily="50" charset="-128"/>
                <a:ea typeface="メイリオ" panose="020B0604030504040204" pitchFamily="50" charset="-128"/>
              </a:rPr>
              <a:t>（当該情報システムに係る行政手続を含む。）</a:t>
            </a:r>
            <a:r>
              <a:rPr lang="ja-JP" altLang="ja-JP" sz="2800" b="1" dirty="0">
                <a:latin typeface="メイリオ" panose="020B0604030504040204" pitchFamily="50" charset="-128"/>
                <a:ea typeface="メイリオ" panose="020B0604030504040204" pitchFamily="50" charset="-128"/>
              </a:rPr>
              <a:t>の設計や構築を含めたオープンデータ</a:t>
            </a:r>
            <a:r>
              <a:rPr lang="ja-JP" altLang="ja-JP" dirty="0">
                <a:latin typeface="メイリオ" panose="020B0604030504040204" pitchFamily="50" charset="-128"/>
                <a:ea typeface="メイリオ" panose="020B0604030504040204" pitchFamily="50" charset="-128"/>
              </a:rPr>
              <a:t>及び</a:t>
            </a:r>
            <a:r>
              <a:rPr lang="ja-JP" altLang="ja-JP" sz="2800" b="1" dirty="0">
                <a:latin typeface="メイリオ" panose="020B0604030504040204" pitchFamily="50" charset="-128"/>
                <a:ea typeface="メイリオ" panose="020B0604030504040204" pitchFamily="50" charset="-128"/>
              </a:rPr>
              <a:t>行政内部でのデータ活用を推進する</a:t>
            </a:r>
            <a:r>
              <a:rPr lang="ja-JP" altLang="ja-JP" dirty="0">
                <a:latin typeface="メイリオ" panose="020B0604030504040204" pitchFamily="50" charset="-128"/>
                <a:ea typeface="メイリオ" panose="020B0604030504040204" pitchFamily="50" charset="-128"/>
              </a:rPr>
              <a:t>ことが望ましい。</a:t>
            </a:r>
            <a:endParaRPr lang="ja-JP" altLang="en-US" dirty="0">
              <a:latin typeface="メイリオ" panose="020B0604030504040204" pitchFamily="50" charset="-128"/>
              <a:ea typeface="メイリオ" panose="020B0604030504040204" pitchFamily="50" charset="-128"/>
            </a:endParaRPr>
          </a:p>
        </p:txBody>
      </p:sp>
      <p:sp>
        <p:nvSpPr>
          <p:cNvPr id="11" name="正方形/長方形 10"/>
          <p:cNvSpPr/>
          <p:nvPr/>
        </p:nvSpPr>
        <p:spPr>
          <a:xfrm>
            <a:off x="0" y="6237312"/>
            <a:ext cx="9144000" cy="384721"/>
          </a:xfrm>
          <a:prstGeom prst="rect">
            <a:avLst/>
          </a:prstGeom>
        </p:spPr>
        <p:txBody>
          <a:bodyPr wrap="square">
            <a:spAutoFit/>
          </a:bodyPr>
          <a:lstStyle/>
          <a:p>
            <a:pPr algn="ctr"/>
            <a:r>
              <a:rPr lang="en-US" altLang="ja-JP" sz="19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KPI</a:t>
            </a:r>
            <a:r>
              <a:rPr lang="ja-JP" altLang="ja-JP" sz="19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：地方公共団体におけるオープンデータ取組率（</a:t>
            </a:r>
            <a:r>
              <a:rPr lang="en-US" altLang="ja-JP" sz="19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2020</a:t>
            </a:r>
            <a:r>
              <a:rPr lang="ja-JP" altLang="ja-JP" sz="19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年度までに</a:t>
            </a:r>
            <a:r>
              <a:rPr lang="en-US" altLang="ja-JP" sz="19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100</a:t>
            </a:r>
            <a:r>
              <a:rPr lang="ja-JP" altLang="ja-JP" sz="1900" b="1" dirty="0">
                <a:solidFill>
                  <a:schemeClr val="accent2"/>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1548267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1248554" y="2764311"/>
            <a:ext cx="6646892" cy="0"/>
          </a:xfrm>
          <a:prstGeom prst="line">
            <a:avLst/>
          </a:prstGeom>
          <a:ln w="38100">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5" name="テキスト ボックス 4"/>
          <p:cNvSpPr txBox="1"/>
          <p:nvPr/>
        </p:nvSpPr>
        <p:spPr>
          <a:xfrm>
            <a:off x="1979712" y="2132856"/>
            <a:ext cx="6192688" cy="584775"/>
          </a:xfrm>
          <a:prstGeom prst="rect">
            <a:avLst/>
          </a:prstGeom>
          <a:noFill/>
        </p:spPr>
        <p:txBody>
          <a:bodyPr wrap="square" rtlCol="0">
            <a:spAutoFit/>
          </a:bodyPr>
          <a:lstStyle/>
          <a:p>
            <a:r>
              <a:rPr lang="ja-JP" altLang="en-US" sz="3200" dirty="0"/>
              <a:t>１　つくば市のオープンデータ状況</a:t>
            </a:r>
          </a:p>
        </p:txBody>
      </p:sp>
    </p:spTree>
    <p:extLst>
      <p:ext uri="{BB962C8B-B14F-4D97-AF65-F5344CB8AC3E}">
        <p14:creationId xmlns:p14="http://schemas.microsoft.com/office/powerpoint/2010/main" val="241627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Tools\Kioku\ScreenShot\20190129\1901290952_126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620688"/>
            <a:ext cx="9201324" cy="6237312"/>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つくば市のオープンデータ状況</a:t>
            </a:r>
            <a:endPar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4"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8</a:t>
            </a:fld>
            <a:endParaRPr lang="en-US" altLang="ja-JP" sz="1108" dirty="0">
              <a:solidFill>
                <a:srgbClr val="000000"/>
              </a:solidFill>
              <a:latin typeface="ＭＳ Ｐゴシック" charset="-128"/>
            </a:endParaRPr>
          </a:p>
        </p:txBody>
      </p:sp>
      <p:sp>
        <p:nvSpPr>
          <p:cNvPr id="3" name="テキスト ボックス 2"/>
          <p:cNvSpPr txBox="1"/>
          <p:nvPr/>
        </p:nvSpPr>
        <p:spPr>
          <a:xfrm>
            <a:off x="4788024" y="2060848"/>
            <a:ext cx="3268844" cy="369332"/>
          </a:xfrm>
          <a:prstGeom prst="rect">
            <a:avLst/>
          </a:prstGeom>
          <a:noFill/>
        </p:spPr>
        <p:txBody>
          <a:bodyPr wrap="none" rtlCol="0">
            <a:spAutoFit/>
          </a:bodyPr>
          <a:lstStyle/>
          <a:p>
            <a:r>
              <a:rPr kumimoji="1" lang="en-US" altLang="ja-JP" dirty="0">
                <a:solidFill>
                  <a:srgbClr val="FF0000"/>
                </a:solidFill>
                <a:latin typeface="HGP創英角ﾎﾟｯﾌﾟ体" panose="040B0A00000000000000" pitchFamily="50" charset="-128"/>
                <a:ea typeface="HGP創英角ﾎﾟｯﾌﾟ体" panose="040B0A00000000000000" pitchFamily="50" charset="-128"/>
              </a:rPr>
              <a:t>2018</a:t>
            </a:r>
            <a:r>
              <a:rPr kumimoji="1" lang="ja-JP" altLang="en-US" dirty="0">
                <a:solidFill>
                  <a:srgbClr val="FF0000"/>
                </a:solidFill>
                <a:latin typeface="HGP創英角ﾎﾟｯﾌﾟ体" panose="040B0A00000000000000" pitchFamily="50" charset="-128"/>
                <a:ea typeface="HGP創英角ﾎﾟｯﾌﾟ体" panose="040B0A00000000000000" pitchFamily="50" charset="-128"/>
              </a:rPr>
              <a:t>年</a:t>
            </a:r>
            <a:r>
              <a:rPr kumimoji="1" lang="en-US" altLang="ja-JP" dirty="0">
                <a:solidFill>
                  <a:srgbClr val="FF0000"/>
                </a:solidFill>
                <a:latin typeface="HGP創英角ﾎﾟｯﾌﾟ体" panose="040B0A00000000000000" pitchFamily="50" charset="-128"/>
                <a:ea typeface="HGP創英角ﾎﾟｯﾌﾟ体" panose="040B0A00000000000000" pitchFamily="50" charset="-128"/>
              </a:rPr>
              <a:t>12</a:t>
            </a:r>
            <a:r>
              <a:rPr kumimoji="1" lang="ja-JP" altLang="en-US" dirty="0">
                <a:solidFill>
                  <a:srgbClr val="FF0000"/>
                </a:solidFill>
                <a:latin typeface="HGP創英角ﾎﾟｯﾌﾟ体" panose="040B0A00000000000000" pitchFamily="50" charset="-128"/>
                <a:ea typeface="HGP創英角ﾎﾟｯﾌﾟ体" panose="040B0A00000000000000" pitchFamily="50" charset="-128"/>
              </a:rPr>
              <a:t>月に公開しました！</a:t>
            </a:r>
          </a:p>
        </p:txBody>
      </p:sp>
    </p:spTree>
    <p:extLst>
      <p:ext uri="{BB962C8B-B14F-4D97-AF65-F5344CB8AC3E}">
        <p14:creationId xmlns:p14="http://schemas.microsoft.com/office/powerpoint/2010/main" val="145384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Tools\Kioku\ScreenShot\20190129\1901290952_126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620688"/>
            <a:ext cx="9201324" cy="62373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Tools\Kioku\ScreenShot\20190129\1901290952_126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03648" y="269940"/>
            <a:ext cx="6480720" cy="64070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円/楕円 1"/>
          <p:cNvSpPr/>
          <p:nvPr/>
        </p:nvSpPr>
        <p:spPr>
          <a:xfrm>
            <a:off x="2699792" y="2420888"/>
            <a:ext cx="1728192" cy="1728192"/>
          </a:xfrm>
          <a:prstGeom prst="ellipse">
            <a:avLst/>
          </a:prstGeom>
          <a:solidFill>
            <a:schemeClr val="bg1"/>
          </a:solidFill>
          <a:ln w="57150"/>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dirty="0">
                <a:solidFill>
                  <a:srgbClr val="FF0000"/>
                </a:solidFill>
              </a:rPr>
              <a:t>５２件！</a:t>
            </a:r>
            <a:endParaRPr kumimoji="1" lang="en-US" altLang="ja-JP" sz="2400" dirty="0">
              <a:solidFill>
                <a:srgbClr val="FF0000"/>
              </a:solidFill>
            </a:endParaRPr>
          </a:p>
        </p:txBody>
      </p:sp>
      <p:sp>
        <p:nvSpPr>
          <p:cNvPr id="6" name="Rectangle 8"/>
          <p:cNvSpPr txBox="1">
            <a:spLocks noGrp="1" noChangeArrowheads="1"/>
          </p:cNvSpPr>
          <p:nvPr/>
        </p:nvSpPr>
        <p:spPr bwMode="auto">
          <a:xfrm>
            <a:off x="8323385" y="6383216"/>
            <a:ext cx="609600" cy="211015"/>
          </a:xfrm>
          <a:prstGeom prst="rect">
            <a:avLst/>
          </a:prstGeom>
          <a:noFill/>
          <a:ln w="9525">
            <a:noFill/>
            <a:miter lim="800000"/>
            <a:headEnd/>
            <a:tailEnd/>
          </a:ln>
        </p:spPr>
        <p:txBody>
          <a:bodyPr lIns="0" tIns="0" rIns="0" bIns="0" anchor="ctr"/>
          <a:lstStyle/>
          <a:p>
            <a:pPr algn="r" fontAlgn="base">
              <a:spcBef>
                <a:spcPct val="0"/>
              </a:spcBef>
              <a:spcAft>
                <a:spcPct val="0"/>
              </a:spcAft>
            </a:pPr>
            <a:fld id="{3858A321-86F5-42EE-985A-D00A607D8105}" type="slidenum">
              <a:rPr lang="ja-JP" altLang="en-US" sz="1108">
                <a:solidFill>
                  <a:srgbClr val="000000"/>
                </a:solidFill>
                <a:latin typeface="ＭＳ Ｐゴシック" charset="-128"/>
              </a:rPr>
              <a:pPr algn="r" fontAlgn="base">
                <a:spcBef>
                  <a:spcPct val="0"/>
                </a:spcBef>
                <a:spcAft>
                  <a:spcPct val="0"/>
                </a:spcAft>
              </a:pPr>
              <a:t>9</a:t>
            </a:fld>
            <a:endParaRPr lang="en-US" altLang="ja-JP" sz="1108" dirty="0">
              <a:solidFill>
                <a:srgbClr val="000000"/>
              </a:solidFill>
              <a:latin typeface="ＭＳ Ｐゴシック" charset="-128"/>
            </a:endParaRPr>
          </a:p>
        </p:txBody>
      </p:sp>
      <p:sp>
        <p:nvSpPr>
          <p:cNvPr id="7" name="テキスト ボックス 6"/>
          <p:cNvSpPr txBox="1"/>
          <p:nvPr/>
        </p:nvSpPr>
        <p:spPr>
          <a:xfrm>
            <a:off x="0" y="0"/>
            <a:ext cx="9144000" cy="369332"/>
          </a:xfrm>
          <a:prstGeom prst="rect">
            <a:avLst/>
          </a:prstGeom>
          <a:solidFill>
            <a:schemeClr val="bg2"/>
          </a:solidFill>
        </p:spPr>
        <p:txBody>
          <a:bodyPr wrap="square" rtlCol="0">
            <a:spAutoFit/>
          </a:bodyPr>
          <a:lstStyle/>
          <a:p>
            <a:r>
              <a:rPr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rPr>
              <a:t>つくば市のオープンデータ状況</a:t>
            </a:r>
            <a:endParaRPr kumimoji="1" lang="ja-JP" altLang="en-US"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xmlns="" id="{901F4FD3-E88B-4AC6-B163-1240F3EFA0A3}"/>
              </a:ext>
            </a:extLst>
          </p:cNvPr>
          <p:cNvSpPr txBox="1"/>
          <p:nvPr/>
        </p:nvSpPr>
        <p:spPr>
          <a:xfrm>
            <a:off x="3005073" y="3429000"/>
            <a:ext cx="1061509" cy="261610"/>
          </a:xfrm>
          <a:prstGeom prst="rect">
            <a:avLst/>
          </a:prstGeom>
          <a:noFill/>
        </p:spPr>
        <p:txBody>
          <a:bodyPr wrap="none" rtlCol="0">
            <a:spAutoFit/>
          </a:bodyPr>
          <a:lstStyle/>
          <a:p>
            <a:r>
              <a:rPr kumimoji="1" lang="en-US" altLang="ja-JP" sz="1100" dirty="0">
                <a:solidFill>
                  <a:srgbClr val="FF0000"/>
                </a:solidFill>
                <a:latin typeface="+mn-ea"/>
              </a:rPr>
              <a:t>2019</a:t>
            </a:r>
            <a:r>
              <a:rPr lang="en-US" altLang="ja-JP" sz="1100" dirty="0">
                <a:solidFill>
                  <a:srgbClr val="FF0000"/>
                </a:solidFill>
                <a:latin typeface="+mn-ea"/>
              </a:rPr>
              <a:t>.</a:t>
            </a:r>
            <a:r>
              <a:rPr kumimoji="1" lang="en-US" altLang="ja-JP" sz="1100" dirty="0">
                <a:solidFill>
                  <a:srgbClr val="FF0000"/>
                </a:solidFill>
                <a:latin typeface="+mn-ea"/>
              </a:rPr>
              <a:t>1.11</a:t>
            </a:r>
            <a:r>
              <a:rPr lang="ja-JP" altLang="en-US" sz="1100" dirty="0">
                <a:solidFill>
                  <a:srgbClr val="FF0000"/>
                </a:solidFill>
                <a:latin typeface="+mn-ea"/>
              </a:rPr>
              <a:t> </a:t>
            </a:r>
            <a:r>
              <a:rPr kumimoji="1" lang="ja-JP" altLang="en-US" sz="1100" dirty="0">
                <a:solidFill>
                  <a:srgbClr val="FF0000"/>
                </a:solidFill>
                <a:latin typeface="+mn-ea"/>
              </a:rPr>
              <a:t>現在</a:t>
            </a:r>
          </a:p>
        </p:txBody>
      </p:sp>
    </p:spTree>
    <p:extLst>
      <p:ext uri="{BB962C8B-B14F-4D97-AF65-F5344CB8AC3E}">
        <p14:creationId xmlns:p14="http://schemas.microsoft.com/office/powerpoint/2010/main" val="136416728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051018PPT標準テンプレート">
  <a:themeElements>
    <a:clrScheme name="標準テンプレート">
      <a:dk1>
        <a:srgbClr val="000000"/>
      </a:dk1>
      <a:lt1>
        <a:srgbClr val="FFFFFF"/>
      </a:lt1>
      <a:dk2>
        <a:srgbClr val="000000"/>
      </a:dk2>
      <a:lt2>
        <a:srgbClr val="808080"/>
      </a:lt2>
      <a:accent1>
        <a:srgbClr val="DDDDDD"/>
      </a:accent1>
      <a:accent2>
        <a:srgbClr val="C0C0C0"/>
      </a:accent2>
      <a:accent3>
        <a:srgbClr val="FFFFFF"/>
      </a:accent3>
      <a:accent4>
        <a:srgbClr val="000000"/>
      </a:accent4>
      <a:accent5>
        <a:srgbClr val="0066B3"/>
      </a:accent5>
      <a:accent6>
        <a:srgbClr val="CC0066"/>
      </a:accent6>
      <a:hlink>
        <a:srgbClr val="0066B3"/>
      </a:hlink>
      <a:folHlink>
        <a:srgbClr val="CC0066"/>
      </a:folHlink>
    </a:clrScheme>
    <a:fontScheme name="051018PPT標準テンプレート">
      <a:majorFont>
        <a:latin typeface="HGP創英角ｺﾞｼｯｸUB"/>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tx1"/>
          </a:solidFill>
          <a:tailEnd type="arrow"/>
        </a:ln>
      </a:spPr>
      <a:bodyPr rtlCol="0" anchor="ctr"/>
      <a:lstStyle>
        <a:defPPr algn="ctr">
          <a:defRPr kumimoji="1"/>
        </a:defPPr>
      </a:lstStyle>
      <a:style>
        <a:lnRef idx="2">
          <a:schemeClr val="accent1"/>
        </a:lnRef>
        <a:fillRef idx="0">
          <a:schemeClr val="accent1"/>
        </a:fillRef>
        <a:effectRef idx="1">
          <a:schemeClr val="accent1"/>
        </a:effectRef>
        <a:fontRef idx="minor">
          <a:schemeClr val="tx1"/>
        </a:fontRef>
      </a:style>
    </a:spDef>
    <a:lnDef>
      <a:spPr>
        <a:ln w="9525">
          <a:solidFill>
            <a:schemeClr val="tx1"/>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051018PPT標準テンプレート 1">
        <a:dk1>
          <a:srgbClr val="000000"/>
        </a:dk1>
        <a:lt1>
          <a:srgbClr val="FFFFFF"/>
        </a:lt1>
        <a:dk2>
          <a:srgbClr val="000000"/>
        </a:dk2>
        <a:lt2>
          <a:srgbClr val="808080"/>
        </a:lt2>
        <a:accent1>
          <a:srgbClr val="DDDDDD"/>
        </a:accent1>
        <a:accent2>
          <a:srgbClr val="C0C0C0"/>
        </a:accent2>
        <a:accent3>
          <a:srgbClr val="FFFFFF"/>
        </a:accent3>
        <a:accent4>
          <a:srgbClr val="000000"/>
        </a:accent4>
        <a:accent5>
          <a:srgbClr val="EBEBEB"/>
        </a:accent5>
        <a:accent6>
          <a:srgbClr val="AEAEAE"/>
        </a:accent6>
        <a:hlink>
          <a:srgbClr val="CC0066"/>
        </a:hlink>
        <a:folHlink>
          <a:srgbClr val="0066B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3226</TotalTime>
  <Words>2371</Words>
  <Application>FastSanitizer</Application>
  <PresentationFormat>画面に合わせる (4:3)</PresentationFormat>
  <Paragraphs>465</Paragraphs>
  <Slides>42</Slides>
  <Notes>14</Notes>
  <HiddenSlides>0</HiddenSlides>
  <MMClips>0</MMClips>
  <ScaleCrop>false</ScaleCrop>
  <HeadingPairs>
    <vt:vector size="6" baseType="variant">
      <vt:variant>
        <vt:lpstr>使用されているフォント</vt:lpstr>
      </vt:variant>
      <vt:variant>
        <vt:i4>13</vt:i4>
      </vt:variant>
      <vt:variant>
        <vt:lpstr>テーマ</vt:lpstr>
      </vt:variant>
      <vt:variant>
        <vt:i4>2</vt:i4>
      </vt:variant>
      <vt:variant>
        <vt:lpstr>スライド タイトル</vt:lpstr>
      </vt:variant>
      <vt:variant>
        <vt:i4>42</vt:i4>
      </vt:variant>
    </vt:vector>
  </HeadingPairs>
  <TitlesOfParts>
    <vt:vector size="57" baseType="lpstr">
      <vt:lpstr>HGP創英角ｺﾞｼｯｸUB</vt:lpstr>
      <vt:lpstr>HGP創英角ﾎﾟｯﾌﾟ体</vt:lpstr>
      <vt:lpstr>HGP明朝E</vt:lpstr>
      <vt:lpstr>HGS創英角ｺﾞｼｯｸUB</vt:lpstr>
      <vt:lpstr>HG創英角ﾎﾟｯﾌﾟ体</vt:lpstr>
      <vt:lpstr>HG明朝E</vt:lpstr>
      <vt:lpstr>ＭＳ Ｐゴシック</vt:lpstr>
      <vt:lpstr>メイリオ</vt:lpstr>
      <vt:lpstr>游ゴシック</vt:lpstr>
      <vt:lpstr>游明朝 Demibold</vt:lpstr>
      <vt:lpstr>Arial</vt:lpstr>
      <vt:lpstr>Calibri</vt:lpstr>
      <vt:lpstr>Wingdings</vt:lpstr>
      <vt:lpstr>Office ​​テーマ</vt:lpstr>
      <vt:lpstr>051018PPT標準テンプレート</vt:lpstr>
      <vt:lpstr>つくば市における庁内データ利活用と オープンデータの取組紹介 </vt:lpstr>
      <vt:lpstr>目次</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「データ利活用に関するシンポジウム」を計画中です！！</vt:lpstr>
      <vt:lpstr>PowerPoint プレゼンテーション</vt:lpstr>
    </vt:vector>
  </TitlesOfParts>
  <Company>朝日航洋株式会社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新井千乃</dc:creator>
  <cp:lastModifiedBy>Administrator</cp:lastModifiedBy>
  <cp:revision>68</cp:revision>
  <dcterms:created xsi:type="dcterms:W3CDTF">2019-01-26T02:15:20Z</dcterms:created>
  <dcterms:modified xsi:type="dcterms:W3CDTF">2019-02-25T00:03:33Z</dcterms:modified>
</cp:coreProperties>
</file>