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6"/>
  </p:notesMasterIdLst>
  <p:handoutMasterIdLst>
    <p:handoutMasterId r:id="rId17"/>
  </p:handoutMasterIdLst>
  <p:sldIdLst>
    <p:sldId id="256" r:id="rId2"/>
    <p:sldId id="257" r:id="rId3"/>
    <p:sldId id="258" r:id="rId4"/>
    <p:sldId id="259" r:id="rId5"/>
    <p:sldId id="260" r:id="rId6"/>
    <p:sldId id="261" r:id="rId7"/>
    <p:sldId id="269" r:id="rId8"/>
    <p:sldId id="262" r:id="rId9"/>
    <p:sldId id="263" r:id="rId10"/>
    <p:sldId id="264" r:id="rId11"/>
    <p:sldId id="265" r:id="rId12"/>
    <p:sldId id="266" r:id="rId13"/>
    <p:sldId id="270" r:id="rId14"/>
    <p:sldId id="268" r:id="rId15"/>
  </p:sldIdLst>
  <p:sldSz cx="12192000" cy="6858000"/>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0F0"/>
    <a:srgbClr val="F4F4F4"/>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73245" autoAdjust="0"/>
  </p:normalViewPr>
  <p:slideViewPr>
    <p:cSldViewPr snapToGrid="0">
      <p:cViewPr varScale="1">
        <p:scale>
          <a:sx n="59" d="100"/>
          <a:sy n="59" d="100"/>
        </p:scale>
        <p:origin x="67"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621" cy="494813"/>
          </a:xfrm>
          <a:prstGeom prst="rect">
            <a:avLst/>
          </a:prstGeom>
        </p:spPr>
        <p:txBody>
          <a:bodyPr vert="horz" lIns="90644" tIns="45322" rIns="90644" bIns="45322"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572" y="0"/>
            <a:ext cx="2918621" cy="494813"/>
          </a:xfrm>
          <a:prstGeom prst="rect">
            <a:avLst/>
          </a:prstGeom>
        </p:spPr>
        <p:txBody>
          <a:bodyPr vert="horz" lIns="90644" tIns="45322" rIns="90644" bIns="45322" rtlCol="0"/>
          <a:lstStyle>
            <a:lvl1pPr algn="r">
              <a:defRPr sz="1200"/>
            </a:lvl1pPr>
          </a:lstStyle>
          <a:p>
            <a:fld id="{965AEC55-1C2F-4A25-AE6B-0C8965ABDA43}" type="datetimeFigureOut">
              <a:rPr kumimoji="1" lang="ja-JP" altLang="en-US" smtClean="0"/>
              <a:t>2018/12/28</a:t>
            </a:fld>
            <a:endParaRPr kumimoji="1" lang="ja-JP" altLang="en-US"/>
          </a:p>
        </p:txBody>
      </p:sp>
      <p:sp>
        <p:nvSpPr>
          <p:cNvPr id="4" name="フッター プレースホルダー 3"/>
          <p:cNvSpPr>
            <a:spLocks noGrp="1"/>
          </p:cNvSpPr>
          <p:nvPr>
            <p:ph type="ftr" sz="quarter" idx="2"/>
          </p:nvPr>
        </p:nvSpPr>
        <p:spPr>
          <a:xfrm>
            <a:off x="1" y="9371501"/>
            <a:ext cx="2918621" cy="494813"/>
          </a:xfrm>
          <a:prstGeom prst="rect">
            <a:avLst/>
          </a:prstGeom>
        </p:spPr>
        <p:txBody>
          <a:bodyPr vert="horz" lIns="90644" tIns="45322" rIns="90644" bIns="45322"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572" y="9371501"/>
            <a:ext cx="2918621" cy="494813"/>
          </a:xfrm>
          <a:prstGeom prst="rect">
            <a:avLst/>
          </a:prstGeom>
        </p:spPr>
        <p:txBody>
          <a:bodyPr vert="horz" lIns="90644" tIns="45322" rIns="90644" bIns="45322" rtlCol="0" anchor="b"/>
          <a:lstStyle>
            <a:lvl1pPr algn="r">
              <a:defRPr sz="1200"/>
            </a:lvl1pPr>
          </a:lstStyle>
          <a:p>
            <a:fld id="{A2A90226-5601-4298-B063-2E2913484897}" type="slidenum">
              <a:rPr kumimoji="1" lang="ja-JP" altLang="en-US" smtClean="0"/>
              <a:t>‹#›</a:t>
            </a:fld>
            <a:endParaRPr kumimoji="1" lang="ja-JP" altLang="en-US"/>
          </a:p>
        </p:txBody>
      </p:sp>
    </p:spTree>
    <p:extLst>
      <p:ext uri="{BB962C8B-B14F-4D97-AF65-F5344CB8AC3E}">
        <p14:creationId xmlns:p14="http://schemas.microsoft.com/office/powerpoint/2010/main" val="23149444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2918832" cy="495029"/>
          </a:xfrm>
          <a:prstGeom prst="rect">
            <a:avLst/>
          </a:prstGeom>
        </p:spPr>
        <p:txBody>
          <a:bodyPr vert="horz" lIns="90630" tIns="45314" rIns="90630" bIns="45314"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5" y="2"/>
            <a:ext cx="2918832" cy="495029"/>
          </a:xfrm>
          <a:prstGeom prst="rect">
            <a:avLst/>
          </a:prstGeom>
        </p:spPr>
        <p:txBody>
          <a:bodyPr vert="horz" lIns="90630" tIns="45314" rIns="90630" bIns="45314" rtlCol="0"/>
          <a:lstStyle>
            <a:lvl1pPr algn="r">
              <a:defRPr sz="1200"/>
            </a:lvl1pPr>
          </a:lstStyle>
          <a:p>
            <a:fld id="{8D28F4F6-A130-43DA-B834-95F6E288E405}" type="datetimeFigureOut">
              <a:rPr kumimoji="1" lang="ja-JP" altLang="en-US" smtClean="0"/>
              <a:t>2018/12/28</a:t>
            </a:fld>
            <a:endParaRPr kumimoji="1" lang="ja-JP" altLang="en-US"/>
          </a:p>
        </p:txBody>
      </p:sp>
      <p:sp>
        <p:nvSpPr>
          <p:cNvPr id="4" name="スライド イメージ プレースホルダー 3"/>
          <p:cNvSpPr>
            <a:spLocks noGrp="1" noRot="1" noChangeAspect="1"/>
          </p:cNvSpPr>
          <p:nvPr>
            <p:ph type="sldImg" idx="2"/>
          </p:nvPr>
        </p:nvSpPr>
        <p:spPr>
          <a:xfrm>
            <a:off x="404813" y="1231900"/>
            <a:ext cx="5926137" cy="3333750"/>
          </a:xfrm>
          <a:prstGeom prst="rect">
            <a:avLst/>
          </a:prstGeom>
          <a:noFill/>
          <a:ln w="12700">
            <a:solidFill>
              <a:prstClr val="black"/>
            </a:solidFill>
          </a:ln>
        </p:spPr>
        <p:txBody>
          <a:bodyPr vert="horz" lIns="90630" tIns="45314" rIns="90630" bIns="45314" rtlCol="0" anchor="ctr"/>
          <a:lstStyle/>
          <a:p>
            <a:endParaRPr lang="ja-JP" altLang="en-US"/>
          </a:p>
        </p:txBody>
      </p:sp>
      <p:sp>
        <p:nvSpPr>
          <p:cNvPr id="5" name="ノート プレースホルダー 4"/>
          <p:cNvSpPr>
            <a:spLocks noGrp="1"/>
          </p:cNvSpPr>
          <p:nvPr>
            <p:ph type="body" sz="quarter" idx="3"/>
          </p:nvPr>
        </p:nvSpPr>
        <p:spPr>
          <a:xfrm>
            <a:off x="673577" y="4748165"/>
            <a:ext cx="5388610" cy="3884860"/>
          </a:xfrm>
          <a:prstGeom prst="rect">
            <a:avLst/>
          </a:prstGeom>
        </p:spPr>
        <p:txBody>
          <a:bodyPr vert="horz" lIns="90630" tIns="45314" rIns="90630" bIns="45314"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286"/>
            <a:ext cx="2918832" cy="495028"/>
          </a:xfrm>
          <a:prstGeom prst="rect">
            <a:avLst/>
          </a:prstGeom>
        </p:spPr>
        <p:txBody>
          <a:bodyPr vert="horz" lIns="90630" tIns="45314" rIns="90630" bIns="45314"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5" y="9371286"/>
            <a:ext cx="2918832" cy="495028"/>
          </a:xfrm>
          <a:prstGeom prst="rect">
            <a:avLst/>
          </a:prstGeom>
        </p:spPr>
        <p:txBody>
          <a:bodyPr vert="horz" lIns="90630" tIns="45314" rIns="90630" bIns="45314" rtlCol="0" anchor="b"/>
          <a:lstStyle>
            <a:lvl1pPr algn="r">
              <a:defRPr sz="1200"/>
            </a:lvl1pPr>
          </a:lstStyle>
          <a:p>
            <a:fld id="{3323A21D-4322-4944-A617-6196310E5E40}" type="slidenum">
              <a:rPr kumimoji="1" lang="ja-JP" altLang="en-US" smtClean="0"/>
              <a:t>‹#›</a:t>
            </a:fld>
            <a:endParaRPr kumimoji="1" lang="ja-JP" altLang="en-US"/>
          </a:p>
        </p:txBody>
      </p:sp>
    </p:spTree>
    <p:extLst>
      <p:ext uri="{BB962C8B-B14F-4D97-AF65-F5344CB8AC3E}">
        <p14:creationId xmlns:p14="http://schemas.microsoft.com/office/powerpoint/2010/main" val="244324152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323A21D-4322-4944-A617-6196310E5E40}" type="slidenum">
              <a:rPr kumimoji="1" lang="ja-JP" altLang="en-US" smtClean="0"/>
              <a:t>1</a:t>
            </a:fld>
            <a:endParaRPr kumimoji="1" lang="ja-JP" altLang="en-US"/>
          </a:p>
        </p:txBody>
      </p:sp>
    </p:spTree>
    <p:extLst>
      <p:ext uri="{BB962C8B-B14F-4D97-AF65-F5344CB8AC3E}">
        <p14:creationId xmlns:p14="http://schemas.microsoft.com/office/powerpoint/2010/main" val="3395057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323A21D-4322-4944-A617-6196310E5E40}" type="slidenum">
              <a:rPr kumimoji="1" lang="ja-JP" altLang="en-US" smtClean="0"/>
              <a:t>2</a:t>
            </a:fld>
            <a:endParaRPr kumimoji="1" lang="ja-JP" altLang="en-US"/>
          </a:p>
        </p:txBody>
      </p:sp>
    </p:spTree>
    <p:extLst>
      <p:ext uri="{BB962C8B-B14F-4D97-AF65-F5344CB8AC3E}">
        <p14:creationId xmlns:p14="http://schemas.microsoft.com/office/powerpoint/2010/main" val="23500276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323A21D-4322-4944-A617-6196310E5E40}" type="slidenum">
              <a:rPr kumimoji="1" lang="ja-JP" altLang="en-US" smtClean="0"/>
              <a:t>3</a:t>
            </a:fld>
            <a:endParaRPr kumimoji="1" lang="ja-JP" altLang="en-US"/>
          </a:p>
        </p:txBody>
      </p:sp>
    </p:spTree>
    <p:extLst>
      <p:ext uri="{BB962C8B-B14F-4D97-AF65-F5344CB8AC3E}">
        <p14:creationId xmlns:p14="http://schemas.microsoft.com/office/powerpoint/2010/main" val="18134262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smtClean="0"/>
          </a:p>
          <a:p>
            <a:endParaRPr kumimoji="1" lang="en-US" altLang="ja-JP" dirty="0" smtClean="0"/>
          </a:p>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3323A21D-4322-4944-A617-6196310E5E40}" type="slidenum">
              <a:rPr kumimoji="1" lang="ja-JP" altLang="en-US" smtClean="0"/>
              <a:t>4</a:t>
            </a:fld>
            <a:endParaRPr kumimoji="1" lang="ja-JP" altLang="en-US"/>
          </a:p>
        </p:txBody>
      </p:sp>
    </p:spTree>
    <p:extLst>
      <p:ext uri="{BB962C8B-B14F-4D97-AF65-F5344CB8AC3E}">
        <p14:creationId xmlns:p14="http://schemas.microsoft.com/office/powerpoint/2010/main" val="813949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323A21D-4322-4944-A617-6196310E5E40}" type="slidenum">
              <a:rPr kumimoji="1" lang="ja-JP" altLang="en-US" smtClean="0"/>
              <a:t>5</a:t>
            </a:fld>
            <a:endParaRPr kumimoji="1" lang="ja-JP" altLang="en-US"/>
          </a:p>
        </p:txBody>
      </p:sp>
    </p:spTree>
    <p:extLst>
      <p:ext uri="{BB962C8B-B14F-4D97-AF65-F5344CB8AC3E}">
        <p14:creationId xmlns:p14="http://schemas.microsoft.com/office/powerpoint/2010/main" val="10098245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2"/>
              </a:gs>
              <a:gs pos="100000">
                <a:schemeClr val="accent2">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2"/>
              </a:gs>
              <a:gs pos="100000">
                <a:schemeClr val="accent2">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2">
                    <a:lumMod val="50000"/>
                  </a:schemeClr>
                </a:solidFill>
              </a:defRPr>
            </a:lvl1pPr>
          </a:lstStyle>
          <a:p>
            <a:fld id="{F5869DFF-8322-48AE-AF74-F449CB83653F}" type="datetime1">
              <a:rPr lang="en-US" altLang="ja-JP" smtClean="0"/>
              <a:t>12/28/2018</a:t>
            </a:fld>
            <a:endParaRPr lang="en-US" dirty="0"/>
          </a:p>
        </p:txBody>
      </p:sp>
      <p:sp>
        <p:nvSpPr>
          <p:cNvPr id="5" name="Footer Placeholder 4"/>
          <p:cNvSpPr>
            <a:spLocks noGrp="1"/>
          </p:cNvSpPr>
          <p:nvPr>
            <p:ph type="ftr" sz="quarter" idx="11"/>
          </p:nvPr>
        </p:nvSpPr>
        <p:spPr>
          <a:xfrm rot="21420000">
            <a:off x="-9144" y="4882896"/>
            <a:ext cx="4050792" cy="1197864"/>
          </a:xfrm>
        </p:spPr>
        <p:txBody>
          <a:bodyPr vert="horz" lIns="91440" tIns="45720" rIns="91440" bIns="45720" rtlCol="0" anchor="ctr"/>
          <a:lstStyle>
            <a:lvl1pPr algn="r">
              <a:defRPr lang="en-US" sz="5400" dirty="0"/>
            </a:lvl1pPr>
          </a:lstStyle>
          <a:p>
            <a:endParaRPr lang="en-US" dirty="0"/>
          </a:p>
        </p:txBody>
      </p:sp>
      <p:sp>
        <p:nvSpPr>
          <p:cNvPr id="6" name="Slide Number Placeholder 5"/>
          <p:cNvSpPr>
            <a:spLocks noGrp="1"/>
          </p:cNvSpPr>
          <p:nvPr>
            <p:ph type="sldNum" sz="quarter" idx="12"/>
          </p:nvPr>
        </p:nvSpPr>
        <p:spPr>
          <a:xfrm rot="21420000">
            <a:off x="201856" y="4333837"/>
            <a:ext cx="907186" cy="498470"/>
          </a:xfrm>
        </p:spPr>
        <p:txBody>
          <a:bodyPr/>
          <a:lstStyle>
            <a:lvl1pPr>
              <a:defRPr sz="2400">
                <a:solidFill>
                  <a:schemeClr val="tx1">
                    <a:lumMod val="75000"/>
                    <a:lumOff val="25000"/>
                  </a:schemeClr>
                </a:solidFill>
              </a:defRPr>
            </a:lvl1pPr>
          </a:lstStyle>
          <a:p>
            <a:fld id="{6D22F896-40B5-4ADD-8801-0D06FADFA095}" type="slidenum">
              <a:rPr lang="en-US" dirty="0"/>
              <a:pPr/>
              <a:t>‹#›</a:t>
            </a:fld>
            <a:endParaRPr lang="en-US" dirty="0"/>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427DF23-8120-4688-AE83-5A139EAA97C1}" type="datetime1">
              <a:rPr lang="en-US" altLang="ja-JP" smtClean="0"/>
              <a:t>12/28/2018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A578FDF-9438-4CD6-9CEC-2994875148F5}" type="datetime1">
              <a:rPr lang="en-US" altLang="ja-JP" smtClean="0"/>
              <a:t>12/28/2018</a:t>
            </a:fld>
            <a:endParaRPr lang="en-US" dirty="0"/>
          </a:p>
        </p:txBody>
      </p:sp>
      <p:sp>
        <p:nvSpPr>
          <p:cNvPr id="6" name="Footer Placeholder 5"/>
          <p:cNvSpPr>
            <a:spLocks noGrp="1"/>
          </p:cNvSpPr>
          <p:nvPr>
            <p:ph type="ftr" sz="quarter" idx="11"/>
          </p:nvPr>
        </p:nvSpPr>
        <p:spPr>
          <a:xfrm>
            <a:off x="1695664" y="5757334"/>
            <a:ext cx="5499719" cy="498470"/>
          </a:xfrm>
        </p:spPr>
        <p:txBody>
          <a:bodyPr/>
          <a:lstStyle/>
          <a:p>
            <a:endParaRPr lang="en-US" dirty="0"/>
          </a:p>
        </p:txBody>
      </p:sp>
      <p:sp>
        <p:nvSpPr>
          <p:cNvPr id="7" name="Slide Number Placeholder 6"/>
          <p:cNvSpPr>
            <a:spLocks noGrp="1"/>
          </p:cNvSpPr>
          <p:nvPr>
            <p:ph type="sldNum" sz="quarter" idx="12"/>
          </p:nvPr>
        </p:nvSpPr>
        <p:spPr>
          <a:xfrm>
            <a:off x="685779" y="5757334"/>
            <a:ext cx="907186" cy="498470"/>
          </a:xfrm>
        </p:spPr>
        <p:txBody>
          <a:bodyPr/>
          <a:lstStyle/>
          <a:p>
            <a:fld id="{6D22F896-40B5-4ADD-8801-0D06FADFA095}" type="slidenum">
              <a:rPr lang="en-US" dirty="0"/>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ja-JP" altLang="en-US" smtClean="0"/>
              <a:t>マスター タイトルの書式設定</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8BD0AF9D-83FA-4FD7-AF5E-6AC087179F6E}" type="datetime1">
              <a:rPr lang="en-US" altLang="ja-JP" smtClean="0"/>
              <a:t>12/28/2018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B6316621-D349-480E-91F7-70BF6B0E14E2}" type="datetime1">
              <a:rPr lang="en-US" altLang="ja-JP" smtClean="0"/>
              <a:t>12/28/2018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15" name="Title 1"/>
          <p:cNvSpPr>
            <a:spLocks noGrp="1"/>
          </p:cNvSpPr>
          <p:nvPr>
            <p:ph type="title"/>
          </p:nvPr>
        </p:nvSpPr>
        <p:spPr>
          <a:xfrm>
            <a:off x="685802" y="576000"/>
            <a:ext cx="10394706" cy="1151965"/>
          </a:xfrm>
        </p:spPr>
        <p:txBody>
          <a:bodyPr/>
          <a:lstStyle>
            <a:lvl1pPr algn="ctr">
              <a:defRPr/>
            </a:lvl1pPr>
          </a:lstStyle>
          <a:p>
            <a:r>
              <a:rPr lang="ja-JP" altLang="en-US" smtClean="0"/>
              <a:t>マスター タイトルの書式設定</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3" name="Date Placeholder 2"/>
          <p:cNvSpPr>
            <a:spLocks noGrp="1"/>
          </p:cNvSpPr>
          <p:nvPr>
            <p:ph type="dt" sz="half" idx="10"/>
          </p:nvPr>
        </p:nvSpPr>
        <p:spPr/>
        <p:txBody>
          <a:bodyPr/>
          <a:lstStyle/>
          <a:p>
            <a:fld id="{1A4DCF73-AD8B-4CED-9669-565FFBA319B6}" type="datetime1">
              <a:rPr lang="en-US" altLang="ja-JP" smtClean="0"/>
              <a:t>12/28/2018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30" name="Title 1"/>
          <p:cNvSpPr>
            <a:spLocks noGrp="1"/>
          </p:cNvSpPr>
          <p:nvPr>
            <p:ph type="title"/>
          </p:nvPr>
        </p:nvSpPr>
        <p:spPr>
          <a:xfrm>
            <a:off x="685801" y="540000"/>
            <a:ext cx="10396882" cy="1151965"/>
          </a:xfrm>
        </p:spPr>
        <p:txBody>
          <a:bodyPr/>
          <a:lstStyle>
            <a:lvl1pPr algn="ctr">
              <a:defRPr/>
            </a:lvl1pPr>
          </a:lstStyle>
          <a:p>
            <a:r>
              <a:rPr lang="ja-JP" altLang="en-US" smtClean="0"/>
              <a:t>マスター タイトルの書式設定</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3" name="Date Placeholder 2"/>
          <p:cNvSpPr>
            <a:spLocks noGrp="1"/>
          </p:cNvSpPr>
          <p:nvPr>
            <p:ph type="dt" sz="half" idx="10"/>
          </p:nvPr>
        </p:nvSpPr>
        <p:spPr/>
        <p:txBody>
          <a:bodyPr/>
          <a:lstStyle/>
          <a:p>
            <a:fld id="{34830228-105C-4B65-9D60-78308DD2044E}" type="datetime1">
              <a:rPr lang="en-US" altLang="ja-JP" smtClean="0"/>
              <a:t>12/28/2018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ja-JP" altLang="en-US" smtClean="0"/>
              <a:t>マスター タイトルの書式設定</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38FA126-12B9-4681-B356-3D950456FF06}" type="datetime1">
              <a:rPr lang="en-US" altLang="ja-JP" smtClean="0"/>
              <a:t>12/28/2018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ja-JP" altLang="en-US" smtClean="0"/>
              <a:t>マスター タイトルの書式設定</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B6BAA447-56F9-42F2-8CF8-8C47A9FF32F8}" type="datetime1">
              <a:rPr lang="en-US" altLang="ja-JP" smtClean="0"/>
              <a:t>12/28/2018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smtClean="0"/>
              <a:t>マスター タイトルの書式設定</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10"/>
          </p:nvPr>
        </p:nvSpPr>
        <p:spPr/>
        <p:txBody>
          <a:bodyPr/>
          <a:lstStyle/>
          <a:p>
            <a:fld id="{76DDE49F-592A-4E66-8E12-36DCE98BE598}" type="datetime1">
              <a:rPr lang="en-US" altLang="ja-JP" smtClean="0"/>
              <a:t>12/28/2018</a:t>
            </a:fld>
            <a:endParaRPr lang="en-US" dirty="0"/>
          </a:p>
        </p:txBody>
      </p:sp>
      <p:sp>
        <p:nvSpPr>
          <p:cNvPr id="5" name="Footer Placeholder 4"/>
          <p:cNvSpPr>
            <a:spLocks noGrp="1"/>
          </p:cNvSpPr>
          <p:nvPr>
            <p:ph type="ftr" sz="quarter" idx="11"/>
          </p:nvPr>
        </p:nvSpPr>
        <p:spPr>
          <a:xfrm>
            <a:off x="1695675" y="5757334"/>
            <a:ext cx="5499719" cy="498470"/>
          </a:xfrm>
        </p:spPr>
        <p:txBody>
          <a:bodyPr/>
          <a:lstStyle/>
          <a:p>
            <a:endParaRPr lang="en-US" dirty="0"/>
          </a:p>
        </p:txBody>
      </p:sp>
      <p:sp>
        <p:nvSpPr>
          <p:cNvPr id="6" name="Slide Number Placeholder 5"/>
          <p:cNvSpPr>
            <a:spLocks noGrp="1"/>
          </p:cNvSpPr>
          <p:nvPr>
            <p:ph type="sldNum" sz="quarter" idx="12"/>
          </p:nvPr>
        </p:nvSpPr>
        <p:spPr>
          <a:xfrm>
            <a:off x="685800" y="5746016"/>
            <a:ext cx="907186" cy="498470"/>
          </a:xfrm>
        </p:spPr>
        <p:txBody>
          <a:bodyPr/>
          <a:lstStyle/>
          <a:p>
            <a:fld id="{6D22F896-40B5-4ADD-8801-0D06FADFA095}"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4EF8AFFB-BB5E-4033-BCDF-50F08909E8A5}" type="datetime1">
              <a:rPr lang="en-US" altLang="ja-JP" smtClean="0"/>
              <a:t>12/28/2018</a:t>
            </a:fld>
            <a:endParaRPr lang="en-US" dirty="0"/>
          </a:p>
        </p:txBody>
      </p:sp>
      <p:sp>
        <p:nvSpPr>
          <p:cNvPr id="5" name="Footer Placeholder 4"/>
          <p:cNvSpPr>
            <a:spLocks noGrp="1"/>
          </p:cNvSpPr>
          <p:nvPr>
            <p:ph type="ftr" sz="quarter" idx="11"/>
          </p:nvPr>
        </p:nvSpPr>
        <p:spPr>
          <a:xfrm>
            <a:off x="1671222" y="5757334"/>
            <a:ext cx="5499719" cy="498470"/>
          </a:xfrm>
        </p:spPr>
        <p:txBody>
          <a:bodyPr/>
          <a:lstStyle/>
          <a:p>
            <a:endParaRPr lang="en-US" dirty="0"/>
          </a:p>
        </p:txBody>
      </p:sp>
      <p:sp>
        <p:nvSpPr>
          <p:cNvPr id="6" name="Slide Number Placeholder 5"/>
          <p:cNvSpPr>
            <a:spLocks noGrp="1"/>
          </p:cNvSpPr>
          <p:nvPr>
            <p:ph type="sldNum" sz="quarter" idx="12"/>
          </p:nvPr>
        </p:nvSpPr>
        <p:spPr>
          <a:xfrm>
            <a:off x="685801" y="5757334"/>
            <a:ext cx="907186" cy="498470"/>
          </a:xfrm>
        </p:spPr>
        <p:txBody>
          <a:bodyPr/>
          <a:lstStyle/>
          <a:p>
            <a:fld id="{6D22F896-40B5-4ADD-8801-0D06FADFA095}" type="slidenum">
              <a:rPr lang="en-US" dirty="0"/>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14" name="Title 1"/>
          <p:cNvSpPr>
            <a:spLocks noGrp="1"/>
          </p:cNvSpPr>
          <p:nvPr>
            <p:ph type="title"/>
          </p:nvPr>
        </p:nvSpPr>
        <p:spPr>
          <a:xfrm>
            <a:off x="685801" y="540000"/>
            <a:ext cx="10396882" cy="1158140"/>
          </a:xfrm>
        </p:spPr>
        <p:txBody>
          <a:bodyPr/>
          <a:lstStyle/>
          <a:p>
            <a:r>
              <a:rPr lang="ja-JP" altLang="en-US" dirty="0" smtClean="0"/>
              <a:t>マスター タイトルの書式設定</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AC40DD86-12D0-4B7E-8CF6-32B7A35F2EB9}" type="datetime1">
              <a:rPr lang="en-US" altLang="ja-JP" smtClean="0"/>
              <a:t>12/28/2018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4" name="Title 1"/>
          <p:cNvSpPr>
            <a:spLocks noGrp="1"/>
          </p:cNvSpPr>
          <p:nvPr>
            <p:ph type="title"/>
          </p:nvPr>
        </p:nvSpPr>
        <p:spPr>
          <a:xfrm>
            <a:off x="685801" y="540000"/>
            <a:ext cx="10394707" cy="1158140"/>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2" name="Content Placeholder 3"/>
          <p:cNvSpPr>
            <a:spLocks noGrp="1"/>
          </p:cNvSpPr>
          <p:nvPr>
            <p:ph sz="quarter" idx="13"/>
          </p:nvPr>
        </p:nvSpPr>
        <p:spPr>
          <a:xfrm>
            <a:off x="685802" y="2861733"/>
            <a:ext cx="5088712" cy="2512852"/>
          </a:xfrm>
        </p:spPr>
        <p:txBody>
          <a:bodyPr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3" name="Content Placeholder 5"/>
          <p:cNvSpPr>
            <a:spLocks noGrp="1"/>
          </p:cNvSpPr>
          <p:nvPr>
            <p:ph sz="quarter" idx="14"/>
          </p:nvPr>
        </p:nvSpPr>
        <p:spPr>
          <a:xfrm>
            <a:off x="5993969" y="2861733"/>
            <a:ext cx="5088713" cy="2512852"/>
          </a:xfrm>
        </p:spPr>
        <p:txBody>
          <a:bodyPr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B52E3FAF-BFDB-4133-8A6F-2E4B6F3F5571}" type="datetime1">
              <a:rPr lang="en-US" altLang="ja-JP" smtClean="0"/>
              <a:t>12/28/2018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6293B1D1-E1ED-4CA4-8FCB-0A875F5AB555}" type="datetime1">
              <a:rPr lang="en-US" altLang="ja-JP" smtClean="0"/>
              <a:t>12/28/2018</a:t>
            </a:fld>
            <a:endParaRPr lang="en-US" dirty="0"/>
          </a:p>
        </p:txBody>
      </p:sp>
      <p:sp>
        <p:nvSpPr>
          <p:cNvPr id="4" name="Footer Placeholder 3"/>
          <p:cNvSpPr>
            <a:spLocks noGrp="1"/>
          </p:cNvSpPr>
          <p:nvPr>
            <p:ph type="ftr" sz="quarter" idx="11"/>
          </p:nvPr>
        </p:nvSpPr>
        <p:spPr>
          <a:xfrm>
            <a:off x="1706733" y="5757334"/>
            <a:ext cx="5499719" cy="498470"/>
          </a:xfrm>
        </p:spPr>
        <p:txBody>
          <a:bodyPr/>
          <a:lstStyle/>
          <a:p>
            <a:endParaRPr lang="en-US" dirty="0"/>
          </a:p>
        </p:txBody>
      </p:sp>
      <p:sp>
        <p:nvSpPr>
          <p:cNvPr id="5" name="Slide Number Placeholder 4"/>
          <p:cNvSpPr>
            <a:spLocks noGrp="1"/>
          </p:cNvSpPr>
          <p:nvPr>
            <p:ph type="sldNum" sz="quarter" idx="12"/>
          </p:nvPr>
        </p:nvSpPr>
        <p:spPr>
          <a:xfrm>
            <a:off x="685801" y="5757334"/>
            <a:ext cx="907186" cy="498470"/>
          </a:xfrm>
        </p:spPr>
        <p:txBody>
          <a:bodyPr/>
          <a:lstStyle/>
          <a:p>
            <a:fld id="{6D22F896-40B5-4ADD-8801-0D06FADFA095}" type="slidenum">
              <a:rPr lang="en-US" dirty="0"/>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366820-BE7B-40EB-8FC0-F5EBCEB588D1}" type="datetime1">
              <a:rPr lang="en-US" altLang="ja-JP" smtClean="0"/>
              <a:t>12/28/2018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ja-JP" altLang="en-US" smtClean="0"/>
              <a:t>マスター タイトルの書式設定</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E2E34995-5779-4DE9-A6B3-E46E8760598F}" type="datetime1">
              <a:rPr lang="en-US" altLang="ja-JP" smtClean="0"/>
              <a:t>12/28/2018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094ECAF5-EB3E-402A-8EB0-D2159125B9DD}" type="datetime1">
              <a:rPr lang="en-US" altLang="ja-JP" smtClean="0"/>
              <a:t>12/28/2018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2"/>
                </a:gs>
                <a:gs pos="100000">
                  <a:schemeClr val="accent2">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540000"/>
            <a:ext cx="10396882" cy="1151965"/>
          </a:xfrm>
          <a:prstGeom prst="rect">
            <a:avLst/>
          </a:prstGeom>
        </p:spPr>
        <p:txBody>
          <a:bodyPr vert="horz" lIns="91440" tIns="45720" rIns="91440" bIns="45720" rtlCol="0" anchor="ctr">
            <a:normAutofit/>
          </a:bodyPr>
          <a:lstStyle/>
          <a:p>
            <a:r>
              <a:rPr lang="ja-JP" altLang="en-US" dirty="0" smtClean="0"/>
              <a:t>マスター タイトルの書式設定</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2">
                    <a:lumMod val="50000"/>
                  </a:schemeClr>
                </a:solidFill>
              </a:defRPr>
            </a:lvl1pPr>
          </a:lstStyle>
          <a:p>
            <a:fld id="{CC46493A-4A45-4F2E-9BC6-F348FD13F1D4}" type="datetime1">
              <a:rPr lang="en-US" altLang="ja-JP" smtClean="0"/>
              <a:t>12/28/2018</a:t>
            </a:fld>
            <a:endParaRPr lang="en-US" dirty="0"/>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2">
                    <a:lumMod val="50000"/>
                  </a:schemeClr>
                </a:solidFill>
              </a:defRPr>
            </a:lvl1pPr>
          </a:lstStyle>
          <a:p>
            <a:endParaRPr lang="en-US" dirty="0"/>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2">
                    <a:lumMod val="50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kumimoji="1" sz="4800" u="sng" kern="1200" cap="all" baseline="0">
          <a:solidFill>
            <a:schemeClr val="accent2"/>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kumimoji="1"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1.xml"/><Relationship Id="rId5" Type="http://schemas.openxmlformats.org/officeDocument/2006/relationships/image" Target="../media/image31.png"/><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7.png"/><Relationship Id="rId7"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0.jpeg"/></Relationships>
</file>

<file path=ppt/slides/_rels/slide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愛知県の官民データ活用の推進について</a:t>
            </a:r>
            <a:endParaRPr kumimoji="1" lang="ja-JP" altLang="en-US" dirty="0"/>
          </a:p>
        </p:txBody>
      </p:sp>
      <p:sp>
        <p:nvSpPr>
          <p:cNvPr id="3" name="サブタイトル 2"/>
          <p:cNvSpPr>
            <a:spLocks noGrp="1"/>
          </p:cNvSpPr>
          <p:nvPr>
            <p:ph type="subTitle" idx="1"/>
          </p:nvPr>
        </p:nvSpPr>
        <p:spPr/>
        <p:txBody>
          <a:bodyPr/>
          <a:lstStyle/>
          <a:p>
            <a:r>
              <a:rPr lang="ja-JP" altLang="en-US" dirty="0"/>
              <a:t>愛知県</a:t>
            </a:r>
            <a:r>
              <a:rPr lang="ja-JP" altLang="en-US" dirty="0" smtClean="0"/>
              <a:t>振興部情報企画課</a:t>
            </a:r>
            <a:endParaRPr lang="zh-TW" altLang="en-US" dirty="0"/>
          </a:p>
          <a:p>
            <a:endParaRPr kumimoji="1" lang="ja-JP" altLang="en-US" dirty="0"/>
          </a:p>
        </p:txBody>
      </p:sp>
      <p:sp>
        <p:nvSpPr>
          <p:cNvPr id="7" name="日付プレースホルダー 6"/>
          <p:cNvSpPr>
            <a:spLocks noGrp="1"/>
          </p:cNvSpPr>
          <p:nvPr>
            <p:ph type="dt" sz="half" idx="10"/>
          </p:nvPr>
        </p:nvSpPr>
        <p:spPr/>
        <p:txBody>
          <a:bodyPr/>
          <a:lstStyle/>
          <a:p>
            <a:r>
              <a:rPr lang="en-US" altLang="ja-JP" smtClean="0"/>
              <a:t>2019/1/11</a:t>
            </a:r>
            <a:endParaRPr lang="en-US" dirty="0"/>
          </a:p>
        </p:txBody>
      </p:sp>
    </p:spTree>
    <p:extLst>
      <p:ext uri="{BB962C8B-B14F-4D97-AF65-F5344CB8AC3E}">
        <p14:creationId xmlns:p14="http://schemas.microsoft.com/office/powerpoint/2010/main" val="3138109094"/>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a:blip r:embed="rId2"/>
          <a:stretch>
            <a:fillRect/>
          </a:stretch>
        </p:blipFill>
        <p:spPr>
          <a:xfrm>
            <a:off x="6047184" y="1270894"/>
            <a:ext cx="5252186" cy="4216003"/>
          </a:xfrm>
          <a:prstGeom prst="rect">
            <a:avLst/>
          </a:prstGeom>
          <a:ln>
            <a:solidFill>
              <a:schemeClr val="accent2"/>
            </a:solidFill>
          </a:ln>
        </p:spPr>
      </p:pic>
      <p:sp>
        <p:nvSpPr>
          <p:cNvPr id="2" name="タイトル 1"/>
          <p:cNvSpPr>
            <a:spLocks noGrp="1"/>
          </p:cNvSpPr>
          <p:nvPr>
            <p:ph type="title"/>
          </p:nvPr>
        </p:nvSpPr>
        <p:spPr>
          <a:xfrm>
            <a:off x="685800" y="539998"/>
            <a:ext cx="10396882" cy="1151965"/>
          </a:xfrm>
        </p:spPr>
        <p:txBody>
          <a:bodyPr>
            <a:normAutofit fontScale="90000"/>
          </a:bodyPr>
          <a:lstStyle/>
          <a:p>
            <a:r>
              <a:rPr lang="ja-JP" altLang="en-US" dirty="0"/>
              <a:t>情報企画課が実施してきたオープンデータに関する事業</a:t>
            </a:r>
          </a:p>
        </p:txBody>
      </p:sp>
      <p:sp>
        <p:nvSpPr>
          <p:cNvPr id="4" name="スライド番号プレースホルダー 3"/>
          <p:cNvSpPr>
            <a:spLocks noGrp="1"/>
          </p:cNvSpPr>
          <p:nvPr>
            <p:ph type="sldNum" sz="quarter" idx="12"/>
          </p:nvPr>
        </p:nvSpPr>
        <p:spPr/>
        <p:txBody>
          <a:bodyPr/>
          <a:lstStyle/>
          <a:p>
            <a:fld id="{6D22F896-40B5-4ADD-8801-0D06FADFA095}" type="slidenum">
              <a:rPr lang="en-US" smtClean="0"/>
              <a:t>10</a:t>
            </a:fld>
            <a:endParaRPr lang="en-US" dirty="0"/>
          </a:p>
        </p:txBody>
      </p:sp>
      <p:sp>
        <p:nvSpPr>
          <p:cNvPr id="8" name="正方形/長方形 7"/>
          <p:cNvSpPr/>
          <p:nvPr/>
        </p:nvSpPr>
        <p:spPr>
          <a:xfrm>
            <a:off x="457199" y="2647988"/>
            <a:ext cx="10842171" cy="2159539"/>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コンテンツ プレースホルダー 2"/>
          <p:cNvSpPr>
            <a:spLocks noGrp="1"/>
          </p:cNvSpPr>
          <p:nvPr>
            <p:ph sz="quarter" idx="13"/>
          </p:nvPr>
        </p:nvSpPr>
        <p:spPr/>
        <p:txBody>
          <a:bodyPr>
            <a:normAutofit/>
          </a:bodyPr>
          <a:lstStyle/>
          <a:p>
            <a:r>
              <a:rPr lang="en-US" altLang="ja-JP" sz="2600" dirty="0" smtClean="0">
                <a:effectLst>
                  <a:glow rad="127000">
                    <a:schemeClr val="bg1"/>
                  </a:glow>
                </a:effectLst>
              </a:rPr>
              <a:t>2014</a:t>
            </a:r>
            <a:r>
              <a:rPr lang="ja-JP" altLang="en-US" sz="2600" dirty="0">
                <a:effectLst>
                  <a:glow rad="127000">
                    <a:schemeClr val="bg1"/>
                  </a:glow>
                </a:effectLst>
              </a:rPr>
              <a:t>年</a:t>
            </a:r>
            <a:r>
              <a:rPr lang="en-US" altLang="ja-JP" sz="2600" dirty="0">
                <a:effectLst>
                  <a:glow rad="127000">
                    <a:schemeClr val="bg1"/>
                  </a:glow>
                </a:effectLst>
              </a:rPr>
              <a:t>3</a:t>
            </a:r>
            <a:r>
              <a:rPr lang="ja-JP" altLang="en-US" sz="2600" dirty="0">
                <a:effectLst>
                  <a:glow rad="127000">
                    <a:schemeClr val="bg1"/>
                  </a:glow>
                </a:effectLst>
              </a:rPr>
              <a:t>月　「愛知県オープンデータカタログ」を</a:t>
            </a:r>
            <a:r>
              <a:rPr lang="ja-JP" altLang="en-US" sz="2600" dirty="0" smtClean="0">
                <a:effectLst>
                  <a:glow rad="127000">
                    <a:schemeClr val="bg1"/>
                  </a:glow>
                </a:effectLst>
              </a:rPr>
              <a:t>開設</a:t>
            </a:r>
            <a:endParaRPr lang="en-US" altLang="ja-JP" sz="2600" dirty="0" smtClean="0">
              <a:effectLst>
                <a:glow rad="127000">
                  <a:schemeClr val="bg1"/>
                </a:glow>
              </a:effectLst>
            </a:endParaRPr>
          </a:p>
          <a:p>
            <a:r>
              <a:rPr lang="en-US" altLang="ja-JP" sz="2600" dirty="0">
                <a:effectLst>
                  <a:glow rad="127000">
                    <a:schemeClr val="bg1"/>
                  </a:glow>
                </a:effectLst>
              </a:rPr>
              <a:t>2016</a:t>
            </a:r>
            <a:r>
              <a:rPr lang="ja-JP" altLang="en-US" sz="2600" dirty="0">
                <a:effectLst>
                  <a:glow rad="127000">
                    <a:schemeClr val="bg1"/>
                  </a:glow>
                </a:effectLst>
              </a:rPr>
              <a:t>年</a:t>
            </a:r>
            <a:r>
              <a:rPr lang="en-US" altLang="ja-JP" sz="2600" dirty="0">
                <a:effectLst>
                  <a:glow rad="127000">
                    <a:schemeClr val="bg1"/>
                  </a:glow>
                </a:effectLst>
              </a:rPr>
              <a:t>3</a:t>
            </a:r>
            <a:r>
              <a:rPr lang="ja-JP" altLang="en-US" sz="2600" dirty="0">
                <a:effectLst>
                  <a:glow rad="127000">
                    <a:schemeClr val="bg1"/>
                  </a:glow>
                </a:effectLst>
              </a:rPr>
              <a:t>月　「あいち</a:t>
            </a:r>
            <a:r>
              <a:rPr lang="en-US" altLang="ja-JP" sz="2600" dirty="0">
                <a:effectLst>
                  <a:glow rad="127000">
                    <a:schemeClr val="bg1"/>
                  </a:glow>
                </a:effectLst>
              </a:rPr>
              <a:t>ICT</a:t>
            </a:r>
            <a:r>
              <a:rPr lang="ja-JP" altLang="en-US" sz="2600" dirty="0">
                <a:effectLst>
                  <a:glow rad="127000">
                    <a:schemeClr val="bg1"/>
                  </a:glow>
                </a:effectLst>
              </a:rPr>
              <a:t>戦略プラン</a:t>
            </a:r>
            <a:r>
              <a:rPr lang="en-US" altLang="ja-JP" sz="2600" dirty="0">
                <a:effectLst>
                  <a:glow rad="127000">
                    <a:schemeClr val="bg1"/>
                  </a:glow>
                </a:effectLst>
              </a:rPr>
              <a:t>2020</a:t>
            </a:r>
            <a:r>
              <a:rPr lang="ja-JP" altLang="en-US" sz="2600" dirty="0">
                <a:effectLst>
                  <a:glow rad="127000">
                    <a:schemeClr val="bg1"/>
                  </a:glow>
                </a:effectLst>
              </a:rPr>
              <a:t>」</a:t>
            </a:r>
            <a:r>
              <a:rPr lang="ja-JP" altLang="en-US" sz="2600" dirty="0" smtClean="0">
                <a:effectLst>
                  <a:glow rad="127000">
                    <a:schemeClr val="bg1"/>
                  </a:glow>
                </a:effectLst>
              </a:rPr>
              <a:t>策定</a:t>
            </a:r>
            <a:endParaRPr lang="en-US" altLang="ja-JP" sz="2600" dirty="0" smtClean="0">
              <a:effectLst>
                <a:glow rad="127000">
                  <a:schemeClr val="bg1"/>
                </a:glow>
              </a:effectLst>
            </a:endParaRPr>
          </a:p>
          <a:p>
            <a:r>
              <a:rPr lang="en-US" altLang="ja-JP" sz="2600" dirty="0">
                <a:effectLst>
                  <a:glow rad="127000">
                    <a:schemeClr val="bg1"/>
                  </a:glow>
                </a:effectLst>
              </a:rPr>
              <a:t>2016</a:t>
            </a:r>
            <a:r>
              <a:rPr lang="ja-JP" altLang="en-US" sz="2600" dirty="0">
                <a:effectLst>
                  <a:glow rad="127000">
                    <a:schemeClr val="bg1"/>
                  </a:glow>
                </a:effectLst>
              </a:rPr>
              <a:t>年</a:t>
            </a:r>
            <a:r>
              <a:rPr lang="en-US" altLang="ja-JP" sz="2600" dirty="0">
                <a:effectLst>
                  <a:glow rad="127000">
                    <a:schemeClr val="bg1"/>
                  </a:glow>
                </a:effectLst>
              </a:rPr>
              <a:t>7</a:t>
            </a:r>
            <a:r>
              <a:rPr lang="ja-JP" altLang="en-US" sz="2600" dirty="0">
                <a:effectLst>
                  <a:glow rad="127000">
                    <a:schemeClr val="bg1"/>
                  </a:glow>
                </a:effectLst>
              </a:rPr>
              <a:t>月　「愛知県オープンデータカタログ」サイト運用ガイドライン</a:t>
            </a:r>
            <a:r>
              <a:rPr lang="ja-JP" altLang="en-US" sz="2600" dirty="0" smtClean="0">
                <a:effectLst>
                  <a:glow rad="127000">
                    <a:schemeClr val="bg1"/>
                  </a:glow>
                </a:effectLst>
              </a:rPr>
              <a:t>策定</a:t>
            </a:r>
            <a:endParaRPr lang="en-US" altLang="ja-JP" sz="2600" dirty="0" smtClean="0">
              <a:effectLst>
                <a:glow rad="127000">
                  <a:schemeClr val="bg1"/>
                </a:glow>
              </a:effectLst>
            </a:endParaRPr>
          </a:p>
        </p:txBody>
      </p:sp>
    </p:spTree>
    <p:extLst>
      <p:ext uri="{BB962C8B-B14F-4D97-AF65-F5344CB8AC3E}">
        <p14:creationId xmlns:p14="http://schemas.microsoft.com/office/powerpoint/2010/main" val="2811519734"/>
      </p:ext>
    </p:extLst>
  </p:cSld>
  <p:clrMapOvr>
    <a:masterClrMapping/>
  </p:clrMapOvr>
  <p:transition spd="slow">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06001" y="1611086"/>
            <a:ext cx="4603541" cy="3682833"/>
          </a:xfrm>
          <a:prstGeom prst="rect">
            <a:avLst/>
          </a:prstGeom>
        </p:spPr>
      </p:pic>
      <p:sp>
        <p:nvSpPr>
          <p:cNvPr id="2" name="タイトル 1"/>
          <p:cNvSpPr>
            <a:spLocks noGrp="1"/>
          </p:cNvSpPr>
          <p:nvPr>
            <p:ph type="title"/>
          </p:nvPr>
        </p:nvSpPr>
        <p:spPr/>
        <p:txBody>
          <a:bodyPr>
            <a:normAutofit fontScale="90000"/>
          </a:bodyPr>
          <a:lstStyle/>
          <a:p>
            <a:r>
              <a:rPr lang="ja-JP" altLang="en-US" dirty="0"/>
              <a:t>今年度情報企画課が実施した（予定含む）オープンデータ関係</a:t>
            </a:r>
            <a:r>
              <a:rPr lang="ja-JP" altLang="en-US" dirty="0" smtClean="0"/>
              <a:t>事業</a:t>
            </a:r>
            <a:endParaRPr lang="ja-JP" altLang="en-US" dirty="0"/>
          </a:p>
        </p:txBody>
      </p:sp>
      <p:sp>
        <p:nvSpPr>
          <p:cNvPr id="4" name="スライド番号プレースホルダー 3"/>
          <p:cNvSpPr>
            <a:spLocks noGrp="1"/>
          </p:cNvSpPr>
          <p:nvPr>
            <p:ph type="sldNum" sz="quarter" idx="12"/>
          </p:nvPr>
        </p:nvSpPr>
        <p:spPr/>
        <p:txBody>
          <a:bodyPr/>
          <a:lstStyle/>
          <a:p>
            <a:fld id="{6D22F896-40B5-4ADD-8801-0D06FADFA095}" type="slidenum">
              <a:rPr lang="en-US" smtClean="0"/>
              <a:t>11</a:t>
            </a:fld>
            <a:endParaRPr lang="en-US" dirty="0"/>
          </a:p>
        </p:txBody>
      </p:sp>
      <p:sp>
        <p:nvSpPr>
          <p:cNvPr id="7" name="正方形/長方形 6"/>
          <p:cNvSpPr/>
          <p:nvPr/>
        </p:nvSpPr>
        <p:spPr>
          <a:xfrm>
            <a:off x="457199" y="2074282"/>
            <a:ext cx="10842171" cy="3219637"/>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コンテンツ プレースホルダー 2"/>
          <p:cNvSpPr>
            <a:spLocks noGrp="1"/>
          </p:cNvSpPr>
          <p:nvPr>
            <p:ph sz="quarter" idx="13"/>
          </p:nvPr>
        </p:nvSpPr>
        <p:spPr>
          <a:xfrm>
            <a:off x="687976" y="2074282"/>
            <a:ext cx="10394707" cy="3311189"/>
          </a:xfrm>
        </p:spPr>
        <p:txBody>
          <a:bodyPr>
            <a:normAutofit/>
          </a:bodyPr>
          <a:lstStyle/>
          <a:p>
            <a:r>
              <a:rPr lang="en-US" altLang="ja-JP" sz="2600" dirty="0" smtClean="0">
                <a:effectLst>
                  <a:glow rad="127000">
                    <a:schemeClr val="bg1"/>
                  </a:glow>
                </a:effectLst>
              </a:rPr>
              <a:t>2018</a:t>
            </a:r>
            <a:r>
              <a:rPr lang="ja-JP" altLang="en-US" sz="2600" dirty="0">
                <a:effectLst>
                  <a:glow rad="127000">
                    <a:schemeClr val="bg1"/>
                  </a:glow>
                </a:effectLst>
              </a:rPr>
              <a:t>年</a:t>
            </a:r>
            <a:r>
              <a:rPr lang="en-US" altLang="ja-JP" sz="2600" dirty="0">
                <a:effectLst>
                  <a:glow rad="127000">
                    <a:schemeClr val="bg1"/>
                  </a:glow>
                </a:effectLst>
              </a:rPr>
              <a:t>4</a:t>
            </a:r>
            <a:r>
              <a:rPr lang="ja-JP" altLang="en-US" sz="2600" dirty="0">
                <a:effectLst>
                  <a:glow rad="127000">
                    <a:schemeClr val="bg1"/>
                  </a:glow>
                </a:effectLst>
              </a:rPr>
              <a:t>月</a:t>
            </a:r>
            <a:r>
              <a:rPr lang="ja-JP" altLang="en-US" sz="2600" dirty="0" smtClean="0">
                <a:effectLst>
                  <a:glow rad="127000">
                    <a:schemeClr val="bg1"/>
                  </a:glow>
                </a:effectLst>
              </a:rPr>
              <a:t>～</a:t>
            </a:r>
            <a:r>
              <a:rPr lang="en-US" altLang="ja-JP" sz="2600" dirty="0" smtClean="0">
                <a:effectLst>
                  <a:glow rad="127000">
                    <a:schemeClr val="bg1"/>
                  </a:glow>
                </a:effectLst>
              </a:rPr>
              <a:t>6</a:t>
            </a:r>
            <a:r>
              <a:rPr lang="ja-JP" altLang="en-US" sz="2600" dirty="0" smtClean="0">
                <a:effectLst>
                  <a:glow rad="127000">
                    <a:schemeClr val="bg1"/>
                  </a:glow>
                </a:effectLst>
              </a:rPr>
              <a:t>月</a:t>
            </a:r>
            <a:r>
              <a:rPr lang="ja-JP" altLang="en-US" sz="2600" dirty="0">
                <a:effectLst>
                  <a:glow rad="127000">
                    <a:schemeClr val="bg1"/>
                  </a:glow>
                </a:effectLst>
              </a:rPr>
              <a:t>　県の行政保有データ（統計関連）の棚卸し調査を</a:t>
            </a:r>
            <a:r>
              <a:rPr lang="ja-JP" altLang="en-US" sz="2600" dirty="0" smtClean="0">
                <a:effectLst>
                  <a:glow rad="127000">
                    <a:schemeClr val="bg1"/>
                  </a:glow>
                </a:effectLst>
              </a:rPr>
              <a:t>実施</a:t>
            </a:r>
            <a:endParaRPr lang="en-US" altLang="ja-JP" sz="2600" dirty="0" smtClean="0">
              <a:effectLst>
                <a:glow rad="127000">
                  <a:schemeClr val="bg1"/>
                </a:glow>
              </a:effectLst>
            </a:endParaRPr>
          </a:p>
          <a:p>
            <a:r>
              <a:rPr lang="en-US" altLang="ja-JP" sz="2600" dirty="0" smtClean="0">
                <a:effectLst>
                  <a:glow rad="127000">
                    <a:schemeClr val="bg1"/>
                  </a:glow>
                </a:effectLst>
              </a:rPr>
              <a:t>2018</a:t>
            </a:r>
            <a:r>
              <a:rPr lang="ja-JP" altLang="en-US" sz="2600" dirty="0" smtClean="0">
                <a:effectLst>
                  <a:glow rad="127000">
                    <a:schemeClr val="bg1"/>
                  </a:glow>
                </a:effectLst>
              </a:rPr>
              <a:t>年</a:t>
            </a:r>
            <a:r>
              <a:rPr lang="en-US" altLang="ja-JP" sz="2600" dirty="0" smtClean="0">
                <a:effectLst>
                  <a:glow rad="127000">
                    <a:schemeClr val="bg1"/>
                  </a:glow>
                </a:effectLst>
              </a:rPr>
              <a:t>7</a:t>
            </a:r>
            <a:r>
              <a:rPr lang="ja-JP" altLang="en-US" sz="2600" dirty="0" smtClean="0">
                <a:effectLst>
                  <a:glow rad="127000">
                    <a:schemeClr val="bg1"/>
                  </a:glow>
                </a:effectLst>
              </a:rPr>
              <a:t>月　県政世論調査（オープンデータについて</a:t>
            </a:r>
            <a:r>
              <a:rPr lang="ja-JP" altLang="en-US" sz="2600" dirty="0" smtClean="0">
                <a:effectLst>
                  <a:glow rad="127000">
                    <a:schemeClr val="bg1"/>
                  </a:glow>
                </a:effectLst>
              </a:rPr>
              <a:t>）を実施</a:t>
            </a:r>
            <a:endParaRPr lang="en-US" altLang="ja-JP" sz="2600" dirty="0" smtClean="0">
              <a:effectLst>
                <a:glow rad="127000">
                  <a:schemeClr val="bg1"/>
                </a:glow>
              </a:effectLst>
            </a:endParaRPr>
          </a:p>
          <a:p>
            <a:r>
              <a:rPr lang="en-US" altLang="ja-JP" sz="2600" dirty="0">
                <a:effectLst>
                  <a:glow rad="127000">
                    <a:schemeClr val="bg1"/>
                  </a:glow>
                </a:effectLst>
              </a:rPr>
              <a:t>2018</a:t>
            </a:r>
            <a:r>
              <a:rPr lang="ja-JP" altLang="en-US" sz="2600" dirty="0">
                <a:effectLst>
                  <a:glow rad="127000">
                    <a:schemeClr val="bg1"/>
                  </a:glow>
                </a:effectLst>
              </a:rPr>
              <a:t>年</a:t>
            </a:r>
            <a:r>
              <a:rPr lang="en-US" altLang="ja-JP" sz="2600" dirty="0">
                <a:effectLst>
                  <a:glow rad="127000">
                    <a:schemeClr val="bg1"/>
                  </a:glow>
                </a:effectLst>
              </a:rPr>
              <a:t>10</a:t>
            </a:r>
            <a:r>
              <a:rPr lang="ja-JP" altLang="en-US" sz="2600" dirty="0">
                <a:effectLst>
                  <a:glow rad="127000">
                    <a:schemeClr val="bg1"/>
                  </a:glow>
                </a:effectLst>
              </a:rPr>
              <a:t>月　</a:t>
            </a:r>
            <a:r>
              <a:rPr lang="ja-JP" altLang="en-US" sz="2600" dirty="0" smtClean="0">
                <a:effectLst>
                  <a:glow rad="127000">
                    <a:schemeClr val="bg1"/>
                  </a:glow>
                </a:effectLst>
              </a:rPr>
              <a:t>「愛知県オープンデータカタログ」に意見受付ﾌｫｰﾑを設置</a:t>
            </a:r>
            <a:endParaRPr lang="en-US" altLang="ja-JP" sz="2600" dirty="0" smtClean="0">
              <a:effectLst>
                <a:glow rad="127000">
                  <a:schemeClr val="bg1"/>
                </a:glow>
              </a:effectLst>
            </a:endParaRPr>
          </a:p>
          <a:p>
            <a:r>
              <a:rPr lang="en-US" altLang="ja-JP" sz="2600" dirty="0" smtClean="0">
                <a:effectLst>
                  <a:glow rad="127000">
                    <a:schemeClr val="bg1"/>
                  </a:glow>
                </a:effectLst>
              </a:rPr>
              <a:t>2018</a:t>
            </a:r>
            <a:r>
              <a:rPr lang="ja-JP" altLang="en-US" sz="2600" dirty="0" smtClean="0">
                <a:effectLst>
                  <a:glow rad="127000">
                    <a:schemeClr val="bg1"/>
                  </a:glow>
                </a:effectLst>
              </a:rPr>
              <a:t>年</a:t>
            </a:r>
            <a:r>
              <a:rPr lang="en-US" altLang="ja-JP" sz="2600" dirty="0" smtClean="0">
                <a:effectLst>
                  <a:glow rad="127000">
                    <a:schemeClr val="bg1"/>
                  </a:glow>
                </a:effectLst>
              </a:rPr>
              <a:t>12</a:t>
            </a:r>
            <a:r>
              <a:rPr lang="ja-JP" altLang="en-US" sz="2600" dirty="0" smtClean="0">
                <a:effectLst>
                  <a:glow rad="127000">
                    <a:schemeClr val="bg1"/>
                  </a:glow>
                </a:effectLst>
              </a:rPr>
              <a:t>月　</a:t>
            </a:r>
            <a:r>
              <a:rPr lang="en-US" altLang="ja-JP" sz="2600" dirty="0" smtClean="0">
                <a:effectLst>
                  <a:glow rad="127000">
                    <a:schemeClr val="bg1"/>
                  </a:glow>
                </a:effectLst>
              </a:rPr>
              <a:t>NPO</a:t>
            </a:r>
            <a:r>
              <a:rPr lang="ja-JP" altLang="en-US" sz="2600" dirty="0" smtClean="0">
                <a:effectLst>
                  <a:glow rad="127000">
                    <a:schemeClr val="bg1"/>
                  </a:glow>
                </a:effectLst>
              </a:rPr>
              <a:t>との意見交換会（アイデアソン</a:t>
            </a:r>
            <a:r>
              <a:rPr lang="ja-JP" altLang="en-US" sz="2600" dirty="0" smtClean="0">
                <a:effectLst>
                  <a:glow rad="127000">
                    <a:schemeClr val="bg1"/>
                  </a:glow>
                </a:effectLst>
              </a:rPr>
              <a:t>）を実施</a:t>
            </a:r>
            <a:endParaRPr lang="en-US" altLang="ja-JP" sz="2600" dirty="0" smtClean="0">
              <a:effectLst>
                <a:glow rad="127000">
                  <a:schemeClr val="bg1"/>
                </a:glow>
              </a:effectLst>
            </a:endParaRPr>
          </a:p>
          <a:p>
            <a:r>
              <a:rPr lang="en-US" altLang="ja-JP" sz="2600" dirty="0">
                <a:effectLst>
                  <a:glow rad="127000">
                    <a:schemeClr val="bg1"/>
                  </a:glow>
                </a:effectLst>
              </a:rPr>
              <a:t>2019</a:t>
            </a:r>
            <a:r>
              <a:rPr lang="ja-JP" altLang="en-US" sz="2600" dirty="0">
                <a:effectLst>
                  <a:glow rad="127000">
                    <a:schemeClr val="bg1"/>
                  </a:glow>
                </a:effectLst>
              </a:rPr>
              <a:t>年</a:t>
            </a:r>
            <a:r>
              <a:rPr lang="en-US" altLang="ja-JP" sz="2600" dirty="0">
                <a:effectLst>
                  <a:glow rad="127000">
                    <a:schemeClr val="bg1"/>
                  </a:glow>
                </a:effectLst>
              </a:rPr>
              <a:t>2</a:t>
            </a:r>
            <a:r>
              <a:rPr lang="ja-JP" altLang="en-US" sz="2600" dirty="0">
                <a:effectLst>
                  <a:glow rad="127000">
                    <a:schemeClr val="bg1"/>
                  </a:glow>
                </a:effectLst>
              </a:rPr>
              <a:t>月　</a:t>
            </a:r>
            <a:r>
              <a:rPr lang="ja-JP" altLang="en-US" sz="2600" dirty="0" smtClean="0">
                <a:effectLst>
                  <a:glow rad="127000">
                    <a:schemeClr val="bg1"/>
                  </a:glow>
                </a:effectLst>
              </a:rPr>
              <a:t>「オープンデータニーズ調査」を</a:t>
            </a:r>
            <a:r>
              <a:rPr lang="ja-JP" altLang="en-US" sz="2600" dirty="0">
                <a:effectLst>
                  <a:glow rad="127000">
                    <a:schemeClr val="bg1"/>
                  </a:glow>
                </a:effectLst>
              </a:rPr>
              <a:t>実施</a:t>
            </a:r>
            <a:r>
              <a:rPr lang="ja-JP" altLang="en-US" sz="2600" dirty="0" smtClean="0">
                <a:effectLst>
                  <a:glow rad="127000">
                    <a:schemeClr val="bg1"/>
                  </a:glow>
                </a:effectLst>
              </a:rPr>
              <a:t>予定</a:t>
            </a:r>
            <a:endParaRPr kumimoji="1" lang="ja-JP" altLang="en-US" sz="3000" dirty="0">
              <a:effectLst>
                <a:glow rad="127000">
                  <a:schemeClr val="bg1"/>
                </a:glow>
              </a:effectLst>
            </a:endParaRPr>
          </a:p>
        </p:txBody>
      </p:sp>
    </p:spTree>
    <p:extLst>
      <p:ext uri="{BB962C8B-B14F-4D97-AF65-F5344CB8AC3E}">
        <p14:creationId xmlns:p14="http://schemas.microsoft.com/office/powerpoint/2010/main" val="1784975245"/>
      </p:ext>
    </p:extLst>
  </p:cSld>
  <p:clrMapOvr>
    <a:masterClrMapping/>
  </p:clrMapOvr>
  <p:transition spd="slow">
    <p:pull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オープンデータ</a:t>
            </a:r>
            <a:r>
              <a:rPr lang="ja-JP" altLang="en-US" dirty="0"/>
              <a:t>関係</a:t>
            </a:r>
            <a:r>
              <a:rPr lang="ja-JP" altLang="en-US" dirty="0" smtClean="0"/>
              <a:t>事業</a:t>
            </a:r>
            <a:r>
              <a:rPr lang="ja-JP" altLang="en-US" dirty="0" smtClean="0"/>
              <a:t>の内容</a:t>
            </a:r>
            <a:endParaRPr kumimoji="1" lang="ja-JP" altLang="en-US" dirty="0"/>
          </a:p>
        </p:txBody>
      </p:sp>
      <p:graphicFrame>
        <p:nvGraphicFramePr>
          <p:cNvPr id="4" name="コンテンツ プレースホルダー 3"/>
          <p:cNvGraphicFramePr>
            <a:graphicFrameLocks noGrp="1"/>
          </p:cNvGraphicFramePr>
          <p:nvPr>
            <p:ph sz="quarter" idx="13"/>
            <p:extLst>
              <p:ext uri="{D42A27DB-BD31-4B8C-83A1-F6EECF244321}">
                <p14:modId xmlns:p14="http://schemas.microsoft.com/office/powerpoint/2010/main" val="1884223176"/>
              </p:ext>
            </p:extLst>
          </p:nvPr>
        </p:nvGraphicFramePr>
        <p:xfrm>
          <a:off x="685801" y="1751512"/>
          <a:ext cx="10394950" cy="3108960"/>
        </p:xfrm>
        <a:graphic>
          <a:graphicData uri="http://schemas.openxmlformats.org/drawingml/2006/table">
            <a:tbl>
              <a:tblPr firstRow="1" bandRow="1">
                <a:tableStyleId>{5C22544A-7EE6-4342-B048-85BDC9FD1C3A}</a:tableStyleId>
              </a:tblPr>
              <a:tblGrid>
                <a:gridCol w="4125896"/>
                <a:gridCol w="6269054"/>
              </a:tblGrid>
              <a:tr h="370840">
                <a:tc>
                  <a:txBody>
                    <a:bodyPr/>
                    <a:lstStyle/>
                    <a:p>
                      <a:pPr algn="ctr"/>
                      <a:r>
                        <a:rPr kumimoji="1" lang="ja-JP" altLang="en-US" sz="2000" dirty="0" smtClean="0"/>
                        <a:t>項目</a:t>
                      </a:r>
                      <a:endParaRPr kumimoji="1" lang="ja-JP" altLang="en-US" sz="2000" dirty="0"/>
                    </a:p>
                  </a:txBody>
                  <a:tcPr/>
                </a:tc>
                <a:tc>
                  <a:txBody>
                    <a:bodyPr/>
                    <a:lstStyle/>
                    <a:p>
                      <a:pPr algn="ctr"/>
                      <a:r>
                        <a:rPr kumimoji="1" lang="ja-JP" altLang="en-US" sz="2000" dirty="0" smtClean="0"/>
                        <a:t>内容</a:t>
                      </a:r>
                      <a:endParaRPr kumimoji="1" lang="ja-JP" altLang="en-US" sz="2000" dirty="0"/>
                    </a:p>
                  </a:txBody>
                  <a:tcPr/>
                </a:tc>
              </a:tr>
              <a:tr h="370840">
                <a:tc>
                  <a:txBody>
                    <a:bodyPr/>
                    <a:lstStyle/>
                    <a:p>
                      <a:r>
                        <a:rPr kumimoji="1" lang="ja-JP" altLang="en-US" sz="2000" dirty="0" smtClean="0"/>
                        <a:t>行政保有データ棚卸し</a:t>
                      </a:r>
                      <a:r>
                        <a:rPr kumimoji="1" lang="ja-JP" altLang="en-US" sz="2000" dirty="0" smtClean="0"/>
                        <a:t>調査</a:t>
                      </a:r>
                      <a:endParaRPr kumimoji="1" lang="en-US" altLang="ja-JP" sz="20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smtClean="0"/>
                        <a:t>（</a:t>
                      </a:r>
                      <a:r>
                        <a:rPr kumimoji="1" lang="en-US" altLang="ja-JP" sz="2000" dirty="0" smtClean="0"/>
                        <a:t>2018</a:t>
                      </a:r>
                      <a:r>
                        <a:rPr kumimoji="1" lang="ja-JP" altLang="en-US" sz="2000" dirty="0" smtClean="0"/>
                        <a:t>年</a:t>
                      </a:r>
                      <a:r>
                        <a:rPr kumimoji="1" lang="en-US" altLang="ja-JP" sz="2000" dirty="0" smtClean="0"/>
                        <a:t>4</a:t>
                      </a:r>
                      <a:r>
                        <a:rPr kumimoji="1" lang="ja-JP" altLang="en-US" sz="2000" dirty="0" smtClean="0"/>
                        <a:t>～</a:t>
                      </a:r>
                      <a:r>
                        <a:rPr kumimoji="1" lang="en-US" altLang="ja-JP" sz="2000" dirty="0" smtClean="0"/>
                        <a:t>6</a:t>
                      </a:r>
                      <a:r>
                        <a:rPr kumimoji="1" lang="ja-JP" altLang="en-US" sz="2000" dirty="0" smtClean="0"/>
                        <a:t>月実施）</a:t>
                      </a:r>
                    </a:p>
                    <a:p>
                      <a:endParaRPr kumimoji="1" lang="ja-JP" altLang="en-US" sz="2000" dirty="0"/>
                    </a:p>
                  </a:txBody>
                  <a:tcPr/>
                </a:tc>
                <a:tc>
                  <a:txBody>
                    <a:bodyPr/>
                    <a:lstStyle/>
                    <a:p>
                      <a:r>
                        <a:rPr kumimoji="1" lang="ja-JP" altLang="en-US" sz="2000" dirty="0" smtClean="0"/>
                        <a:t>愛知県が保有しているデータ（今回は統計関連データのみ）について、全庁に対し棚卸し調査を実施し、行政保有データをリスト化</a:t>
                      </a: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smtClean="0"/>
                        <a:t>オープンデータニーズ</a:t>
                      </a:r>
                      <a:r>
                        <a:rPr kumimoji="1" lang="ja-JP" altLang="en-US" sz="2000" dirty="0" smtClean="0"/>
                        <a:t>調査</a:t>
                      </a:r>
                      <a:endParaRPr kumimoji="1" lang="en-US" altLang="ja-JP" sz="20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smtClean="0"/>
                        <a:t>（</a:t>
                      </a:r>
                      <a:r>
                        <a:rPr kumimoji="1" lang="en-US" altLang="ja-JP" sz="2000" dirty="0" smtClean="0"/>
                        <a:t>2019</a:t>
                      </a:r>
                      <a:r>
                        <a:rPr kumimoji="1" lang="ja-JP" altLang="en-US" sz="2000" dirty="0" smtClean="0"/>
                        <a:t>年</a:t>
                      </a:r>
                      <a:r>
                        <a:rPr kumimoji="1" lang="en-US" altLang="ja-JP" sz="2000" dirty="0" smtClean="0"/>
                        <a:t>2</a:t>
                      </a:r>
                      <a:r>
                        <a:rPr kumimoji="1" lang="ja-JP" altLang="en-US" sz="2000" dirty="0" smtClean="0"/>
                        <a:t>月実施予定）</a:t>
                      </a:r>
                    </a:p>
                    <a:p>
                      <a:endParaRPr kumimoji="1" lang="ja-JP" altLang="en-US" sz="2000" dirty="0"/>
                    </a:p>
                  </a:txBody>
                  <a:tcPr/>
                </a:tc>
                <a:tc>
                  <a:txBody>
                    <a:bodyPr/>
                    <a:lstStyle/>
                    <a:p>
                      <a:r>
                        <a:rPr kumimoji="1" lang="ja-JP" altLang="en-US" sz="2000" dirty="0" smtClean="0"/>
                        <a:t>リスト化された行政保有データを基に、事業者や大学等に対し、オープンデータの利活用にかかるニーズ調査を</a:t>
                      </a:r>
                      <a:r>
                        <a:rPr kumimoji="1" lang="ja-JP" altLang="en-US" sz="2000" dirty="0" smtClean="0"/>
                        <a:t>実施</a:t>
                      </a:r>
                      <a:endParaRPr kumimoji="1" lang="ja-JP" altLang="en-US" sz="2000" dirty="0" smtClean="0"/>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smtClean="0"/>
                        <a:t>オープンデータ化重点対象データの</a:t>
                      </a:r>
                      <a:r>
                        <a:rPr kumimoji="1" lang="ja-JP" altLang="en-US" sz="2000" dirty="0" smtClean="0"/>
                        <a:t>選定（</a:t>
                      </a:r>
                      <a:r>
                        <a:rPr kumimoji="1" lang="en-US" altLang="ja-JP" sz="2000" dirty="0" smtClean="0"/>
                        <a:t>2019</a:t>
                      </a:r>
                      <a:r>
                        <a:rPr kumimoji="1" lang="ja-JP" altLang="en-US" sz="2000" dirty="0" smtClean="0"/>
                        <a:t>年度実施予定）</a:t>
                      </a:r>
                    </a:p>
                  </a:txBody>
                  <a:tcPr/>
                </a:tc>
                <a:tc>
                  <a:txBody>
                    <a:bodyPr/>
                    <a:lstStyle/>
                    <a:p>
                      <a:r>
                        <a:rPr kumimoji="1" lang="ja-JP" altLang="en-US" sz="2000" dirty="0" smtClean="0"/>
                        <a:t>ニーズ調査に基づき、重点的にオープンデータ化する対象データを選定</a:t>
                      </a:r>
                    </a:p>
                  </a:txBody>
                  <a:tcPr/>
                </a:tc>
              </a:tr>
            </a:tbl>
          </a:graphicData>
        </a:graphic>
      </p:graphicFrame>
      <p:sp>
        <p:nvSpPr>
          <p:cNvPr id="3" name="スライド番号プレースホルダー 2"/>
          <p:cNvSpPr>
            <a:spLocks noGrp="1"/>
          </p:cNvSpPr>
          <p:nvPr>
            <p:ph type="sldNum" sz="quarter" idx="12"/>
          </p:nvPr>
        </p:nvSpPr>
        <p:spPr/>
        <p:txBody>
          <a:bodyPr/>
          <a:lstStyle/>
          <a:p>
            <a:fld id="{6D22F896-40B5-4ADD-8801-0D06FADFA095}" type="slidenum">
              <a:rPr lang="en-US" smtClean="0"/>
              <a:t>12</a:t>
            </a:fld>
            <a:endParaRPr lang="en-US" dirty="0"/>
          </a:p>
        </p:txBody>
      </p:sp>
      <p:sp>
        <p:nvSpPr>
          <p:cNvPr id="5" name="テキスト ボックス 4"/>
          <p:cNvSpPr txBox="1"/>
          <p:nvPr/>
        </p:nvSpPr>
        <p:spPr>
          <a:xfrm>
            <a:off x="6741067" y="4979588"/>
            <a:ext cx="4509857" cy="1015663"/>
          </a:xfrm>
          <a:prstGeom prst="rect">
            <a:avLst/>
          </a:prstGeom>
          <a:blipFill>
            <a:blip r:embed="rId2"/>
            <a:tile tx="0" ty="0" sx="100000" sy="100000" flip="none" algn="tl"/>
          </a:blipFill>
        </p:spPr>
        <p:style>
          <a:lnRef idx="2">
            <a:schemeClr val="accent4"/>
          </a:lnRef>
          <a:fillRef idx="1">
            <a:schemeClr val="lt1"/>
          </a:fillRef>
          <a:effectRef idx="0">
            <a:schemeClr val="accent4"/>
          </a:effectRef>
          <a:fontRef idx="minor">
            <a:schemeClr val="dk1"/>
          </a:fontRef>
        </p:style>
        <p:txBody>
          <a:bodyPr wrap="square" rtlCol="0">
            <a:spAutoFit/>
          </a:bodyPr>
          <a:lstStyle/>
          <a:p>
            <a:r>
              <a:rPr kumimoji="1" lang="ja-JP" altLang="en-US" sz="2000" dirty="0"/>
              <a:t>選定したオープンデータ化重点対象データについて、オープンデータ化するための具体的な取組み</a:t>
            </a:r>
            <a:r>
              <a:rPr kumimoji="1" lang="ja-JP" altLang="en-US" sz="2000" dirty="0" smtClean="0"/>
              <a:t>を推進計画</a:t>
            </a:r>
            <a:r>
              <a:rPr kumimoji="1" lang="ja-JP" altLang="en-US" sz="2000" dirty="0"/>
              <a:t>に記載</a:t>
            </a:r>
          </a:p>
        </p:txBody>
      </p:sp>
      <p:sp>
        <p:nvSpPr>
          <p:cNvPr id="6" name="曲折矢印 5"/>
          <p:cNvSpPr/>
          <p:nvPr/>
        </p:nvSpPr>
        <p:spPr>
          <a:xfrm flipV="1">
            <a:off x="5883276" y="4904796"/>
            <a:ext cx="763480" cy="796895"/>
          </a:xfrm>
          <a:prstGeom prst="bentArrow">
            <a:avLst>
              <a:gd name="adj1" fmla="val 37791"/>
              <a:gd name="adj2" fmla="val 40116"/>
              <a:gd name="adj3" fmla="val 4593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199741519"/>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250"/>
                                        <p:tgtEl>
                                          <p:spTgt spid="6"/>
                                        </p:tgtEl>
                                      </p:cBhvr>
                                    </p:animEffect>
                                  </p:childTnLst>
                                </p:cTn>
                              </p:par>
                            </p:childTnLst>
                          </p:cTn>
                        </p:par>
                        <p:par>
                          <p:cTn id="8" fill="hold">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21301" y="1564585"/>
            <a:ext cx="3038475" cy="3810000"/>
          </a:xfrm>
          <a:prstGeom prst="rect">
            <a:avLst/>
          </a:prstGeom>
        </p:spPr>
      </p:pic>
      <p:sp>
        <p:nvSpPr>
          <p:cNvPr id="2" name="タイトル 1"/>
          <p:cNvSpPr>
            <a:spLocks noGrp="1"/>
          </p:cNvSpPr>
          <p:nvPr>
            <p:ph type="title"/>
          </p:nvPr>
        </p:nvSpPr>
        <p:spPr/>
        <p:txBody>
          <a:bodyPr/>
          <a:lstStyle/>
          <a:p>
            <a:r>
              <a:rPr kumimoji="1" lang="ja-JP" altLang="en-US" dirty="0" smtClean="0"/>
              <a:t>オープンデータニーズ</a:t>
            </a:r>
            <a:r>
              <a:rPr kumimoji="1" lang="ja-JP" altLang="en-US" dirty="0" smtClean="0"/>
              <a:t>調査のお願い</a:t>
            </a:r>
            <a:endParaRPr kumimoji="1" lang="ja-JP" altLang="en-US" dirty="0"/>
          </a:p>
        </p:txBody>
      </p:sp>
      <p:sp>
        <p:nvSpPr>
          <p:cNvPr id="3" name="コンテンツ プレースホルダー 2"/>
          <p:cNvSpPr>
            <a:spLocks noGrp="1"/>
          </p:cNvSpPr>
          <p:nvPr>
            <p:ph sz="quarter" idx="13"/>
          </p:nvPr>
        </p:nvSpPr>
        <p:spPr/>
        <p:txBody>
          <a:bodyPr>
            <a:normAutofit/>
          </a:bodyPr>
          <a:lstStyle/>
          <a:p>
            <a:r>
              <a:rPr kumimoji="1" lang="ja-JP" altLang="en-US" sz="2800" dirty="0" smtClean="0"/>
              <a:t>ニーズ調査の結果は、各市町村にも提供</a:t>
            </a:r>
            <a:r>
              <a:rPr kumimoji="1" lang="ja-JP" altLang="en-US" sz="2800" dirty="0" smtClean="0"/>
              <a:t>いたします。</a:t>
            </a:r>
            <a:endParaRPr kumimoji="1" lang="en-US" altLang="ja-JP" sz="2800" dirty="0" smtClean="0"/>
          </a:p>
          <a:p>
            <a:r>
              <a:rPr kumimoji="1" lang="ja-JP" altLang="en-US" sz="2800" dirty="0" smtClean="0"/>
              <a:t>関連事</a:t>
            </a:r>
            <a:r>
              <a:rPr kumimoji="1" lang="ja-JP" altLang="en-US" sz="2800" dirty="0" smtClean="0"/>
              <a:t>業者や関係団体等への周知広報をお願い</a:t>
            </a:r>
            <a:r>
              <a:rPr kumimoji="1" lang="ja-JP" altLang="en-US" sz="2800" dirty="0" smtClean="0"/>
              <a:t>します。</a:t>
            </a:r>
            <a:endParaRPr kumimoji="1" lang="ja-JP" altLang="en-US" sz="2800" dirty="0"/>
          </a:p>
        </p:txBody>
      </p:sp>
      <p:sp>
        <p:nvSpPr>
          <p:cNvPr id="4" name="スライド番号プレースホルダー 3"/>
          <p:cNvSpPr>
            <a:spLocks noGrp="1"/>
          </p:cNvSpPr>
          <p:nvPr>
            <p:ph type="sldNum" sz="quarter" idx="12"/>
          </p:nvPr>
        </p:nvSpPr>
        <p:spPr/>
        <p:txBody>
          <a:bodyPr/>
          <a:lstStyle/>
          <a:p>
            <a:fld id="{6D22F896-40B5-4ADD-8801-0D06FADFA095}" type="slidenum">
              <a:rPr lang="en-US" smtClean="0"/>
              <a:t>13</a:t>
            </a:fld>
            <a:endParaRPr lang="en-US" dirty="0"/>
          </a:p>
        </p:txBody>
      </p:sp>
    </p:spTree>
    <p:extLst>
      <p:ext uri="{BB962C8B-B14F-4D97-AF65-F5344CB8AC3E}">
        <p14:creationId xmlns:p14="http://schemas.microsoft.com/office/powerpoint/2010/main" val="1982949298"/>
      </p:ext>
    </p:extLst>
  </p:cSld>
  <p:clrMapOvr>
    <a:masterClrMapping/>
  </p:clrMapOvr>
  <p:transition spd="slow">
    <p:pull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ja-JP" altLang="en-US" dirty="0" smtClean="0"/>
              <a:t>ご清聴ありがとうございました</a:t>
            </a:r>
            <a:endParaRPr kumimoji="1" lang="ja-JP" altLang="en-US" dirty="0"/>
          </a:p>
        </p:txBody>
      </p:sp>
      <p:sp>
        <p:nvSpPr>
          <p:cNvPr id="11" name="テキスト プレースホルダー 10"/>
          <p:cNvSpPr>
            <a:spLocks noGrp="1"/>
          </p:cNvSpPr>
          <p:nvPr>
            <p:ph type="body" sz="half" idx="2"/>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D22F896-40B5-4ADD-8801-0D06FADFA095}" type="slidenum">
              <a:rPr lang="en-US" smtClean="0"/>
              <a:t>14</a:t>
            </a:fld>
            <a:endParaRPr lang="en-US" dirty="0"/>
          </a:p>
        </p:txBody>
      </p:sp>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0041" y="3157389"/>
            <a:ext cx="1820125" cy="2545630"/>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10744" y="3694923"/>
            <a:ext cx="1691590" cy="2019808"/>
          </a:xfrm>
          <a:prstGeom prst="rect">
            <a:avLst/>
          </a:prstGeom>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68282" y="3665202"/>
            <a:ext cx="1457039" cy="2037817"/>
          </a:xfrm>
          <a:prstGeom prst="rect">
            <a:avLst/>
          </a:prstGeom>
        </p:spPr>
      </p:pic>
      <p:pic>
        <p:nvPicPr>
          <p:cNvPr id="10" name="図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37873" y="3617317"/>
            <a:ext cx="1734755" cy="2109125"/>
          </a:xfrm>
          <a:prstGeom prst="rect">
            <a:avLst/>
          </a:prstGeom>
        </p:spPr>
      </p:pic>
    </p:spTree>
    <p:extLst>
      <p:ext uri="{BB962C8B-B14F-4D97-AF65-F5344CB8AC3E}">
        <p14:creationId xmlns:p14="http://schemas.microsoft.com/office/powerpoint/2010/main" val="1895279352"/>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2" fill="hold" grpId="0" nodeType="withEffect">
                                  <p:stCondLst>
                                    <p:cond delay="0"/>
                                  </p:stCondLst>
                                  <p:childTnLst>
                                    <p:animClr clrSpc="rgb" dir="cw">
                                      <p:cBhvr override="childStyle">
                                        <p:cTn id="6" dur="3000" fill="hold"/>
                                        <p:tgtEl>
                                          <p:spTgt spid="5"/>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3120" y="2519171"/>
            <a:ext cx="1357453" cy="1316729"/>
          </a:xfrm>
          <a:prstGeom prst="rect">
            <a:avLst/>
          </a:prstGeom>
        </p:spPr>
      </p:pic>
      <p:pic>
        <p:nvPicPr>
          <p:cNvPr id="11" name="図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6890" y="2198417"/>
            <a:ext cx="1058379" cy="1537310"/>
          </a:xfrm>
          <a:prstGeom prst="rect">
            <a:avLst/>
          </a:prstGeom>
        </p:spPr>
      </p:pic>
      <p:pic>
        <p:nvPicPr>
          <p:cNvPr id="9" name="図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38006" y="2185094"/>
            <a:ext cx="1584687" cy="1584687"/>
          </a:xfrm>
          <a:prstGeom prst="rect">
            <a:avLst/>
          </a:prstGeom>
        </p:spPr>
      </p:pic>
      <p:pic>
        <p:nvPicPr>
          <p:cNvPr id="3" name="図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5712" y="2509725"/>
            <a:ext cx="1987161" cy="1237008"/>
          </a:xfrm>
          <a:prstGeom prst="rect">
            <a:avLst/>
          </a:prstGeom>
        </p:spPr>
      </p:pic>
      <p:pic>
        <p:nvPicPr>
          <p:cNvPr id="12" name="図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62350" y="2095961"/>
            <a:ext cx="1484627" cy="1640472"/>
          </a:xfrm>
          <a:prstGeom prst="rect">
            <a:avLst/>
          </a:prstGeom>
        </p:spPr>
      </p:pic>
      <p:sp>
        <p:nvSpPr>
          <p:cNvPr id="4" name="タイトル 3"/>
          <p:cNvSpPr>
            <a:spLocks noGrp="1"/>
          </p:cNvSpPr>
          <p:nvPr>
            <p:ph type="title"/>
          </p:nvPr>
        </p:nvSpPr>
        <p:spPr/>
        <p:txBody>
          <a:bodyPr/>
          <a:lstStyle/>
          <a:p>
            <a:r>
              <a:rPr lang="ja-JP" altLang="en-US" dirty="0"/>
              <a:t>官民データって何？</a:t>
            </a:r>
            <a:endParaRPr kumimoji="1" lang="ja-JP" altLang="en-US" dirty="0"/>
          </a:p>
        </p:txBody>
      </p:sp>
      <p:pic>
        <p:nvPicPr>
          <p:cNvPr id="5" name="Picture 2" descr="C:\Program Files\Microsoft Office\MEDIA\CAGCAT10\j0205462.wmf" hidden="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469916" y="2357397"/>
            <a:ext cx="1512168" cy="136939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hidden="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34224" y="2358643"/>
            <a:ext cx="1350137" cy="1368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5" hidden="1"/>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564052" y="2582050"/>
            <a:ext cx="1123947" cy="11447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6" hidden="1"/>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551637" y="2438034"/>
            <a:ext cx="1519063" cy="12887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タイトル 1"/>
          <p:cNvSpPr txBox="1">
            <a:spLocks/>
          </p:cNvSpPr>
          <p:nvPr/>
        </p:nvSpPr>
        <p:spPr>
          <a:xfrm>
            <a:off x="4565801" y="3205724"/>
            <a:ext cx="1309934" cy="432022"/>
          </a:xfrm>
          <a:prstGeom prst="rect">
            <a:avLst/>
          </a:prstGeom>
          <a:pattFill prst="pct20">
            <a:fgClr>
              <a:schemeClr val="accent1"/>
            </a:fgClr>
            <a:bgClr>
              <a:schemeClr val="bg1"/>
            </a:bgClr>
          </a:pattFill>
          <a:ln w="190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bevel/>
          </a:ln>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1800" dirty="0" smtClean="0"/>
              <a:t>データ</a:t>
            </a:r>
            <a:endParaRPr lang="ja-JP" altLang="en-US" sz="1800" dirty="0"/>
          </a:p>
        </p:txBody>
      </p:sp>
      <p:sp>
        <p:nvSpPr>
          <p:cNvPr id="15" name="タイトル 1"/>
          <p:cNvSpPr txBox="1">
            <a:spLocks/>
          </p:cNvSpPr>
          <p:nvPr/>
        </p:nvSpPr>
        <p:spPr>
          <a:xfrm>
            <a:off x="754325" y="3205140"/>
            <a:ext cx="1309934" cy="432022"/>
          </a:xfrm>
          <a:prstGeom prst="rect">
            <a:avLst/>
          </a:prstGeom>
          <a:pattFill prst="pct20">
            <a:fgClr>
              <a:schemeClr val="accent1"/>
            </a:fgClr>
            <a:bgClr>
              <a:schemeClr val="bg1"/>
            </a:bgClr>
          </a:pattFill>
          <a:ln w="190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bevel/>
          </a:ln>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1800" dirty="0" smtClean="0"/>
              <a:t>データ</a:t>
            </a:r>
            <a:endParaRPr lang="ja-JP" altLang="en-US" sz="1800" dirty="0"/>
          </a:p>
        </p:txBody>
      </p:sp>
      <p:sp>
        <p:nvSpPr>
          <p:cNvPr id="16" name="タイトル 1"/>
          <p:cNvSpPr txBox="1">
            <a:spLocks/>
          </p:cNvSpPr>
          <p:nvPr/>
        </p:nvSpPr>
        <p:spPr>
          <a:xfrm>
            <a:off x="2666329" y="3205140"/>
            <a:ext cx="1309934" cy="432022"/>
          </a:xfrm>
          <a:prstGeom prst="rect">
            <a:avLst/>
          </a:prstGeom>
          <a:pattFill prst="pct20">
            <a:fgClr>
              <a:schemeClr val="accent1"/>
            </a:fgClr>
            <a:bgClr>
              <a:schemeClr val="bg1"/>
            </a:bgClr>
          </a:pattFill>
          <a:ln w="190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bevel/>
          </a:ln>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1800" dirty="0" smtClean="0"/>
              <a:t>データ</a:t>
            </a:r>
            <a:endParaRPr lang="ja-JP" altLang="en-US" sz="1800" dirty="0"/>
          </a:p>
        </p:txBody>
      </p:sp>
      <p:sp>
        <p:nvSpPr>
          <p:cNvPr id="17" name="タイトル 1"/>
          <p:cNvSpPr txBox="1">
            <a:spLocks/>
          </p:cNvSpPr>
          <p:nvPr/>
        </p:nvSpPr>
        <p:spPr>
          <a:xfrm>
            <a:off x="6476586" y="3207397"/>
            <a:ext cx="1309934" cy="432022"/>
          </a:xfrm>
          <a:prstGeom prst="rect">
            <a:avLst/>
          </a:prstGeom>
          <a:pattFill prst="pct20">
            <a:fgClr>
              <a:schemeClr val="accent1"/>
            </a:fgClr>
            <a:bgClr>
              <a:schemeClr val="bg1"/>
            </a:bgClr>
          </a:pattFill>
          <a:ln w="190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bevel/>
          </a:ln>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1800" dirty="0" smtClean="0"/>
              <a:t>データ</a:t>
            </a:r>
            <a:endParaRPr lang="ja-JP" altLang="en-US" sz="1800" dirty="0"/>
          </a:p>
        </p:txBody>
      </p:sp>
      <p:sp>
        <p:nvSpPr>
          <p:cNvPr id="18" name="右中かっこ 17"/>
          <p:cNvSpPr/>
          <p:nvPr/>
        </p:nvSpPr>
        <p:spPr>
          <a:xfrm rot="5400000">
            <a:off x="3993400" y="597225"/>
            <a:ext cx="573496" cy="7526044"/>
          </a:xfrm>
          <a:prstGeom prst="rightBrace">
            <a:avLst>
              <a:gd name="adj1" fmla="val 8333"/>
              <a:gd name="adj2" fmla="val 47751"/>
            </a:avLst>
          </a:prstGeom>
          <a:ln w="444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9" name="タイトル 1"/>
          <p:cNvSpPr txBox="1">
            <a:spLocks/>
          </p:cNvSpPr>
          <p:nvPr/>
        </p:nvSpPr>
        <p:spPr>
          <a:xfrm>
            <a:off x="2849736" y="4680152"/>
            <a:ext cx="3240360" cy="702360"/>
          </a:xfrm>
          <a:prstGeom prst="rect">
            <a:avLst/>
          </a:prstGeom>
          <a:solidFill>
            <a:schemeClr val="accent6">
              <a:lumMod val="60000"/>
              <a:lumOff val="40000"/>
            </a:schemeClr>
          </a:solidFill>
          <a:ln w="190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bevel/>
          </a:ln>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000" dirty="0" smtClean="0"/>
              <a:t>　</a:t>
            </a:r>
            <a:r>
              <a:rPr lang="ja-JP" altLang="en-US" sz="2800" dirty="0" smtClean="0"/>
              <a:t>官民データ</a:t>
            </a:r>
            <a:endParaRPr lang="ja-JP" altLang="en-US" sz="2800" dirty="0"/>
          </a:p>
        </p:txBody>
      </p:sp>
      <p:pic>
        <p:nvPicPr>
          <p:cNvPr id="20" name="Picture 7" hidden="1"/>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9025038" y="2414466"/>
            <a:ext cx="1784642" cy="15813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タイトル 1"/>
          <p:cNvSpPr txBox="1">
            <a:spLocks/>
          </p:cNvSpPr>
          <p:nvPr/>
        </p:nvSpPr>
        <p:spPr>
          <a:xfrm>
            <a:off x="9263560" y="3205140"/>
            <a:ext cx="1309934" cy="432022"/>
          </a:xfrm>
          <a:prstGeom prst="rect">
            <a:avLst/>
          </a:prstGeom>
          <a:pattFill prst="pct20">
            <a:fgClr>
              <a:schemeClr val="accent1"/>
            </a:fgClr>
            <a:bgClr>
              <a:schemeClr val="bg1"/>
            </a:bgClr>
          </a:pattFill>
          <a:ln w="190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bevel/>
          </a:ln>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1800" dirty="0" smtClean="0"/>
              <a:t>データ</a:t>
            </a:r>
            <a:endParaRPr lang="ja-JP" altLang="en-US" sz="1800" dirty="0"/>
          </a:p>
        </p:txBody>
      </p:sp>
      <p:pic>
        <p:nvPicPr>
          <p:cNvPr id="23" name="Picture 8" hidden="1"/>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908534" y="3205140"/>
            <a:ext cx="1131616" cy="7906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タイトル 1"/>
          <p:cNvSpPr txBox="1">
            <a:spLocks/>
          </p:cNvSpPr>
          <p:nvPr/>
        </p:nvSpPr>
        <p:spPr>
          <a:xfrm>
            <a:off x="8531441" y="4242180"/>
            <a:ext cx="2551242" cy="404816"/>
          </a:xfrm>
          <a:prstGeom prst="rect">
            <a:avLst/>
          </a:prstGeom>
          <a:blipFill>
            <a:blip r:embed="rId14"/>
            <a:tile tx="0" ty="0" sx="100000" sy="100000" flip="none" algn="tl"/>
          </a:blipFill>
          <a:ln w="190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bevel/>
          </a:ln>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1800" dirty="0" smtClean="0"/>
              <a:t>官民データではない</a:t>
            </a:r>
            <a:endParaRPr lang="ja-JP" altLang="en-US" sz="1800" dirty="0"/>
          </a:p>
        </p:txBody>
      </p:sp>
      <p:sp>
        <p:nvSpPr>
          <p:cNvPr id="26" name="タイトル 1"/>
          <p:cNvSpPr txBox="1">
            <a:spLocks/>
          </p:cNvSpPr>
          <p:nvPr/>
        </p:nvSpPr>
        <p:spPr>
          <a:xfrm>
            <a:off x="8560070" y="4761908"/>
            <a:ext cx="2703555" cy="1241207"/>
          </a:xfrm>
          <a:prstGeom prst="rect">
            <a:avLst/>
          </a:prstGeom>
          <a:solidFill>
            <a:schemeClr val="accent6">
              <a:lumMod val="60000"/>
              <a:lumOff val="40000"/>
            </a:schemeClr>
          </a:solidFill>
          <a:ln w="22225">
            <a:solidFill>
              <a:schemeClr val="accent1">
                <a:shade val="95000"/>
                <a:satMod val="105000"/>
              </a:schemeClr>
            </a:solidFill>
            <a:prstDash val="sysDash"/>
          </a:ln>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1600" b="1" dirty="0"/>
              <a:t>対象外</a:t>
            </a:r>
          </a:p>
          <a:p>
            <a:r>
              <a:rPr lang="ja-JP" altLang="en-US" sz="1600" dirty="0" smtClean="0"/>
              <a:t>個人が管理する機器（ｽﾏｰﾄﾌｫﾝやパソコンなど）にのみ保存されている電子データ</a:t>
            </a:r>
            <a:endParaRPr lang="ja-JP" altLang="en-US" sz="1600" b="1" dirty="0"/>
          </a:p>
        </p:txBody>
      </p:sp>
      <p:sp>
        <p:nvSpPr>
          <p:cNvPr id="28" name="テキスト ボックス 27"/>
          <p:cNvSpPr txBox="1"/>
          <p:nvPr/>
        </p:nvSpPr>
        <p:spPr>
          <a:xfrm>
            <a:off x="2516557" y="3741402"/>
            <a:ext cx="1596947"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kumimoji="1" lang="ja-JP" altLang="en-US" dirty="0" smtClean="0"/>
              <a:t>地方公共団体</a:t>
            </a:r>
            <a:endParaRPr kumimoji="1" lang="ja-JP" altLang="en-US" dirty="0"/>
          </a:p>
        </p:txBody>
      </p:sp>
      <p:sp>
        <p:nvSpPr>
          <p:cNvPr id="29" name="テキスト ボックス 28"/>
          <p:cNvSpPr txBox="1"/>
          <p:nvPr/>
        </p:nvSpPr>
        <p:spPr>
          <a:xfrm>
            <a:off x="4422295" y="3741749"/>
            <a:ext cx="1596947"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kumimoji="1" lang="ja-JP" altLang="en-US" dirty="0" smtClean="0"/>
              <a:t>独立行政法人</a:t>
            </a:r>
            <a:endParaRPr kumimoji="1" lang="ja-JP" altLang="en-US" dirty="0"/>
          </a:p>
        </p:txBody>
      </p:sp>
      <p:sp>
        <p:nvSpPr>
          <p:cNvPr id="31" name="テキスト ボックス 30"/>
          <p:cNvSpPr txBox="1"/>
          <p:nvPr/>
        </p:nvSpPr>
        <p:spPr>
          <a:xfrm>
            <a:off x="6328033" y="3724923"/>
            <a:ext cx="1596947"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kumimoji="1" lang="ja-JP" altLang="en-US" dirty="0" smtClean="0"/>
              <a:t>事業者</a:t>
            </a:r>
            <a:endParaRPr kumimoji="1" lang="ja-JP" altLang="en-US" dirty="0"/>
          </a:p>
        </p:txBody>
      </p:sp>
      <p:sp>
        <p:nvSpPr>
          <p:cNvPr id="32" name="テキスト ボックス 31"/>
          <p:cNvSpPr txBox="1"/>
          <p:nvPr/>
        </p:nvSpPr>
        <p:spPr>
          <a:xfrm>
            <a:off x="610819" y="3736433"/>
            <a:ext cx="1596947"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kumimoji="1" lang="ja-JP" altLang="en-US" dirty="0" smtClean="0"/>
              <a:t>国</a:t>
            </a:r>
            <a:endParaRPr kumimoji="1" lang="ja-JP" altLang="en-US" dirty="0"/>
          </a:p>
        </p:txBody>
      </p:sp>
      <p:sp>
        <p:nvSpPr>
          <p:cNvPr id="33" name="テキスト ボックス 32"/>
          <p:cNvSpPr txBox="1"/>
          <p:nvPr/>
        </p:nvSpPr>
        <p:spPr>
          <a:xfrm>
            <a:off x="9113375" y="3741465"/>
            <a:ext cx="1596947"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kumimoji="1" lang="ja-JP" altLang="en-US" dirty="0" smtClean="0"/>
              <a:t>個人</a:t>
            </a:r>
            <a:endParaRPr kumimoji="1" lang="ja-JP" altLang="en-US" dirty="0"/>
          </a:p>
        </p:txBody>
      </p:sp>
      <p:cxnSp>
        <p:nvCxnSpPr>
          <p:cNvPr id="35" name="直線コネクタ 34"/>
          <p:cNvCxnSpPr/>
          <p:nvPr/>
        </p:nvCxnSpPr>
        <p:spPr>
          <a:xfrm>
            <a:off x="8273988" y="2219417"/>
            <a:ext cx="0" cy="3232966"/>
          </a:xfrm>
          <a:prstGeom prst="line">
            <a:avLst/>
          </a:prstGeom>
          <a:ln w="34925">
            <a:prstDash val="dash"/>
          </a:ln>
        </p:spPr>
        <p:style>
          <a:lnRef idx="1">
            <a:schemeClr val="accent1"/>
          </a:lnRef>
          <a:fillRef idx="0">
            <a:schemeClr val="accent1"/>
          </a:fillRef>
          <a:effectRef idx="0">
            <a:schemeClr val="accent1"/>
          </a:effectRef>
          <a:fontRef idx="minor">
            <a:schemeClr val="tx1"/>
          </a:fontRef>
        </p:style>
      </p:cxnSp>
      <p:sp>
        <p:nvSpPr>
          <p:cNvPr id="2" name="スライド番号プレースホルダー 1"/>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2949365014"/>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outVertical)">
                                      <p:cBhvr>
                                        <p:cTn id="7" dur="500"/>
                                        <p:tgtEl>
                                          <p:spTgt spid="14"/>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barn(outVertical)">
                                      <p:cBhvr>
                                        <p:cTn id="10" dur="500"/>
                                        <p:tgtEl>
                                          <p:spTgt spid="15"/>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barn(outVertical)">
                                      <p:cBhvr>
                                        <p:cTn id="13" dur="500"/>
                                        <p:tgtEl>
                                          <p:spTgt spid="16"/>
                                        </p:tgtEl>
                                      </p:cBhvr>
                                    </p:animEffect>
                                  </p:childTnLst>
                                </p:cTn>
                              </p:par>
                              <p:par>
                                <p:cTn id="14" presetID="16" presetClass="entr" presetSubtype="37"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barn(outVertical)">
                                      <p:cBhvr>
                                        <p:cTn id="16" dur="500"/>
                                        <p:tgtEl>
                                          <p:spTgt spid="17"/>
                                        </p:tgtEl>
                                      </p:cBhvr>
                                    </p:animEffect>
                                  </p:childTnLst>
                                </p:cTn>
                              </p:par>
                              <p:par>
                                <p:cTn id="17" presetID="16" presetClass="entr" presetSubtype="37"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barn(outVertical)">
                                      <p:cBhvr>
                                        <p:cTn id="19" dur="500"/>
                                        <p:tgtEl>
                                          <p:spTgt spid="22"/>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up)">
                                      <p:cBhvr>
                                        <p:cTn id="24" dur="500"/>
                                        <p:tgtEl>
                                          <p:spTgt spid="18"/>
                                        </p:tgtEl>
                                      </p:cBhvr>
                                    </p:animEffect>
                                  </p:childTnLst>
                                </p:cTn>
                              </p:par>
                            </p:childTnLst>
                          </p:cTn>
                        </p:par>
                        <p:par>
                          <p:cTn id="25" fill="hold">
                            <p:stCondLst>
                              <p:cond delay="500"/>
                            </p:stCondLst>
                            <p:childTnLst>
                              <p:par>
                                <p:cTn id="26" presetID="22" presetClass="entr" presetSubtype="1"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up)">
                                      <p:cBhvr>
                                        <p:cTn id="28" dur="500"/>
                                        <p:tgtEl>
                                          <p:spTgt spid="19"/>
                                        </p:tgtEl>
                                      </p:cBhvr>
                                    </p:animEffect>
                                  </p:childTnLst>
                                </p:cTn>
                              </p:par>
                            </p:childTnLst>
                          </p:cTn>
                        </p:par>
                        <p:par>
                          <p:cTn id="29" fill="hold">
                            <p:stCondLst>
                              <p:cond delay="1000"/>
                            </p:stCondLst>
                            <p:childTnLst>
                              <p:par>
                                <p:cTn id="30" presetID="22" presetClass="entr" presetSubtype="1"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up)">
                                      <p:cBhvr>
                                        <p:cTn id="32" dur="500"/>
                                        <p:tgtEl>
                                          <p:spTgt spid="25"/>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par>
                          <p:cTn id="36" fill="hold">
                            <p:stCondLst>
                              <p:cond delay="1500"/>
                            </p:stCondLst>
                            <p:childTnLst>
                              <p:par>
                                <p:cTn id="37" presetID="22" presetClass="entr" presetSubtype="1" fill="hold"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wipe(up)">
                                      <p:cBhvr>
                                        <p:cTn id="3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2" grpId="0" animBg="1"/>
      <p:bldP spid="25" grpId="0" animBg="1"/>
      <p:bldP spid="2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a:bodyPr>
          <a:lstStyle/>
          <a:p>
            <a:r>
              <a:rPr lang="ja-JP" altLang="en-US" dirty="0"/>
              <a:t>官民データ活用推進基本法</a:t>
            </a:r>
            <a:r>
              <a:rPr lang="ja-JP" altLang="en-US" sz="4400" dirty="0"/>
              <a:t>（</a:t>
            </a:r>
            <a:r>
              <a:rPr lang="en-US" altLang="ja-JP" sz="3600" dirty="0"/>
              <a:t>H28.12.14</a:t>
            </a:r>
            <a:r>
              <a:rPr lang="ja-JP" altLang="en-US" sz="4400" dirty="0"/>
              <a:t>）</a:t>
            </a:r>
            <a:endParaRPr kumimoji="1" lang="ja-JP" altLang="en-US" sz="4400" dirty="0"/>
          </a:p>
        </p:txBody>
      </p:sp>
      <p:sp>
        <p:nvSpPr>
          <p:cNvPr id="4" name="コンテンツ プレースホルダー 3"/>
          <p:cNvSpPr>
            <a:spLocks noGrp="1"/>
          </p:cNvSpPr>
          <p:nvPr>
            <p:ph sz="quarter" idx="13"/>
          </p:nvPr>
        </p:nvSpPr>
        <p:spPr/>
        <p:style>
          <a:lnRef idx="2">
            <a:schemeClr val="accent2"/>
          </a:lnRef>
          <a:fillRef idx="1">
            <a:schemeClr val="lt1"/>
          </a:fillRef>
          <a:effectRef idx="0">
            <a:schemeClr val="accent2"/>
          </a:effectRef>
          <a:fontRef idx="minor">
            <a:schemeClr val="dk1"/>
          </a:fontRef>
        </p:style>
        <p:txBody>
          <a:bodyPr>
            <a:normAutofit/>
          </a:bodyPr>
          <a:lstStyle/>
          <a:p>
            <a:r>
              <a:rPr lang="ja-JP" altLang="en-US" sz="2400" dirty="0"/>
              <a:t>この法律において「官民データ」とは、電磁的</a:t>
            </a:r>
            <a:r>
              <a:rPr lang="ja-JP" altLang="en-US" sz="2400" dirty="0" smtClean="0"/>
              <a:t>記録に</a:t>
            </a:r>
            <a:r>
              <a:rPr lang="ja-JP" altLang="en-US" sz="2400" dirty="0"/>
              <a:t>記録された情報（国の安全を損ない、公の秩序の維持を妨げ、又は公衆の安全の保護に支障を来すことになるおそれがあるものを除く。）であって、</a:t>
            </a:r>
            <a:r>
              <a:rPr lang="ja-JP" altLang="en-US" sz="2400" b="1" u="sng" dirty="0">
                <a:effectLst>
                  <a:outerShdw blurRad="38100" dist="38100" dir="2700000" algn="tl">
                    <a:srgbClr val="000000">
                      <a:alpha val="43137"/>
                    </a:srgbClr>
                  </a:outerShdw>
                </a:effectLst>
              </a:rPr>
              <a:t>国</a:t>
            </a:r>
            <a:r>
              <a:rPr lang="ja-JP" altLang="en-US" sz="2400" dirty="0"/>
              <a:t>若しくは</a:t>
            </a:r>
            <a:r>
              <a:rPr lang="ja-JP" altLang="en-US" sz="2400" b="1" u="sng" dirty="0">
                <a:effectLst>
                  <a:outerShdw blurRad="38100" dist="38100" dir="2700000" algn="tl">
                    <a:srgbClr val="000000">
                      <a:alpha val="43137"/>
                    </a:srgbClr>
                  </a:outerShdw>
                </a:effectLst>
              </a:rPr>
              <a:t>地方公共団体</a:t>
            </a:r>
            <a:r>
              <a:rPr lang="ja-JP" altLang="en-US" sz="2400" dirty="0"/>
              <a:t>又は</a:t>
            </a:r>
            <a:r>
              <a:rPr lang="ja-JP" altLang="en-US" sz="2400" b="1" u="sng" dirty="0">
                <a:effectLst>
                  <a:outerShdw blurRad="38100" dist="38100" dir="2700000" algn="tl">
                    <a:srgbClr val="000000">
                      <a:alpha val="43137"/>
                    </a:srgbClr>
                  </a:outerShdw>
                </a:effectLst>
              </a:rPr>
              <a:t>独立行政</a:t>
            </a:r>
            <a:r>
              <a:rPr lang="ja-JP" altLang="en-US" sz="2400" b="1" u="sng" dirty="0" smtClean="0">
                <a:effectLst>
                  <a:outerShdw blurRad="38100" dist="38100" dir="2700000" algn="tl">
                    <a:srgbClr val="000000">
                      <a:alpha val="43137"/>
                    </a:srgbClr>
                  </a:outerShdw>
                </a:effectLst>
              </a:rPr>
              <a:t>法人</a:t>
            </a:r>
            <a:r>
              <a:rPr lang="ja-JP" altLang="en-US" sz="2400" dirty="0" smtClean="0"/>
              <a:t>若しく</a:t>
            </a:r>
            <a:r>
              <a:rPr lang="ja-JP" altLang="en-US" sz="2400" dirty="0"/>
              <a:t>はその他の</a:t>
            </a:r>
            <a:r>
              <a:rPr lang="ja-JP" altLang="en-US" sz="2400" b="1" u="sng" dirty="0">
                <a:effectLst>
                  <a:outerShdw blurRad="38100" dist="38100" dir="2700000" algn="tl">
                    <a:srgbClr val="000000">
                      <a:alpha val="43137"/>
                    </a:srgbClr>
                  </a:outerShdw>
                </a:effectLst>
              </a:rPr>
              <a:t>事業者</a:t>
            </a:r>
            <a:r>
              <a:rPr lang="ja-JP" altLang="en-US" sz="2400" dirty="0"/>
              <a:t>により、その事務又は事業の遂行に当たり、管理され、利用され、又は提供されるものをいう</a:t>
            </a:r>
            <a:r>
              <a:rPr lang="ja-JP" altLang="en-US" sz="2400" dirty="0" smtClean="0"/>
              <a:t>。</a:t>
            </a:r>
            <a:endParaRPr lang="ja-JP" altLang="en-US" sz="2400" dirty="0"/>
          </a:p>
        </p:txBody>
      </p:sp>
      <p:sp>
        <p:nvSpPr>
          <p:cNvPr id="5" name="テキスト ボックス 4"/>
          <p:cNvSpPr txBox="1"/>
          <p:nvPr/>
        </p:nvSpPr>
        <p:spPr>
          <a:xfrm>
            <a:off x="685800" y="1832563"/>
            <a:ext cx="2035628" cy="46166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kumimoji="1" lang="ja-JP" altLang="en-US" sz="2400" dirty="0" smtClean="0"/>
              <a:t>基本法第２条</a:t>
            </a:r>
            <a:endParaRPr kumimoji="1" lang="ja-JP" altLang="en-US" sz="2400" dirty="0"/>
          </a:p>
        </p:txBody>
      </p:sp>
      <p:sp>
        <p:nvSpPr>
          <p:cNvPr id="2" name="スライド番号プレースホルダー 1"/>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1146798219"/>
      </p:ext>
    </p:extLst>
  </p:cSld>
  <p:clrMapOvr>
    <a:masterClrMapping/>
  </p:clrMapOvr>
  <p:transition spd="slow">
    <p:pull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3110" y="1692516"/>
            <a:ext cx="1987161" cy="1237008"/>
          </a:xfrm>
          <a:prstGeom prst="rect">
            <a:avLst/>
          </a:prstGeom>
        </p:spPr>
      </p:pic>
      <p:pic>
        <p:nvPicPr>
          <p:cNvPr id="25" name="図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47232" y="3258561"/>
            <a:ext cx="1397000" cy="1397000"/>
          </a:xfrm>
          <a:prstGeom prst="rect">
            <a:avLst/>
          </a:prstGeom>
        </p:spPr>
      </p:pic>
      <p:pic>
        <p:nvPicPr>
          <p:cNvPr id="4" name="図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58039" y="2894150"/>
            <a:ext cx="1252538" cy="1698357"/>
          </a:xfrm>
          <a:prstGeom prst="rect">
            <a:avLst/>
          </a:prstGeom>
        </p:spPr>
      </p:pic>
      <p:sp>
        <p:nvSpPr>
          <p:cNvPr id="2" name="タイトル 1"/>
          <p:cNvSpPr>
            <a:spLocks noGrp="1"/>
          </p:cNvSpPr>
          <p:nvPr>
            <p:ph type="title"/>
          </p:nvPr>
        </p:nvSpPr>
        <p:spPr/>
        <p:txBody>
          <a:bodyPr/>
          <a:lstStyle/>
          <a:p>
            <a:r>
              <a:rPr lang="ja-JP" altLang="en-US" dirty="0" smtClean="0"/>
              <a:t>計画</a:t>
            </a:r>
            <a:r>
              <a:rPr lang="ja-JP" altLang="en-US" dirty="0" smtClean="0"/>
              <a:t>の</a:t>
            </a:r>
            <a:r>
              <a:rPr lang="ja-JP" altLang="en-US" dirty="0"/>
              <a:t>策定</a:t>
            </a:r>
            <a:endParaRPr kumimoji="1" lang="ja-JP" altLang="en-US" dirty="0"/>
          </a:p>
        </p:txBody>
      </p:sp>
      <p:pic>
        <p:nvPicPr>
          <p:cNvPr id="5" name="Picture 4" hidden="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168647" y="1967826"/>
            <a:ext cx="1350137" cy="1368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タイトル 1"/>
          <p:cNvSpPr txBox="1">
            <a:spLocks/>
          </p:cNvSpPr>
          <p:nvPr/>
        </p:nvSpPr>
        <p:spPr>
          <a:xfrm>
            <a:off x="5131723" y="1259943"/>
            <a:ext cx="1309934" cy="432022"/>
          </a:xfrm>
          <a:prstGeom prst="rect">
            <a:avLst/>
          </a:prstGeom>
          <a:solidFill>
            <a:schemeClr val="accent5">
              <a:alpha val="40000"/>
            </a:schemeClr>
          </a:solidFill>
          <a:ln w="190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bevel/>
          </a:ln>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1800" dirty="0" smtClean="0"/>
              <a:t>国</a:t>
            </a:r>
            <a:endParaRPr lang="ja-JP" altLang="en-US" sz="1800" dirty="0"/>
          </a:p>
        </p:txBody>
      </p:sp>
      <p:pic>
        <p:nvPicPr>
          <p:cNvPr id="7" name="Picture 6" hidden="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27185" y="3535425"/>
            <a:ext cx="1308242" cy="1108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タイトル 1"/>
          <p:cNvSpPr txBox="1">
            <a:spLocks/>
          </p:cNvSpPr>
          <p:nvPr/>
        </p:nvSpPr>
        <p:spPr>
          <a:xfrm>
            <a:off x="1329341" y="2503211"/>
            <a:ext cx="1309934" cy="432022"/>
          </a:xfrm>
          <a:prstGeom prst="rect">
            <a:avLst/>
          </a:prstGeom>
          <a:solidFill>
            <a:schemeClr val="accent1">
              <a:alpha val="40000"/>
            </a:schemeClr>
          </a:solidFill>
          <a:ln w="190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bevel/>
          </a:ln>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000" dirty="0" smtClean="0"/>
              <a:t>都道府県</a:t>
            </a:r>
            <a:endParaRPr lang="ja-JP" altLang="en-US" sz="2000" dirty="0"/>
          </a:p>
        </p:txBody>
      </p:sp>
      <p:pic>
        <p:nvPicPr>
          <p:cNvPr id="9" name="Picture 3" hidden="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825652" y="3547529"/>
            <a:ext cx="1440160" cy="12668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タイトル 1"/>
          <p:cNvSpPr txBox="1">
            <a:spLocks/>
          </p:cNvSpPr>
          <p:nvPr/>
        </p:nvSpPr>
        <p:spPr>
          <a:xfrm>
            <a:off x="8890765" y="2834943"/>
            <a:ext cx="1309934" cy="432022"/>
          </a:xfrm>
          <a:prstGeom prst="rect">
            <a:avLst/>
          </a:prstGeom>
          <a:solidFill>
            <a:schemeClr val="accent3">
              <a:alpha val="40000"/>
            </a:schemeClr>
          </a:solidFill>
          <a:ln w="190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bevel/>
          </a:ln>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000" dirty="0" smtClean="0"/>
              <a:t>市町村</a:t>
            </a:r>
            <a:endParaRPr lang="ja-JP" altLang="en-US" sz="2000" dirty="0"/>
          </a:p>
        </p:txBody>
      </p:sp>
      <p:sp>
        <p:nvSpPr>
          <p:cNvPr id="11" name="タイトル 1" hidden="1"/>
          <p:cNvSpPr txBox="1">
            <a:spLocks/>
          </p:cNvSpPr>
          <p:nvPr/>
        </p:nvSpPr>
        <p:spPr>
          <a:xfrm>
            <a:off x="905045" y="5111529"/>
            <a:ext cx="2169184" cy="369332"/>
          </a:xfrm>
          <a:prstGeom prst="rect">
            <a:avLst/>
          </a:prstGeom>
        </p:spPr>
        <p:txBody>
          <a:bodyPr vert="horz" wrap="none" lIns="91440" tIns="45720" rIns="91440" bIns="45720" rtlCol="0" anchor="ctr">
            <a:sp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1600" dirty="0" smtClean="0"/>
              <a:t>【</a:t>
            </a:r>
            <a:r>
              <a:rPr lang="ja-JP" altLang="en-US" sz="1800" dirty="0" smtClean="0"/>
              <a:t>義務</a:t>
            </a:r>
            <a:r>
              <a:rPr lang="ja-JP" altLang="en-US" sz="1600" dirty="0" smtClean="0"/>
              <a:t>：法第</a:t>
            </a:r>
            <a:r>
              <a:rPr lang="en-US" altLang="ja-JP" sz="1600" dirty="0" smtClean="0"/>
              <a:t>9</a:t>
            </a:r>
            <a:r>
              <a:rPr lang="ja-JP" altLang="en-US" sz="1600" dirty="0" smtClean="0"/>
              <a:t>条第</a:t>
            </a:r>
            <a:r>
              <a:rPr lang="en-US" altLang="ja-JP" sz="1600" dirty="0" smtClean="0"/>
              <a:t>1</a:t>
            </a:r>
            <a:r>
              <a:rPr lang="ja-JP" altLang="en-US" sz="1600" dirty="0" smtClean="0"/>
              <a:t>項</a:t>
            </a:r>
            <a:r>
              <a:rPr lang="en-US" altLang="ja-JP" sz="1600" dirty="0" smtClean="0"/>
              <a:t>】</a:t>
            </a:r>
            <a:endParaRPr lang="ja-JP" altLang="en-US" sz="1600" dirty="0"/>
          </a:p>
        </p:txBody>
      </p:sp>
      <p:sp>
        <p:nvSpPr>
          <p:cNvPr id="12" name="タイトル 1"/>
          <p:cNvSpPr txBox="1">
            <a:spLocks/>
          </p:cNvSpPr>
          <p:nvPr/>
        </p:nvSpPr>
        <p:spPr>
          <a:xfrm>
            <a:off x="7339623" y="3105693"/>
            <a:ext cx="1199366" cy="584775"/>
          </a:xfrm>
          <a:prstGeom prst="rect">
            <a:avLst/>
          </a:prstGeom>
        </p:spPr>
        <p:txBody>
          <a:bodyPr vert="horz" wrap="none" lIns="91440" tIns="45720" rIns="91440" bIns="45720" rtlCol="0" anchor="ctr">
            <a:sp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1600" dirty="0" smtClean="0"/>
              <a:t>国の計画に</a:t>
            </a:r>
            <a:endParaRPr lang="en-US" altLang="ja-JP" sz="1600" dirty="0" smtClean="0"/>
          </a:p>
          <a:p>
            <a:r>
              <a:rPr lang="ja-JP" altLang="en-US" sz="1600" dirty="0" smtClean="0"/>
              <a:t>即して策定</a:t>
            </a:r>
            <a:endParaRPr lang="ja-JP" altLang="en-US" sz="1600" dirty="0"/>
          </a:p>
        </p:txBody>
      </p:sp>
      <p:sp>
        <p:nvSpPr>
          <p:cNvPr id="13" name="タイトル 1"/>
          <p:cNvSpPr txBox="1">
            <a:spLocks/>
          </p:cNvSpPr>
          <p:nvPr/>
        </p:nvSpPr>
        <p:spPr>
          <a:xfrm>
            <a:off x="8707305" y="4566914"/>
            <a:ext cx="1762021" cy="584775"/>
          </a:xfrm>
          <a:prstGeom prst="rect">
            <a:avLst/>
          </a:prstGeom>
          <a:blipFill>
            <a:blip r:embed="rId9"/>
            <a:tile tx="0" ty="0" sx="100000" sy="100000" flip="none" algn="tl"/>
          </a:blipFill>
        </p:spPr>
        <p:txBody>
          <a:bodyPr vert="horz" wrap="square" lIns="91440" tIns="45720" rIns="91440" bIns="45720" rtlCol="0" anchor="ctr">
            <a:sp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1600" dirty="0" smtClean="0"/>
              <a:t>市町村官民データ</a:t>
            </a:r>
            <a:endParaRPr lang="en-US" altLang="ja-JP" sz="1600" dirty="0" smtClean="0"/>
          </a:p>
          <a:p>
            <a:r>
              <a:rPr lang="ja-JP" altLang="en-US" sz="1600" dirty="0" smtClean="0"/>
              <a:t>活用推進計画</a:t>
            </a:r>
            <a:endParaRPr lang="ja-JP" altLang="en-US" sz="1600" dirty="0"/>
          </a:p>
        </p:txBody>
      </p:sp>
      <p:sp>
        <p:nvSpPr>
          <p:cNvPr id="14" name="右矢印 13"/>
          <p:cNvSpPr/>
          <p:nvPr/>
        </p:nvSpPr>
        <p:spPr>
          <a:xfrm rot="8541640">
            <a:off x="2808113" y="3775073"/>
            <a:ext cx="2144931" cy="207233"/>
          </a:xfrm>
          <a:prstGeom prst="rightArrow">
            <a:avLst/>
          </a:prstGeom>
          <a:gradFill flip="none" rotWithShape="1">
            <a:gsLst>
              <a:gs pos="0">
                <a:srgbClr val="0070C0"/>
              </a:gs>
              <a:gs pos="100000">
                <a:schemeClr val="accent1">
                  <a:tint val="23500"/>
                  <a:satMod val="160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右矢印 14"/>
          <p:cNvSpPr/>
          <p:nvPr/>
        </p:nvSpPr>
        <p:spPr>
          <a:xfrm>
            <a:off x="3074098" y="4700728"/>
            <a:ext cx="5499236" cy="269904"/>
          </a:xfrm>
          <a:prstGeom prst="rightArrow">
            <a:avLst/>
          </a:prstGeom>
          <a:gradFill flip="none" rotWithShape="1">
            <a:gsLst>
              <a:gs pos="0">
                <a:srgbClr val="0070C0"/>
              </a:gs>
              <a:gs pos="100000">
                <a:schemeClr val="accent1">
                  <a:tint val="23500"/>
                  <a:satMod val="160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右矢印 15"/>
          <p:cNvSpPr/>
          <p:nvPr/>
        </p:nvSpPr>
        <p:spPr>
          <a:xfrm rot="2446752" flipV="1">
            <a:off x="6706096" y="3783333"/>
            <a:ext cx="1925362" cy="242417"/>
          </a:xfrm>
          <a:prstGeom prst="rightArrow">
            <a:avLst/>
          </a:prstGeom>
          <a:gradFill flip="none" rotWithShape="1">
            <a:gsLst>
              <a:gs pos="0">
                <a:srgbClr val="0070C0"/>
              </a:gs>
              <a:gs pos="100000">
                <a:schemeClr val="accent1">
                  <a:tint val="23500"/>
                  <a:satMod val="160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タイトル 1" hidden="1"/>
          <p:cNvSpPr txBox="1">
            <a:spLocks/>
          </p:cNvSpPr>
          <p:nvPr/>
        </p:nvSpPr>
        <p:spPr>
          <a:xfrm>
            <a:off x="267493" y="2025517"/>
            <a:ext cx="4028464" cy="862950"/>
          </a:xfrm>
          <a:prstGeom prst="rect">
            <a:avLst/>
          </a:prstGeom>
          <a:solidFill>
            <a:schemeClr val="accent6">
              <a:lumMod val="60000"/>
              <a:lumOff val="40000"/>
            </a:schemeClr>
          </a:solidFill>
          <a:ln w="15875">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en-US" altLang="ja-JP" sz="1800" b="1" dirty="0" smtClean="0"/>
              <a:t>【</a:t>
            </a:r>
            <a:r>
              <a:rPr lang="ja-JP" altLang="en-US" sz="1800" b="1" dirty="0" smtClean="0"/>
              <a:t>都道府県官民データ活用推進計画</a:t>
            </a:r>
            <a:r>
              <a:rPr lang="en-US" altLang="ja-JP" sz="1800" b="1" dirty="0" smtClean="0"/>
              <a:t>】</a:t>
            </a:r>
          </a:p>
          <a:p>
            <a:pPr algn="l"/>
            <a:r>
              <a:rPr lang="ja-JP" altLang="en-US" sz="1400" dirty="0" smtClean="0"/>
              <a:t>・　</a:t>
            </a:r>
            <a:r>
              <a:rPr lang="ja-JP" altLang="en-US" sz="1400" dirty="0"/>
              <a:t>区域に</a:t>
            </a:r>
            <a:r>
              <a:rPr lang="ja-JP" altLang="en-US" sz="1400" dirty="0" smtClean="0"/>
              <a:t>おける基本方針</a:t>
            </a:r>
            <a:endParaRPr lang="en-US" altLang="ja-JP" sz="1400" dirty="0" smtClean="0"/>
          </a:p>
          <a:p>
            <a:pPr algn="l"/>
            <a:r>
              <a:rPr lang="ja-JP" altLang="en-US" sz="1400" dirty="0" smtClean="0"/>
              <a:t>・　区域における官民データ活用の推進　</a:t>
            </a:r>
            <a:r>
              <a:rPr lang="ja-JP" altLang="en-US" sz="1400" dirty="0"/>
              <a:t>　等</a:t>
            </a:r>
          </a:p>
        </p:txBody>
      </p:sp>
      <p:sp>
        <p:nvSpPr>
          <p:cNvPr id="18" name="タイトル 1"/>
          <p:cNvSpPr txBox="1">
            <a:spLocks/>
          </p:cNvSpPr>
          <p:nvPr/>
        </p:nvSpPr>
        <p:spPr>
          <a:xfrm>
            <a:off x="6566036" y="1118847"/>
            <a:ext cx="4014596" cy="1123749"/>
          </a:xfrm>
          <a:prstGeom prst="rect">
            <a:avLst/>
          </a:prstGeom>
          <a:solidFill>
            <a:schemeClr val="accent6">
              <a:lumMod val="60000"/>
              <a:lumOff val="40000"/>
            </a:schemeClr>
          </a:solidFill>
          <a:ln w="12700">
            <a:solidFill>
              <a:schemeClr val="tx1"/>
            </a:solidFill>
          </a:ln>
        </p:spPr>
        <p:txBody>
          <a:bodyPr vert="horz" lIns="91440" tIns="45720" rIns="91440" bIns="45720" rtlCol="0" anchor="ctr">
            <a:normAutofit fontScale="92500" lnSpcReduction="1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en-US" altLang="ja-JP" sz="1900" b="1" dirty="0" smtClean="0"/>
              <a:t>【</a:t>
            </a:r>
            <a:r>
              <a:rPr lang="ja-JP" altLang="en-US" sz="1900" b="1" dirty="0" smtClean="0"/>
              <a:t>官民データ活用推進基本計画</a:t>
            </a:r>
            <a:r>
              <a:rPr lang="en-US" altLang="ja-JP" sz="1900" b="1" dirty="0" smtClean="0"/>
              <a:t>】</a:t>
            </a:r>
          </a:p>
          <a:p>
            <a:pPr algn="l"/>
            <a:r>
              <a:rPr lang="ja-JP" altLang="en-US" sz="1400" dirty="0" smtClean="0"/>
              <a:t>・　施策に関する基本方針</a:t>
            </a:r>
            <a:endParaRPr lang="en-US" altLang="ja-JP" sz="1400" dirty="0" smtClean="0"/>
          </a:p>
          <a:p>
            <a:pPr algn="l"/>
            <a:r>
              <a:rPr lang="ja-JP" altLang="en-US" sz="1400" dirty="0" smtClean="0"/>
              <a:t>・　国における官民データ活用</a:t>
            </a:r>
            <a:endParaRPr lang="en-US" altLang="ja-JP" sz="1400" dirty="0" smtClean="0"/>
          </a:p>
          <a:p>
            <a:pPr algn="l"/>
            <a:r>
              <a:rPr lang="ja-JP" altLang="en-US" sz="1400" dirty="0" smtClean="0"/>
              <a:t>・　地方公共団体等における官民データ活用の促進</a:t>
            </a:r>
            <a:endParaRPr lang="en-US" altLang="ja-JP" sz="1400" dirty="0" smtClean="0"/>
          </a:p>
          <a:p>
            <a:pPr algn="l"/>
            <a:r>
              <a:rPr lang="ja-JP" altLang="en-US" sz="1400" dirty="0" smtClean="0"/>
              <a:t>・　重点的に講ずべき施策　　　　　等</a:t>
            </a:r>
            <a:endParaRPr lang="ja-JP" altLang="en-US" sz="1400" dirty="0"/>
          </a:p>
        </p:txBody>
      </p:sp>
      <p:sp>
        <p:nvSpPr>
          <p:cNvPr id="19" name="タイトル 1"/>
          <p:cNvSpPr txBox="1">
            <a:spLocks/>
          </p:cNvSpPr>
          <p:nvPr/>
        </p:nvSpPr>
        <p:spPr>
          <a:xfrm>
            <a:off x="4856670" y="2878394"/>
            <a:ext cx="1967205" cy="584775"/>
          </a:xfrm>
          <a:prstGeom prst="rect">
            <a:avLst/>
          </a:prstGeom>
          <a:blipFill>
            <a:blip r:embed="rId9"/>
            <a:tile tx="0" ty="0" sx="100000" sy="100000" flip="none" algn="tl"/>
          </a:blipFill>
        </p:spPr>
        <p:txBody>
          <a:bodyPr vert="horz" wrap="square" lIns="91440" tIns="45720" rIns="91440" bIns="45720" rtlCol="0" anchor="ctr">
            <a:sp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1600" dirty="0" smtClean="0"/>
              <a:t>官民データ活用推進</a:t>
            </a:r>
            <a:endParaRPr lang="en-US" altLang="ja-JP" sz="1600" dirty="0" smtClean="0"/>
          </a:p>
          <a:p>
            <a:r>
              <a:rPr lang="ja-JP" altLang="en-US" sz="1600" dirty="0" smtClean="0"/>
              <a:t>基本計画</a:t>
            </a:r>
            <a:endParaRPr lang="ja-JP" altLang="en-US" sz="1600" dirty="0"/>
          </a:p>
        </p:txBody>
      </p:sp>
      <p:sp>
        <p:nvSpPr>
          <p:cNvPr id="20" name="タイトル 1"/>
          <p:cNvSpPr txBox="1">
            <a:spLocks/>
          </p:cNvSpPr>
          <p:nvPr/>
        </p:nvSpPr>
        <p:spPr>
          <a:xfrm>
            <a:off x="4866322" y="3538800"/>
            <a:ext cx="2035839" cy="1053707"/>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w="12700">
            <a:noFill/>
          </a:ln>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400" dirty="0" smtClean="0"/>
              <a:t>各地方公共団体が、</a:t>
            </a:r>
            <a:endParaRPr lang="en-US" altLang="ja-JP" sz="1400" dirty="0" smtClean="0"/>
          </a:p>
          <a:p>
            <a:pPr algn="l"/>
            <a:r>
              <a:rPr lang="ja-JP" altLang="en-US" sz="1400" dirty="0" smtClean="0"/>
              <a:t>国の計画に即して計画を策定することにより、</a:t>
            </a:r>
            <a:endParaRPr lang="en-US" altLang="ja-JP" sz="1400" dirty="0" smtClean="0"/>
          </a:p>
          <a:p>
            <a:pPr algn="l"/>
            <a:r>
              <a:rPr lang="ja-JP" altLang="en-US" sz="1400" dirty="0" smtClean="0"/>
              <a:t>整合性を確保</a:t>
            </a:r>
            <a:endParaRPr lang="ja-JP" altLang="en-US" sz="1400" dirty="0"/>
          </a:p>
        </p:txBody>
      </p:sp>
      <p:sp>
        <p:nvSpPr>
          <p:cNvPr id="21" name="タイトル 1"/>
          <p:cNvSpPr txBox="1">
            <a:spLocks/>
          </p:cNvSpPr>
          <p:nvPr/>
        </p:nvSpPr>
        <p:spPr>
          <a:xfrm>
            <a:off x="4442109" y="5017533"/>
            <a:ext cx="2783115" cy="338554"/>
          </a:xfrm>
          <a:prstGeom prst="rect">
            <a:avLst/>
          </a:prstGeom>
        </p:spPr>
        <p:txBody>
          <a:bodyPr vert="horz" wrap="none" lIns="91440" tIns="45720" rIns="91440" bIns="45720" rtlCol="0" anchor="ctr">
            <a:sp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1600" dirty="0" smtClean="0"/>
              <a:t>都道府県計画を勘案して策定</a:t>
            </a:r>
            <a:endParaRPr lang="ja-JP" altLang="en-US" sz="1600" dirty="0"/>
          </a:p>
        </p:txBody>
      </p:sp>
      <p:sp>
        <p:nvSpPr>
          <p:cNvPr id="22" name="タイトル 1"/>
          <p:cNvSpPr txBox="1">
            <a:spLocks/>
          </p:cNvSpPr>
          <p:nvPr/>
        </p:nvSpPr>
        <p:spPr>
          <a:xfrm>
            <a:off x="1006035" y="4566914"/>
            <a:ext cx="1967205" cy="584775"/>
          </a:xfrm>
          <a:prstGeom prst="rect">
            <a:avLst/>
          </a:prstGeom>
          <a:blipFill>
            <a:blip r:embed="rId9"/>
            <a:tile tx="0" ty="0" sx="100000" sy="100000" flip="none" algn="tl"/>
          </a:blipFill>
        </p:spPr>
        <p:txBody>
          <a:bodyPr vert="horz" wrap="square" lIns="91440" tIns="45720" rIns="91440" bIns="45720" rtlCol="0" anchor="ctr">
            <a:sp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1600" dirty="0" smtClean="0">
                <a:latin typeface="+mn-ea"/>
                <a:ea typeface="+mn-ea"/>
              </a:rPr>
              <a:t>都道府県官民データ</a:t>
            </a:r>
            <a:endParaRPr lang="en-US" altLang="ja-JP" sz="1600" dirty="0" smtClean="0">
              <a:latin typeface="+mn-ea"/>
              <a:ea typeface="+mn-ea"/>
            </a:endParaRPr>
          </a:p>
          <a:p>
            <a:r>
              <a:rPr lang="ja-JP" altLang="en-US" sz="1600" dirty="0" smtClean="0">
                <a:latin typeface="+mn-ea"/>
                <a:ea typeface="+mn-ea"/>
              </a:rPr>
              <a:t>活用推進計画</a:t>
            </a:r>
            <a:endParaRPr lang="ja-JP" altLang="en-US" sz="1600" dirty="0">
              <a:latin typeface="+mn-ea"/>
              <a:ea typeface="+mn-ea"/>
            </a:endParaRPr>
          </a:p>
        </p:txBody>
      </p:sp>
      <p:sp>
        <p:nvSpPr>
          <p:cNvPr id="23" name="タイトル 1" hidden="1"/>
          <p:cNvSpPr txBox="1">
            <a:spLocks/>
          </p:cNvSpPr>
          <p:nvPr/>
        </p:nvSpPr>
        <p:spPr>
          <a:xfrm>
            <a:off x="8215079" y="5117545"/>
            <a:ext cx="2661306" cy="369332"/>
          </a:xfrm>
          <a:prstGeom prst="rect">
            <a:avLst/>
          </a:prstGeom>
        </p:spPr>
        <p:txBody>
          <a:bodyPr vert="horz" wrap="none" lIns="91440" tIns="45720" rIns="91440" bIns="45720" rtlCol="0" anchor="ctr">
            <a:sp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1600" dirty="0" smtClean="0"/>
              <a:t>【</a:t>
            </a:r>
            <a:r>
              <a:rPr lang="ja-JP" altLang="en-US" sz="1800" dirty="0" smtClean="0"/>
              <a:t>努力義務</a:t>
            </a:r>
            <a:r>
              <a:rPr lang="ja-JP" altLang="en-US" sz="1600" dirty="0" smtClean="0"/>
              <a:t>：法第</a:t>
            </a:r>
            <a:r>
              <a:rPr lang="en-US" altLang="ja-JP" sz="1600" dirty="0" smtClean="0"/>
              <a:t>9</a:t>
            </a:r>
            <a:r>
              <a:rPr lang="ja-JP" altLang="en-US" sz="1600" dirty="0" smtClean="0"/>
              <a:t>条第</a:t>
            </a:r>
            <a:r>
              <a:rPr lang="en-US" altLang="ja-JP" sz="1600" dirty="0" smtClean="0"/>
              <a:t>3</a:t>
            </a:r>
            <a:r>
              <a:rPr lang="ja-JP" altLang="en-US" sz="1600" dirty="0" smtClean="0"/>
              <a:t>項</a:t>
            </a:r>
            <a:r>
              <a:rPr lang="en-US" altLang="ja-JP" sz="1600" dirty="0" smtClean="0"/>
              <a:t>】</a:t>
            </a:r>
            <a:endParaRPr lang="ja-JP" altLang="en-US" sz="1600" dirty="0"/>
          </a:p>
        </p:txBody>
      </p:sp>
      <p:sp>
        <p:nvSpPr>
          <p:cNvPr id="24" name="タイトル 1"/>
          <p:cNvSpPr txBox="1">
            <a:spLocks/>
          </p:cNvSpPr>
          <p:nvPr/>
        </p:nvSpPr>
        <p:spPr>
          <a:xfrm>
            <a:off x="3047404" y="3108145"/>
            <a:ext cx="1199366" cy="584775"/>
          </a:xfrm>
          <a:prstGeom prst="rect">
            <a:avLst/>
          </a:prstGeom>
        </p:spPr>
        <p:txBody>
          <a:bodyPr vert="horz" wrap="none" lIns="91440" tIns="45720" rIns="91440" bIns="45720" rtlCol="0" anchor="ctr">
            <a:sp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1600" dirty="0" smtClean="0"/>
              <a:t>国の計画に</a:t>
            </a:r>
            <a:endParaRPr lang="en-US" altLang="ja-JP" sz="1600" dirty="0" smtClean="0"/>
          </a:p>
          <a:p>
            <a:r>
              <a:rPr lang="ja-JP" altLang="en-US" sz="1600" dirty="0" smtClean="0"/>
              <a:t>即して策定</a:t>
            </a:r>
            <a:endParaRPr lang="ja-JP" altLang="en-US" sz="1600" dirty="0"/>
          </a:p>
        </p:txBody>
      </p:sp>
      <p:sp>
        <p:nvSpPr>
          <p:cNvPr id="3" name="スライド番号プレースホルダー 2"/>
          <p:cNvSpPr>
            <a:spLocks noGrp="1"/>
          </p:cNvSpPr>
          <p:nvPr>
            <p:ph type="sldNum" sz="quarter" idx="12"/>
          </p:nvPr>
        </p:nvSpPr>
        <p:spPr/>
        <p:txBody>
          <a:bodyPr/>
          <a:lstStyle/>
          <a:p>
            <a:fld id="{6D22F896-40B5-4ADD-8801-0D06FADFA095}" type="slidenum">
              <a:rPr lang="en-US" smtClean="0"/>
              <a:t>4</a:t>
            </a:fld>
            <a:endParaRPr lang="en-US" dirty="0"/>
          </a:p>
        </p:txBody>
      </p:sp>
      <p:sp>
        <p:nvSpPr>
          <p:cNvPr id="30" name="メモ 29"/>
          <p:cNvSpPr/>
          <p:nvPr/>
        </p:nvSpPr>
        <p:spPr>
          <a:xfrm rot="1720218">
            <a:off x="10008569" y="4248104"/>
            <a:ext cx="1189458" cy="404948"/>
          </a:xfrm>
          <a:prstGeom prst="foldedCorne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dirty="0" smtClean="0">
                <a:latin typeface="HGS創英角ﾎﾟｯﾌﾟ体" panose="040B0A00000000000000" pitchFamily="50" charset="-128"/>
                <a:ea typeface="HGS創英角ﾎﾟｯﾌﾟ体" panose="040B0A00000000000000" pitchFamily="50" charset="-128"/>
              </a:rPr>
              <a:t>努力義務</a:t>
            </a:r>
            <a:endParaRPr kumimoji="1" lang="ja-JP" altLang="en-US" dirty="0">
              <a:latin typeface="HGS創英角ﾎﾟｯﾌﾟ体" panose="040B0A00000000000000" pitchFamily="50" charset="-128"/>
              <a:ea typeface="HGS創英角ﾎﾟｯﾌﾟ体" panose="040B0A00000000000000" pitchFamily="50" charset="-128"/>
            </a:endParaRPr>
          </a:p>
        </p:txBody>
      </p:sp>
      <p:sp>
        <p:nvSpPr>
          <p:cNvPr id="31" name="メモ 30"/>
          <p:cNvSpPr/>
          <p:nvPr/>
        </p:nvSpPr>
        <p:spPr>
          <a:xfrm rot="20176342">
            <a:off x="4194643" y="2570078"/>
            <a:ext cx="1189458" cy="404948"/>
          </a:xfrm>
          <a:prstGeom prst="foldedCorne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kumimoji="1" lang="ja-JP" altLang="en-US" dirty="0" smtClean="0">
                <a:latin typeface="HGS創英角ﾎﾟｯﾌﾟ体" panose="040B0A00000000000000" pitchFamily="50" charset="-128"/>
                <a:ea typeface="HGS創英角ﾎﾟｯﾌﾟ体" panose="040B0A00000000000000" pitchFamily="50" charset="-128"/>
              </a:rPr>
              <a:t>義務</a:t>
            </a:r>
            <a:endParaRPr kumimoji="1" lang="ja-JP" altLang="en-US" dirty="0">
              <a:latin typeface="HGS創英角ﾎﾟｯﾌﾟ体" panose="040B0A00000000000000" pitchFamily="50" charset="-128"/>
              <a:ea typeface="HGS創英角ﾎﾟｯﾌﾟ体" panose="040B0A00000000000000" pitchFamily="50" charset="-128"/>
            </a:endParaRPr>
          </a:p>
        </p:txBody>
      </p:sp>
      <p:sp>
        <p:nvSpPr>
          <p:cNvPr id="32" name="メモ 31"/>
          <p:cNvSpPr/>
          <p:nvPr/>
        </p:nvSpPr>
        <p:spPr>
          <a:xfrm rot="20176342">
            <a:off x="296112" y="4287851"/>
            <a:ext cx="1189458" cy="404948"/>
          </a:xfrm>
          <a:prstGeom prst="foldedCorne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kumimoji="1" lang="ja-JP" altLang="en-US" dirty="0" smtClean="0">
                <a:latin typeface="HGS創英角ﾎﾟｯﾌﾟ体" panose="040B0A00000000000000" pitchFamily="50" charset="-128"/>
                <a:ea typeface="HGS創英角ﾎﾟｯﾌﾟ体" panose="040B0A00000000000000" pitchFamily="50" charset="-128"/>
              </a:rPr>
              <a:t>義務</a:t>
            </a:r>
            <a:endParaRPr kumimoji="1" lang="ja-JP" altLang="en-US" dirty="0">
              <a:latin typeface="HGS創英角ﾎﾟｯﾌﾟ体" panose="040B0A00000000000000" pitchFamily="50" charset="-128"/>
              <a:ea typeface="HGS創英角ﾎﾟｯﾌﾟ体" panose="040B0A00000000000000" pitchFamily="50" charset="-128"/>
            </a:endParaRPr>
          </a:p>
        </p:txBody>
      </p:sp>
    </p:spTree>
    <p:extLst>
      <p:ext uri="{BB962C8B-B14F-4D97-AF65-F5344CB8AC3E}">
        <p14:creationId xmlns:p14="http://schemas.microsoft.com/office/powerpoint/2010/main" val="2852334176"/>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par>
                                <p:cTn id="10" presetID="22" presetClass="entr" presetSubtype="1"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up)">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anim calcmode="lin" valueType="num">
                                      <p:cBhvr>
                                        <p:cTn id="18" dur="500" fill="hold"/>
                                        <p:tgtEl>
                                          <p:spTgt spid="22"/>
                                        </p:tgtEl>
                                        <p:attrNameLst>
                                          <p:attrName>ppt_x</p:attrName>
                                        </p:attrNameLst>
                                      </p:cBhvr>
                                      <p:tavLst>
                                        <p:tav tm="0">
                                          <p:val>
                                            <p:strVal val="#ppt_x"/>
                                          </p:val>
                                        </p:tav>
                                        <p:tav tm="100000">
                                          <p:val>
                                            <p:strVal val="#ppt_x"/>
                                          </p:val>
                                        </p:tav>
                                      </p:tavLst>
                                    </p:anim>
                                    <p:anim calcmode="lin" valueType="num">
                                      <p:cBhvr>
                                        <p:cTn id="19" dur="500" fill="hold"/>
                                        <p:tgtEl>
                                          <p:spTgt spid="22"/>
                                        </p:tgtEl>
                                        <p:attrNameLst>
                                          <p:attrName>ppt_y</p:attrName>
                                        </p:attrNameLst>
                                      </p:cBhvr>
                                      <p:tavLst>
                                        <p:tav tm="0">
                                          <p:val>
                                            <p:strVal val="#ppt_y+.1"/>
                                          </p:val>
                                        </p:tav>
                                        <p:tav tm="100000">
                                          <p:val>
                                            <p:strVal val="#ppt_y"/>
                                          </p:val>
                                        </p:tav>
                                      </p:tavLst>
                                    </p:anim>
                                  </p:childTnLst>
                                </p:cTn>
                              </p:par>
                              <p:par>
                                <p:cTn id="20" presetID="2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up)">
                                      <p:cBhvr>
                                        <p:cTn id="25" dur="500"/>
                                        <p:tgtEl>
                                          <p:spTgt spid="24"/>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up)">
                                      <p:cBhvr>
                                        <p:cTn id="28" dur="5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anim calcmode="lin" valueType="num">
                                      <p:cBhvr>
                                        <p:cTn id="34" dur="500" fill="hold"/>
                                        <p:tgtEl>
                                          <p:spTgt spid="13"/>
                                        </p:tgtEl>
                                        <p:attrNameLst>
                                          <p:attrName>ppt_x</p:attrName>
                                        </p:attrNameLst>
                                      </p:cBhvr>
                                      <p:tavLst>
                                        <p:tav tm="0">
                                          <p:val>
                                            <p:strVal val="#ppt_x"/>
                                          </p:val>
                                        </p:tav>
                                        <p:tav tm="100000">
                                          <p:val>
                                            <p:strVal val="#ppt_x"/>
                                          </p:val>
                                        </p:tav>
                                      </p:tavLst>
                                    </p:anim>
                                    <p:anim calcmode="lin" valueType="num">
                                      <p:cBhvr>
                                        <p:cTn id="35" dur="500" fill="hold"/>
                                        <p:tgtEl>
                                          <p:spTgt spid="13"/>
                                        </p:tgtEl>
                                        <p:attrNameLst>
                                          <p:attrName>ppt_y</p:attrName>
                                        </p:attrNameLst>
                                      </p:cBhvr>
                                      <p:tavLst>
                                        <p:tav tm="0">
                                          <p:val>
                                            <p:strVal val="#ppt_y+.1"/>
                                          </p:val>
                                        </p:tav>
                                        <p:tav tm="100000">
                                          <p:val>
                                            <p:strVal val="#ppt_y"/>
                                          </p:val>
                                        </p:tav>
                                      </p:tavLst>
                                    </p:anim>
                                  </p:childTnLst>
                                </p:cTn>
                              </p:par>
                              <p:par>
                                <p:cTn id="36" presetID="22" presetClass="entr" presetSubtype="1"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up)">
                                      <p:cBhvr>
                                        <p:cTn id="38" dur="500"/>
                                        <p:tgtEl>
                                          <p:spTgt spid="12"/>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left)">
                                      <p:cBhvr>
                                        <p:cTn id="44" dur="500"/>
                                        <p:tgtEl>
                                          <p:spTgt spid="21"/>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down)">
                                      <p:cBhvr>
                                        <p:cTn id="50" dur="500"/>
                                        <p:tgtEl>
                                          <p:spTgt spid="23"/>
                                        </p:tgtEl>
                                      </p:cBhvr>
                                    </p:animEffect>
                                  </p:childTnLst>
                                </p:cTn>
                              </p:par>
                            </p:childTnLst>
                          </p:cTn>
                        </p:par>
                        <p:par>
                          <p:cTn id="51" fill="hold">
                            <p:stCondLst>
                              <p:cond delay="500"/>
                            </p:stCondLst>
                            <p:childTnLst>
                              <p:par>
                                <p:cTn id="52" presetID="22" presetClass="entr" presetSubtype="1"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up)">
                                      <p:cBhvr>
                                        <p:cTn id="54" dur="500"/>
                                        <p:tgtEl>
                                          <p:spTgt spid="20"/>
                                        </p:tgtEl>
                                      </p:cBhvr>
                                    </p:animEffect>
                                  </p:childTnLst>
                                </p:cTn>
                              </p:par>
                            </p:childTnLst>
                          </p:cTn>
                        </p:par>
                      </p:childTnLst>
                    </p:cTn>
                  </p:par>
                  <p:par>
                    <p:cTn id="55" fill="hold">
                      <p:stCondLst>
                        <p:cond delay="indefinite"/>
                      </p:stCondLst>
                      <p:childTnLst>
                        <p:par>
                          <p:cTn id="56" fill="hold">
                            <p:stCondLst>
                              <p:cond delay="0"/>
                            </p:stCondLst>
                            <p:childTnLst>
                              <p:par>
                                <p:cTn id="57" presetID="23" presetClass="entr" presetSubtype="32" fill="hold" grpId="0" nodeType="click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p:cTn id="59" dur="250" fill="hold"/>
                                        <p:tgtEl>
                                          <p:spTgt spid="31"/>
                                        </p:tgtEl>
                                        <p:attrNameLst>
                                          <p:attrName>ppt_w</p:attrName>
                                        </p:attrNameLst>
                                      </p:cBhvr>
                                      <p:tavLst>
                                        <p:tav tm="0">
                                          <p:val>
                                            <p:strVal val="4*#ppt_w"/>
                                          </p:val>
                                        </p:tav>
                                        <p:tav tm="100000">
                                          <p:val>
                                            <p:strVal val="#ppt_w"/>
                                          </p:val>
                                        </p:tav>
                                      </p:tavLst>
                                    </p:anim>
                                    <p:anim calcmode="lin" valueType="num">
                                      <p:cBhvr>
                                        <p:cTn id="60" dur="250" fill="hold"/>
                                        <p:tgtEl>
                                          <p:spTgt spid="31"/>
                                        </p:tgtEl>
                                        <p:attrNameLst>
                                          <p:attrName>ppt_h</p:attrName>
                                        </p:attrNameLst>
                                      </p:cBhvr>
                                      <p:tavLst>
                                        <p:tav tm="0">
                                          <p:val>
                                            <p:strVal val="4*#ppt_h"/>
                                          </p:val>
                                        </p:tav>
                                        <p:tav tm="100000">
                                          <p:val>
                                            <p:strVal val="#ppt_h"/>
                                          </p:val>
                                        </p:tav>
                                      </p:tavLst>
                                    </p:anim>
                                  </p:childTnLst>
                                </p:cTn>
                              </p:par>
                            </p:childTnLst>
                          </p:cTn>
                        </p:par>
                        <p:par>
                          <p:cTn id="61" fill="hold">
                            <p:stCondLst>
                              <p:cond delay="250"/>
                            </p:stCondLst>
                            <p:childTnLst>
                              <p:par>
                                <p:cTn id="62" presetID="23" presetClass="entr" presetSubtype="32"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p:cTn id="64" dur="250" fill="hold"/>
                                        <p:tgtEl>
                                          <p:spTgt spid="32"/>
                                        </p:tgtEl>
                                        <p:attrNameLst>
                                          <p:attrName>ppt_w</p:attrName>
                                        </p:attrNameLst>
                                      </p:cBhvr>
                                      <p:tavLst>
                                        <p:tav tm="0">
                                          <p:val>
                                            <p:strVal val="4*#ppt_w"/>
                                          </p:val>
                                        </p:tav>
                                        <p:tav tm="100000">
                                          <p:val>
                                            <p:strVal val="#ppt_w"/>
                                          </p:val>
                                        </p:tav>
                                      </p:tavLst>
                                    </p:anim>
                                    <p:anim calcmode="lin" valueType="num">
                                      <p:cBhvr>
                                        <p:cTn id="65" dur="250" fill="hold"/>
                                        <p:tgtEl>
                                          <p:spTgt spid="32"/>
                                        </p:tgtEl>
                                        <p:attrNameLst>
                                          <p:attrName>ppt_h</p:attrName>
                                        </p:attrNameLst>
                                      </p:cBhvr>
                                      <p:tavLst>
                                        <p:tav tm="0">
                                          <p:val>
                                            <p:strVal val="4*#ppt_h"/>
                                          </p:val>
                                        </p:tav>
                                        <p:tav tm="100000">
                                          <p:val>
                                            <p:strVal val="#ppt_h"/>
                                          </p:val>
                                        </p:tav>
                                      </p:tavLst>
                                    </p:anim>
                                  </p:childTnLst>
                                </p:cTn>
                              </p:par>
                            </p:childTnLst>
                          </p:cTn>
                        </p:par>
                        <p:par>
                          <p:cTn id="66" fill="hold">
                            <p:stCondLst>
                              <p:cond delay="500"/>
                            </p:stCondLst>
                            <p:childTnLst>
                              <p:par>
                                <p:cTn id="67" presetID="23" presetClass="entr" presetSubtype="32" fill="hold" grpId="0" nodeType="after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p:cTn id="69" dur="250" fill="hold"/>
                                        <p:tgtEl>
                                          <p:spTgt spid="30"/>
                                        </p:tgtEl>
                                        <p:attrNameLst>
                                          <p:attrName>ppt_w</p:attrName>
                                        </p:attrNameLst>
                                      </p:cBhvr>
                                      <p:tavLst>
                                        <p:tav tm="0">
                                          <p:val>
                                            <p:strVal val="4*#ppt_w"/>
                                          </p:val>
                                        </p:tav>
                                        <p:tav tm="100000">
                                          <p:val>
                                            <p:strVal val="#ppt_w"/>
                                          </p:val>
                                        </p:tav>
                                      </p:tavLst>
                                    </p:anim>
                                    <p:anim calcmode="lin" valueType="num">
                                      <p:cBhvr>
                                        <p:cTn id="70" dur="250" fill="hold"/>
                                        <p:tgtEl>
                                          <p:spTgt spid="30"/>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14" grpId="0" animBg="1"/>
      <p:bldP spid="15" grpId="0" animBg="1"/>
      <p:bldP spid="16" grpId="0" animBg="1"/>
      <p:bldP spid="18" grpId="0" animBg="1"/>
      <p:bldP spid="19" grpId="0" animBg="1"/>
      <p:bldP spid="20" grpId="0" animBg="1"/>
      <p:bldP spid="21" grpId="0"/>
      <p:bldP spid="22" grpId="0" animBg="1"/>
      <p:bldP spid="23" grpId="0"/>
      <p:bldP spid="24" grpId="0"/>
      <p:bldP spid="30" grpId="0" animBg="1"/>
      <p:bldP spid="31" grpId="0" animBg="1"/>
      <p:bldP spid="3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a:bodyPr>
          <a:lstStyle/>
          <a:p>
            <a:r>
              <a:rPr lang="ja-JP" altLang="en-US" dirty="0" smtClean="0"/>
              <a:t>地方公共</a:t>
            </a:r>
            <a:r>
              <a:rPr lang="ja-JP" altLang="en-US" dirty="0"/>
              <a:t>団体</a:t>
            </a:r>
            <a:r>
              <a:rPr lang="ja-JP" altLang="en-US" dirty="0" smtClean="0"/>
              <a:t>の</a:t>
            </a:r>
            <a:r>
              <a:rPr lang="ja-JP" altLang="en-US" dirty="0"/>
              <a:t>果たすべき役割</a:t>
            </a:r>
            <a:endParaRPr kumimoji="1" lang="ja-JP" altLang="en-US" dirty="0"/>
          </a:p>
        </p:txBody>
      </p:sp>
      <p:graphicFrame>
        <p:nvGraphicFramePr>
          <p:cNvPr id="5" name="コンテンツ プレースホルダー 4"/>
          <p:cNvGraphicFramePr>
            <a:graphicFrameLocks noGrp="1"/>
          </p:cNvGraphicFramePr>
          <p:nvPr>
            <p:ph sz="quarter" idx="13"/>
            <p:extLst>
              <p:ext uri="{D42A27DB-BD31-4B8C-83A1-F6EECF244321}">
                <p14:modId xmlns:p14="http://schemas.microsoft.com/office/powerpoint/2010/main" val="3891018685"/>
              </p:ext>
            </p:extLst>
          </p:nvPr>
        </p:nvGraphicFramePr>
        <p:xfrm>
          <a:off x="685801" y="1524883"/>
          <a:ext cx="10394949" cy="4028440"/>
        </p:xfrm>
        <a:graphic>
          <a:graphicData uri="http://schemas.openxmlformats.org/drawingml/2006/table">
            <a:tbl>
              <a:tblPr firstRow="1" firstCol="1" bandRow="1">
                <a:tableStyleId>{5C22544A-7EE6-4342-B048-85BDC9FD1C3A}</a:tableStyleId>
              </a:tblPr>
              <a:tblGrid>
                <a:gridCol w="912180"/>
                <a:gridCol w="2111870"/>
                <a:gridCol w="7370899"/>
              </a:tblGrid>
              <a:tr h="370840">
                <a:tc>
                  <a:txBody>
                    <a:bodyPr/>
                    <a:lstStyle/>
                    <a:p>
                      <a:pPr algn="ctr">
                        <a:spcAft>
                          <a:spcPts val="0"/>
                        </a:spcAft>
                      </a:pPr>
                      <a:r>
                        <a:rPr lang="ja-JP" sz="1600" kern="100" dirty="0">
                          <a:effectLst/>
                        </a:rPr>
                        <a:t>条項</a:t>
                      </a:r>
                      <a:endParaRPr lang="ja-JP" sz="1800" kern="100" dirty="0">
                        <a:effectLst/>
                        <a:latin typeface="Century"/>
                        <a:ea typeface="ＭＳ 明朝"/>
                        <a:cs typeface="Times New Roman"/>
                      </a:endParaRPr>
                    </a:p>
                  </a:txBody>
                  <a:tcPr marL="68580" marR="68580" marT="0" marB="0"/>
                </a:tc>
                <a:tc>
                  <a:txBody>
                    <a:bodyPr/>
                    <a:lstStyle/>
                    <a:p>
                      <a:pPr algn="ctr">
                        <a:spcAft>
                          <a:spcPts val="0"/>
                        </a:spcAft>
                      </a:pPr>
                      <a:r>
                        <a:rPr lang="ja-JP" sz="1600" kern="100" dirty="0">
                          <a:effectLst/>
                        </a:rPr>
                        <a:t>項目</a:t>
                      </a:r>
                      <a:endParaRPr lang="ja-JP" sz="1800" kern="100" dirty="0">
                        <a:effectLst/>
                        <a:latin typeface="Century"/>
                        <a:ea typeface="ＭＳ 明朝"/>
                        <a:cs typeface="Times New Roman"/>
                      </a:endParaRPr>
                    </a:p>
                  </a:txBody>
                  <a:tcPr marL="68580" marR="68580" marT="0" marB="0"/>
                </a:tc>
                <a:tc>
                  <a:txBody>
                    <a:bodyPr/>
                    <a:lstStyle/>
                    <a:p>
                      <a:pPr algn="ctr">
                        <a:spcAft>
                          <a:spcPts val="0"/>
                        </a:spcAft>
                      </a:pPr>
                      <a:r>
                        <a:rPr lang="ja-JP" sz="1600" kern="100" dirty="0">
                          <a:effectLst/>
                        </a:rPr>
                        <a:t>条文（抜粋）</a:t>
                      </a:r>
                      <a:endParaRPr lang="ja-JP" sz="1800" kern="100" dirty="0">
                        <a:effectLst/>
                        <a:latin typeface="Century"/>
                        <a:ea typeface="ＭＳ 明朝"/>
                        <a:cs typeface="Times New Roman"/>
                      </a:endParaRPr>
                    </a:p>
                  </a:txBody>
                  <a:tcPr marL="68580" marR="68580" marT="0" marB="0"/>
                </a:tc>
              </a:tr>
              <a:tr h="370840">
                <a:tc>
                  <a:txBody>
                    <a:bodyPr/>
                    <a:lstStyle/>
                    <a:p>
                      <a:pPr algn="just">
                        <a:spcAft>
                          <a:spcPts val="0"/>
                        </a:spcAft>
                      </a:pPr>
                      <a:r>
                        <a:rPr lang="ja-JP" sz="1600" kern="100" dirty="0">
                          <a:effectLst/>
                        </a:rPr>
                        <a:t>第９条</a:t>
                      </a:r>
                      <a:endParaRPr lang="ja-JP" sz="1600" kern="100" dirty="0">
                        <a:effectLst/>
                        <a:latin typeface="Century"/>
                        <a:ea typeface="ＭＳ 明朝"/>
                        <a:cs typeface="Times New Roman"/>
                      </a:endParaRPr>
                    </a:p>
                  </a:txBody>
                  <a:tcPr marL="68580" marR="68580" marT="0" marB="0"/>
                </a:tc>
                <a:tc>
                  <a:txBody>
                    <a:bodyPr/>
                    <a:lstStyle/>
                    <a:p>
                      <a:pPr algn="just">
                        <a:spcAft>
                          <a:spcPts val="0"/>
                        </a:spcAft>
                      </a:pPr>
                      <a:r>
                        <a:rPr lang="ja-JP" sz="1600" kern="100" dirty="0">
                          <a:effectLst/>
                        </a:rPr>
                        <a:t>官民データ活用推進計画の策定</a:t>
                      </a:r>
                      <a:endParaRPr lang="ja-JP" sz="1600" kern="100" dirty="0">
                        <a:effectLst/>
                        <a:latin typeface="Century"/>
                        <a:ea typeface="ＭＳ 明朝"/>
                        <a:cs typeface="Times New Roman"/>
                      </a:endParaRPr>
                    </a:p>
                  </a:txBody>
                  <a:tcPr marL="68580" marR="68580" marT="0" marB="0"/>
                </a:tc>
                <a:tc>
                  <a:txBody>
                    <a:bodyPr/>
                    <a:lstStyle/>
                    <a:p>
                      <a:pPr algn="just">
                        <a:spcAft>
                          <a:spcPts val="0"/>
                        </a:spcAft>
                      </a:pPr>
                      <a:r>
                        <a:rPr lang="ja-JP" sz="1600" b="1" i="0" u="sng" kern="100" dirty="0">
                          <a:effectLst>
                            <a:outerShdw blurRad="38100" dist="38100" dir="2700000" algn="tl">
                              <a:srgbClr val="000000">
                                <a:alpha val="43137"/>
                              </a:srgbClr>
                            </a:outerShdw>
                          </a:effectLst>
                        </a:rPr>
                        <a:t>都道府県は</a:t>
                      </a:r>
                      <a:r>
                        <a:rPr lang="ja-JP" sz="1600" kern="100" dirty="0">
                          <a:effectLst/>
                          <a:latin typeface="ＭＳ Ｐ明朝" panose="02020600040205080304" pitchFamily="18" charset="-128"/>
                          <a:ea typeface="ＭＳ Ｐ明朝" panose="02020600040205080304" pitchFamily="18" charset="-128"/>
                        </a:rPr>
                        <a:t>、官民データ活用推進基本計画に即して、当該都道府県の区域における官民データ活用の推進に関する施策についての基本的な計画（都道府県官民データ活用推進計画）を定めなければ</a:t>
                      </a:r>
                      <a:r>
                        <a:rPr lang="ja-JP" sz="1600" kern="100" dirty="0" smtClean="0">
                          <a:effectLst/>
                          <a:latin typeface="ＭＳ Ｐ明朝" panose="02020600040205080304" pitchFamily="18" charset="-128"/>
                          <a:ea typeface="ＭＳ Ｐ明朝" panose="02020600040205080304" pitchFamily="18" charset="-128"/>
                        </a:rPr>
                        <a:t>ならない</a:t>
                      </a:r>
                      <a:endParaRPr lang="en-US" altLang="ja-JP" sz="1600" kern="100" dirty="0" smtClean="0">
                        <a:effectLst/>
                        <a:latin typeface="ＭＳ Ｐ明朝" panose="02020600040205080304" pitchFamily="18" charset="-128"/>
                        <a:ea typeface="ＭＳ Ｐ明朝" panose="02020600040205080304" pitchFamily="18" charset="-128"/>
                      </a:endParaRPr>
                    </a:p>
                    <a:p>
                      <a:pPr algn="just">
                        <a:spcAft>
                          <a:spcPts val="0"/>
                        </a:spcAft>
                      </a:pPr>
                      <a:r>
                        <a:rPr lang="ja-JP" altLang="en-US" sz="1600" b="1" u="sng" kern="100" dirty="0" smtClean="0">
                          <a:effectLst>
                            <a:outerShdw blurRad="38100" dist="38100" dir="2700000" algn="tl">
                              <a:srgbClr val="000000">
                                <a:alpha val="43137"/>
                              </a:srgbClr>
                            </a:outerShdw>
                          </a:effectLst>
                          <a:latin typeface="+mn-ea"/>
                          <a:ea typeface="+mn-ea"/>
                          <a:cs typeface="Times New Roman"/>
                        </a:rPr>
                        <a:t>市町村は</a:t>
                      </a:r>
                      <a:r>
                        <a:rPr lang="ja-JP" altLang="en-US" sz="1600" kern="100" dirty="0" smtClean="0">
                          <a:effectLst/>
                          <a:latin typeface="ＭＳ Ｐ明朝" panose="02020600040205080304" pitchFamily="18" charset="-128"/>
                          <a:ea typeface="ＭＳ Ｐ明朝" panose="02020600040205080304" pitchFamily="18" charset="-128"/>
                          <a:cs typeface="Times New Roman"/>
                        </a:rPr>
                        <a:t>、官民データ活用推進基本計画に即し、かつ、都道府県官民データ活用推進計画を勘案して、当該市町村の区域における官民データ活用の推進に関する施策についての基本的な計画（市町村官民データ活用推進計画）を定めるよう</a:t>
                      </a:r>
                      <a:r>
                        <a:rPr lang="ja-JP" altLang="en-US" sz="1600" b="1" u="sng" kern="100" dirty="0" smtClean="0">
                          <a:effectLst>
                            <a:outerShdw blurRad="38100" dist="38100" dir="2700000" algn="tl">
                              <a:srgbClr val="000000">
                                <a:alpha val="43137"/>
                              </a:srgbClr>
                            </a:outerShdw>
                          </a:effectLst>
                          <a:latin typeface="+mn-ea"/>
                          <a:ea typeface="+mn-ea"/>
                          <a:cs typeface="Times New Roman"/>
                        </a:rPr>
                        <a:t>努める</a:t>
                      </a:r>
                      <a:r>
                        <a:rPr lang="ja-JP" altLang="en-US" sz="1600" kern="100" dirty="0" smtClean="0">
                          <a:effectLst/>
                          <a:latin typeface="ＭＳ Ｐ明朝" panose="02020600040205080304" pitchFamily="18" charset="-128"/>
                          <a:ea typeface="ＭＳ Ｐ明朝" panose="02020600040205080304" pitchFamily="18" charset="-128"/>
                          <a:cs typeface="Times New Roman"/>
                        </a:rPr>
                        <a:t>ものとする</a:t>
                      </a:r>
                      <a:endParaRPr lang="ja-JP" sz="1600" kern="100" dirty="0">
                        <a:effectLst/>
                        <a:latin typeface="ＭＳ Ｐ明朝" panose="02020600040205080304" pitchFamily="18" charset="-128"/>
                        <a:ea typeface="ＭＳ Ｐ明朝" panose="02020600040205080304" pitchFamily="18" charset="-128"/>
                        <a:cs typeface="Times New Roman"/>
                      </a:endParaRPr>
                    </a:p>
                  </a:txBody>
                  <a:tcPr marL="68580" marR="68580" marT="0" marB="0"/>
                </a:tc>
              </a:tr>
              <a:tr h="370840">
                <a:tc>
                  <a:txBody>
                    <a:bodyPr/>
                    <a:lstStyle/>
                    <a:p>
                      <a:pPr algn="just">
                        <a:spcAft>
                          <a:spcPts val="0"/>
                        </a:spcAft>
                      </a:pPr>
                      <a:r>
                        <a:rPr lang="ja-JP" sz="1600" kern="100" dirty="0">
                          <a:effectLst/>
                        </a:rPr>
                        <a:t>第５条</a:t>
                      </a:r>
                      <a:endParaRPr lang="ja-JP" sz="1600" kern="100" dirty="0">
                        <a:effectLst/>
                        <a:latin typeface="Century"/>
                        <a:ea typeface="ＭＳ 明朝"/>
                        <a:cs typeface="Times New Roman"/>
                      </a:endParaRPr>
                    </a:p>
                  </a:txBody>
                  <a:tcPr marL="68580" marR="68580" marT="0" marB="0"/>
                </a:tc>
                <a:tc>
                  <a:txBody>
                    <a:bodyPr/>
                    <a:lstStyle/>
                    <a:p>
                      <a:pPr algn="just">
                        <a:spcAft>
                          <a:spcPts val="0"/>
                        </a:spcAft>
                      </a:pPr>
                      <a:r>
                        <a:rPr lang="ja-JP" sz="1600" kern="100" dirty="0">
                          <a:effectLst/>
                        </a:rPr>
                        <a:t>官民データ活用推進</a:t>
                      </a:r>
                      <a:endParaRPr lang="ja-JP" sz="1600" kern="100" dirty="0">
                        <a:effectLst/>
                        <a:latin typeface="Century"/>
                        <a:ea typeface="ＭＳ 明朝"/>
                        <a:cs typeface="Times New Roman"/>
                      </a:endParaRPr>
                    </a:p>
                  </a:txBody>
                  <a:tcPr marL="68580" marR="68580" marT="0" marB="0"/>
                </a:tc>
                <a:tc>
                  <a:txBody>
                    <a:bodyPr/>
                    <a:lstStyle/>
                    <a:p>
                      <a:pPr algn="just">
                        <a:spcAft>
                          <a:spcPts val="0"/>
                        </a:spcAft>
                      </a:pPr>
                      <a:r>
                        <a:rPr lang="ja-JP" sz="1600" b="1" u="sng" kern="100" dirty="0">
                          <a:effectLst>
                            <a:outerShdw blurRad="38100" dist="38100" dir="2700000" algn="tl">
                              <a:srgbClr val="000000">
                                <a:alpha val="43137"/>
                              </a:srgbClr>
                            </a:outerShdw>
                          </a:effectLst>
                        </a:rPr>
                        <a:t>地方公共団体は</a:t>
                      </a:r>
                      <a:r>
                        <a:rPr lang="ja-JP" sz="1600" kern="100" dirty="0">
                          <a:effectLst/>
                          <a:latin typeface="ＭＳ Ｐ明朝" panose="02020600040205080304" pitchFamily="18" charset="-128"/>
                          <a:ea typeface="ＭＳ Ｐ明朝" panose="02020600040205080304" pitchFamily="18" charset="-128"/>
                        </a:rPr>
                        <a:t>、官民データ活用の推進に関し、国との適切な役割分担を踏まえて、その地方公共団体の区域の経済的条件等に応じた施策を策定及び実施する</a:t>
                      </a:r>
                      <a:endParaRPr lang="ja-JP" sz="1600" kern="100" dirty="0">
                        <a:effectLst/>
                        <a:latin typeface="ＭＳ Ｐ明朝" panose="02020600040205080304" pitchFamily="18" charset="-128"/>
                        <a:ea typeface="ＭＳ Ｐ明朝" panose="02020600040205080304" pitchFamily="18" charset="-128"/>
                        <a:cs typeface="Times New Roman"/>
                      </a:endParaRPr>
                    </a:p>
                  </a:txBody>
                  <a:tcPr marL="68580" marR="68580" marT="0" marB="0"/>
                </a:tc>
              </a:tr>
              <a:tr h="370840">
                <a:tc>
                  <a:txBody>
                    <a:bodyPr/>
                    <a:lstStyle/>
                    <a:p>
                      <a:pPr algn="just">
                        <a:spcAft>
                          <a:spcPts val="0"/>
                        </a:spcAft>
                      </a:pPr>
                      <a:r>
                        <a:rPr lang="ja-JP" sz="1600" kern="100" dirty="0" smtClean="0">
                          <a:effectLst/>
                        </a:rPr>
                        <a:t>第</a:t>
                      </a:r>
                      <a:r>
                        <a:rPr lang="ja-JP" altLang="en-US" sz="1600" kern="100" dirty="0" smtClean="0">
                          <a:effectLst/>
                        </a:rPr>
                        <a:t>１１</a:t>
                      </a:r>
                      <a:r>
                        <a:rPr lang="ja-JP" sz="1600" kern="100" dirty="0" smtClean="0">
                          <a:effectLst/>
                        </a:rPr>
                        <a:t>条</a:t>
                      </a:r>
                      <a:endParaRPr lang="ja-JP" sz="1600" kern="100" dirty="0">
                        <a:effectLst/>
                        <a:latin typeface="Century"/>
                        <a:ea typeface="ＭＳ 明朝"/>
                        <a:cs typeface="Times New Roman"/>
                      </a:endParaRPr>
                    </a:p>
                  </a:txBody>
                  <a:tcPr marL="68580" marR="68580" marT="0" marB="0"/>
                </a:tc>
                <a:tc>
                  <a:txBody>
                    <a:bodyPr/>
                    <a:lstStyle/>
                    <a:p>
                      <a:pPr algn="just">
                        <a:spcAft>
                          <a:spcPts val="0"/>
                        </a:spcAft>
                      </a:pPr>
                      <a:r>
                        <a:rPr lang="ja-JP" sz="1600" kern="100" dirty="0">
                          <a:effectLst/>
                        </a:rPr>
                        <a:t>オープンデータの推進</a:t>
                      </a:r>
                      <a:endParaRPr lang="ja-JP" sz="1600" kern="100" dirty="0">
                        <a:effectLst/>
                        <a:latin typeface="Century"/>
                        <a:ea typeface="ＭＳ 明朝"/>
                        <a:cs typeface="Times New Roman"/>
                      </a:endParaRPr>
                    </a:p>
                  </a:txBody>
                  <a:tcPr marL="68580" marR="68580" marT="0" marB="0"/>
                </a:tc>
                <a:tc>
                  <a:txBody>
                    <a:bodyPr/>
                    <a:lstStyle/>
                    <a:p>
                      <a:pPr algn="just">
                        <a:spcAft>
                          <a:spcPts val="0"/>
                        </a:spcAft>
                      </a:pPr>
                      <a:r>
                        <a:rPr lang="ja-JP" sz="1600" kern="100" dirty="0">
                          <a:effectLst/>
                        </a:rPr>
                        <a:t>国及び</a:t>
                      </a:r>
                      <a:r>
                        <a:rPr lang="ja-JP" sz="1600" b="1" u="sng" kern="100" dirty="0">
                          <a:effectLst>
                            <a:outerShdw blurRad="38100" dist="38100" dir="2700000" algn="tl">
                              <a:srgbClr val="000000">
                                <a:alpha val="43137"/>
                              </a:srgbClr>
                            </a:outerShdw>
                          </a:effectLst>
                        </a:rPr>
                        <a:t>地方公共団体は</a:t>
                      </a:r>
                      <a:r>
                        <a:rPr lang="ja-JP" sz="1600" kern="100" dirty="0">
                          <a:effectLst/>
                          <a:latin typeface="ＭＳ Ｐ明朝" panose="02020600040205080304" pitchFamily="18" charset="-128"/>
                          <a:ea typeface="ＭＳ Ｐ明朝" panose="02020600040205080304" pitchFamily="18" charset="-128"/>
                        </a:rPr>
                        <a:t>、自らが保有する官民データについて、個人及び法人の権利利益、国の安全等が害されることのないようにしつつ、国民がインターネットその他の高度情報通信ネットワークを通じて容易に利用できるよう、必要な措置を講ずる</a:t>
                      </a:r>
                      <a:endParaRPr lang="ja-JP" sz="1600" kern="100" dirty="0">
                        <a:effectLst/>
                        <a:latin typeface="ＭＳ Ｐ明朝" panose="02020600040205080304" pitchFamily="18" charset="-128"/>
                        <a:ea typeface="ＭＳ Ｐ明朝" panose="02020600040205080304" pitchFamily="18" charset="-128"/>
                        <a:cs typeface="Times New Roman"/>
                      </a:endParaRPr>
                    </a:p>
                  </a:txBody>
                  <a:tcPr marL="68580" marR="68580" marT="0" marB="0"/>
                </a:tc>
              </a:tr>
              <a:tr h="370840">
                <a:tc>
                  <a:txBody>
                    <a:bodyPr/>
                    <a:lstStyle/>
                    <a:p>
                      <a:pPr algn="just">
                        <a:spcAft>
                          <a:spcPts val="0"/>
                        </a:spcAft>
                      </a:pPr>
                      <a:r>
                        <a:rPr lang="ja-JP" sz="1600" kern="100" dirty="0" smtClean="0">
                          <a:effectLst/>
                        </a:rPr>
                        <a:t>第</a:t>
                      </a:r>
                      <a:r>
                        <a:rPr lang="ja-JP" altLang="en-US" sz="1600" kern="100" dirty="0" smtClean="0">
                          <a:effectLst/>
                        </a:rPr>
                        <a:t>１５</a:t>
                      </a:r>
                      <a:r>
                        <a:rPr lang="ja-JP" sz="1600" kern="100" dirty="0" smtClean="0">
                          <a:effectLst/>
                        </a:rPr>
                        <a:t>条</a:t>
                      </a:r>
                      <a:endParaRPr lang="ja-JP" sz="1600" kern="100" dirty="0">
                        <a:effectLst/>
                        <a:latin typeface="Century"/>
                        <a:ea typeface="ＭＳ 明朝"/>
                        <a:cs typeface="Times New Roman"/>
                      </a:endParaRPr>
                    </a:p>
                  </a:txBody>
                  <a:tcPr marL="68580" marR="68580" marT="0" marB="0"/>
                </a:tc>
                <a:tc>
                  <a:txBody>
                    <a:bodyPr/>
                    <a:lstStyle/>
                    <a:p>
                      <a:pPr algn="just">
                        <a:spcAft>
                          <a:spcPts val="0"/>
                        </a:spcAft>
                      </a:pPr>
                      <a:r>
                        <a:rPr lang="ja-JP" sz="1600" kern="100">
                          <a:effectLst/>
                        </a:rPr>
                        <a:t>システム改革・</a:t>
                      </a:r>
                      <a:r>
                        <a:rPr lang="en-US" sz="1600" kern="100">
                          <a:effectLst/>
                        </a:rPr>
                        <a:t>BPR</a:t>
                      </a:r>
                      <a:endParaRPr lang="ja-JP" sz="1600" kern="100">
                        <a:effectLst/>
                        <a:latin typeface="Century"/>
                        <a:ea typeface="ＭＳ 明朝"/>
                        <a:cs typeface="Times New Roman"/>
                      </a:endParaRPr>
                    </a:p>
                  </a:txBody>
                  <a:tcPr marL="68580" marR="68580" marT="0" marB="0"/>
                </a:tc>
                <a:tc>
                  <a:txBody>
                    <a:bodyPr/>
                    <a:lstStyle/>
                    <a:p>
                      <a:pPr algn="just">
                        <a:spcAft>
                          <a:spcPts val="0"/>
                        </a:spcAft>
                      </a:pPr>
                      <a:r>
                        <a:rPr lang="ja-JP" sz="1600" kern="100" dirty="0">
                          <a:effectLst/>
                        </a:rPr>
                        <a:t>国及び</a:t>
                      </a:r>
                      <a:r>
                        <a:rPr lang="ja-JP" sz="1600" b="1" u="sng" kern="100" dirty="0">
                          <a:effectLst>
                            <a:outerShdw blurRad="38100" dist="38100" dir="2700000" algn="tl">
                              <a:srgbClr val="000000">
                                <a:alpha val="43137"/>
                              </a:srgbClr>
                            </a:outerShdw>
                          </a:effectLst>
                        </a:rPr>
                        <a:t>地方公共団体は</a:t>
                      </a:r>
                      <a:r>
                        <a:rPr lang="ja-JP" sz="1600" kern="100" dirty="0">
                          <a:effectLst/>
                          <a:latin typeface="ＭＳ Ｐ明朝" panose="02020600040205080304" pitchFamily="18" charset="-128"/>
                          <a:ea typeface="ＭＳ Ｐ明朝" panose="02020600040205080304" pitchFamily="18" charset="-128"/>
                        </a:rPr>
                        <a:t>、官民データ活用に資するため、相互に連携して、自らの情報システムに係る規格の整備及び互換性の確保、業務の見直しその他の必要な措置を講ずる</a:t>
                      </a:r>
                      <a:endParaRPr lang="ja-JP" sz="1600" kern="100" dirty="0">
                        <a:effectLst/>
                        <a:latin typeface="ＭＳ Ｐ明朝" panose="02020600040205080304" pitchFamily="18" charset="-128"/>
                        <a:ea typeface="ＭＳ Ｐ明朝" panose="02020600040205080304" pitchFamily="18" charset="-128"/>
                        <a:cs typeface="Times New Roman"/>
                      </a:endParaRPr>
                    </a:p>
                  </a:txBody>
                  <a:tcPr marL="68580" marR="68580" marT="0" marB="0"/>
                </a:tc>
              </a:tr>
            </a:tbl>
          </a:graphicData>
        </a:graphic>
      </p:graphicFrame>
      <p:sp>
        <p:nvSpPr>
          <p:cNvPr id="7" name="タイトル 1"/>
          <p:cNvSpPr txBox="1">
            <a:spLocks/>
          </p:cNvSpPr>
          <p:nvPr/>
        </p:nvSpPr>
        <p:spPr>
          <a:xfrm>
            <a:off x="5199294" y="5642628"/>
            <a:ext cx="6073147" cy="705245"/>
          </a:xfrm>
          <a:prstGeom prst="rect">
            <a:avLst/>
          </a:prstGeom>
          <a:blipFill>
            <a:blip r:embed="rId3"/>
            <a:tile tx="0" ty="0" sx="100000" sy="100000" flip="none" algn="tl"/>
          </a:blipFill>
          <a:ln w="15875">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000" dirty="0" smtClean="0"/>
              <a:t>官民データの利用環境の整備を図り、事務負担の軽減、地域課題の解決、県民等の利便性向上に寄与する。</a:t>
            </a:r>
            <a:endParaRPr lang="ja-JP" altLang="en-US" sz="2000" dirty="0"/>
          </a:p>
        </p:txBody>
      </p:sp>
      <p:sp>
        <p:nvSpPr>
          <p:cNvPr id="2" name="スライド番号プレースホルダー 1"/>
          <p:cNvSpPr>
            <a:spLocks noGrp="1"/>
          </p:cNvSpPr>
          <p:nvPr>
            <p:ph type="sldNum" sz="quarter" idx="12"/>
          </p:nvPr>
        </p:nvSpPr>
        <p:spPr/>
        <p:txBody>
          <a:bodyPr/>
          <a:lstStyle/>
          <a:p>
            <a:fld id="{6D22F896-40B5-4ADD-8801-0D06FADFA095}" type="slidenum">
              <a:rPr lang="en-US" smtClean="0"/>
              <a:t>5</a:t>
            </a:fld>
            <a:endParaRPr lang="en-US" dirty="0"/>
          </a:p>
        </p:txBody>
      </p:sp>
      <p:sp>
        <p:nvSpPr>
          <p:cNvPr id="4" name="曲折矢印 3"/>
          <p:cNvSpPr/>
          <p:nvPr/>
        </p:nvSpPr>
        <p:spPr>
          <a:xfrm flipV="1">
            <a:off x="4372022" y="5583739"/>
            <a:ext cx="763480" cy="796895"/>
          </a:xfrm>
          <a:prstGeom prst="bentArrow">
            <a:avLst>
              <a:gd name="adj1" fmla="val 37791"/>
              <a:gd name="adj2" fmla="val 40116"/>
              <a:gd name="adj3" fmla="val 45930"/>
              <a:gd name="adj4" fmla="val 43750"/>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945377053"/>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250"/>
                                        <p:tgtEl>
                                          <p:spTgt spid="4"/>
                                        </p:tgtEl>
                                      </p:cBhvr>
                                    </p:animEffect>
                                  </p:childTnLst>
                                </p:cTn>
                              </p:par>
                            </p:childTnLst>
                          </p:cTn>
                        </p:par>
                        <p:par>
                          <p:cTn id="8" fill="hold">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4696460" y="5185955"/>
            <a:ext cx="4437380" cy="678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fontScale="90000"/>
          </a:bodyPr>
          <a:lstStyle/>
          <a:p>
            <a:r>
              <a:rPr lang="ja-JP" altLang="en-US" dirty="0"/>
              <a:t>「愛知県官民データ活用推進計画」の</a:t>
            </a:r>
            <a:r>
              <a:rPr lang="ja-JP" altLang="en-US" dirty="0" smtClean="0"/>
              <a:t>策定</a:t>
            </a:r>
            <a:endParaRPr kumimoji="1" lang="ja-JP" altLang="en-US" dirty="0"/>
          </a:p>
        </p:txBody>
      </p:sp>
      <p:sp>
        <p:nvSpPr>
          <p:cNvPr id="5" name="コンテンツ プレースホルダー 2"/>
          <p:cNvSpPr txBox="1">
            <a:spLocks/>
          </p:cNvSpPr>
          <p:nvPr/>
        </p:nvSpPr>
        <p:spPr>
          <a:xfrm>
            <a:off x="685801" y="1541308"/>
            <a:ext cx="2406428" cy="461665"/>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kumimoji="1"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9pPr>
          </a:lstStyle>
          <a:p>
            <a:pPr marL="0" indent="0">
              <a:buFont typeface="Arial" panose="020B0604020202020204" pitchFamily="34" charset="0"/>
              <a:buNone/>
            </a:pPr>
            <a:r>
              <a:rPr lang="ja-JP" altLang="en-US" dirty="0" smtClean="0"/>
              <a:t>①　策定体制の構築</a:t>
            </a:r>
            <a:endParaRPr lang="ja-JP" altLang="en-US" dirty="0"/>
          </a:p>
        </p:txBody>
      </p:sp>
      <p:sp>
        <p:nvSpPr>
          <p:cNvPr id="3" name="スライド番号プレースホルダー 2"/>
          <p:cNvSpPr>
            <a:spLocks noGrp="1"/>
          </p:cNvSpPr>
          <p:nvPr>
            <p:ph type="sldNum" sz="quarter" idx="12"/>
          </p:nvPr>
        </p:nvSpPr>
        <p:spPr/>
        <p:txBody>
          <a:bodyPr/>
          <a:lstStyle/>
          <a:p>
            <a:fld id="{6D22F896-40B5-4ADD-8801-0D06FADFA095}" type="slidenum">
              <a:rPr lang="en-US" smtClean="0"/>
              <a:t>6</a:t>
            </a:fld>
            <a:endParaRPr lang="en-US" dirty="0"/>
          </a:p>
        </p:txBody>
      </p:sp>
      <p:sp>
        <p:nvSpPr>
          <p:cNvPr id="6" name="コンテンツ プレースホルダー 5"/>
          <p:cNvSpPr>
            <a:spLocks noGrp="1"/>
          </p:cNvSpPr>
          <p:nvPr>
            <p:ph sz="quarter" idx="13"/>
          </p:nvPr>
        </p:nvSpPr>
        <p:spPr/>
        <p:txBody>
          <a:bodyPr anchor="t"/>
          <a:lstStyle/>
          <a:p>
            <a:r>
              <a:rPr kumimoji="1" lang="ja-JP" altLang="en-US" dirty="0" smtClean="0"/>
              <a:t>あいち</a:t>
            </a:r>
            <a:r>
              <a:rPr kumimoji="1" lang="en-US" altLang="ja-JP" dirty="0" smtClean="0"/>
              <a:t>ICT</a:t>
            </a:r>
            <a:r>
              <a:rPr kumimoji="1" lang="ja-JP" altLang="en-US" dirty="0" smtClean="0"/>
              <a:t>活用推進本部に「愛知県官民データ活用推進計画策定会議」を設置</a:t>
            </a:r>
            <a:endParaRPr kumimoji="1" lang="ja-JP" altLang="en-US" dirty="0"/>
          </a:p>
        </p:txBody>
      </p:sp>
      <p:pic>
        <p:nvPicPr>
          <p:cNvPr id="18" name="図 17"/>
          <p:cNvPicPr>
            <a:picLocks noChangeAspect="1"/>
          </p:cNvPicPr>
          <p:nvPr/>
        </p:nvPicPr>
        <p:blipFill>
          <a:blip r:embed="rId2"/>
          <a:stretch>
            <a:fillRect/>
          </a:stretch>
        </p:blipFill>
        <p:spPr>
          <a:xfrm>
            <a:off x="1078530" y="2573184"/>
            <a:ext cx="8892230" cy="3409605"/>
          </a:xfrm>
          <a:prstGeom prst="rect">
            <a:avLst/>
          </a:prstGeom>
        </p:spPr>
      </p:pic>
      <p:sp>
        <p:nvSpPr>
          <p:cNvPr id="7" name="テキスト ボックス 6"/>
          <p:cNvSpPr txBox="1"/>
          <p:nvPr/>
        </p:nvSpPr>
        <p:spPr>
          <a:xfrm>
            <a:off x="9133840" y="5248883"/>
            <a:ext cx="2074607" cy="369332"/>
          </a:xfrm>
          <a:prstGeom prst="rect">
            <a:avLst/>
          </a:prstGeom>
          <a:noFill/>
        </p:spPr>
        <p:txBody>
          <a:bodyPr wrap="none" rtlCol="0">
            <a:spAutoFit/>
          </a:bodyPr>
          <a:lstStyle/>
          <a:p>
            <a:r>
              <a:rPr kumimoji="1" lang="en-US" altLang="ja-JP" dirty="0"/>
              <a:t>(</a:t>
            </a:r>
            <a:r>
              <a:rPr kumimoji="1" lang="ja-JP" altLang="en-US" dirty="0" smtClean="0"/>
              <a:t>平成</a:t>
            </a:r>
            <a:r>
              <a:rPr kumimoji="1" lang="en-US" altLang="ja-JP" dirty="0" smtClean="0"/>
              <a:t>30</a:t>
            </a:r>
            <a:r>
              <a:rPr kumimoji="1" lang="ja-JP" altLang="en-US" dirty="0" smtClean="0"/>
              <a:t>年</a:t>
            </a:r>
            <a:r>
              <a:rPr kumimoji="1" lang="en-US" altLang="ja-JP" dirty="0" smtClean="0"/>
              <a:t>4</a:t>
            </a:r>
            <a:r>
              <a:rPr kumimoji="1" lang="ja-JP" altLang="en-US" dirty="0" smtClean="0"/>
              <a:t>月設置</a:t>
            </a:r>
            <a:r>
              <a:rPr kumimoji="1" lang="en-US" altLang="ja-JP" dirty="0" smtClean="0"/>
              <a:t>)</a:t>
            </a:r>
            <a:endParaRPr kumimoji="1" lang="ja-JP" altLang="en-US" dirty="0"/>
          </a:p>
        </p:txBody>
      </p:sp>
    </p:spTree>
    <p:extLst>
      <p:ext uri="{BB962C8B-B14F-4D97-AF65-F5344CB8AC3E}">
        <p14:creationId xmlns:p14="http://schemas.microsoft.com/office/powerpoint/2010/main" val="2461260431"/>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repeatCount="indefinite" fill="hold" grpId="0" nodeType="clickEffect">
                                  <p:stCondLst>
                                    <p:cond delay="0"/>
                                  </p:stCondLst>
                                  <p:childTnLst>
                                    <p:animEffect transition="out" filter="fade">
                                      <p:cBhvr>
                                        <p:cTn id="6" dur="1000" tmFilter="0, 0; .2, .5; .8, .5; 1, 0"/>
                                        <p:tgtEl>
                                          <p:spTgt spid="4"/>
                                        </p:tgtEl>
                                      </p:cBhvr>
                                    </p:animEffect>
                                    <p:animScale>
                                      <p:cBhvr>
                                        <p:cTn id="7" dur="50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「愛知県官民データ活用推進計画」の</a:t>
            </a:r>
            <a:r>
              <a:rPr lang="ja-JP" altLang="en-US" dirty="0" smtClean="0"/>
              <a:t>策定</a:t>
            </a:r>
            <a:endParaRPr kumimoji="1" lang="ja-JP" altLang="en-US" dirty="0"/>
          </a:p>
        </p:txBody>
      </p:sp>
      <p:pic>
        <p:nvPicPr>
          <p:cNvPr id="4" name="コンテンツ プレースホルダー 4"/>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1876191" y="2166258"/>
            <a:ext cx="8842703" cy="3969692"/>
          </a:xfrm>
          <a:prstGeom prst="rect">
            <a:avLst/>
          </a:prstGeom>
          <a:noFill/>
          <a:ln>
            <a:noFill/>
          </a:ln>
        </p:spPr>
      </p:pic>
      <p:sp>
        <p:nvSpPr>
          <p:cNvPr id="5" name="コンテンツ プレースホルダー 2"/>
          <p:cNvSpPr txBox="1">
            <a:spLocks/>
          </p:cNvSpPr>
          <p:nvPr/>
        </p:nvSpPr>
        <p:spPr>
          <a:xfrm>
            <a:off x="685801" y="1541308"/>
            <a:ext cx="2380780" cy="461665"/>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kumimoji="1"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9pPr>
          </a:lstStyle>
          <a:p>
            <a:pPr marL="0" indent="0">
              <a:buFont typeface="Arial" panose="020B0604020202020204" pitchFamily="34" charset="0"/>
              <a:buNone/>
            </a:pPr>
            <a:r>
              <a:rPr lang="ja-JP" altLang="en-US" dirty="0" smtClean="0"/>
              <a:t>②　計画の位置づけ</a:t>
            </a:r>
            <a:endParaRPr lang="ja-JP" altLang="en-US" dirty="0"/>
          </a:p>
        </p:txBody>
      </p:sp>
      <p:sp>
        <p:nvSpPr>
          <p:cNvPr id="3" name="スライド番号プレースホルダー 2"/>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1952599395"/>
      </p:ext>
    </p:extLst>
  </p:cSld>
  <p:clrMapOvr>
    <a:masterClrMapping/>
  </p:clrMapOvr>
  <p:transition spd="slow">
    <p:pull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fontScale="90000"/>
          </a:bodyPr>
          <a:lstStyle/>
          <a:p>
            <a:r>
              <a:rPr lang="ja-JP" altLang="en-US" dirty="0"/>
              <a:t>「愛知県官民データ活用推進計画」の策定</a:t>
            </a:r>
            <a:endParaRPr kumimoji="1" lang="ja-JP" altLang="en-US" dirty="0"/>
          </a:p>
        </p:txBody>
      </p:sp>
      <p:sp>
        <p:nvSpPr>
          <p:cNvPr id="5" name="コンテンツ プレースホルダー 2"/>
          <p:cNvSpPr txBox="1">
            <a:spLocks/>
          </p:cNvSpPr>
          <p:nvPr/>
        </p:nvSpPr>
        <p:spPr>
          <a:xfrm>
            <a:off x="685801" y="1824392"/>
            <a:ext cx="1636987" cy="461665"/>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kumimoji="1"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9pPr>
          </a:lstStyle>
          <a:p>
            <a:pPr marL="0" indent="0">
              <a:buNone/>
            </a:pPr>
            <a:r>
              <a:rPr lang="ja-JP" altLang="en-US" dirty="0" smtClean="0"/>
              <a:t>③</a:t>
            </a:r>
            <a:r>
              <a:rPr lang="ja-JP" altLang="en-US" dirty="0"/>
              <a:t>　策定時期</a:t>
            </a:r>
          </a:p>
        </p:txBody>
      </p:sp>
      <p:sp>
        <p:nvSpPr>
          <p:cNvPr id="6" name="コンテンツ プレースホルダー 2"/>
          <p:cNvSpPr txBox="1">
            <a:spLocks/>
          </p:cNvSpPr>
          <p:nvPr/>
        </p:nvSpPr>
        <p:spPr>
          <a:xfrm>
            <a:off x="685801" y="3642253"/>
            <a:ext cx="2792752" cy="461665"/>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kumimoji="1"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9pPr>
          </a:lstStyle>
          <a:p>
            <a:pPr marL="0" indent="0">
              <a:buNone/>
            </a:pPr>
            <a:r>
              <a:rPr lang="ja-JP" altLang="en-US" dirty="0" smtClean="0"/>
              <a:t>④</a:t>
            </a:r>
            <a:r>
              <a:rPr lang="ja-JP" altLang="en-US" dirty="0"/>
              <a:t>　策定スケジュール等</a:t>
            </a:r>
          </a:p>
        </p:txBody>
      </p:sp>
      <p:graphicFrame>
        <p:nvGraphicFramePr>
          <p:cNvPr id="7" name="表 6"/>
          <p:cNvGraphicFramePr>
            <a:graphicFrameLocks noGrp="1"/>
          </p:cNvGraphicFramePr>
          <p:nvPr>
            <p:extLst>
              <p:ext uri="{D42A27DB-BD31-4B8C-83A1-F6EECF244321}">
                <p14:modId xmlns:p14="http://schemas.microsoft.com/office/powerpoint/2010/main" val="459529123"/>
              </p:ext>
            </p:extLst>
          </p:nvPr>
        </p:nvGraphicFramePr>
        <p:xfrm>
          <a:off x="446315" y="4195564"/>
          <a:ext cx="10874830" cy="1197732"/>
        </p:xfrm>
        <a:graphic>
          <a:graphicData uri="http://schemas.openxmlformats.org/drawingml/2006/table">
            <a:tbl>
              <a:tblPr firstRow="1" bandRow="1">
                <a:tableStyleId>{5C22544A-7EE6-4342-B048-85BDC9FD1C3A}</a:tableStyleId>
              </a:tblPr>
              <a:tblGrid>
                <a:gridCol w="726447">
                  <a:extLst>
                    <a:ext uri="{9D8B030D-6E8A-4147-A177-3AD203B41FA5}">
                      <a16:colId xmlns:a16="http://schemas.microsoft.com/office/drawing/2014/main" xmlns="" val="20000"/>
                    </a:ext>
                  </a:extLst>
                </a:gridCol>
                <a:gridCol w="687215">
                  <a:extLst>
                    <a:ext uri="{9D8B030D-6E8A-4147-A177-3AD203B41FA5}">
                      <a16:colId xmlns:a16="http://schemas.microsoft.com/office/drawing/2014/main" xmlns="" val="20001"/>
                    </a:ext>
                  </a:extLst>
                </a:gridCol>
                <a:gridCol w="724812">
                  <a:extLst>
                    <a:ext uri="{9D8B030D-6E8A-4147-A177-3AD203B41FA5}">
                      <a16:colId xmlns:a16="http://schemas.microsoft.com/office/drawing/2014/main" xmlns="" val="20002"/>
                    </a:ext>
                  </a:extLst>
                </a:gridCol>
                <a:gridCol w="726447">
                  <a:extLst>
                    <a:ext uri="{9D8B030D-6E8A-4147-A177-3AD203B41FA5}">
                      <a16:colId xmlns:a16="http://schemas.microsoft.com/office/drawing/2014/main" xmlns="" val="20003"/>
                    </a:ext>
                  </a:extLst>
                </a:gridCol>
                <a:gridCol w="1520895">
                  <a:extLst>
                    <a:ext uri="{9D8B030D-6E8A-4147-A177-3AD203B41FA5}">
                      <a16:colId xmlns:a16="http://schemas.microsoft.com/office/drawing/2014/main" xmlns="" val="20004"/>
                    </a:ext>
                  </a:extLst>
                </a:gridCol>
                <a:gridCol w="1081684">
                  <a:extLst>
                    <a:ext uri="{9D8B030D-6E8A-4147-A177-3AD203B41FA5}">
                      <a16:colId xmlns:a16="http://schemas.microsoft.com/office/drawing/2014/main" xmlns="" val="20005"/>
                    </a:ext>
                  </a:extLst>
                </a:gridCol>
                <a:gridCol w="1081684">
                  <a:extLst>
                    <a:ext uri="{9D8B030D-6E8A-4147-A177-3AD203B41FA5}">
                      <a16:colId xmlns:a16="http://schemas.microsoft.com/office/drawing/2014/main" xmlns="" val="20006"/>
                    </a:ext>
                  </a:extLst>
                </a:gridCol>
                <a:gridCol w="1081684">
                  <a:extLst>
                    <a:ext uri="{9D8B030D-6E8A-4147-A177-3AD203B41FA5}">
                      <a16:colId xmlns:a16="http://schemas.microsoft.com/office/drawing/2014/main" xmlns="" val="20007"/>
                    </a:ext>
                  </a:extLst>
                </a:gridCol>
                <a:gridCol w="1081684">
                  <a:extLst>
                    <a:ext uri="{9D8B030D-6E8A-4147-A177-3AD203B41FA5}">
                      <a16:colId xmlns:a16="http://schemas.microsoft.com/office/drawing/2014/main" xmlns="" val="20008"/>
                    </a:ext>
                  </a:extLst>
                </a:gridCol>
                <a:gridCol w="1041047">
                  <a:extLst>
                    <a:ext uri="{9D8B030D-6E8A-4147-A177-3AD203B41FA5}">
                      <a16:colId xmlns:a16="http://schemas.microsoft.com/office/drawing/2014/main" xmlns="" val="20009"/>
                    </a:ext>
                  </a:extLst>
                </a:gridCol>
                <a:gridCol w="1121231">
                  <a:extLst>
                    <a:ext uri="{9D8B030D-6E8A-4147-A177-3AD203B41FA5}">
                      <a16:colId xmlns:a16="http://schemas.microsoft.com/office/drawing/2014/main" xmlns="" val="20010"/>
                    </a:ext>
                  </a:extLst>
                </a:gridCol>
              </a:tblGrid>
              <a:tr h="334026">
                <a:tc>
                  <a:txBody>
                    <a:bodyPr/>
                    <a:lstStyle/>
                    <a:p>
                      <a:pPr algn="ctr">
                        <a:spcAft>
                          <a:spcPts val="0"/>
                        </a:spcAft>
                      </a:pPr>
                      <a:r>
                        <a:rPr lang="en-US" sz="2000" b="0" kern="100" dirty="0">
                          <a:effectLst/>
                        </a:rPr>
                        <a:t>2016</a:t>
                      </a:r>
                      <a:endParaRPr lang="ja-JP" sz="2000" b="0" kern="100" dirty="0">
                        <a:effectLst/>
                        <a:latin typeface="Century"/>
                        <a:ea typeface="ＭＳ 明朝"/>
                        <a:cs typeface="Times New Roman"/>
                      </a:endParaRPr>
                    </a:p>
                  </a:txBody>
                  <a:tcPr marL="68580" marR="68580" marT="0" marB="0"/>
                </a:tc>
                <a:tc>
                  <a:txBody>
                    <a:bodyPr/>
                    <a:lstStyle/>
                    <a:p>
                      <a:pPr algn="ctr">
                        <a:spcAft>
                          <a:spcPts val="0"/>
                        </a:spcAft>
                      </a:pPr>
                      <a:r>
                        <a:rPr lang="en-US" sz="2000" b="0" kern="100" dirty="0">
                          <a:effectLst/>
                        </a:rPr>
                        <a:t>2017</a:t>
                      </a:r>
                      <a:endParaRPr lang="ja-JP" sz="2000" b="0" kern="100" dirty="0">
                        <a:effectLst/>
                        <a:latin typeface="Century"/>
                        <a:ea typeface="ＭＳ 明朝"/>
                        <a:cs typeface="Times New Roman"/>
                      </a:endParaRPr>
                    </a:p>
                  </a:txBody>
                  <a:tcPr marL="68580" marR="68580" marT="0" marB="0"/>
                </a:tc>
                <a:tc>
                  <a:txBody>
                    <a:bodyPr/>
                    <a:lstStyle/>
                    <a:p>
                      <a:pPr algn="ctr">
                        <a:spcAft>
                          <a:spcPts val="0"/>
                        </a:spcAft>
                      </a:pPr>
                      <a:r>
                        <a:rPr lang="en-US" sz="2000" b="0" kern="100" dirty="0">
                          <a:effectLst/>
                        </a:rPr>
                        <a:t>2018</a:t>
                      </a:r>
                      <a:endParaRPr lang="ja-JP" sz="2000" b="0" kern="100" dirty="0">
                        <a:effectLst/>
                        <a:latin typeface="Century"/>
                        <a:ea typeface="ＭＳ 明朝"/>
                        <a:cs typeface="Times New Roman"/>
                      </a:endParaRPr>
                    </a:p>
                  </a:txBody>
                  <a:tcPr marL="68580" marR="68580" marT="0" marB="0"/>
                </a:tc>
                <a:tc>
                  <a:txBody>
                    <a:bodyPr/>
                    <a:lstStyle/>
                    <a:p>
                      <a:pPr algn="ctr">
                        <a:spcAft>
                          <a:spcPts val="0"/>
                        </a:spcAft>
                      </a:pPr>
                      <a:r>
                        <a:rPr lang="en-US" sz="2000" b="0" kern="100" dirty="0">
                          <a:effectLst/>
                        </a:rPr>
                        <a:t>2019</a:t>
                      </a:r>
                      <a:endParaRPr lang="ja-JP" sz="2000" b="0" kern="100" dirty="0">
                        <a:effectLst/>
                        <a:latin typeface="Century"/>
                        <a:ea typeface="ＭＳ 明朝"/>
                        <a:cs typeface="Times New Roman"/>
                      </a:endParaRPr>
                    </a:p>
                  </a:txBody>
                  <a:tcPr marL="68580" marR="68580" marT="0" marB="0"/>
                </a:tc>
                <a:tc>
                  <a:txBody>
                    <a:bodyPr/>
                    <a:lstStyle/>
                    <a:p>
                      <a:pPr algn="ctr">
                        <a:spcAft>
                          <a:spcPts val="0"/>
                        </a:spcAft>
                      </a:pPr>
                      <a:r>
                        <a:rPr lang="en-US" sz="2000" b="0" kern="100" dirty="0">
                          <a:effectLst/>
                        </a:rPr>
                        <a:t>2020</a:t>
                      </a:r>
                      <a:endParaRPr lang="ja-JP" sz="2000" b="0" kern="100" dirty="0">
                        <a:effectLst/>
                        <a:latin typeface="Century"/>
                        <a:ea typeface="ＭＳ 明朝"/>
                        <a:cs typeface="Times New Roman"/>
                      </a:endParaRPr>
                    </a:p>
                  </a:txBody>
                  <a:tcPr marL="68580" marR="68580" marT="0" marB="0"/>
                </a:tc>
                <a:tc>
                  <a:txBody>
                    <a:bodyPr/>
                    <a:lstStyle/>
                    <a:p>
                      <a:pPr algn="ctr">
                        <a:spcAft>
                          <a:spcPts val="0"/>
                        </a:spcAft>
                      </a:pPr>
                      <a:r>
                        <a:rPr lang="en-US" sz="2000" b="0" kern="100" dirty="0">
                          <a:effectLst/>
                        </a:rPr>
                        <a:t>2021</a:t>
                      </a:r>
                      <a:endParaRPr lang="ja-JP" sz="2000" b="0" kern="100" dirty="0">
                        <a:effectLst/>
                        <a:latin typeface="Century"/>
                        <a:ea typeface="ＭＳ 明朝"/>
                        <a:cs typeface="Times New Roman"/>
                      </a:endParaRPr>
                    </a:p>
                  </a:txBody>
                  <a:tcPr marL="68580" marR="68580" marT="0" marB="0"/>
                </a:tc>
                <a:tc>
                  <a:txBody>
                    <a:bodyPr/>
                    <a:lstStyle/>
                    <a:p>
                      <a:pPr algn="ctr">
                        <a:spcAft>
                          <a:spcPts val="0"/>
                        </a:spcAft>
                      </a:pPr>
                      <a:r>
                        <a:rPr lang="en-US" sz="2000" b="0" kern="100" dirty="0">
                          <a:effectLst/>
                        </a:rPr>
                        <a:t>2022</a:t>
                      </a:r>
                      <a:endParaRPr lang="ja-JP" sz="2000" b="0" kern="100" dirty="0">
                        <a:effectLst/>
                        <a:latin typeface="Century"/>
                        <a:ea typeface="ＭＳ 明朝"/>
                        <a:cs typeface="Times New Roman"/>
                      </a:endParaRPr>
                    </a:p>
                  </a:txBody>
                  <a:tcPr marL="68580" marR="68580" marT="0" marB="0"/>
                </a:tc>
                <a:tc>
                  <a:txBody>
                    <a:bodyPr/>
                    <a:lstStyle/>
                    <a:p>
                      <a:pPr algn="ctr">
                        <a:spcAft>
                          <a:spcPts val="0"/>
                        </a:spcAft>
                      </a:pPr>
                      <a:r>
                        <a:rPr lang="en-US" sz="2000" b="0" kern="100" dirty="0">
                          <a:effectLst/>
                        </a:rPr>
                        <a:t>2023</a:t>
                      </a:r>
                      <a:endParaRPr lang="ja-JP" sz="2000" b="0" kern="100" dirty="0">
                        <a:effectLst/>
                        <a:latin typeface="Century"/>
                        <a:ea typeface="ＭＳ 明朝"/>
                        <a:cs typeface="Times New Roman"/>
                      </a:endParaRPr>
                    </a:p>
                  </a:txBody>
                  <a:tcPr marL="68580" marR="68580" marT="0" marB="0"/>
                </a:tc>
                <a:tc>
                  <a:txBody>
                    <a:bodyPr/>
                    <a:lstStyle/>
                    <a:p>
                      <a:pPr algn="ctr">
                        <a:spcAft>
                          <a:spcPts val="0"/>
                        </a:spcAft>
                      </a:pPr>
                      <a:r>
                        <a:rPr lang="en-US" sz="2000" b="0" kern="100">
                          <a:effectLst/>
                        </a:rPr>
                        <a:t>2024</a:t>
                      </a:r>
                      <a:endParaRPr lang="ja-JP" sz="2000" b="0" kern="100">
                        <a:effectLst/>
                        <a:latin typeface="Century"/>
                        <a:ea typeface="ＭＳ 明朝"/>
                        <a:cs typeface="Times New Roman"/>
                      </a:endParaRPr>
                    </a:p>
                  </a:txBody>
                  <a:tcPr marL="68580" marR="68580" marT="0" marB="0"/>
                </a:tc>
                <a:tc>
                  <a:txBody>
                    <a:bodyPr/>
                    <a:lstStyle/>
                    <a:p>
                      <a:pPr algn="ctr">
                        <a:spcAft>
                          <a:spcPts val="0"/>
                        </a:spcAft>
                      </a:pPr>
                      <a:r>
                        <a:rPr lang="en-US" sz="2000" b="0" kern="100" dirty="0">
                          <a:effectLst/>
                        </a:rPr>
                        <a:t>2025</a:t>
                      </a:r>
                      <a:endParaRPr lang="ja-JP" sz="2000" b="0" kern="100" dirty="0">
                        <a:effectLst/>
                        <a:latin typeface="Century"/>
                        <a:ea typeface="ＭＳ 明朝"/>
                        <a:cs typeface="Times New Roman"/>
                      </a:endParaRPr>
                    </a:p>
                  </a:txBody>
                  <a:tcPr marL="68580" marR="68580" marT="0" marB="0"/>
                </a:tc>
                <a:tc>
                  <a:txBody>
                    <a:bodyPr/>
                    <a:lstStyle/>
                    <a:p>
                      <a:pPr algn="ctr">
                        <a:spcAft>
                          <a:spcPts val="0"/>
                        </a:spcAft>
                      </a:pPr>
                      <a:r>
                        <a:rPr lang="en-US" sz="2000" b="0" kern="100" dirty="0">
                          <a:effectLst/>
                        </a:rPr>
                        <a:t>2026</a:t>
                      </a:r>
                      <a:endParaRPr lang="ja-JP" sz="2000" b="0" kern="100" dirty="0">
                        <a:effectLst/>
                        <a:latin typeface="Century"/>
                        <a:ea typeface="ＭＳ 明朝"/>
                        <a:cs typeface="Times New Roman"/>
                      </a:endParaRPr>
                    </a:p>
                  </a:txBody>
                  <a:tcPr marL="68580" marR="68580" marT="0" marB="0"/>
                </a:tc>
                <a:extLst>
                  <a:ext uri="{0D108BD9-81ED-4DB2-BD59-A6C34878D82A}">
                    <a16:rowId xmlns:a16="http://schemas.microsoft.com/office/drawing/2014/main" xmlns="" val="10000"/>
                  </a:ext>
                </a:extLst>
              </a:tr>
              <a:tr h="423412">
                <a:tc gridSpan="5">
                  <a:txBody>
                    <a:bodyPr/>
                    <a:lstStyle/>
                    <a:p>
                      <a:pPr algn="ctr">
                        <a:spcAft>
                          <a:spcPts val="0"/>
                        </a:spcAft>
                      </a:pPr>
                      <a:r>
                        <a:rPr lang="ja-JP" sz="2000" kern="100" dirty="0">
                          <a:effectLst/>
                        </a:rPr>
                        <a:t>あいち</a:t>
                      </a:r>
                      <a:r>
                        <a:rPr lang="en-US" sz="2000" kern="100" dirty="0">
                          <a:effectLst/>
                        </a:rPr>
                        <a:t>ICT</a:t>
                      </a:r>
                      <a:r>
                        <a:rPr lang="ja-JP" sz="2000" kern="100" dirty="0">
                          <a:effectLst/>
                        </a:rPr>
                        <a:t>戦略プラン</a:t>
                      </a:r>
                      <a:r>
                        <a:rPr lang="en-US" sz="2000" kern="100" dirty="0">
                          <a:effectLst/>
                        </a:rPr>
                        <a:t>2020</a:t>
                      </a:r>
                      <a:endParaRPr lang="ja-JP" sz="2000" kern="100" dirty="0">
                        <a:effectLst/>
                        <a:latin typeface="Century"/>
                        <a:ea typeface="ＭＳ 明朝"/>
                        <a:cs typeface="Times New Roman"/>
                      </a:endParaRPr>
                    </a:p>
                  </a:txBody>
                  <a:tcPr marL="68580" marR="68580" marT="0" marB="0"/>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gridSpan="5">
                  <a:txBody>
                    <a:bodyPr/>
                    <a:lstStyle/>
                    <a:p>
                      <a:pPr algn="ctr">
                        <a:spcAft>
                          <a:spcPts val="0"/>
                        </a:spcAft>
                      </a:pPr>
                      <a:r>
                        <a:rPr lang="ja-JP" sz="2000" kern="100" dirty="0">
                          <a:effectLst/>
                        </a:rPr>
                        <a:t>あいち</a:t>
                      </a:r>
                      <a:r>
                        <a:rPr lang="en-US" sz="2000" kern="100" dirty="0">
                          <a:effectLst/>
                        </a:rPr>
                        <a:t>ICT</a:t>
                      </a:r>
                      <a:r>
                        <a:rPr lang="ja-JP" sz="2000" kern="100" dirty="0">
                          <a:effectLst/>
                        </a:rPr>
                        <a:t>プラン・官民データ活用推進計画</a:t>
                      </a:r>
                      <a:r>
                        <a:rPr lang="en-US" sz="2000" kern="100" dirty="0">
                          <a:effectLst/>
                        </a:rPr>
                        <a:t>2025</a:t>
                      </a:r>
                      <a:endParaRPr lang="ja-JP" sz="2000" kern="100" dirty="0">
                        <a:effectLst/>
                      </a:endParaRPr>
                    </a:p>
                    <a:p>
                      <a:pPr algn="ctr">
                        <a:spcAft>
                          <a:spcPts val="0"/>
                        </a:spcAft>
                      </a:pPr>
                      <a:r>
                        <a:rPr lang="ja-JP" sz="2000" kern="100" dirty="0">
                          <a:effectLst/>
                        </a:rPr>
                        <a:t>（仮称）</a:t>
                      </a:r>
                      <a:endParaRPr lang="ja-JP" sz="2000" kern="100" dirty="0">
                        <a:effectLst/>
                        <a:latin typeface="Century"/>
                        <a:ea typeface="ＭＳ 明朝"/>
                        <a:cs typeface="Times New Roman"/>
                      </a:endParaRPr>
                    </a:p>
                  </a:txBody>
                  <a:tcPr marL="68580" marR="68580" marT="0" marB="0" anchor="ct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a:txBody>
                    <a:bodyPr/>
                    <a:lstStyle/>
                    <a:p>
                      <a:pPr algn="ctr">
                        <a:spcAft>
                          <a:spcPts val="0"/>
                        </a:spcAft>
                      </a:pPr>
                      <a:r>
                        <a:rPr lang="ja-JP" sz="2000" kern="100" dirty="0">
                          <a:effectLst/>
                        </a:rPr>
                        <a:t>新プラン</a:t>
                      </a:r>
                      <a:endParaRPr lang="ja-JP" sz="2000" kern="100" dirty="0">
                        <a:effectLst/>
                        <a:latin typeface="Century"/>
                        <a:ea typeface="ＭＳ 明朝"/>
                        <a:cs typeface="Times New Roman"/>
                      </a:endParaRPr>
                    </a:p>
                  </a:txBody>
                  <a:tcPr marL="68580" marR="68580" marT="0" marB="0" anchor="ctr"/>
                </a:tc>
                <a:extLst>
                  <a:ext uri="{0D108BD9-81ED-4DB2-BD59-A6C34878D82A}">
                    <a16:rowId xmlns:a16="http://schemas.microsoft.com/office/drawing/2014/main" xmlns="" val="10001"/>
                  </a:ext>
                </a:extLst>
              </a:tr>
              <a:tr h="440294">
                <a:tc>
                  <a:txBody>
                    <a:bodyPr/>
                    <a:lstStyle/>
                    <a:p>
                      <a:pPr algn="ctr">
                        <a:spcAft>
                          <a:spcPts val="0"/>
                        </a:spcAft>
                      </a:pPr>
                      <a:r>
                        <a:rPr lang="en-US" sz="2000" kern="100">
                          <a:effectLst/>
                        </a:rPr>
                        <a:t> </a:t>
                      </a:r>
                      <a:endParaRPr lang="ja-JP" sz="2000" kern="100">
                        <a:effectLst/>
                        <a:latin typeface="Century"/>
                        <a:ea typeface="ＭＳ 明朝"/>
                        <a:cs typeface="Times New Roman"/>
                      </a:endParaRPr>
                    </a:p>
                  </a:txBody>
                  <a:tcPr marL="68580" marR="68580" marT="0" marB="0"/>
                </a:tc>
                <a:tc>
                  <a:txBody>
                    <a:bodyPr/>
                    <a:lstStyle/>
                    <a:p>
                      <a:pPr algn="ctr">
                        <a:spcAft>
                          <a:spcPts val="0"/>
                        </a:spcAft>
                      </a:pPr>
                      <a:r>
                        <a:rPr lang="en-US" sz="2000" kern="100">
                          <a:effectLst/>
                        </a:rPr>
                        <a:t> </a:t>
                      </a:r>
                      <a:endParaRPr lang="ja-JP" sz="2000" kern="100">
                        <a:effectLst/>
                        <a:latin typeface="Century"/>
                        <a:ea typeface="ＭＳ 明朝"/>
                        <a:cs typeface="Times New Roman"/>
                      </a:endParaRPr>
                    </a:p>
                  </a:txBody>
                  <a:tcPr marL="68580" marR="68580" marT="0" marB="0"/>
                </a:tc>
                <a:tc>
                  <a:txBody>
                    <a:bodyPr/>
                    <a:lstStyle/>
                    <a:p>
                      <a:pPr algn="ctr">
                        <a:spcAft>
                          <a:spcPts val="0"/>
                        </a:spcAft>
                      </a:pPr>
                      <a:r>
                        <a:rPr lang="en-US" sz="2000" kern="100">
                          <a:effectLst/>
                        </a:rPr>
                        <a:t> </a:t>
                      </a:r>
                      <a:endParaRPr lang="ja-JP" sz="2000" kern="100">
                        <a:effectLst/>
                        <a:latin typeface="Century"/>
                        <a:ea typeface="ＭＳ 明朝"/>
                        <a:cs typeface="Times New Roman"/>
                      </a:endParaRPr>
                    </a:p>
                  </a:txBody>
                  <a:tcPr marL="68580" marR="68580" marT="0" marB="0"/>
                </a:tc>
                <a:tc>
                  <a:txBody>
                    <a:bodyPr/>
                    <a:lstStyle/>
                    <a:p>
                      <a:pPr algn="ctr">
                        <a:spcAft>
                          <a:spcPts val="0"/>
                        </a:spcAft>
                      </a:pPr>
                      <a:r>
                        <a:rPr lang="en-US" sz="2000" kern="100">
                          <a:effectLst/>
                        </a:rPr>
                        <a:t> </a:t>
                      </a:r>
                      <a:endParaRPr lang="ja-JP" sz="2000" kern="100">
                        <a:effectLst/>
                        <a:latin typeface="Century"/>
                        <a:ea typeface="ＭＳ 明朝"/>
                        <a:cs typeface="Times New Roman"/>
                      </a:endParaRPr>
                    </a:p>
                  </a:txBody>
                  <a:tcPr marL="68580" marR="68580" marT="0" marB="0"/>
                </a:tc>
                <a:tc>
                  <a:txBody>
                    <a:bodyPr/>
                    <a:lstStyle/>
                    <a:p>
                      <a:pPr algn="ctr">
                        <a:spcAft>
                          <a:spcPts val="0"/>
                        </a:spcAft>
                      </a:pPr>
                      <a:r>
                        <a:rPr lang="ja-JP" sz="2000" kern="100" dirty="0">
                          <a:effectLst/>
                        </a:rPr>
                        <a:t>県推進計画</a:t>
                      </a:r>
                      <a:endParaRPr lang="ja-JP" sz="2000" kern="100" dirty="0">
                        <a:effectLst/>
                        <a:latin typeface="Century"/>
                        <a:ea typeface="ＭＳ 明朝"/>
                        <a:cs typeface="Times New Roman"/>
                      </a:endParaRPr>
                    </a:p>
                  </a:txBody>
                  <a:tcPr marL="68580" marR="68580" marT="0" marB="0">
                    <a:solidFill>
                      <a:schemeClr val="accent5">
                        <a:lumMod val="60000"/>
                        <a:lumOff val="40000"/>
                      </a:schemeClr>
                    </a:solid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xmlns="" val="10002"/>
                  </a:ext>
                </a:extLst>
              </a:tr>
            </a:tbl>
          </a:graphicData>
        </a:graphic>
      </p:graphicFrame>
      <p:sp>
        <p:nvSpPr>
          <p:cNvPr id="8" name="正方形/長方形 7"/>
          <p:cNvSpPr/>
          <p:nvPr/>
        </p:nvSpPr>
        <p:spPr>
          <a:xfrm>
            <a:off x="838201" y="2248809"/>
            <a:ext cx="5389617" cy="769441"/>
          </a:xfrm>
          <a:prstGeom prst="rect">
            <a:avLst/>
          </a:prstGeom>
        </p:spPr>
        <p:txBody>
          <a:bodyPr wrap="none">
            <a:spAutoFit/>
          </a:bodyPr>
          <a:lstStyle/>
          <a:p>
            <a:r>
              <a:rPr lang="ja-JP" altLang="en-US" sz="4400" dirty="0"/>
              <a:t>平成３１年度末を目途</a:t>
            </a:r>
          </a:p>
        </p:txBody>
      </p:sp>
      <p:sp>
        <p:nvSpPr>
          <p:cNvPr id="9" name="コンテンツ プレースホルダー 2"/>
          <p:cNvSpPr txBox="1">
            <a:spLocks/>
          </p:cNvSpPr>
          <p:nvPr/>
        </p:nvSpPr>
        <p:spPr>
          <a:xfrm>
            <a:off x="6716487" y="2133600"/>
            <a:ext cx="4093956" cy="923330"/>
          </a:xfrm>
          <a:prstGeom prst="rect">
            <a:avLst/>
          </a:prstGeom>
          <a:blipFill>
            <a:blip r:embed="rId2"/>
            <a:tile tx="0" ty="0" sx="100000" sy="100000" flip="none" algn="tl"/>
          </a:blip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r>
              <a:rPr lang="ja-JP" altLang="en-US" sz="1800" dirty="0" smtClean="0"/>
              <a:t>国の</a:t>
            </a:r>
            <a:r>
              <a:rPr lang="ja-JP" altLang="ja-JP" sz="1800" dirty="0" smtClean="0"/>
              <a:t>「官民データ活用推進基本計画」</a:t>
            </a:r>
            <a:r>
              <a:rPr lang="ja-JP" altLang="en-US" sz="1800" dirty="0" smtClean="0"/>
              <a:t>では、</a:t>
            </a:r>
            <a:r>
              <a:rPr lang="ja-JP" altLang="ja-JP" sz="1800" u="sng" dirty="0" smtClean="0"/>
              <a:t>平成</a:t>
            </a:r>
            <a:r>
              <a:rPr lang="en-US" altLang="ja-JP" sz="1800" u="sng" dirty="0" smtClean="0"/>
              <a:t>32</a:t>
            </a:r>
            <a:r>
              <a:rPr lang="ja-JP" altLang="ja-JP" sz="1800" u="sng" dirty="0" smtClean="0"/>
              <a:t>年度（</a:t>
            </a:r>
            <a:r>
              <a:rPr lang="en-US" altLang="ja-JP" sz="1800" u="sng" dirty="0" smtClean="0"/>
              <a:t>2020</a:t>
            </a:r>
            <a:r>
              <a:rPr lang="ja-JP" altLang="ja-JP" sz="1800" u="sng" dirty="0" smtClean="0"/>
              <a:t>年度）末まで</a:t>
            </a:r>
            <a:r>
              <a:rPr lang="ja-JP" altLang="en-US" sz="1800" u="sng" dirty="0" smtClean="0"/>
              <a:t>の</a:t>
            </a:r>
            <a:r>
              <a:rPr lang="ja-JP" altLang="ja-JP" sz="1800" dirty="0" smtClean="0"/>
              <a:t>全都道府県</a:t>
            </a:r>
            <a:r>
              <a:rPr lang="ja-JP" altLang="en-US" sz="1800" dirty="0" smtClean="0"/>
              <a:t>の計画</a:t>
            </a:r>
            <a:r>
              <a:rPr lang="ja-JP" altLang="ja-JP" sz="1800" dirty="0" smtClean="0"/>
              <a:t>策定</a:t>
            </a:r>
            <a:r>
              <a:rPr lang="ja-JP" altLang="en-US" sz="1800" dirty="0" smtClean="0"/>
              <a:t>を、ＫＰＩとして</a:t>
            </a:r>
            <a:r>
              <a:rPr lang="ja-JP" altLang="ja-JP" sz="1800" dirty="0" smtClean="0"/>
              <a:t>設定</a:t>
            </a:r>
            <a:endParaRPr lang="ja-JP" altLang="en-US" sz="3600" dirty="0"/>
          </a:p>
        </p:txBody>
      </p:sp>
      <p:sp>
        <p:nvSpPr>
          <p:cNvPr id="2" name="スライド番号プレースホルダー 1"/>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2224192682"/>
      </p:ext>
    </p:extLst>
  </p:cSld>
  <p:clrMapOvr>
    <a:masterClrMapping/>
  </p:clrMapOvr>
  <p:transition spd="slow">
    <p:pull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「愛知県官民データ活用推進計画」の策定</a:t>
            </a:r>
            <a:endParaRPr kumimoji="1" lang="ja-JP" altLang="en-US" dirty="0"/>
          </a:p>
        </p:txBody>
      </p:sp>
      <p:sp>
        <p:nvSpPr>
          <p:cNvPr id="3" name="コンテンツ プレースホルダー 2"/>
          <p:cNvSpPr>
            <a:spLocks noGrp="1"/>
          </p:cNvSpPr>
          <p:nvPr>
            <p:ph sz="quarter" idx="13"/>
          </p:nvPr>
        </p:nvSpPr>
        <p:spPr/>
        <p:txBody>
          <a:bodyPr/>
          <a:lstStyle/>
          <a:p>
            <a:r>
              <a:rPr lang="ja-JP" altLang="en-US" dirty="0" smtClean="0"/>
              <a:t>手続</a:t>
            </a:r>
            <a:r>
              <a:rPr lang="ja-JP" altLang="en-US" dirty="0"/>
              <a:t>における情報通信の技術の利用等に係る</a:t>
            </a:r>
            <a:r>
              <a:rPr lang="ja-JP" altLang="en-US" dirty="0" smtClean="0"/>
              <a:t>取組（オンライン化原則</a:t>
            </a:r>
            <a:r>
              <a:rPr lang="ja-JP" altLang="en-US" dirty="0"/>
              <a:t>）</a:t>
            </a:r>
            <a:endParaRPr lang="en-US" altLang="ja-JP" dirty="0" smtClean="0"/>
          </a:p>
          <a:p>
            <a:r>
              <a:rPr lang="ja-JP" altLang="en-US" dirty="0" smtClean="0"/>
              <a:t>官民</a:t>
            </a:r>
            <a:r>
              <a:rPr lang="ja-JP" altLang="en-US" dirty="0"/>
              <a:t>データの容易な利用等に係る</a:t>
            </a:r>
            <a:r>
              <a:rPr lang="ja-JP" altLang="en-US" dirty="0" smtClean="0"/>
              <a:t>取組（</a:t>
            </a:r>
            <a:r>
              <a:rPr lang="ja-JP" altLang="en-US" dirty="0"/>
              <a:t>オープンデータの推進</a:t>
            </a:r>
            <a:r>
              <a:rPr lang="ja-JP" altLang="en-US" dirty="0" smtClean="0"/>
              <a:t>）</a:t>
            </a:r>
            <a:endParaRPr lang="en-US" altLang="ja-JP" dirty="0" smtClean="0"/>
          </a:p>
          <a:p>
            <a:r>
              <a:rPr lang="ja-JP" altLang="en-US" dirty="0" smtClean="0"/>
              <a:t>個人</a:t>
            </a:r>
            <a:r>
              <a:rPr lang="ja-JP" altLang="en-US" dirty="0"/>
              <a:t>番号カードの普及及び活用に係る</a:t>
            </a:r>
            <a:r>
              <a:rPr lang="ja-JP" altLang="en-US" dirty="0" smtClean="0"/>
              <a:t>取組（</a:t>
            </a:r>
            <a:r>
              <a:rPr lang="ja-JP" altLang="en-US" dirty="0"/>
              <a:t>マイナンバーカードの普及・活用</a:t>
            </a:r>
            <a:r>
              <a:rPr lang="ja-JP" altLang="en-US" dirty="0" smtClean="0"/>
              <a:t>）</a:t>
            </a:r>
            <a:endParaRPr lang="en-US" altLang="ja-JP" dirty="0" smtClean="0"/>
          </a:p>
          <a:p>
            <a:r>
              <a:rPr lang="ja-JP" altLang="en-US" dirty="0" smtClean="0"/>
              <a:t>利用</a:t>
            </a:r>
            <a:r>
              <a:rPr lang="ja-JP" altLang="en-US" dirty="0"/>
              <a:t>の機会等の格差の是正に係る</a:t>
            </a:r>
            <a:r>
              <a:rPr lang="ja-JP" altLang="en-US" dirty="0" smtClean="0"/>
              <a:t>取組（</a:t>
            </a:r>
            <a:r>
              <a:rPr lang="ja-JP" altLang="en-US" dirty="0"/>
              <a:t>デジタルデバイド対策等</a:t>
            </a:r>
            <a:r>
              <a:rPr lang="ja-JP" altLang="en-US" dirty="0" smtClean="0"/>
              <a:t>）</a:t>
            </a:r>
            <a:endParaRPr lang="en-US" altLang="ja-JP" dirty="0" smtClean="0"/>
          </a:p>
          <a:p>
            <a:r>
              <a:rPr lang="ja-JP" altLang="en-US" dirty="0" smtClean="0"/>
              <a:t>情報</a:t>
            </a:r>
            <a:r>
              <a:rPr lang="ja-JP" altLang="en-US" dirty="0"/>
              <a:t>システムに係る規格の整備及び互換性の確保等に係る</a:t>
            </a:r>
            <a:r>
              <a:rPr lang="ja-JP" altLang="en-US" dirty="0" smtClean="0"/>
              <a:t>取組</a:t>
            </a:r>
            <a:r>
              <a:rPr lang="en-US" altLang="ja-JP" dirty="0" smtClean="0"/>
              <a:t/>
            </a:r>
            <a:br>
              <a:rPr lang="en-US" altLang="ja-JP" dirty="0" smtClean="0"/>
            </a:br>
            <a:r>
              <a:rPr lang="ja-JP" altLang="en-US" dirty="0" smtClean="0"/>
              <a:t>（</a:t>
            </a:r>
            <a:r>
              <a:rPr lang="ja-JP" altLang="en-US" dirty="0"/>
              <a:t>標準化、デジタル化、システム改革、</a:t>
            </a:r>
            <a:r>
              <a:rPr lang="en-US" altLang="ja-JP" dirty="0"/>
              <a:t>BPR</a:t>
            </a:r>
            <a:r>
              <a:rPr lang="ja-JP" altLang="en-US" dirty="0"/>
              <a:t>）</a:t>
            </a:r>
            <a:endParaRPr kumimoji="1" lang="ja-JP" altLang="en-US" dirty="0"/>
          </a:p>
        </p:txBody>
      </p:sp>
      <p:sp>
        <p:nvSpPr>
          <p:cNvPr id="5" name="コンテンツ プレースホルダー 2"/>
          <p:cNvSpPr txBox="1">
            <a:spLocks/>
          </p:cNvSpPr>
          <p:nvPr/>
        </p:nvSpPr>
        <p:spPr>
          <a:xfrm>
            <a:off x="685801" y="1824392"/>
            <a:ext cx="1636987" cy="461665"/>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kumimoji="1"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9pPr>
          </a:lstStyle>
          <a:p>
            <a:pPr marL="0" indent="0">
              <a:buNone/>
            </a:pPr>
            <a:r>
              <a:rPr lang="ja-JP" altLang="en-US" dirty="0" smtClean="0"/>
              <a:t>⑤</a:t>
            </a:r>
            <a:r>
              <a:rPr lang="ja-JP" altLang="en-US" dirty="0"/>
              <a:t>　</a:t>
            </a:r>
            <a:r>
              <a:rPr lang="ja-JP" altLang="en-US" dirty="0" smtClean="0"/>
              <a:t>基本方針</a:t>
            </a:r>
            <a:endParaRPr lang="ja-JP" altLang="en-US" dirty="0"/>
          </a:p>
        </p:txBody>
      </p:sp>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0946" y="1937657"/>
            <a:ext cx="3143250" cy="3810000"/>
          </a:xfrm>
          <a:prstGeom prst="rect">
            <a:avLst/>
          </a:prstGeom>
        </p:spPr>
      </p:pic>
      <p:sp>
        <p:nvSpPr>
          <p:cNvPr id="4" name="スライド番号プレースホルダー 3"/>
          <p:cNvSpPr>
            <a:spLocks noGrp="1"/>
          </p:cNvSpPr>
          <p:nvPr>
            <p:ph type="sldNum" sz="quarter" idx="12"/>
          </p:nvPr>
        </p:nvSpPr>
        <p:spPr/>
        <p:txBody>
          <a:bodyPr/>
          <a:lstStyle/>
          <a:p>
            <a:fld id="{6D22F896-40B5-4ADD-8801-0D06FADFA095}" type="slidenum">
              <a:rPr lang="en-US" smtClean="0"/>
              <a:t>9</a:t>
            </a:fld>
            <a:endParaRPr lang="en-US" dirty="0"/>
          </a:p>
        </p:txBody>
      </p:sp>
    </p:spTree>
    <p:extLst>
      <p:ext uri="{BB962C8B-B14F-4D97-AF65-F5344CB8AC3E}">
        <p14:creationId xmlns:p14="http://schemas.microsoft.com/office/powerpoint/2010/main" val="2857594222"/>
      </p:ext>
    </p:extLst>
  </p:cSld>
  <p:clrMapOvr>
    <a:masterClrMapping/>
  </p:clrMapOvr>
  <p:transition spd="slow">
    <p:pull dir="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メイン イベント">
  <a:themeElements>
    <a:clrScheme name="Main Event">
      <a:dk1>
        <a:sysClr val="windowText" lastClr="000000"/>
      </a:dk1>
      <a:lt1>
        <a:sysClr val="window" lastClr="FFFFFF"/>
      </a:lt1>
      <a:dk2>
        <a:srgbClr val="424242"/>
      </a:dk2>
      <a:lt2>
        <a:srgbClr val="C8C8C8"/>
      </a:lt2>
      <a:accent1>
        <a:srgbClr val="8FA751"/>
      </a:accent1>
      <a:accent2>
        <a:srgbClr val="629D7D"/>
      </a:accent2>
      <a:accent3>
        <a:srgbClr val="5A7AAB"/>
      </a:accent3>
      <a:accent4>
        <a:srgbClr val="AA618F"/>
      </a:accent4>
      <a:accent5>
        <a:srgbClr val="BA5445"/>
      </a:accent5>
      <a:accent6>
        <a:srgbClr val="C8A547"/>
      </a:accent6>
      <a:hlink>
        <a:srgbClr val="91BF1A"/>
      </a:hlink>
      <a:folHlink>
        <a:srgbClr val="ADBE82"/>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CF823853-53CC-4249-AEDB-2EA9F718B2D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TM04033927[[fn=メイン イベント]]</Template>
  <TotalTime>1228</TotalTime>
  <Words>1024</Words>
  <Application>Microsoft Office PowerPoint</Application>
  <PresentationFormat>ワイド画面</PresentationFormat>
  <Paragraphs>154</Paragraphs>
  <Slides>14</Slides>
  <Notes>5</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14</vt:i4>
      </vt:variant>
    </vt:vector>
  </HeadingPairs>
  <TitlesOfParts>
    <vt:vector size="25" baseType="lpstr">
      <vt:lpstr>HGS創英角ﾎﾟｯﾌﾟ体</vt:lpstr>
      <vt:lpstr>ＭＳ Ｐゴシック</vt:lpstr>
      <vt:lpstr>ＭＳ Ｐ明朝</vt:lpstr>
      <vt:lpstr>ＭＳ 明朝</vt:lpstr>
      <vt:lpstr>新細明體</vt:lpstr>
      <vt:lpstr>Arial</vt:lpstr>
      <vt:lpstr>Calibri</vt:lpstr>
      <vt:lpstr>Century</vt:lpstr>
      <vt:lpstr>Impact</vt:lpstr>
      <vt:lpstr>Times New Roman</vt:lpstr>
      <vt:lpstr>メイン イベント</vt:lpstr>
      <vt:lpstr>愛知県の官民データ活用の推進について</vt:lpstr>
      <vt:lpstr>官民データって何？</vt:lpstr>
      <vt:lpstr>官民データ活用推進基本法（H28.12.14）</vt:lpstr>
      <vt:lpstr>計画の策定</vt:lpstr>
      <vt:lpstr>地方公共団体の果たすべき役割</vt:lpstr>
      <vt:lpstr>「愛知県官民データ活用推進計画」の策定</vt:lpstr>
      <vt:lpstr>「愛知県官民データ活用推進計画」の策定</vt:lpstr>
      <vt:lpstr>「愛知県官民データ活用推進計画」の策定</vt:lpstr>
      <vt:lpstr>「愛知県官民データ活用推進計画」の策定</vt:lpstr>
      <vt:lpstr>情報企画課が実施してきたオープンデータに関する事業</vt:lpstr>
      <vt:lpstr>今年度情報企画課が実施した（予定含む）オープンデータ関係事業</vt:lpstr>
      <vt:lpstr>オープンデータ関係事業の内容</vt:lpstr>
      <vt:lpstr>オープンデータニーズ調査のお願い</vt:lpstr>
      <vt:lpstr>ご清聴ありがとうございました</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愛知県</dc:creator>
  <cp:lastModifiedBy>Joho</cp:lastModifiedBy>
  <cp:revision>74</cp:revision>
  <cp:lastPrinted>2018-12-28T01:55:32Z</cp:lastPrinted>
  <dcterms:created xsi:type="dcterms:W3CDTF">2018-12-26T05:13:38Z</dcterms:created>
  <dcterms:modified xsi:type="dcterms:W3CDTF">2018-12-28T08:39:33Z</dcterms:modified>
</cp:coreProperties>
</file>