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2" r:id="rId6"/>
    <p:sldId id="266" r:id="rId7"/>
    <p:sldId id="263" r:id="rId8"/>
  </p:sldIdLst>
  <p:sldSz cx="12192000" cy="6858000"/>
  <p:notesSz cx="6738938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CC0099"/>
    <a:srgbClr val="FF6699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53" autoAdjust="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207" cy="495348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7172" y="0"/>
            <a:ext cx="2920207" cy="495348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r">
              <a:defRPr sz="1200"/>
            </a:lvl1pPr>
          </a:lstStyle>
          <a:p>
            <a:fld id="{1EDD71AA-0AA0-40BE-BF67-B6E0AC895DE0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5075"/>
            <a:ext cx="5919788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86" tIns="45743" rIns="91486" bIns="4574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5" y="4751220"/>
            <a:ext cx="5391150" cy="3887361"/>
          </a:xfrm>
          <a:prstGeom prst="rect">
            <a:avLst/>
          </a:prstGeom>
        </p:spPr>
        <p:txBody>
          <a:bodyPr vert="horz" lIns="91486" tIns="45743" rIns="91486" bIns="4574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0207" cy="495347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7172" y="9377317"/>
            <a:ext cx="2920207" cy="495347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r">
              <a:defRPr sz="1200"/>
            </a:lvl1pPr>
          </a:lstStyle>
          <a:p>
            <a:fld id="{B1A36E0D-9BA1-4C1E-B0A6-055781BF03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42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6E0D-9BA1-4C1E-B0A6-055781BF039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513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6E0D-9BA1-4C1E-B0A6-055781BF039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5764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6E0D-9BA1-4C1E-B0A6-055781BF039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089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6E0D-9BA1-4C1E-B0A6-055781BF039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370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6E0D-9BA1-4C1E-B0A6-055781BF039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273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6E0D-9BA1-4C1E-B0A6-055781BF039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943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6E0D-9BA1-4C1E-B0A6-055781BF039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266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44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67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885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557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826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74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283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08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92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98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8448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18CE3-C4EB-4E3E-A0DD-149DDF198186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BC0ED-EC9B-4CA3-8A22-8DA57E94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08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0427" y="607218"/>
            <a:ext cx="9144000" cy="2387600"/>
          </a:xfrm>
        </p:spPr>
        <p:txBody>
          <a:bodyPr anchor="ctr" anchorCtr="0">
            <a:normAutofit/>
          </a:bodyPr>
          <a:lstStyle/>
          <a:p>
            <a:r>
              <a:rPr kumimoji="1" lang="ja-JP" altLang="en-US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７市町オープンデータ推進会議活動事例のご紹介</a:t>
            </a:r>
            <a:endParaRPr kumimoji="1" lang="ja-JP" altLang="en-US" dirty="0">
              <a:ln w="3175">
                <a:noFill/>
              </a:ln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0427" y="3855891"/>
            <a:ext cx="9144000" cy="2141036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平成３１年１月１１日</a:t>
            </a:r>
            <a:endParaRPr kumimoji="1" lang="en-US" altLang="ja-JP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algn="r"/>
            <a:r>
              <a:rPr lang="en-US" altLang="ja-JP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7</a:t>
            </a:r>
            <a:r>
              <a:rPr lang="ja-JP" alt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市町</a:t>
            </a:r>
            <a:r>
              <a:rPr lang="ja-JP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オープンデータ推進</a:t>
            </a:r>
            <a:r>
              <a:rPr lang="ja-JP" alt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会議構成メンバー</a:t>
            </a:r>
            <a:endParaRPr lang="en-US" altLang="ja-JP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algn="r"/>
            <a:r>
              <a:rPr kumimoji="1" lang="ja-JP" alt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東郷町 企画情報課</a:t>
            </a:r>
            <a:endParaRPr kumimoji="1" lang="en-US" altLang="ja-JP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algn="r"/>
            <a:r>
              <a:rPr lang="ja-JP" alt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情報推進係　係長　伊藤 伸也</a:t>
            </a:r>
            <a:endParaRPr lang="en-US" altLang="ja-JP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12354"/>
            <a:ext cx="670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オープンデータリーダー育成研修資料</a:t>
            </a:r>
            <a:endParaRPr kumimoji="1" lang="ja-JP" altLang="en-US" sz="1200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114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800" b="1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目　次</a:t>
            </a:r>
            <a:endParaRPr kumimoji="1" lang="ja-JP" altLang="en-US" sz="4800" b="1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563077"/>
            <a:ext cx="10515600" cy="461388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endParaRPr lang="en-US" altLang="ja-JP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７市町オープンデータ推進会議の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発足</a:t>
            </a: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14350" indent="-514350">
              <a:buFont typeface="+mj-lt"/>
              <a:buAutoNum type="arabicPeriod"/>
            </a:pP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共通整備項目の実績</a:t>
            </a: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14350" indent="-514350">
              <a:buFont typeface="+mj-lt"/>
              <a:buAutoNum type="arabicPeriod"/>
            </a:pP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注意して進めたこと</a:t>
            </a: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14350" indent="-514350">
              <a:buFont typeface="+mj-lt"/>
              <a:buAutoNum type="arabicPeriod"/>
            </a:pP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７市町共同で推進したメリット</a:t>
            </a: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14350" indent="-514350">
              <a:buFont typeface="+mj-lt"/>
              <a:buAutoNum type="arabicPeriod"/>
            </a:pP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今後の取組み</a:t>
            </a: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endParaRPr kumimoji="1" lang="ja-JP" altLang="en-US" b="1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0"/>
            <a:ext cx="670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オープンデータリーダー育成研修資料</a:t>
            </a:r>
          </a:p>
        </p:txBody>
      </p:sp>
    </p:spTree>
    <p:extLst>
      <p:ext uri="{BB962C8B-B14F-4D97-AF65-F5344CB8AC3E}">
        <p14:creationId xmlns:p14="http://schemas.microsoft.com/office/powerpoint/2010/main" val="264777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1. 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７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市町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オープンデータ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推進会議の</a:t>
            </a: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発足</a:t>
            </a:r>
            <a:endParaRPr kumimoji="1" lang="ja-JP" altLang="en-US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8600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尾三地区自治体間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連携（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豊明市・日進市・みよし市・長久手市・東郷町）</a:t>
            </a: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540000" lvl="1" indent="0">
              <a:lnSpc>
                <a:spcPct val="170000"/>
              </a:lnSpc>
              <a:buNone/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⑴　「尾三地区情報システム共同研究会」の下部組織として発足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540000" lvl="1" indent="0">
              <a:lnSpc>
                <a:spcPct val="170000"/>
              </a:lnSpc>
              <a:buNone/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⑵　名古屋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大学大学院 浦田真由先生及び名古屋大学と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同大学院で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情報分野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540000" lvl="1" indent="0">
              <a:lnSpc>
                <a:spcPct val="170000"/>
              </a:lnSpc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研究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する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学生の参加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540000" lvl="1" indent="0">
              <a:lnSpc>
                <a:spcPct val="170000"/>
              </a:lnSpc>
              <a:buNone/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⑶　周辺の先進団体（瀬戸市、尾張旭市）を巻き込む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1"/>
            <a:endParaRPr lang="en-US" altLang="ja-JP" dirty="0" smtClean="0"/>
          </a:p>
          <a:p>
            <a:pPr marL="457200" lvl="1" indent="0">
              <a:buNone/>
            </a:pPr>
            <a:r>
              <a:rPr lang="ja-JP" altLang="en-US" sz="36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⇒</a:t>
            </a:r>
            <a:r>
              <a:rPr lang="ja-JP" altLang="en-US" sz="3600" dirty="0" smtClean="0">
                <a:solidFill>
                  <a:srgbClr val="FF0000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使ってもらえる</a:t>
            </a:r>
            <a:r>
              <a:rPr lang="ja-JP" altLang="en-US" sz="36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データ</a:t>
            </a:r>
            <a:r>
              <a:rPr lang="ja-JP" altLang="en-US" sz="36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を</a:t>
            </a:r>
            <a:r>
              <a:rPr lang="ja-JP" altLang="en-US" sz="36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作成</a:t>
            </a:r>
            <a:r>
              <a:rPr lang="ja-JP" altLang="en-US" sz="36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し、</a:t>
            </a:r>
            <a:r>
              <a:rPr lang="ja-JP" altLang="en-US" sz="3600" dirty="0" smtClean="0">
                <a:solidFill>
                  <a:srgbClr val="FF0000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わかりやすく</a:t>
            </a:r>
            <a:r>
              <a:rPr lang="ja-JP" altLang="en-US" sz="36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公開する</a:t>
            </a:r>
            <a:endParaRPr lang="en-US" altLang="ja-JP" sz="36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endParaRPr lang="en-US" altLang="ja-JP" sz="40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1" y="14224"/>
            <a:ext cx="670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オープンデータリーダー育成研修資料</a:t>
            </a:r>
          </a:p>
        </p:txBody>
      </p:sp>
    </p:spTree>
    <p:extLst>
      <p:ext uri="{BB962C8B-B14F-4D97-AF65-F5344CB8AC3E}">
        <p14:creationId xmlns:p14="http://schemas.microsoft.com/office/powerpoint/2010/main" val="281095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2.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 </a:t>
            </a: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共通整備項目の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実績</a:t>
            </a:r>
            <a:endParaRPr kumimoji="1" lang="ja-JP" altLang="en-US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45615"/>
            <a:ext cx="10515600" cy="470580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７市町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で共通化したデータ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項目　 </a:t>
            </a:r>
            <a:r>
              <a:rPr lang="en-US" altLang="ja-JP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分野</a:t>
            </a:r>
            <a:r>
              <a:rPr lang="en-US" altLang="ja-JP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項目</a:t>
            </a:r>
            <a:endParaRPr lang="en-US" altLang="ja-JP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７市町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の担当者が集まった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会議の回数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　</a:t>
            </a:r>
            <a:r>
              <a:rPr lang="ja-JP" altLang="en-US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９回</a:t>
            </a:r>
            <a:r>
              <a:rPr lang="en-US" altLang="ja-JP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(16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か月、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３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時間</a:t>
            </a:r>
            <a:r>
              <a:rPr lang="en-US" altLang="ja-JP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/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回</a:t>
            </a:r>
            <a:r>
              <a:rPr lang="en-US" altLang="ja-JP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共通データ様式へ変換するマクロ　</a:t>
            </a:r>
            <a:r>
              <a:rPr lang="en-US" altLang="ja-JP" dirty="0">
                <a:solidFill>
                  <a:srgbClr val="FF0000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種類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データを利用してもらうための「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使いやすい見た目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」</a:t>
            </a:r>
            <a:endParaRPr lang="en-US" altLang="ja-JP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lvl="1" indent="0">
              <a:lnSpc>
                <a:spcPct val="120000"/>
              </a:lnSpc>
              <a:spcBef>
                <a:spcPts val="1000"/>
              </a:spcBef>
              <a:buNone/>
            </a:pPr>
            <a:r>
              <a:rPr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⑴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データ様式（レイアウト）及び</a:t>
            </a:r>
            <a:r>
              <a:rPr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項目名の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統一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lvl="1" indent="0">
              <a:lnSpc>
                <a:spcPct val="120000"/>
              </a:lnSpc>
              <a:spcBef>
                <a:spcPts val="1000"/>
              </a:spcBef>
              <a:buNone/>
            </a:pPr>
            <a:r>
              <a:rPr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⑵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ホームページへの記載方法（ユニバーサルメニューへの対応）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共通で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使用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するアイコンの作成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　</a:t>
            </a:r>
            <a:r>
              <a:rPr lang="ja-JP" altLang="en-US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学生</a:t>
            </a:r>
            <a:r>
              <a:rPr lang="ja-JP" altLang="en-US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さんの取組</a:t>
            </a:r>
            <a:endParaRPr lang="en-US" altLang="ja-JP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公開先は各自治体の公式ホームページ（相互リンク）</a:t>
            </a:r>
            <a:endParaRPr lang="en-US" altLang="ja-JP" sz="4000" dirty="0" smtClean="0">
              <a:solidFill>
                <a:srgbClr val="0099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908" y="4882293"/>
            <a:ext cx="1074986" cy="107498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-1" y="14224"/>
            <a:ext cx="670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オープンデータリーダー育成研修資料</a:t>
            </a:r>
          </a:p>
        </p:txBody>
      </p:sp>
    </p:spTree>
    <p:extLst>
      <p:ext uri="{BB962C8B-B14F-4D97-AF65-F5344CB8AC3E}">
        <p14:creationId xmlns:p14="http://schemas.microsoft.com/office/powerpoint/2010/main" val="4967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3</a:t>
            </a:r>
            <a:r>
              <a:rPr lang="en-US" altLang="ja-JP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.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 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注意して進めたこと</a:t>
            </a:r>
            <a:endParaRPr kumimoji="1" lang="ja-JP" altLang="en-US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7003" y="1460500"/>
            <a:ext cx="10515600" cy="489585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公開データ選定時に</a:t>
            </a: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注意した点 ☆</a:t>
            </a:r>
            <a:endParaRPr lang="en-US" altLang="ja-JP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⑴　公開データの絞り込みについて</a:t>
            </a:r>
            <a:endParaRPr lang="en-US" altLang="ja-JP" sz="2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457200" lvl="1" indent="0">
              <a:lnSpc>
                <a:spcPct val="110000"/>
              </a:lnSpc>
              <a:buNone/>
            </a:pP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各自治体の取組み状況や取組みやすさから選択</a:t>
            </a:r>
            <a:endParaRPr lang="en-US" altLang="ja-JP" sz="2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lvl="1" indent="0">
              <a:lnSpc>
                <a:spcPct val="120000"/>
              </a:lnSpc>
              <a:spcBef>
                <a:spcPts val="1000"/>
              </a:spcBef>
              <a:buNone/>
            </a:pP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⑵</a:t>
            </a: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各団体で既に公開されているデータの扱いについて</a:t>
            </a:r>
            <a:endParaRPr lang="en-US" altLang="ja-JP" sz="2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457200" lvl="1" indent="0">
              <a:lnSpc>
                <a:spcPct val="110000"/>
              </a:lnSpc>
              <a:buNone/>
            </a:pP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７</a:t>
            </a: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市町オープンデータ推進会議で協議されたフォーマットに変更</a:t>
            </a:r>
            <a:endParaRPr lang="en-US" altLang="ja-JP" sz="2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各データ項目で注意した点 ☆</a:t>
            </a:r>
            <a:endParaRPr lang="en-US" altLang="ja-JP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lvl="1" indent="0">
              <a:lnSpc>
                <a:spcPct val="120000"/>
              </a:lnSpc>
              <a:spcBef>
                <a:spcPts val="1000"/>
              </a:spcBef>
              <a:buNone/>
            </a:pP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⑴</a:t>
            </a: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避難所の考え方について</a:t>
            </a:r>
            <a:endParaRPr lang="en-US" altLang="ja-JP" sz="2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457200" lvl="1" indent="0">
              <a:lnSpc>
                <a:spcPct val="110000"/>
              </a:lnSpc>
              <a:buNone/>
            </a:pP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避難所</a:t>
            </a: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区分の考え方は、災害対策基本法に基づく記載</a:t>
            </a: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</a:t>
            </a: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統一</a:t>
            </a:r>
            <a:endParaRPr lang="en-US" altLang="ja-JP" sz="2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lvl="1" indent="0">
              <a:lnSpc>
                <a:spcPct val="120000"/>
              </a:lnSpc>
              <a:spcBef>
                <a:spcPts val="1000"/>
              </a:spcBef>
              <a:buNone/>
            </a:pP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⑵</a:t>
            </a: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バス停の判別について</a:t>
            </a:r>
            <a:endParaRPr lang="en-US" altLang="ja-JP" sz="2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457200" lvl="1" indent="0">
              <a:lnSpc>
                <a:spcPct val="110000"/>
              </a:lnSpc>
              <a:buNone/>
            </a:pP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巡回</a:t>
            </a: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バスには、右回り左回りの違いで同名のバス停があり、方向によりバス停</a:t>
            </a: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の位置が</a:t>
            </a:r>
            <a:endParaRPr lang="en-US" altLang="ja-JP" sz="2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457200" lvl="1" indent="0">
              <a:lnSpc>
                <a:spcPct val="110000"/>
              </a:lnSpc>
              <a:buNone/>
            </a:pP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違うので</a:t>
            </a: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１つのバス</a:t>
            </a:r>
            <a:r>
              <a:rPr lang="ja-JP" altLang="en-US" sz="2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停に１つのＩＤを付与し一意性を確保</a:t>
            </a:r>
            <a:endParaRPr lang="en-US" altLang="ja-JP" sz="2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ホームページへ公開するときに注意した点 ☆</a:t>
            </a:r>
            <a:endParaRPr lang="en-US" altLang="ja-JP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r>
              <a:rPr lang="ja-JP" altLang="en-US" sz="2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７市町間のホームページを簡単に移動できるよう、相互にリンクを設置</a:t>
            </a:r>
            <a:endParaRPr kumimoji="1" lang="ja-JP" altLang="en-US" sz="2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1" y="14224"/>
            <a:ext cx="670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オープンデータリーダー育成研修資料</a:t>
            </a:r>
          </a:p>
        </p:txBody>
      </p:sp>
    </p:spTree>
    <p:extLst>
      <p:ext uri="{BB962C8B-B14F-4D97-AF65-F5344CB8AC3E}">
        <p14:creationId xmlns:p14="http://schemas.microsoft.com/office/powerpoint/2010/main" val="285558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4.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 </a:t>
            </a: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７市町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共同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で推進した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メリット</a:t>
            </a:r>
            <a:endParaRPr kumimoji="1" lang="ja-JP" altLang="en-US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各担当課への調整がスムーズ</a:t>
            </a:r>
            <a:endParaRPr kumimoji="1"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457200" lvl="1" indent="0">
              <a:buNone/>
            </a:pP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共同で推進していることを説明すると、</a:t>
            </a:r>
            <a:r>
              <a:rPr kumimoji="1" lang="ja-JP" altLang="en-US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協力が得やすい</a:t>
            </a:r>
            <a:endParaRPr kumimoji="1" lang="en-US" altLang="ja-JP" b="1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データ利用者が近隣自治体のデータを活用してくれる</a:t>
            </a:r>
            <a:endParaRPr kumimoji="1"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457200" lvl="1" indent="0">
              <a:buNone/>
            </a:pP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「生活は単一の自治体で収まらない」→</a:t>
            </a:r>
            <a:r>
              <a:rPr kumimoji="1" lang="ja-JP" altLang="en-US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面的公開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が可能に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各担当課にも近隣自治体のデータを業務に活かしてもらえる</a:t>
            </a:r>
            <a:endParaRPr kumimoji="1"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オープンデータ</a:t>
            </a:r>
            <a:r>
              <a:rPr lang="ja-JP" altLang="en-US" b="1" dirty="0" smtClean="0">
                <a:solidFill>
                  <a:srgbClr val="FF0000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以外の情報共有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が自治体間で</a:t>
            </a:r>
            <a:r>
              <a:rPr lang="ja-JP" altLang="en-US" b="1" dirty="0" smtClean="0">
                <a:solidFill>
                  <a:srgbClr val="FF0000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活発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になった</a:t>
            </a: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1" y="14224"/>
            <a:ext cx="670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オープンデータリーダー育成研修資料</a:t>
            </a:r>
          </a:p>
        </p:txBody>
      </p:sp>
    </p:spTree>
    <p:extLst>
      <p:ext uri="{BB962C8B-B14F-4D97-AF65-F5344CB8AC3E}">
        <p14:creationId xmlns:p14="http://schemas.microsoft.com/office/powerpoint/2010/main" val="58952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5</a:t>
            </a:r>
            <a:r>
              <a:rPr lang="en-US" altLang="ja-JP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.</a:t>
            </a:r>
            <a:r>
              <a:rPr lang="ja-JP" altLang="en-US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 </a:t>
            </a: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今後の取組み</a:t>
            </a:r>
            <a:endParaRPr kumimoji="1" lang="ja-JP" altLang="en-US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オープンデータの拡充</a:t>
            </a: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457200" lvl="1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防災資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機材データ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457200" lvl="1" indent="0">
              <a:buNone/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公衆トイレデータ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r>
              <a:rPr kumimoji="1"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庁内への普及啓発</a:t>
            </a:r>
            <a:endParaRPr kumimoji="1"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457200" lvl="1" indent="0">
              <a:buNone/>
            </a:pP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各担当課への研修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457200" lvl="1" indent="0">
              <a:buNone/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オープンデータ推進担当者への研修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☆ 二次利用に向けた研究</a:t>
            </a:r>
            <a:r>
              <a:rPr lang="en-US" altLang="ja-JP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/</a:t>
            </a:r>
            <a:r>
              <a:rPr lang="ja-JP" altLang="en-US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支援</a:t>
            </a:r>
            <a:endParaRPr lang="en-US" altLang="ja-JP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marL="457200" lvl="1" indent="0">
              <a:buNone/>
            </a:pP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産学官連携によるアプリ開発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BC0ED-EC9B-4CA3-8A22-8DA57E9470F1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1" y="14224"/>
            <a:ext cx="670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オープンデータリーダー育成研修資料</a:t>
            </a:r>
          </a:p>
        </p:txBody>
      </p:sp>
    </p:spTree>
    <p:extLst>
      <p:ext uri="{BB962C8B-B14F-4D97-AF65-F5344CB8AC3E}">
        <p14:creationId xmlns:p14="http://schemas.microsoft.com/office/powerpoint/2010/main" val="213207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1443</TotalTime>
  <Words>275</Words>
  <Application>Microsoft Office PowerPoint</Application>
  <PresentationFormat>ワイド画面</PresentationFormat>
  <Paragraphs>87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HGP創英ﾌﾟﾚｾﾞﾝｽEB</vt:lpstr>
      <vt:lpstr>HGP創英角ﾎﾟｯﾌﾟ体</vt:lpstr>
      <vt:lpstr>HG丸ｺﾞｼｯｸM-PRO</vt:lpstr>
      <vt:lpstr>ＭＳ Ｐゴシック</vt:lpstr>
      <vt:lpstr>游ゴシック</vt:lpstr>
      <vt:lpstr>Arial</vt:lpstr>
      <vt:lpstr>Calibri</vt:lpstr>
      <vt:lpstr>Calibri Light</vt:lpstr>
      <vt:lpstr>Office テーマ</vt:lpstr>
      <vt:lpstr>７市町オープンデータ推進会議活動事例のご紹介</vt:lpstr>
      <vt:lpstr>目　次</vt:lpstr>
      <vt:lpstr>1. ７市町オープンデータ推進会議の発足</vt:lpstr>
      <vt:lpstr>2. 共通整備項目の実績</vt:lpstr>
      <vt:lpstr>3. 注意して進めたこと</vt:lpstr>
      <vt:lpstr>4. ７市町共同で推進したメリット</vt:lpstr>
      <vt:lpstr>5. 今後の取組み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7市町オープンデータ推進会議活動事例のご紹介</dc:title>
  <dc:creator>藤原 慎</dc:creator>
  <cp:lastModifiedBy>Administrator</cp:lastModifiedBy>
  <cp:revision>102</cp:revision>
  <cp:lastPrinted>2018-12-12T07:40:46Z</cp:lastPrinted>
  <dcterms:created xsi:type="dcterms:W3CDTF">2018-11-05T05:15:18Z</dcterms:created>
  <dcterms:modified xsi:type="dcterms:W3CDTF">2019-02-08T01:20:00Z</dcterms:modified>
</cp:coreProperties>
</file>