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92" r:id="rId2"/>
    <p:sldId id="302" r:id="rId3"/>
    <p:sldId id="258" r:id="rId4"/>
    <p:sldId id="260" r:id="rId5"/>
    <p:sldId id="259" r:id="rId6"/>
    <p:sldId id="261" r:id="rId7"/>
    <p:sldId id="330" r:id="rId8"/>
    <p:sldId id="331" r:id="rId9"/>
    <p:sldId id="332" r:id="rId10"/>
    <p:sldId id="303" r:id="rId11"/>
    <p:sldId id="293" r:id="rId12"/>
    <p:sldId id="294" r:id="rId13"/>
    <p:sldId id="295" r:id="rId14"/>
    <p:sldId id="296" r:id="rId15"/>
    <p:sldId id="297" r:id="rId16"/>
    <p:sldId id="269" r:id="rId17"/>
    <p:sldId id="270" r:id="rId18"/>
    <p:sldId id="304" r:id="rId19"/>
    <p:sldId id="305" r:id="rId20"/>
    <p:sldId id="306" r:id="rId21"/>
    <p:sldId id="338" r:id="rId22"/>
    <p:sldId id="308" r:id="rId23"/>
    <p:sldId id="309" r:id="rId24"/>
    <p:sldId id="310" r:id="rId25"/>
    <p:sldId id="311" r:id="rId26"/>
    <p:sldId id="312" r:id="rId27"/>
    <p:sldId id="313" r:id="rId28"/>
    <p:sldId id="314" r:id="rId29"/>
    <p:sldId id="315" r:id="rId30"/>
    <p:sldId id="339"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07" r:id="rId44"/>
    <p:sldId id="328" r:id="rId45"/>
    <p:sldId id="329" r:id="rId46"/>
    <p:sldId id="273" r:id="rId47"/>
    <p:sldId id="333" r:id="rId48"/>
    <p:sldId id="334" r:id="rId49"/>
    <p:sldId id="335" r:id="rId50"/>
    <p:sldId id="337" r:id="rId51"/>
    <p:sldId id="336" r:id="rId5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52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43DE9B-9CFD-45BA-AEB3-031FE1FE7BB6}" type="datetimeFigureOut">
              <a:rPr kumimoji="1" lang="ja-JP" altLang="en-US" smtClean="0"/>
              <a:t>2019/1/18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BE1FB2-2689-4CE5-B2DF-314AD0FBAF3C}" type="slidenum">
              <a:rPr kumimoji="1" lang="ja-JP" altLang="en-US" smtClean="0"/>
              <a:t>‹#›</a:t>
            </a:fld>
            <a:endParaRPr kumimoji="1" lang="ja-JP" altLang="en-US"/>
          </a:p>
        </p:txBody>
      </p:sp>
    </p:spTree>
    <p:extLst>
      <p:ext uri="{BB962C8B-B14F-4D97-AF65-F5344CB8AC3E}">
        <p14:creationId xmlns:p14="http://schemas.microsoft.com/office/powerpoint/2010/main" val="17343561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FBE1FB2-2689-4CE5-B2DF-314AD0FBAF3C}" type="slidenum">
              <a:rPr kumimoji="1" lang="ja-JP" altLang="en-US" smtClean="0"/>
              <a:t>49</a:t>
            </a:fld>
            <a:endParaRPr kumimoji="1" lang="ja-JP" altLang="en-US"/>
          </a:p>
        </p:txBody>
      </p:sp>
    </p:spTree>
    <p:extLst>
      <p:ext uri="{BB962C8B-B14F-4D97-AF65-F5344CB8AC3E}">
        <p14:creationId xmlns:p14="http://schemas.microsoft.com/office/powerpoint/2010/main" val="2249812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1600200"/>
            <a:ext cx="8229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57200" y="3938588"/>
            <a:ext cx="8229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noChangeArrowheads="1"/>
          </p:cNvSpPr>
          <p:nvPr>
            <p:ph type="dt" sz="half" idx="10"/>
          </p:nvPr>
        </p:nvSpPr>
        <p:spPr>
          <a:ln/>
        </p:spPr>
        <p:txBody>
          <a:bodyPr/>
          <a:lstStyle>
            <a:lvl1pPr>
              <a:defRPr/>
            </a:lvl1pPr>
          </a:lstStyle>
          <a:p>
            <a:pPr>
              <a:defRPr/>
            </a:pPr>
            <a:endParaRPr lang="ja-JP" altLang="en-US"/>
          </a:p>
        </p:txBody>
      </p:sp>
      <p:sp>
        <p:nvSpPr>
          <p:cNvPr id="6" name="フッター プレースホルダー 5"/>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6"/>
          <p:cNvSpPr>
            <a:spLocks noGrp="1" noChangeArrowheads="1"/>
          </p:cNvSpPr>
          <p:nvPr>
            <p:ph type="sldNum" sz="quarter" idx="12"/>
          </p:nvPr>
        </p:nvSpPr>
        <p:spPr>
          <a:ln/>
        </p:spPr>
        <p:txBody>
          <a:bodyPr/>
          <a:lstStyle>
            <a:lvl1pPr>
              <a:defRPr/>
            </a:lvl1pPr>
          </a:lstStyle>
          <a:p>
            <a:pPr>
              <a:defRPr/>
            </a:pPr>
            <a:fld id="{B3C8D41C-0334-4C5C-9A5E-60B55DE4E3B1}" type="slidenum">
              <a:rPr lang="ja-JP" altLang="en-US"/>
              <a:pPr>
                <a:defRPr/>
              </a:pPr>
              <a:t>‹#›</a:t>
            </a:fld>
            <a:endParaRPr lang="ja-JP" altLang="en-US"/>
          </a:p>
        </p:txBody>
      </p:sp>
    </p:spTree>
    <p:extLst>
      <p:ext uri="{BB962C8B-B14F-4D97-AF65-F5344CB8AC3E}">
        <p14:creationId xmlns:p14="http://schemas.microsoft.com/office/powerpoint/2010/main" val="4127491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2019/1/18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2019/1/18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t>オープンデータの</a:t>
            </a:r>
            <a:r>
              <a:rPr lang="ja-JP" altLang="en-US" dirty="0"/>
              <a:t>歴史</a:t>
            </a:r>
            <a:endParaRPr lang="en-US" altLang="ja-JP" dirty="0"/>
          </a:p>
          <a:p>
            <a:r>
              <a:rPr lang="ja-JP" altLang="en-US" dirty="0" smtClean="0"/>
              <a:t>オープンデータの利活用</a:t>
            </a:r>
            <a:endParaRPr lang="en-US" altLang="ja-JP" dirty="0" smtClean="0"/>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3035975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solidFill>
                  <a:srgbClr val="0000FF"/>
                </a:solidFill>
              </a:rPr>
              <a:t>オープンデータの</a:t>
            </a:r>
            <a:r>
              <a:rPr lang="ja-JP" altLang="en-US" dirty="0">
                <a:solidFill>
                  <a:srgbClr val="0000FF"/>
                </a:solidFill>
              </a:rPr>
              <a:t>歴史</a:t>
            </a:r>
            <a:endParaRPr lang="en-US" altLang="ja-JP" dirty="0">
              <a:solidFill>
                <a:srgbClr val="0000FF"/>
              </a:solidFill>
            </a:endParaRPr>
          </a:p>
          <a:p>
            <a:r>
              <a:rPr lang="ja-JP" altLang="en-US" dirty="0" smtClean="0"/>
              <a:t>オープンデータの利活用</a:t>
            </a:r>
            <a:endParaRPr lang="en-US" altLang="ja-JP" dirty="0" smtClean="0"/>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1934828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世界のオープンデータの動向</a:t>
            </a:r>
            <a:endParaRPr kumimoji="1" lang="ja-JP" altLang="en-US" dirty="0"/>
          </a:p>
        </p:txBody>
      </p:sp>
      <p:sp>
        <p:nvSpPr>
          <p:cNvPr id="3" name="コンテンツ プレースホルダー 2"/>
          <p:cNvSpPr>
            <a:spLocks noGrp="1"/>
          </p:cNvSpPr>
          <p:nvPr>
            <p:ph idx="1"/>
          </p:nvPr>
        </p:nvSpPr>
        <p:spPr>
          <a:xfrm>
            <a:off x="457200" y="1600200"/>
            <a:ext cx="8435280" cy="4925144"/>
          </a:xfrm>
        </p:spPr>
        <p:txBody>
          <a:bodyPr>
            <a:normAutofit fontScale="62500" lnSpcReduction="20000"/>
          </a:bodyPr>
          <a:lstStyle/>
          <a:p>
            <a:pPr marL="0" indent="0">
              <a:buNone/>
            </a:pPr>
            <a:r>
              <a:rPr kumimoji="1" lang="ja-JP" altLang="en-US" sz="4600" dirty="0" smtClean="0"/>
              <a:t>イギリス政府</a:t>
            </a:r>
            <a:endParaRPr kumimoji="1" lang="en-US" altLang="ja-JP" sz="4600" dirty="0" smtClean="0"/>
          </a:p>
          <a:p>
            <a:r>
              <a:rPr lang="en-US" altLang="ja-JP" dirty="0"/>
              <a:t>Power of Information </a:t>
            </a:r>
            <a:r>
              <a:rPr lang="ja-JP" altLang="en-US" dirty="0"/>
              <a:t>（</a:t>
            </a:r>
            <a:r>
              <a:rPr lang="en-US" altLang="ja-JP" dirty="0"/>
              <a:t>2007</a:t>
            </a:r>
            <a:r>
              <a:rPr lang="ja-JP" altLang="en-US" dirty="0"/>
              <a:t>－</a:t>
            </a:r>
            <a:r>
              <a:rPr lang="en-US" altLang="ja-JP" dirty="0"/>
              <a:t>2009</a:t>
            </a:r>
            <a:r>
              <a:rPr lang="ja-JP" altLang="en-US" dirty="0"/>
              <a:t>年）</a:t>
            </a:r>
          </a:p>
          <a:p>
            <a:pPr>
              <a:buFont typeface="Wingdings" panose="05000000000000000000" pitchFamily="2" charset="2"/>
              <a:buChar char="Ø"/>
            </a:pPr>
            <a:r>
              <a:rPr lang="ja-JP" altLang="en-US" dirty="0" smtClean="0"/>
              <a:t>提言</a:t>
            </a:r>
            <a:r>
              <a:rPr lang="ja-JP" altLang="en-US" dirty="0"/>
              <a:t>（</a:t>
            </a:r>
            <a:r>
              <a:rPr lang="en-US" altLang="ja-JP" dirty="0"/>
              <a:t>07</a:t>
            </a:r>
            <a:r>
              <a:rPr lang="ja-JP" altLang="en-US" dirty="0"/>
              <a:t>年）　</a:t>
            </a:r>
            <a:r>
              <a:rPr lang="en-US" altLang="ja-JP" dirty="0"/>
              <a:t>Tom Steinberg</a:t>
            </a:r>
            <a:r>
              <a:rPr lang="ja-JP" altLang="en-US" dirty="0"/>
              <a:t>（</a:t>
            </a:r>
            <a:r>
              <a:rPr lang="en-US" altLang="ja-JP" dirty="0"/>
              <a:t>My Society</a:t>
            </a:r>
            <a:r>
              <a:rPr lang="ja-JP" altLang="en-US" dirty="0"/>
              <a:t>）</a:t>
            </a:r>
            <a:r>
              <a:rPr lang="en-US" altLang="ja-JP" dirty="0"/>
              <a:t>Show Us a Better Way</a:t>
            </a:r>
            <a:r>
              <a:rPr lang="ja-JP" altLang="en-US" dirty="0"/>
              <a:t>コンテスト　（</a:t>
            </a:r>
            <a:r>
              <a:rPr lang="en-US" altLang="ja-JP" dirty="0"/>
              <a:t>07</a:t>
            </a:r>
            <a:r>
              <a:rPr lang="ja-JP" altLang="en-US" dirty="0"/>
              <a:t>年）公共データの再利用・マッシュアップ方法を公募）タスクフォース　 （</a:t>
            </a:r>
            <a:r>
              <a:rPr lang="en-US" altLang="ja-JP" dirty="0"/>
              <a:t>08</a:t>
            </a:r>
            <a:r>
              <a:rPr lang="ja-JP" altLang="en-US" dirty="0"/>
              <a:t>－</a:t>
            </a:r>
            <a:r>
              <a:rPr lang="en-US" altLang="ja-JP" dirty="0"/>
              <a:t>09</a:t>
            </a:r>
            <a:r>
              <a:rPr lang="ja-JP" altLang="en-US" dirty="0"/>
              <a:t>年</a:t>
            </a:r>
            <a:r>
              <a:rPr lang="ja-JP" altLang="en-US" dirty="0" smtClean="0"/>
              <a:t>）</a:t>
            </a:r>
            <a:endParaRPr lang="en-US" altLang="ja-JP" dirty="0" smtClean="0"/>
          </a:p>
          <a:p>
            <a:pPr marL="0" indent="0">
              <a:buNone/>
            </a:pPr>
            <a:endParaRPr lang="ja-JP" altLang="en-US" dirty="0"/>
          </a:p>
          <a:p>
            <a:r>
              <a:rPr lang="en-US" altLang="ja-JP" dirty="0"/>
              <a:t>Data.gov.uk</a:t>
            </a:r>
            <a:r>
              <a:rPr lang="ja-JP" altLang="en-US" dirty="0"/>
              <a:t>開設（</a:t>
            </a:r>
            <a:r>
              <a:rPr lang="en-US" altLang="ja-JP" dirty="0"/>
              <a:t>2009</a:t>
            </a:r>
            <a:r>
              <a:rPr lang="ja-JP" altLang="en-US" dirty="0"/>
              <a:t>年</a:t>
            </a:r>
            <a:r>
              <a:rPr lang="en-US" altLang="ja-JP" dirty="0"/>
              <a:t>12</a:t>
            </a:r>
            <a:r>
              <a:rPr lang="ja-JP" altLang="en-US" dirty="0"/>
              <a:t>月）</a:t>
            </a:r>
          </a:p>
          <a:p>
            <a:pPr>
              <a:buFont typeface="Wingdings" panose="05000000000000000000" pitchFamily="2" charset="2"/>
              <a:buChar char="Ø"/>
            </a:pPr>
            <a:r>
              <a:rPr lang="ja-JP" altLang="en-US" dirty="0" smtClean="0"/>
              <a:t>政府</a:t>
            </a:r>
            <a:r>
              <a:rPr lang="ja-JP" altLang="en-US" dirty="0"/>
              <a:t>機関のさまざまな情報をワンストップで提供可視化やアプリ開発を促す</a:t>
            </a:r>
          </a:p>
          <a:p>
            <a:pPr>
              <a:buFont typeface="Wingdings" panose="05000000000000000000" pitchFamily="2" charset="2"/>
              <a:buChar char="Ø"/>
            </a:pPr>
            <a:r>
              <a:rPr lang="ja-JP" altLang="en-US" dirty="0" smtClean="0"/>
              <a:t>ティム</a:t>
            </a:r>
            <a:r>
              <a:rPr lang="ja-JP" altLang="en-US" dirty="0"/>
              <a:t>・バーナーズ＝</a:t>
            </a:r>
            <a:r>
              <a:rPr lang="ja-JP" altLang="en-US" dirty="0" smtClean="0"/>
              <a:t>リーが</a:t>
            </a:r>
            <a:r>
              <a:rPr lang="ja-JP" altLang="en-US" dirty="0"/>
              <a:t>プロジェクト</a:t>
            </a:r>
            <a:r>
              <a:rPr lang="ja-JP" altLang="en-US" dirty="0" smtClean="0"/>
              <a:t>推進</a:t>
            </a:r>
            <a:endParaRPr lang="en-US" altLang="ja-JP" dirty="0" smtClean="0"/>
          </a:p>
          <a:p>
            <a:pPr>
              <a:buFont typeface="Wingdings" panose="05000000000000000000" pitchFamily="2" charset="2"/>
              <a:buChar char="Ø"/>
            </a:pPr>
            <a:endParaRPr lang="ja-JP" altLang="en-US" dirty="0"/>
          </a:p>
          <a:p>
            <a:r>
              <a:rPr lang="ja-JP" altLang="en-US" dirty="0"/>
              <a:t>首相　透明性方針表明の書簡（</a:t>
            </a:r>
            <a:r>
              <a:rPr lang="en-US" altLang="ja-JP" dirty="0"/>
              <a:t>2010</a:t>
            </a:r>
            <a:r>
              <a:rPr lang="ja-JP" altLang="en-US" dirty="0"/>
              <a:t>年</a:t>
            </a:r>
            <a:r>
              <a:rPr lang="en-US" altLang="ja-JP" dirty="0"/>
              <a:t>6</a:t>
            </a:r>
            <a:r>
              <a:rPr lang="ja-JP" altLang="en-US" dirty="0"/>
              <a:t>月）</a:t>
            </a:r>
          </a:p>
          <a:p>
            <a:r>
              <a:rPr lang="ja-JP" altLang="en-US" dirty="0"/>
              <a:t>全契約のオンライン公表（</a:t>
            </a:r>
            <a:r>
              <a:rPr lang="en-US" altLang="ja-JP" dirty="0"/>
              <a:t>2011</a:t>
            </a:r>
            <a:r>
              <a:rPr lang="ja-JP" altLang="en-US" dirty="0"/>
              <a:t>年</a:t>
            </a:r>
            <a:r>
              <a:rPr lang="en-US" altLang="ja-JP" dirty="0"/>
              <a:t>1</a:t>
            </a:r>
            <a:r>
              <a:rPr lang="ja-JP" altLang="en-US" dirty="0"/>
              <a:t>月）</a:t>
            </a:r>
          </a:p>
          <a:p>
            <a:r>
              <a:rPr lang="ja-JP" altLang="en-US" dirty="0"/>
              <a:t>オープンガバメントライセンスの制定（</a:t>
            </a:r>
            <a:r>
              <a:rPr lang="en-US" altLang="ja-JP" dirty="0"/>
              <a:t>2010</a:t>
            </a:r>
            <a:r>
              <a:rPr lang="ja-JP" altLang="en-US" dirty="0"/>
              <a:t>年</a:t>
            </a:r>
            <a:r>
              <a:rPr lang="en-US" altLang="ja-JP" dirty="0"/>
              <a:t>9</a:t>
            </a:r>
            <a:r>
              <a:rPr lang="ja-JP" altLang="en-US" dirty="0"/>
              <a:t>月）</a:t>
            </a:r>
          </a:p>
          <a:p>
            <a:r>
              <a:rPr lang="en-US" altLang="ja-JP" dirty="0">
                <a:solidFill>
                  <a:srgbClr val="0000FF"/>
                </a:solidFill>
              </a:rPr>
              <a:t>Open Data Institute</a:t>
            </a:r>
            <a:r>
              <a:rPr lang="ja-JP" altLang="en-US" dirty="0">
                <a:solidFill>
                  <a:srgbClr val="0000FF"/>
                </a:solidFill>
              </a:rPr>
              <a:t>設立</a:t>
            </a:r>
            <a:r>
              <a:rPr lang="ja-JP" altLang="en-US" dirty="0"/>
              <a:t>（</a:t>
            </a:r>
            <a:r>
              <a:rPr lang="en-US" altLang="ja-JP" dirty="0"/>
              <a:t>2012</a:t>
            </a:r>
            <a:r>
              <a:rPr lang="ja-JP" altLang="en-US" dirty="0"/>
              <a:t>年</a:t>
            </a:r>
            <a:r>
              <a:rPr lang="en-US" altLang="ja-JP" dirty="0"/>
              <a:t>9</a:t>
            </a:r>
            <a:r>
              <a:rPr lang="ja-JP" altLang="en-US" dirty="0"/>
              <a:t>月）</a:t>
            </a:r>
            <a:endParaRPr kumimoji="1" lang="en-US" altLang="ja-JP" dirty="0" smtClean="0"/>
          </a:p>
          <a:p>
            <a:endParaRPr kumimoji="1" lang="ja-JP" altLang="en-US" dirty="0"/>
          </a:p>
        </p:txBody>
      </p:sp>
      <p:pic>
        <p:nvPicPr>
          <p:cNvPr id="5122" name="Picture 2" descr="http://freesozai.jp/sozai/nation_flag/img/ntf_30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52459" y="1340768"/>
            <a:ext cx="1368152" cy="91324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hQQEBQUEhQUFBEVFRAVFhAUFBQUFxQUFBQVFBQUFBQXGyYeFxokGRQUHy8gIycpLCwsFR4xNTAqNSYrLCkBCQoKDgwOGA8PFykcHB0pKSkpKSksKSkpKSkpKSkpKSkpKSkpKSkpKSksKSkpKSkpKSkpKSwpKSksKSkpKSwpLP/AABEIAOEA4QMBIgACEQEDEQH/xAAcAAABBQEBAQAAAAAAAAAAAAAAAQIEBQYHAwj/xABJEAABAwIDBAYGBgYIBgMAAAABAAIRAwQFITEGEkFREyJhcYGRBzJCobHwFFJyksHRI2KCsrPhFTM0Y3OjwvEkNVN1g6IlQ3T/xAAZAQACAwEAAAAAAAAAAAAAAAAAAQIDBAX/xAAjEQACAgMAAQUBAQEAAAAAAAAAAQIRAyExEgQUMkFRIkIT/9oADAMBAAIRAxEAPwC+SoTgpCABCWEAJAIlSwgJAACWEITAISQlQkMIQlVTjuPNtmmIL4mCcgObuPcBmVECTieK07dhfUcAO8DhMDmVk3+ktpeQxkNAJDnZ7x5ECY+ZWJxnFn3NQue7iTnoOAAE5BQaL2h0apEtHSqHpMo+3TqA8dzdd5AmVYnbu0gRUJnPJj8spzka9i5Y4MDQ7Xn8+SWlSBJAMDUAnt/n71G2S8UdTbtxaEx0h0neNN4HmQpNttTa1DDa7J0h0s/eAXK22c8Qe3TnkZ4rzrWpbBS8x+B21rgQCCCDmCMwRzBQVy7Z7aKvbANYA+nq6kf9LtW/OS3eD7Q07lpIO64asIILTyKkpWQcWi1QlhIpERsITkiAGwiEqITAaiEsIhMBISJyExDwEoQAlCAABLCEqBgiEAJYSAIQhCLAQpQEicEgEhco26xIPu3Np5BmRcDq4CHSOY0XSNoL80Ld9QHdLRkSN7PlC5JZ2LriqXOybMuPfnA7SVGTolFNukQ6Ni6serJHE/mSpbtmXAT7wtTaWIaAGwAOAVrQtFkl6jejdD0yrZzl2EOEpn9GvbwOi6ecPbyTXYSw6hR9wS9sjl4pvbOqeyq/TP54rpFTZ6m7gvCtsmzUAI9xH8D2z/TBfSH66GAJ7Pn4KfhWMPpPkwRBBzzI7VNxnBSz/b4KjLS3JXRmmimeNx6blu19RwBbu9xOfwVvg+1TarhTqDcqHQ+y7sB5rnTLdwAIiO74hTmdbqxDwJAkSY4sOWY1yzUlMqcNHVYSQqLZDHTcUiyoZq04BP1hoHHtkEHwPFaAhXJ2UtUeZRCdCITENhIQnJpKLARCJQiwPRLCISp2AqESlCQAlSBORYCISoSASEqAomL1SyhUcNQ3LvkRPIZoAx+3+Lh5p0Kbmuky8DMtcDAE8NfcoVpbCm0NH+54lUuETVruqOzdLnE8yTC0TWrLmlejbgilsnWoVhSbkoFtkrCnkFlaNqY9q9WsXm0qRTUHEaY5tJenRICUFVtErKrFMPDgZCw2NWe6ZjiZHAhdKrtkR3rJbU2YDPnuV+KWyvKriYwXRbocuR5cu355Jwuy4gTnqDyRTpB4M5Ee4/lxUVlMh3bHxMStqSOe2afZvEuguGlxydLXH7RGZ8QF05jpC4r9JBdHPInsPLxIXWMAuy+hTJ9bdhw5PaS1w8wVZAqnss0hCckVhWNITSE9NSAbCE5CAHoQhACpUgSwkMAnBIEJgOQhCBCJlwyWOB4tcPMRl5r0XnXdDXEagOMdoBKAOVYHSg1Bn1SG+RM/gr5jFR4JSPRTxe9xns0/AqzFvVHqke9Y5q2b8eoltahWJZkqC0u3B0PGfNXVCpvdw4qpo0J2e1Nq9msUY3jWnrGFKoXTXDJwKjQ7Q5pTiU4gcIXm9yrZMY56zm01SQQr95WMx6vm5PErkRyuomZqGCe38cx8FEFTUTwUipUkKG8LpI5jHUXw8HkQfh+S63gdWA7gDUqOA+06fzXKLITUZOm+z4hdNw6rCbdMjRqKbsk4rwtnyFIKkmQGkJqemlMBqEqEAPSoCVIAhLCE6EwEAQnIhADUqVCAEUTF625b1Xcqb8+UtIlTFDxihv29Vuk06mf7JSfARz6jTNOg3dGjQOWZz+JUFt1WDwAQS4CG7ky6Jjnrl4LQNpS2PcvSlat1gTzWWMt7Nzi6I99buY6HETuzEzwzg6iCNFeWlPdobx5DzVaAHODAG56mB5StBVZ+jDRxz8OCpzSpl+OOjLXlXi7u4/gksbdsyx7m8wQSCO2VMxWzBblkZkyNZ1g8CqV2C1DXJYCwF0ioDu7oPDLMiOzPLmrI00QlaNIx72QRB7Rn8NVNp3O+MxnzGhVMWVKdQxmw5h0RPY8c+3Iq0tnSdIVE0WwZ7Fqw+0tLdqHkfx098rdkLDbZu/Sgdn80sHyFn+JkzqV5uYnOBBKHifnRdE5rJWEUt6uwHSZ8s1vcPOax+z1uS/ejJocJ7TEDtW1w1maqluRLiNFZ6KYo1qzJSleiliJClSFMBIQlhCAFTgkSoAUJyaE9MAQgoTECEISGJCgY7W3bd/Mw37xAPulWCpNrKkUmDm/91p/NQlwnBXJFHaPTqomeAXnbMyT72pDexYqdnTtUTcBthqeKuqsbyqrDEaTRMwAAptO9ZUORB8p8lRkTLI0NubPeGi8aNEtyBc0ctR5HwXpSvgHbvAnLsPHwUs05/NSi2kJpMQU5Gec6ymG1AUjQLwq1VCySRHeVgdqXb9QnkSFuqhVI3AN+o+o6IAdA8OPknikouyOSPkqMfRwhz9BrPzKZieEdD0f6+9w4gtA/eC6Ha27W03ncAcCACOIifiSszi9DpLum32aNME/be7eA8g1aYZG27M+THGMbFw+huU2tOoAmOa0WFsVOwZrQYYxShtmWWkXdu3Je0JlIZL0ha0UDUkJyQpgNQhCQD0qE5MBEoSIlADpSIQgAQkQkASs7te7+qH+Kf3B+K0Sz217MqR7ag8w0/goT4WY/kiroaBRLqtJjkpdESCVR392W1IbGvFZYqzdJ6LS2tOz57VbW+FtDt52Z5aBUVviT2wJaRxDmkR4tJlWdPadoyeAdBvMdvcNY1UpJ/g41+ku8bkI1CnWN7LVVG7ZUBLXAjXLgV6WwLT2GVV9FnWWzqvvXlUK8gUr3qiRajxecl7WoJbkJnL/fs/NRK7l5nG6dNkl4AGpJ56eKjGNktEjFrttGm8mIlsM1LiMmty5n3ArLWtI9Z7iTUqEucTz5KXeXfTlrsxTbJa0iC4nLfcO7QFNDVoWkYssvJ0uI97OlJWksKMKqw6hotFa04C040Y5sksCckCFpKgTUpSIARCWEJAOTgmgpQUwFSISoAIRCVCQCIQhACKo2nob1AnixzX+GjvcfcrhQ8UqMbSeajg2nuu3nOMAAiD8UmrRKLpmSovhhJVFUtt6uCQHCZ3ScjlGo4q1oOlscZzyj3HROFoHHRZE6Z0FT6I3CmuECq1uWlQEGcpIyz4rzrWD6X9U5lRxLgTuuIAj1gSI1ygZqda2sGdCPJWtGgBmdUnkaLfCJTWGGOp9d5651AEADuVxTbAlPqjeTahgKpzb6NRrgb8JrnryL4Ki3N1Heq5IsQ27uM/NUlS23ntn1G9bvcch5fipjpOqQqUNcKs7pUIve2pSV506clXFhaK6KsxSdE7D6EK3ptgLwtqMBSgFriqMzYIQhTEIkKckQAiEIQA4Lxvbromb3a0DvcYHhqvZV+0B/Qj/EpfEpS4yUVbRJa8n2xB/VC9N6PbBPcFna2IODN0f1h0yyjn2Qp+HvDWDfIkDXnzK58nL6Z0VCH4WjKwmDE+4r0CgC+pAZLwbdsc6QYPPlHJWRzSiv6VkH6aMnrRbITKUlgc7zGmvHkU8kAEnICSSYgAaknzWqElJWjFODg6YsLnWNYr9OxOnbgzb0XSQDlUfTG84nmAQG+B5pNrvSRIdRtNMw65+IpD/V5c1ltjbgMvaX6xc37zSB7481Mgum+xqxLHdMPVe4B/Y/ge4jLvHamW7/AMFqPobatMsf6rxB5jiCO0EAjuWNrMdb1HUqmTxo7g9vsub2FZskPs24cn0y5twCpW6qW0xOG6Zr2di/P7o1WaUWbFJFm8gBRK9wIVZUxFzj+C8+hc7U5KKiHkPrXfAJrW89UrbeE8NSZbAj1B+SaxsrQ18PDcLDz6zrgHw3SwBVVlQkqyETDmncmSLKzV5a20JllbQrJjIWyETHKQMbCclSK0rApEqRAAkSpCgAQklCAHKu2hdFu48jSPiKjVYrN41iXSVOiGTGnrc3OafgD7woZJJItxQcpaPLD6Zqb1QjuHIaBPfSLuZ5N5nPVSbZwYyAPnuS07V73A+rE8uKxeSN/iyVQwqnuNDhvOAEv3nAkxrkVFxbD6FJm+agt3DRznSHdhaTLj3Z96nMsDxe6OOZHlC5liuBOfiVSm0vcxrmk1HFzt0FrX7u8fIfyV0ZRlaopcMkGmmbzA9o6gEEa8TEdshYjbvHLg3FSiajm0OqW0x1WuYWg5x6wknUrRUKbqZgjKfW1BH4Kp9Id2zoqVOAau8X73FrN0gieRO75KGL+Z0vst9RFShb6jBOT7esWODm+s0hw72mQmlIt5yz6Ewq4bVpMe3Nr2teO5wB+e5PxfAWXdPddAe3Nj40PI82n+ayHooxjpKDqBPXomW9tJ5keTiR4hdFphFWCdOzllxhzqDyx7SHDUfiPrDtCUUgV1C/wuncM3ajZj1XDJzfsn5CxuK7JVaMloNWn9YDrN72/iFnnCuG3HkUtMoxShe9NycLbKZ8PzSiAch4ys0mjZGLPRrEtCzdUe1rBJcQB2zwXpTp+S3GzGBdCzpajYqEdUHVrT8HH3aKtRbZLJNQiZ70ks+i4U1jT1mPt8+bt+Sfj4Kk2frtrMa5pBkAkA5tJ4FWnpgfNj/5aJ8AXfyXHre5fTIcxzmOHtNJBW2EbRypy2d0t6cBey5jg3pKq0urXaKrfrCGvH4O9y22EbW211lTqAP/AOm/qu8Acj4K2qKi4QhCYAkQUIGIkSpCgQIRCEAZTE/SRbUsqW9Wdzb1Wffdr4AqHgt8Kn6Qgb1UuduTO7JJieK5sTK2Wx1eNw8g6O/eKozq4mn00qkbGXjQZ9uSks6QiAQ3nkST2TkmUrrePby/JSq1Y0GF7oIGbhmC0fWjiOaxU0dBtM9KdCppMjug+BlVX9HfpXOGW8QQTo4w0bru3LVWNvjfSDqHLn+S97Zg6Ib2c69slLaY48KnEqjbek6pUJa1oJMZz2AyM5hcgxLEHXFV1V+rjpPqtGjfALaek3EiBToA5H9I/tDSWtHnJ8FgYW/BHXkc/wBTO5eKFSIRC0GQvth8Y+i31J5MMcejfy3KhiT3O3T4LvrV8ztavoLYTE/pdjSqEzUA6Opz36fVJ8W7rv2kAaGi1WFFQ2MhSGPUWSRT7TbNUqlN1QFtJ7QXGpkGkDPr8PH4rn9lS33QIcZ1BbHg6YI7ZUvbDb3p6zqFOW0GOguIINV4OZg+yOAOuvJRrd4IAn51BR7XyXkNetcHVG42b2XDYq1N1ztWtBlre3LIu+HvWhuzlC5vgd7Vo3NPo3lrHb5fTObXgNJgjgeThmN1dAfcB7Q4aH3HiFTKHgiyOX/o7Zz70sGbM/aaf/drf9S43K7J6Vm/8G7/AMX8Vi40Sp4+EJ9FKSUqRWEC/wAI24ureAH9IwexU62XY7ULbYR6RretAqzRf+tmwnsePxXKUsoA77RrNe0Oa4OadHNIIPiE9cLwzGa1s7eo1HM5jVp+005FbzBPSYx8NuW7jv8AqNksPeNWpAbhNTLe5bUaHMc1zTo5pkL0lAxEIlCQj5+habZ0wxve74rMhaHZt0tjk4/BQycLsPyN1ZuILTyhWeK2prUHdd8xJb1YI4jSdJUDDn5Zq3taw0z8Vjmq2dCEinsLd4aAxjt05bztAOY4nuVt00ZDQdvxU22YGnLQ5R2/zVdjt4yixz3QGtEnw1/DzVd+XCV0zmHpCuw69yz3adMHvMujycPNZreHNSr+5Naq+o7V7i6OQOg8AAFHbTXTgvGKRyskvKTYrWJ0JYSFTKwAXS/QxjW5cVLZx6tZu+z/ABKYzHiyfuBc0VhgmJm2uKVZutKox8cw0jeHiJHikxo+mixQ76t7PA6nu9lSKV018bplrgHBw+qRLfMELzrWwzbw1B5KF09k6tGd2o2ap3dPrQ2sPUrcRGgdHrN+HBc9wy7cxxp1MnsMOB5tMLr9MbzCDwkHshce2guRVr1Lho3Q5xDR9ZlNsF57Tut+8tmKTZjypI0WGum+ojhu1v3Xce5buwqas/aHwK53gzw26tnvcSCSz2BHStLGkgAZSR59i31U9G9rjwMEdh+fcqcq20W4XqzMelr+xd5Z7qjSuKFdq9Lrv+Dgfqnw6Rg/ELipVMFUS6fRAU5MSlTIioSBKgAQEiEATLDF61vPQ1H051DTkY5jRdJ2J2vN2006sdO0TIy328THMLlSmYLiZtrhlUew6SObTk4eSAO6IUD+n6H1x5oSA4YFfbMsMvI0BYfjPuVAXLYbH0QaE8XOdJ7svhChk+Jbh3I1Nk+IzVjReSRp3/yCrqNvHNejr1tPmOzNZJcN8OltdXzWN7I17TmPfC5rtftIbh3Rj1GnrH6zhkB3A59/crrafHzTpQPXeCGTqOb44Rw7VgQn6fF/plXqclfyhtQ5ICUpjTBhbjAPQgIQAic0pEBMR3P0V4x09kxrj1qJNI9zc6Z+4QP2VuazZC4n6HsU3Lx1Enq1mSB/eUpcP/Qv8l2m6q7rZKql0tT0ZbazFehpPaMnVRujMZZdc/dy8Vz68o9QDdyhzcuAP8wVYbX43N6aZa4khrQQ6AD1t7Ljx8AFXXWKDpW0xvB5bvSNPbOoMz1OS340lE5+Vty4e5Z1Aw8GgGCNeHjxXSsIu/pdk1zoNVnVef7xkZn7QLXftLnlClxPlI7xqFpNjbzcuH0ierVYePt0wS0+Ld8eAVeeGvIngnuiH6S+tY1SfZbRaJHE1qcnyAHmuNFdl9I9T/46sP1qI/zWLjRWf6NL6ASITte/4oAQFLKalQAIQUiYCymsOqVNp8e9MR6db6x80JuaEgPBbT0dXYPS0jrlUb3eq4fulYsqdgWIdBcU6nAOAd9h2TvcUpq0ThKpHXG0TzhRK9ODr455Du81d3No6kOuIBAIdqxwOYIcMiIzXhg+HfSapA9VsEntM7jezST2BYJJt0dJNJNnJtoblz7qqHgtLHGmGn2QzKPHM+KrlZbT3Lat9cvYZY6tVLXc2hxAPkAq2VviqRzZO3Yq83hPTSpEQYZTl470FesoEKhCVIZOwPFTa3NGuP8A6qjHxzAPWHi3eHiu4+kHH329malDMxTLXxIa1z2jpI4jdI+8FwALo99ihusEtW5lwc6g4Tq63Y9zAT2htIpVbQXoyljePDi6pk6lSqbu/vAukuOp1cQ52fepmAXYuLk1N0jcpwRIcJ3pnQRqQrGzc2qS4ZsDKTJnXJzyM+IBZPepFo0Cq4tAAa2nTkACXAFz8+Prgf7LUtGSTu9FkPnM8ypmDVN26oH+9pjwcQ0/vFQwfn57vevS2fFWkeIq0fc9vPwUsjuLIQVSTPb0liLK4HJ9H+I1cgXYvSuN22uBzfbn/MC46FjXDe+iBAQhAgASpAlQAJEITAJTKaeUylogR6JEiEwPEoahCAPqTZr/AJZbf/lt/wCG1VVn/Zb7uq/wghCxv5m2PwZ860tB3D4BOQhazGKUFCEwPKont08EIQxD0IQkMVbDAv8Alzf+4U/4KEJr6E+EvZH+yu/xa3wYvXZ/1f26/wDEchC0x6ZWW1bTy+LV50/Y+3T/AIjEIUZcYo9RP9MH9RW+1Q/irjgQhZlw2vogSoQgQ1OKEIARIUIQAp/NMpaJUJiHIQhAH//Z"/>
          <p:cNvSpPr>
            <a:spLocks noChangeAspect="1" noChangeArrowheads="1"/>
          </p:cNvSpPr>
          <p:nvPr/>
        </p:nvSpPr>
        <p:spPr bwMode="auto">
          <a:xfrm>
            <a:off x="155575" y="-2286000"/>
            <a:ext cx="4762500" cy="476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126" name="Picture 6" descr="http://www.harveslife.com/media/2/20111031-Cumbria-broadband--will-help-small-businesses-_16000675_800727687_0_0_7006739_5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0211" y="4529601"/>
            <a:ext cx="1800200"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193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世界のオープンデータの動向</a:t>
            </a:r>
            <a:endParaRPr kumimoji="1" lang="ja-JP" altLang="en-US" dirty="0"/>
          </a:p>
        </p:txBody>
      </p:sp>
      <p:sp>
        <p:nvSpPr>
          <p:cNvPr id="3" name="コンテンツ プレースホルダー 2"/>
          <p:cNvSpPr>
            <a:spLocks noGrp="1"/>
          </p:cNvSpPr>
          <p:nvPr>
            <p:ph idx="1"/>
          </p:nvPr>
        </p:nvSpPr>
        <p:spPr>
          <a:xfrm>
            <a:off x="263497" y="1340768"/>
            <a:ext cx="6696744" cy="5112568"/>
          </a:xfrm>
        </p:spPr>
        <p:txBody>
          <a:bodyPr>
            <a:normAutofit fontScale="55000" lnSpcReduction="20000"/>
          </a:bodyPr>
          <a:lstStyle/>
          <a:p>
            <a:pPr marL="0" indent="0">
              <a:buNone/>
            </a:pPr>
            <a:r>
              <a:rPr kumimoji="1" lang="ja-JP" altLang="en-US" sz="4400" dirty="0" smtClean="0"/>
              <a:t>米国政府</a:t>
            </a:r>
            <a:endParaRPr kumimoji="1" lang="en-US" altLang="ja-JP" sz="4400" dirty="0" smtClean="0"/>
          </a:p>
          <a:p>
            <a:r>
              <a:rPr lang="ja-JP" altLang="en-US" dirty="0"/>
              <a:t>オバマ</a:t>
            </a:r>
            <a:r>
              <a:rPr lang="ja-JP" altLang="en-US" dirty="0" smtClean="0"/>
              <a:t>大統領：</a:t>
            </a:r>
            <a:r>
              <a:rPr lang="en-US" altLang="ja-JP" dirty="0" smtClean="0"/>
              <a:t>2009</a:t>
            </a:r>
            <a:r>
              <a:rPr lang="ja-JP" altLang="en-US" dirty="0"/>
              <a:t>年</a:t>
            </a:r>
            <a:r>
              <a:rPr lang="en-US" altLang="ja-JP" dirty="0"/>
              <a:t>1</a:t>
            </a:r>
            <a:r>
              <a:rPr lang="ja-JP" altLang="en-US" dirty="0"/>
              <a:t>月の就任直後に「透明性とオープンガバメント（</a:t>
            </a:r>
            <a:r>
              <a:rPr lang="en-US" altLang="ja-JP" dirty="0" err="1"/>
              <a:t>Transarency</a:t>
            </a:r>
            <a:r>
              <a:rPr lang="en-US" altLang="ja-JP" dirty="0"/>
              <a:t> &amp; Open Government</a:t>
            </a:r>
            <a:r>
              <a:rPr lang="ja-JP" altLang="en-US" dirty="0"/>
              <a:t>）」と題する</a:t>
            </a:r>
            <a:r>
              <a:rPr lang="ja-JP" altLang="en-US" dirty="0" smtClean="0"/>
              <a:t>覚書</a:t>
            </a:r>
            <a:endParaRPr lang="en-US" altLang="ja-JP" dirty="0" smtClean="0"/>
          </a:p>
          <a:p>
            <a:pPr>
              <a:buFont typeface="Wingdings" panose="05000000000000000000" pitchFamily="2" charset="2"/>
              <a:buChar char="Ø"/>
            </a:pPr>
            <a:r>
              <a:rPr lang="ja-JP" altLang="en-US" dirty="0" smtClean="0"/>
              <a:t>「</a:t>
            </a:r>
            <a:r>
              <a:rPr lang="ja-JP" altLang="en-US" dirty="0"/>
              <a:t>透明性」、「国民参加」、「協業」の</a:t>
            </a:r>
            <a:r>
              <a:rPr lang="en-US" altLang="ja-JP" dirty="0"/>
              <a:t>3</a:t>
            </a:r>
            <a:r>
              <a:rPr lang="ja-JP" altLang="en-US" dirty="0"/>
              <a:t>原則に基づき、開かれた政府を築くことを</a:t>
            </a:r>
            <a:r>
              <a:rPr lang="ja-JP" altLang="en-US" dirty="0" smtClean="0"/>
              <a:t>表明</a:t>
            </a:r>
            <a:endParaRPr lang="en-US" altLang="ja-JP" dirty="0" smtClean="0"/>
          </a:p>
          <a:p>
            <a:pPr>
              <a:buFont typeface="Wingdings" panose="05000000000000000000" pitchFamily="2" charset="2"/>
              <a:buChar char="Ø"/>
            </a:pPr>
            <a:r>
              <a:rPr lang="ja-JP" altLang="en-US" dirty="0"/>
              <a:t>「オープンガバメント・イニシアティブ（</a:t>
            </a:r>
            <a:r>
              <a:rPr lang="en-US" altLang="ja-JP" dirty="0"/>
              <a:t>Open Government Initiative</a:t>
            </a:r>
            <a:r>
              <a:rPr lang="ja-JP" altLang="en-US" dirty="0"/>
              <a:t>）</a:t>
            </a:r>
            <a:r>
              <a:rPr lang="ja-JP" altLang="en-US" dirty="0" smtClean="0"/>
              <a:t>」「</a:t>
            </a:r>
            <a:r>
              <a:rPr lang="ja-JP" altLang="en-US" dirty="0"/>
              <a:t>オープンガバメントに関する連邦指令（</a:t>
            </a:r>
            <a:r>
              <a:rPr lang="en-US" altLang="ja-JP" dirty="0"/>
              <a:t>Open Government Directive</a:t>
            </a:r>
            <a:r>
              <a:rPr lang="ja-JP" altLang="en-US" dirty="0"/>
              <a:t>）</a:t>
            </a:r>
            <a:r>
              <a:rPr lang="ja-JP" altLang="en-US" dirty="0" smtClean="0"/>
              <a:t>」</a:t>
            </a:r>
            <a:endParaRPr lang="en-US" altLang="ja-JP" dirty="0" smtClean="0"/>
          </a:p>
          <a:p>
            <a:pPr marL="0" indent="0">
              <a:buNone/>
            </a:pPr>
            <a:endParaRPr lang="en-US" altLang="ja-JP" dirty="0" smtClean="0"/>
          </a:p>
          <a:p>
            <a:r>
              <a:rPr lang="en-US" altLang="ja-JP" dirty="0" smtClean="0"/>
              <a:t>Data.gov</a:t>
            </a:r>
            <a:r>
              <a:rPr lang="ja-JP" altLang="en-US" dirty="0" smtClean="0"/>
              <a:t>や</a:t>
            </a:r>
            <a:r>
              <a:rPr lang="en-US" altLang="ja-JP" dirty="0"/>
              <a:t>IT</a:t>
            </a:r>
            <a:r>
              <a:rPr lang="ja-JP" altLang="en-US" dirty="0"/>
              <a:t>ダッシュボード開設（</a:t>
            </a:r>
            <a:r>
              <a:rPr lang="en-US" altLang="ja-JP" dirty="0"/>
              <a:t>2009</a:t>
            </a:r>
            <a:r>
              <a:rPr lang="ja-JP" altLang="en-US" dirty="0" smtClean="0"/>
              <a:t>年）</a:t>
            </a:r>
            <a:endParaRPr lang="en-US" altLang="ja-JP" dirty="0" smtClean="0"/>
          </a:p>
          <a:p>
            <a:pPr>
              <a:buFont typeface="Wingdings" panose="05000000000000000000" pitchFamily="2" charset="2"/>
              <a:buChar char="Ø"/>
            </a:pPr>
            <a:r>
              <a:rPr lang="ja-JP" altLang="en-US" dirty="0"/>
              <a:t>政府機関が保有する様々な統計データに係る各種データセットを</a:t>
            </a:r>
            <a:r>
              <a:rPr lang="ja-JP" altLang="en-US" dirty="0" smtClean="0"/>
              <a:t>提供</a:t>
            </a:r>
            <a:endParaRPr lang="en-US" altLang="ja-JP" dirty="0" smtClean="0"/>
          </a:p>
          <a:p>
            <a:pPr>
              <a:buFont typeface="Wingdings" panose="05000000000000000000" pitchFamily="2" charset="2"/>
              <a:buChar char="Ø"/>
            </a:pPr>
            <a:r>
              <a:rPr lang="ja-JP" altLang="en-US" dirty="0"/>
              <a:t>連邦政府の</a:t>
            </a:r>
            <a:r>
              <a:rPr lang="en-US" altLang="ja-JP" dirty="0"/>
              <a:t>IT</a:t>
            </a:r>
            <a:r>
              <a:rPr lang="ja-JP" altLang="en-US" dirty="0"/>
              <a:t>投資に関する詳細情報を提供し、投資の経年変化を追跡可能なものとする</a:t>
            </a:r>
            <a:endParaRPr lang="en-US" altLang="ja-JP" dirty="0" smtClean="0"/>
          </a:p>
          <a:p>
            <a:endParaRPr lang="en-US" altLang="ja-JP" dirty="0"/>
          </a:p>
          <a:p>
            <a:r>
              <a:rPr lang="en-US" altLang="ja-JP" dirty="0" smtClean="0"/>
              <a:t>2012</a:t>
            </a:r>
            <a:r>
              <a:rPr lang="ja-JP" altLang="en-US" dirty="0"/>
              <a:t>年</a:t>
            </a:r>
            <a:r>
              <a:rPr lang="en-US" altLang="ja-JP" dirty="0"/>
              <a:t>5</a:t>
            </a:r>
            <a:r>
              <a:rPr lang="ja-JP" altLang="en-US" dirty="0"/>
              <a:t>月に発表した「デジタル・ガバメント戦略（</a:t>
            </a:r>
            <a:r>
              <a:rPr lang="en-US" altLang="ja-JP" dirty="0"/>
              <a:t>Digital Government: Building a 21st Century Platform to Better Serve the American People</a:t>
            </a:r>
            <a:r>
              <a:rPr lang="ja-JP" altLang="en-US" dirty="0"/>
              <a:t>）」に基づき、数値データだけでなく文書情報等の非構造化データも対象に公開を推進</a:t>
            </a:r>
            <a:r>
              <a:rPr lang="ja-JP" altLang="en-US" dirty="0" smtClean="0"/>
              <a:t>して</a:t>
            </a:r>
            <a:endParaRPr lang="ja-JP" altLang="en-US" dirty="0"/>
          </a:p>
          <a:p>
            <a:endParaRPr kumimoji="1" lang="ja-JP" altLang="en-US" dirty="0"/>
          </a:p>
        </p:txBody>
      </p:sp>
      <p:pic>
        <p:nvPicPr>
          <p:cNvPr id="6146" name="Picture 2" descr="https://encrypted-tbn2.gstatic.com/images?q=tbn:ANd9GcQiHKKl6ySD_HaRqwrG4rFLyFH3OvPy-zz7kugC9OjIdctK7J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2697" y="4725144"/>
            <a:ext cx="2016224" cy="164619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encrypted-tbn0.gstatic.com/images?q=tbn:ANd9GcQeXuad9FdKBrGWCOIAHs5BFyEkezfY1DQq5qQ-9ePeVjCtJlrA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4397" y="2636912"/>
            <a:ext cx="1269380"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blog.canpan.info/fukiura/img/6204/5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941" y="1346804"/>
            <a:ext cx="1487735" cy="785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9252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世界のオープンデータの動向</a:t>
            </a:r>
            <a:endParaRPr kumimoji="1" lang="ja-JP" altLang="en-US" dirty="0"/>
          </a:p>
        </p:txBody>
      </p:sp>
      <p:sp>
        <p:nvSpPr>
          <p:cNvPr id="3" name="コンテンツ プレースホルダー 2"/>
          <p:cNvSpPr>
            <a:spLocks noGrp="1"/>
          </p:cNvSpPr>
          <p:nvPr>
            <p:ph idx="1"/>
          </p:nvPr>
        </p:nvSpPr>
        <p:spPr>
          <a:xfrm>
            <a:off x="467544" y="1268760"/>
            <a:ext cx="8229600" cy="4525963"/>
          </a:xfrm>
        </p:spPr>
        <p:txBody>
          <a:bodyPr>
            <a:normAutofit fontScale="55000" lnSpcReduction="20000"/>
          </a:bodyPr>
          <a:lstStyle/>
          <a:p>
            <a:r>
              <a:rPr lang="ja-JP" altLang="en-US" dirty="0"/>
              <a:t>イタリア</a:t>
            </a:r>
          </a:p>
          <a:p>
            <a:pPr>
              <a:buFont typeface="Wingdings" panose="05000000000000000000" pitchFamily="2" charset="2"/>
              <a:buChar char="Ø"/>
            </a:pPr>
            <a:r>
              <a:rPr lang="ja-JP" altLang="en-US" dirty="0"/>
              <a:t>スパゲッティ・オープンデータ（公務員も参加するオンライン・コミュニティ）が牽引、多数のローカルイニシアチブ</a:t>
            </a:r>
            <a:r>
              <a:rPr lang="ja-JP" altLang="en-US" dirty="0" smtClean="0"/>
              <a:t>。</a:t>
            </a:r>
          </a:p>
          <a:p>
            <a:pPr>
              <a:buFont typeface="Wingdings" panose="05000000000000000000" pitchFamily="2" charset="2"/>
              <a:buChar char="Ø"/>
            </a:pPr>
            <a:r>
              <a:rPr lang="ja-JP" altLang="en-US" dirty="0" smtClean="0"/>
              <a:t>政府の関与は弱く、活動もデータも構造化されていない</a:t>
            </a:r>
          </a:p>
          <a:p>
            <a:r>
              <a:rPr lang="ja-JP" altLang="en-US" dirty="0" smtClean="0"/>
              <a:t>ロシア</a:t>
            </a:r>
            <a:endParaRPr lang="ja-JP" altLang="en-US" dirty="0"/>
          </a:p>
          <a:p>
            <a:pPr>
              <a:buFont typeface="Wingdings" panose="05000000000000000000" pitchFamily="2" charset="2"/>
              <a:buChar char="Ø"/>
            </a:pPr>
            <a:r>
              <a:rPr lang="ja-JP" altLang="en-US" dirty="0"/>
              <a:t>オープンデータカウンシルが作られた。行政、ビジネスマン、アクティビストが参加</a:t>
            </a:r>
          </a:p>
          <a:p>
            <a:r>
              <a:rPr lang="ja-JP" altLang="en-US" dirty="0"/>
              <a:t>ウルグアイ</a:t>
            </a:r>
          </a:p>
          <a:p>
            <a:pPr>
              <a:buFont typeface="Wingdings" panose="05000000000000000000" pitchFamily="2" charset="2"/>
              <a:buChar char="Ø"/>
            </a:pPr>
            <a:r>
              <a:rPr lang="ja-JP" altLang="en-US" dirty="0"/>
              <a:t>ラテンアメリカ初の地域会議「</a:t>
            </a:r>
            <a:r>
              <a:rPr lang="en-US" altLang="ja-JP" dirty="0"/>
              <a:t>Conference on Open Data in Latin America and the Caribbean</a:t>
            </a:r>
            <a:r>
              <a:rPr lang="ja-JP" altLang="en-US" dirty="0"/>
              <a:t>」開催</a:t>
            </a:r>
          </a:p>
          <a:p>
            <a:r>
              <a:rPr lang="ja-JP" altLang="en-US" dirty="0"/>
              <a:t>チュニジア</a:t>
            </a:r>
          </a:p>
          <a:p>
            <a:pPr>
              <a:buFont typeface="Wingdings" panose="05000000000000000000" pitchFamily="2" charset="2"/>
              <a:buChar char="Ø"/>
            </a:pPr>
            <a:r>
              <a:rPr lang="en-US" altLang="ja-JP" dirty="0"/>
              <a:t>2011</a:t>
            </a:r>
            <a:r>
              <a:rPr lang="ja-JP" altLang="en-US" dirty="0"/>
              <a:t>年</a:t>
            </a:r>
            <a:r>
              <a:rPr lang="en-US" altLang="ja-JP" dirty="0"/>
              <a:t>11</a:t>
            </a:r>
            <a:r>
              <a:rPr lang="ja-JP" altLang="en-US" dirty="0"/>
              <a:t>月</a:t>
            </a:r>
            <a:r>
              <a:rPr lang="en-US" altLang="ja-JP" dirty="0"/>
              <a:t>Open Data </a:t>
            </a:r>
            <a:r>
              <a:rPr lang="ja-JP" altLang="en-US" dirty="0"/>
              <a:t>チュニジア発足。海外の支援を受け活動中。目的は人権保護、透明性</a:t>
            </a:r>
          </a:p>
          <a:p>
            <a:r>
              <a:rPr lang="ja-JP" altLang="en-US" dirty="0" smtClean="0"/>
              <a:t>インド</a:t>
            </a:r>
            <a:endParaRPr lang="ja-JP" altLang="en-US" dirty="0"/>
          </a:p>
          <a:p>
            <a:pPr>
              <a:buFont typeface="Wingdings" panose="05000000000000000000" pitchFamily="2" charset="2"/>
              <a:buChar char="Ø"/>
            </a:pPr>
            <a:r>
              <a:rPr lang="en-US" altLang="ja-JP" dirty="0"/>
              <a:t>8</a:t>
            </a:r>
            <a:r>
              <a:rPr lang="ja-JP" altLang="en-US" dirty="0"/>
              <a:t>月に政府データポータル開設</a:t>
            </a:r>
          </a:p>
          <a:p>
            <a:r>
              <a:rPr lang="ja-JP" altLang="en-US" dirty="0"/>
              <a:t>フィリピン</a:t>
            </a:r>
          </a:p>
          <a:p>
            <a:pPr>
              <a:buFont typeface="Wingdings" panose="05000000000000000000" pitchFamily="2" charset="2"/>
              <a:buChar char="Ø"/>
            </a:pPr>
            <a:r>
              <a:rPr lang="en-US" altLang="ja-JP" dirty="0"/>
              <a:t>11-12</a:t>
            </a:r>
            <a:r>
              <a:rPr lang="ja-JP" altLang="en-US" dirty="0"/>
              <a:t>月に政府データポータル開設</a:t>
            </a:r>
          </a:p>
          <a:p>
            <a:endParaRPr kumimoji="1" lang="ja-JP" altLang="en-US" dirty="0"/>
          </a:p>
        </p:txBody>
      </p:sp>
      <p:sp>
        <p:nvSpPr>
          <p:cNvPr id="4" name="テキスト ボックス 3"/>
          <p:cNvSpPr txBox="1"/>
          <p:nvPr/>
        </p:nvSpPr>
        <p:spPr>
          <a:xfrm>
            <a:off x="539552" y="5661248"/>
            <a:ext cx="8064896" cy="923330"/>
          </a:xfrm>
          <a:prstGeom prst="rect">
            <a:avLst/>
          </a:prstGeom>
          <a:noFill/>
        </p:spPr>
        <p:txBody>
          <a:bodyPr wrap="square" rtlCol="0">
            <a:spAutoFit/>
          </a:bodyPr>
          <a:lstStyle/>
          <a:p>
            <a:pPr marL="285750" indent="-285750">
              <a:buFont typeface="Arial" panose="020B0604020202020204" pitchFamily="34" charset="0"/>
              <a:buChar char="•"/>
            </a:pPr>
            <a:r>
              <a:rPr lang="ja-JP" altLang="en-US" dirty="0">
                <a:solidFill>
                  <a:srgbClr val="0000FF"/>
                </a:solidFill>
              </a:rPr>
              <a:t>世界銀行</a:t>
            </a:r>
          </a:p>
          <a:p>
            <a:pPr marL="285750" indent="-285750">
              <a:buFont typeface="Wingdings" panose="05000000000000000000" pitchFamily="2" charset="2"/>
              <a:buChar char="Ø"/>
            </a:pPr>
            <a:r>
              <a:rPr lang="ja-JP" altLang="en-US" dirty="0"/>
              <a:t>「開発のためのオープンデータパートナシップ」のため、</a:t>
            </a:r>
            <a:r>
              <a:rPr lang="en-US" altLang="ja-JP" dirty="0"/>
              <a:t>120</a:t>
            </a:r>
            <a:r>
              <a:rPr lang="ja-JP" altLang="en-US" dirty="0"/>
              <a:t>万ドルを世界銀行から</a:t>
            </a:r>
            <a:r>
              <a:rPr lang="en-US" altLang="ja-JP" dirty="0"/>
              <a:t>ODI</a:t>
            </a:r>
            <a:r>
              <a:rPr lang="ja-JP" altLang="en-US" dirty="0"/>
              <a:t>と</a:t>
            </a:r>
            <a:r>
              <a:rPr lang="en-US" altLang="ja-JP" dirty="0"/>
              <a:t>OKF</a:t>
            </a:r>
            <a:r>
              <a:rPr lang="ja-JP" altLang="en-US" dirty="0" err="1"/>
              <a:t>に拠</a:t>
            </a:r>
            <a:r>
              <a:rPr lang="ja-JP" altLang="en-US" dirty="0"/>
              <a:t>出</a:t>
            </a:r>
            <a:endParaRPr kumimoji="1" lang="ja-JP" altLang="en-US" dirty="0"/>
          </a:p>
        </p:txBody>
      </p:sp>
      <p:pic>
        <p:nvPicPr>
          <p:cNvPr id="5" name="Picture 2" descr="ok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4335958"/>
            <a:ext cx="2016224" cy="1346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3522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G8</a:t>
            </a:r>
            <a:r>
              <a:rPr kumimoji="1" lang="ja-JP" altLang="en-US" dirty="0" smtClean="0"/>
              <a:t>サミット　オープンデータ憲章</a:t>
            </a:r>
            <a:endParaRPr kumimoji="1" lang="ja-JP" altLang="en-US" dirty="0"/>
          </a:p>
        </p:txBody>
      </p:sp>
      <p:sp>
        <p:nvSpPr>
          <p:cNvPr id="3" name="コンテンツ プレースホルダー 2"/>
          <p:cNvSpPr>
            <a:spLocks noGrp="1"/>
          </p:cNvSpPr>
          <p:nvPr>
            <p:ph idx="1"/>
          </p:nvPr>
        </p:nvSpPr>
        <p:spPr>
          <a:xfrm>
            <a:off x="467544" y="1340768"/>
            <a:ext cx="8229600" cy="4453955"/>
          </a:xfrm>
        </p:spPr>
        <p:txBody>
          <a:bodyPr>
            <a:normAutofit fontScale="85000" lnSpcReduction="10000"/>
          </a:bodyPr>
          <a:lstStyle/>
          <a:p>
            <a:r>
              <a:rPr lang="en-US" altLang="ja-JP" dirty="0"/>
              <a:t>2013</a:t>
            </a:r>
            <a:r>
              <a:rPr lang="ja-JP" altLang="en-US" dirty="0"/>
              <a:t>年</a:t>
            </a:r>
            <a:r>
              <a:rPr lang="en-US" altLang="ja-JP" dirty="0"/>
              <a:t>6</a:t>
            </a:r>
            <a:r>
              <a:rPr lang="ja-JP" altLang="en-US" dirty="0" smtClean="0"/>
              <a:t>月に英国</a:t>
            </a:r>
            <a:r>
              <a:rPr lang="ja-JP" altLang="en-US" dirty="0"/>
              <a:t>ロック・アーンで開催された</a:t>
            </a:r>
            <a:r>
              <a:rPr lang="en-US" altLang="ja-JP" dirty="0"/>
              <a:t>G8</a:t>
            </a:r>
            <a:r>
              <a:rPr lang="ja-JP" altLang="en-US" dirty="0"/>
              <a:t>首脳会合</a:t>
            </a:r>
            <a:r>
              <a:rPr lang="ja-JP" altLang="en-US" dirty="0" smtClean="0"/>
              <a:t>で各国</a:t>
            </a:r>
            <a:r>
              <a:rPr lang="ja-JP" altLang="en-US" dirty="0"/>
              <a:t>首脳が「オープンデータ憲章」に</a:t>
            </a:r>
            <a:r>
              <a:rPr lang="ja-JP" altLang="en-US" dirty="0" smtClean="0"/>
              <a:t>合意</a:t>
            </a:r>
            <a:endParaRPr lang="en-US" altLang="ja-JP" dirty="0" smtClean="0"/>
          </a:p>
          <a:p>
            <a:pPr>
              <a:buFont typeface="Wingdings" panose="05000000000000000000" pitchFamily="2" charset="2"/>
              <a:buChar char="Ø"/>
            </a:pPr>
            <a:r>
              <a:rPr lang="ja-JP" altLang="en-US" dirty="0"/>
              <a:t>無料の政府データは，人々がより快適な現代生活を送るための手段や製品を作るために活用することが出来（略）民間部門での改革のための触媒となり，</a:t>
            </a:r>
            <a:r>
              <a:rPr lang="ja-JP" altLang="en-US" dirty="0">
                <a:solidFill>
                  <a:srgbClr val="FF0000"/>
                </a:solidFill>
              </a:rPr>
              <a:t>新規の市場，ビジネス及び雇用の創出を支援する</a:t>
            </a:r>
            <a:r>
              <a:rPr lang="ja-JP" altLang="en-US" dirty="0" smtClean="0">
                <a:solidFill>
                  <a:srgbClr val="FF0000"/>
                </a:solidFill>
              </a:rPr>
              <a:t>。</a:t>
            </a:r>
            <a:endParaRPr lang="ja-JP" altLang="en-US" dirty="0">
              <a:solidFill>
                <a:srgbClr val="FF0000"/>
              </a:solidFill>
            </a:endParaRPr>
          </a:p>
          <a:p>
            <a:pPr>
              <a:buFont typeface="Wingdings" panose="05000000000000000000" pitchFamily="2" charset="2"/>
              <a:buChar char="Ø"/>
            </a:pPr>
            <a:r>
              <a:rPr lang="ja-JP" altLang="en-US" dirty="0"/>
              <a:t>我々は，オープンデータが，イノベーションと繁栄を可能にし，また，市民のニーズに合致した，強固かつ相互に繋がった社会（略）ための</a:t>
            </a:r>
            <a:r>
              <a:rPr lang="ja-JP" altLang="en-US" dirty="0">
                <a:solidFill>
                  <a:srgbClr val="FF0000"/>
                </a:solidFill>
              </a:rPr>
              <a:t>大きな可能性をもった未開発の資源である</a:t>
            </a:r>
            <a:r>
              <a:rPr lang="ja-JP" altLang="en-US" dirty="0"/>
              <a:t>ことに合意する。</a:t>
            </a:r>
            <a:endParaRPr kumimoji="1" lang="ja-JP" altLang="en-US" dirty="0"/>
          </a:p>
        </p:txBody>
      </p:sp>
      <p:pic>
        <p:nvPicPr>
          <p:cNvPr id="7170" name="Picture 2" descr="http://www.kyodo.co.jp/kyodopress_cms/wp-content/uploads/2013/06/TR20130618005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5085184"/>
            <a:ext cx="2376264" cy="1494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933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en-US" altLang="ja-JP" dirty="0" smtClean="0"/>
              <a:t>Open Data Institute</a:t>
            </a:r>
            <a:r>
              <a:rPr kumimoji="1" lang="ja-JP" altLang="en-US" dirty="0" smtClean="0"/>
              <a:t>（</a:t>
            </a:r>
            <a:r>
              <a:rPr kumimoji="1" lang="en-US" altLang="ja-JP" dirty="0" smtClean="0"/>
              <a:t>ODI</a:t>
            </a:r>
            <a:r>
              <a:rPr kumimoji="1" lang="ja-JP" altLang="en-US" dirty="0" smtClean="0"/>
              <a:t>）</a:t>
            </a:r>
            <a:endParaRPr kumimoji="1" lang="ja-JP" altLang="en-US" dirty="0"/>
          </a:p>
        </p:txBody>
      </p:sp>
      <p:sp>
        <p:nvSpPr>
          <p:cNvPr id="3" name="コンテンツ プレースホルダー 2"/>
          <p:cNvSpPr>
            <a:spLocks noGrp="1"/>
          </p:cNvSpPr>
          <p:nvPr>
            <p:ph idx="1"/>
          </p:nvPr>
        </p:nvSpPr>
        <p:spPr>
          <a:xfrm>
            <a:off x="467544" y="1467816"/>
            <a:ext cx="8229600" cy="4525963"/>
          </a:xfrm>
        </p:spPr>
        <p:txBody>
          <a:bodyPr>
            <a:normAutofit fontScale="77500" lnSpcReduction="20000"/>
          </a:bodyPr>
          <a:lstStyle/>
          <a:p>
            <a:r>
              <a:rPr lang="ja-JP" altLang="en-US" dirty="0"/>
              <a:t>イギリス</a:t>
            </a:r>
            <a:r>
              <a:rPr lang="ja-JP" altLang="en-US" dirty="0" smtClean="0"/>
              <a:t>政府が</a:t>
            </a:r>
            <a:r>
              <a:rPr lang="en-US" altLang="ja-JP" dirty="0" smtClean="0"/>
              <a:t>2011</a:t>
            </a:r>
            <a:r>
              <a:rPr lang="ja-JP" altLang="en-US" dirty="0"/>
              <a:t>年</a:t>
            </a:r>
            <a:r>
              <a:rPr lang="en-US" altLang="ja-JP" dirty="0"/>
              <a:t>11</a:t>
            </a:r>
            <a:r>
              <a:rPr lang="ja-JP" altLang="en-US" dirty="0"/>
              <a:t>月、オープンデータを活用したビジネスを本格的に立ち上げるための組織と</a:t>
            </a:r>
            <a:r>
              <a:rPr lang="ja-JP" altLang="en-US" dirty="0" smtClean="0"/>
              <a:t>して設立</a:t>
            </a:r>
            <a:endParaRPr lang="en-US" altLang="ja-JP" dirty="0" smtClean="0"/>
          </a:p>
          <a:p>
            <a:pPr>
              <a:buFont typeface="Wingdings" panose="05000000000000000000" pitchFamily="2" charset="2"/>
              <a:buChar char="Ø"/>
            </a:pPr>
            <a:r>
              <a:rPr lang="ja-JP" altLang="en-US" dirty="0" smtClean="0"/>
              <a:t>具体的</a:t>
            </a:r>
            <a:r>
              <a:rPr lang="ja-JP" altLang="en-US" dirty="0"/>
              <a:t>目標</a:t>
            </a:r>
            <a:endParaRPr lang="en-US" altLang="ja-JP" dirty="0" smtClean="0"/>
          </a:p>
          <a:p>
            <a:pPr marL="514350" indent="-514350">
              <a:buFont typeface="+mj-lt"/>
              <a:buAutoNum type="arabicPeriod"/>
            </a:pPr>
            <a:r>
              <a:rPr lang="ja-JP" altLang="en-US" dirty="0"/>
              <a:t>オープンデータの利用によって経済成長を達成する新しいビジネスを担うスタートアップを育成</a:t>
            </a:r>
            <a:r>
              <a:rPr lang="ja-JP" altLang="en-US" dirty="0" smtClean="0"/>
              <a:t>する。</a:t>
            </a:r>
            <a:endParaRPr lang="ja-JP" altLang="en-US" dirty="0"/>
          </a:p>
          <a:p>
            <a:pPr marL="514350" indent="-514350">
              <a:buFont typeface="+mj-lt"/>
              <a:buAutoNum type="arabicPeriod"/>
            </a:pPr>
            <a:r>
              <a:rPr lang="ja-JP" altLang="en-US" dirty="0" smtClean="0"/>
              <a:t>ビジネス</a:t>
            </a:r>
            <a:r>
              <a:rPr lang="ja-JP" altLang="en-US" dirty="0"/>
              <a:t>分野におけるオープンデータ利用の拡大とそのため支援を行うとともに、幅広い分野の人々にオープンデータを活用してイノベーションを起こすためのスキルを身に</a:t>
            </a:r>
            <a:r>
              <a:rPr lang="ja-JP" altLang="en-US" dirty="0" smtClean="0"/>
              <a:t>付けさせる。</a:t>
            </a:r>
            <a:endParaRPr lang="ja-JP" altLang="en-US" dirty="0"/>
          </a:p>
          <a:p>
            <a:pPr marL="514350" indent="-514350">
              <a:buFont typeface="+mj-lt"/>
              <a:buAutoNum type="arabicPeriod"/>
            </a:pPr>
            <a:r>
              <a:rPr lang="ja-JP" altLang="en-US" dirty="0" smtClean="0"/>
              <a:t>経済的</a:t>
            </a:r>
            <a:r>
              <a:rPr lang="ja-JP" altLang="en-US" dirty="0"/>
              <a:t>利益が得られるビジネス事例を開発するとともに、オープンデータのためのインパクト分析手法とビジネスモデルを開発</a:t>
            </a:r>
            <a:r>
              <a:rPr lang="ja-JP" altLang="en-US" dirty="0" smtClean="0"/>
              <a:t>する。</a:t>
            </a:r>
            <a:endParaRPr kumimoji="1" lang="ja-JP" altLang="en-US" dirty="0"/>
          </a:p>
        </p:txBody>
      </p:sp>
      <p:pic>
        <p:nvPicPr>
          <p:cNvPr id="4098" name="Picture 2" descr="http://okfn.jp/wp-content/uploads/2012/10/OpenDataInstitu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90447"/>
            <a:ext cx="1656184" cy="11054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encrypted-tbn0.gstatic.com/images?q=tbn:ANd9GcRSrsTOCkEXpFtVsPrQ3fdDbjbsZM9LAsmLO7Ci1zCzETGXcUW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5301208"/>
            <a:ext cx="1872208" cy="1402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79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marL="0" indent="0">
              <a:buNone/>
            </a:pPr>
            <a:r>
              <a:rPr kumimoji="1" lang="ja-JP" altLang="en-US" sz="4000" dirty="0" smtClean="0"/>
              <a:t>日本政府の取組</a:t>
            </a:r>
            <a:endParaRPr kumimoji="1" lang="en-US" altLang="ja-JP" sz="4000" dirty="0" smtClean="0"/>
          </a:p>
          <a:p>
            <a:r>
              <a:rPr lang="en-US" altLang="ja-JP" dirty="0" smtClean="0"/>
              <a:t>2008.1</a:t>
            </a:r>
            <a:r>
              <a:rPr lang="ja-JP" altLang="en-US" dirty="0" smtClean="0"/>
              <a:t>　行政</a:t>
            </a:r>
            <a:r>
              <a:rPr lang="en-US" altLang="ja-JP" dirty="0" smtClean="0"/>
              <a:t>CIO</a:t>
            </a:r>
            <a:r>
              <a:rPr lang="ja-JP" altLang="en-US" dirty="0" smtClean="0"/>
              <a:t>フォーラムで検討開始</a:t>
            </a:r>
            <a:endParaRPr lang="en-US" altLang="ja-JP" dirty="0" smtClean="0"/>
          </a:p>
          <a:p>
            <a:r>
              <a:rPr kumimoji="1" lang="en-US" altLang="ja-JP" dirty="0" smtClean="0"/>
              <a:t>2009.10</a:t>
            </a:r>
            <a:r>
              <a:rPr kumimoji="1" lang="ja-JP" altLang="en-US" dirty="0" smtClean="0"/>
              <a:t>　アイデアボックスの開始</a:t>
            </a:r>
            <a:endParaRPr kumimoji="1" lang="en-US" altLang="ja-JP" dirty="0" smtClean="0"/>
          </a:p>
          <a:p>
            <a:r>
              <a:rPr lang="en-US" altLang="ja-JP" dirty="0" smtClean="0"/>
              <a:t>2010.7</a:t>
            </a:r>
            <a:r>
              <a:rPr lang="ja-JP" altLang="en-US" dirty="0" smtClean="0"/>
              <a:t>　オープンガバメント・ラボの公開</a:t>
            </a:r>
            <a:endParaRPr lang="en-US" altLang="ja-JP" dirty="0" smtClean="0"/>
          </a:p>
          <a:p>
            <a:pPr marL="0" indent="0">
              <a:buNone/>
            </a:pPr>
            <a:endParaRPr lang="en-US" altLang="ja-JP" dirty="0" smtClean="0"/>
          </a:p>
          <a:p>
            <a:pPr marL="0" indent="0">
              <a:buNone/>
            </a:pPr>
            <a:endParaRPr lang="en-US" altLang="ja-JP" dirty="0" smtClean="0"/>
          </a:p>
          <a:p>
            <a:r>
              <a:rPr kumimoji="1" lang="en-US" altLang="ja-JP" dirty="0" smtClean="0"/>
              <a:t>2011.7</a:t>
            </a:r>
            <a:r>
              <a:rPr kumimoji="1" lang="ja-JP" altLang="en-US" dirty="0" smtClean="0"/>
              <a:t>　節電</a:t>
            </a:r>
            <a:r>
              <a:rPr kumimoji="1" lang="en-US" altLang="ja-JP" dirty="0" smtClean="0"/>
              <a:t>.go.jp</a:t>
            </a:r>
            <a:r>
              <a:rPr kumimoji="1" lang="ja-JP" altLang="en-US" dirty="0" smtClean="0"/>
              <a:t>の開始</a:t>
            </a:r>
            <a:endParaRPr kumimoji="1" lang="en-US" altLang="ja-JP" dirty="0" smtClean="0"/>
          </a:p>
          <a:p>
            <a:r>
              <a:rPr lang="en-US" altLang="ja-JP" dirty="0" smtClean="0"/>
              <a:t>2012.1</a:t>
            </a:r>
            <a:r>
              <a:rPr lang="ja-JP" altLang="en-US" dirty="0" smtClean="0"/>
              <a:t>　復旧復興支援制度データベースの公開</a:t>
            </a:r>
            <a:endParaRPr lang="en-US" altLang="ja-JP" dirty="0" smtClean="0"/>
          </a:p>
          <a:p>
            <a:pPr>
              <a:buFont typeface="Wingdings" panose="05000000000000000000" pitchFamily="2" charset="2"/>
              <a:buChar char="Ø"/>
            </a:pPr>
            <a:r>
              <a:rPr lang="ja-JP" altLang="en-US" dirty="0"/>
              <a:t>国や地方公共団体等の様々な支援制度をワンストップで検索</a:t>
            </a:r>
          </a:p>
          <a:p>
            <a:pPr>
              <a:buFont typeface="Wingdings" panose="05000000000000000000" pitchFamily="2" charset="2"/>
              <a:buChar char="Ø"/>
            </a:pPr>
            <a:r>
              <a:rPr lang="en-US" altLang="ja-JP" dirty="0"/>
              <a:t>API</a:t>
            </a:r>
            <a:r>
              <a:rPr lang="ja-JP" altLang="en-US" dirty="0"/>
              <a:t>公開　活用ハッカソンを開催</a:t>
            </a:r>
          </a:p>
          <a:p>
            <a:pPr>
              <a:buFont typeface="Wingdings" panose="05000000000000000000" pitchFamily="2" charset="2"/>
              <a:buChar char="Ø"/>
            </a:pPr>
            <a:r>
              <a:rPr lang="en-US" altLang="ja-JP" dirty="0"/>
              <a:t>Hack for Japan</a:t>
            </a:r>
            <a:r>
              <a:rPr lang="ja-JP" altLang="en-US" dirty="0"/>
              <a:t>からの改善提言に回答・対応</a:t>
            </a:r>
            <a:endParaRPr lang="en-US" altLang="ja-JP" dirty="0" smtClean="0"/>
          </a:p>
          <a:p>
            <a:endParaRPr kumimoji="1" lang="ja-JP" altLang="en-US" dirty="0"/>
          </a:p>
        </p:txBody>
      </p:sp>
      <p:pic>
        <p:nvPicPr>
          <p:cNvPr id="4" name="コンテンツ プレースホルダー 7"/>
          <p:cNvPicPr>
            <a:picLocks noChangeAspect="1"/>
          </p:cNvPicPr>
          <p:nvPr/>
        </p:nvPicPr>
        <p:blipFill rotWithShape="1">
          <a:blip r:embed="rId2"/>
          <a:srcRect l="21675" r="22787"/>
          <a:stretch/>
        </p:blipFill>
        <p:spPr>
          <a:xfrm>
            <a:off x="6660232" y="4725144"/>
            <a:ext cx="1798560" cy="1821618"/>
          </a:xfrm>
          <a:prstGeom prst="rect">
            <a:avLst/>
          </a:prstGeom>
        </p:spPr>
      </p:pic>
      <p:sp>
        <p:nvSpPr>
          <p:cNvPr id="5" name="下矢印 4"/>
          <p:cNvSpPr/>
          <p:nvPr/>
        </p:nvSpPr>
        <p:spPr>
          <a:xfrm rot="5400000">
            <a:off x="2627784" y="2996952"/>
            <a:ext cx="432048" cy="57606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964488" y="620688"/>
            <a:ext cx="184731" cy="369332"/>
          </a:xfrm>
          <a:prstGeom prst="rect">
            <a:avLst/>
          </a:prstGeom>
          <a:noFill/>
        </p:spPr>
        <p:txBody>
          <a:bodyPr wrap="none" rtlCol="0">
            <a:spAutoFit/>
          </a:bodyPr>
          <a:lstStyle/>
          <a:p>
            <a:endParaRPr kumimoji="1" lang="ja-JP" altLang="en-US" dirty="0"/>
          </a:p>
        </p:txBody>
      </p:sp>
      <p:sp>
        <p:nvSpPr>
          <p:cNvPr id="7" name="テキスト ボックス 6"/>
          <p:cNvSpPr txBox="1"/>
          <p:nvPr/>
        </p:nvSpPr>
        <p:spPr>
          <a:xfrm>
            <a:off x="3203848" y="3023374"/>
            <a:ext cx="2736304" cy="523220"/>
          </a:xfrm>
          <a:prstGeom prst="rect">
            <a:avLst/>
          </a:prstGeom>
          <a:noFill/>
        </p:spPr>
        <p:txBody>
          <a:bodyPr wrap="square" rtlCol="0">
            <a:spAutoFit/>
          </a:bodyPr>
          <a:lstStyle/>
          <a:p>
            <a:r>
              <a:rPr kumimoji="1" lang="ja-JP" alt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東日本大震災</a:t>
            </a:r>
            <a:endParaRPr kumimoji="1" lang="ja-JP" alt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8" name="Picture 6" descr="https://lh3.googleusercontent.com/asm6myNZQp6xp2-mOv0_KzKlGsl5WIXjmq3IEhiXDQ0eWGACJKpKjCL3mQC-axPYTmf2i7mT=s640-h400-e3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321881"/>
            <a:ext cx="2016224" cy="13861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686" t="12248" r="20186" b="6028"/>
          <a:stretch/>
        </p:blipFill>
        <p:spPr bwMode="auto">
          <a:xfrm>
            <a:off x="5652120" y="2431372"/>
            <a:ext cx="1440160" cy="1184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142" y="2708035"/>
            <a:ext cx="1030194" cy="158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2672" r="73308" b="5746"/>
          <a:stretch/>
        </p:blipFill>
        <p:spPr bwMode="auto">
          <a:xfrm>
            <a:off x="7924640" y="2049762"/>
            <a:ext cx="1019355" cy="1947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266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16632"/>
            <a:ext cx="8229600" cy="1143000"/>
          </a:xfrm>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a:xfrm>
            <a:off x="519415" y="2896787"/>
            <a:ext cx="6048672" cy="3960440"/>
          </a:xfrm>
        </p:spPr>
        <p:txBody>
          <a:bodyPr>
            <a:normAutofit fontScale="77500" lnSpcReduction="20000"/>
          </a:bodyPr>
          <a:lstStyle/>
          <a:p>
            <a:pPr>
              <a:buFont typeface="Wingdings" panose="05000000000000000000" pitchFamily="2" charset="2"/>
              <a:buChar char="Ø"/>
            </a:pPr>
            <a:r>
              <a:rPr lang="ja-JP" altLang="en-US" dirty="0" smtClean="0"/>
              <a:t>電子</a:t>
            </a:r>
            <a:r>
              <a:rPr lang="ja-JP" altLang="en-US" dirty="0"/>
              <a:t>行政オープンデータ</a:t>
            </a:r>
            <a:r>
              <a:rPr lang="ja-JP" altLang="en-US" dirty="0" smtClean="0"/>
              <a:t>戦略</a:t>
            </a:r>
            <a:endParaRPr lang="en-US" altLang="ja-JP" dirty="0" smtClean="0"/>
          </a:p>
          <a:p>
            <a:pPr>
              <a:buFont typeface="Wingdings" panose="05000000000000000000" pitchFamily="2" charset="2"/>
              <a:buChar char="Ø"/>
            </a:pPr>
            <a:endParaRPr lang="en-US" altLang="ja-JP" dirty="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a:p>
          <a:p>
            <a:r>
              <a:rPr lang="en-US" altLang="ja-JP" dirty="0" smtClean="0">
                <a:solidFill>
                  <a:srgbClr val="FF0000"/>
                </a:solidFill>
              </a:rPr>
              <a:t>2013.12</a:t>
            </a:r>
            <a:r>
              <a:rPr lang="ja-JP" altLang="en-US" dirty="0" smtClean="0">
                <a:solidFill>
                  <a:srgbClr val="FF0000"/>
                </a:solidFill>
              </a:rPr>
              <a:t>　</a:t>
            </a:r>
            <a:r>
              <a:rPr lang="en-US" altLang="ja-JP" dirty="0" smtClean="0">
                <a:solidFill>
                  <a:srgbClr val="FF0000"/>
                </a:solidFill>
              </a:rPr>
              <a:t>DATA.GO.JP</a:t>
            </a:r>
            <a:r>
              <a:rPr lang="ja-JP" altLang="en-US" dirty="0" smtClean="0">
                <a:solidFill>
                  <a:srgbClr val="FF0000"/>
                </a:solidFill>
              </a:rPr>
              <a:t>開設</a:t>
            </a:r>
            <a:endParaRPr lang="en-US" altLang="ja-JP" dirty="0" smtClean="0">
              <a:solidFill>
                <a:srgbClr val="FF0000"/>
              </a:solidFill>
            </a:endParaRPr>
          </a:p>
          <a:p>
            <a:pPr>
              <a:buFont typeface="Wingdings" panose="05000000000000000000" pitchFamily="2" charset="2"/>
              <a:buChar char="Ø"/>
            </a:pPr>
            <a:r>
              <a:rPr lang="ja-JP" altLang="en-US" dirty="0" smtClean="0"/>
              <a:t>各府省の保有データをオープンデータとして利用できる場をつくり、データの提供側・利用側双方にオープンデータのイメージを分かりやすく示すことを目的</a:t>
            </a:r>
            <a:endParaRPr lang="en-US" altLang="ja-JP" dirty="0" smtClean="0"/>
          </a:p>
          <a:p>
            <a:pPr marL="0" indent="0">
              <a:buNone/>
            </a:pPr>
            <a:endParaRPr lang="en-US" altLang="ja-JP" dirty="0" smtClean="0"/>
          </a:p>
          <a:p>
            <a:endParaRPr lang="en-US" altLang="ja-JP" dirty="0" smtClean="0"/>
          </a:p>
          <a:p>
            <a:pPr>
              <a:buFont typeface="Wingdings" panose="05000000000000000000" pitchFamily="2" charset="2"/>
              <a:buChar char="Ø"/>
            </a:pPr>
            <a:endParaRPr lang="en-US" altLang="ja-JP" dirty="0"/>
          </a:p>
          <a:p>
            <a:endParaRPr kumimoji="1" lang="ja-JP" altLang="en-US" dirty="0"/>
          </a:p>
        </p:txBody>
      </p:sp>
      <p:sp>
        <p:nvSpPr>
          <p:cNvPr id="4" name="テキスト ボックス 3"/>
          <p:cNvSpPr txBox="1"/>
          <p:nvPr/>
        </p:nvSpPr>
        <p:spPr>
          <a:xfrm>
            <a:off x="755576" y="3212977"/>
            <a:ext cx="6552728" cy="1754326"/>
          </a:xfrm>
          <a:prstGeom prst="rect">
            <a:avLst/>
          </a:prstGeom>
          <a:noFill/>
        </p:spPr>
        <p:txBody>
          <a:bodyPr wrap="square" rtlCol="0">
            <a:spAutoFit/>
          </a:bodyPr>
          <a:lstStyle/>
          <a:p>
            <a:pPr marL="342900" indent="-342900">
              <a:buFont typeface="+mj-lt"/>
              <a:buAutoNum type="arabicPeriod"/>
            </a:pPr>
            <a:r>
              <a:rPr lang="ja-JP" altLang="en-US" dirty="0"/>
              <a:t>政府自ら積極的に公共データを公開すること</a:t>
            </a:r>
          </a:p>
          <a:p>
            <a:pPr marL="342900" indent="-342900">
              <a:buFont typeface="+mj-lt"/>
              <a:buAutoNum type="arabicPeriod"/>
            </a:pPr>
            <a:r>
              <a:rPr lang="ja-JP" altLang="en-US" dirty="0"/>
              <a:t>機械判読可能な形式で公開すること</a:t>
            </a:r>
          </a:p>
          <a:p>
            <a:pPr marL="342900" indent="-342900">
              <a:buFont typeface="+mj-lt"/>
              <a:buAutoNum type="arabicPeriod"/>
            </a:pPr>
            <a:r>
              <a:rPr lang="ja-JP" altLang="en-US" dirty="0"/>
              <a:t>営利目的、非営利目的を問わず活用を促進すること</a:t>
            </a:r>
          </a:p>
          <a:p>
            <a:pPr marL="342900" indent="-342900">
              <a:buFont typeface="+mj-lt"/>
              <a:buAutoNum type="arabicPeriod"/>
            </a:pPr>
            <a:r>
              <a:rPr lang="ja-JP" altLang="en-US" dirty="0"/>
              <a:t>取組可能な公共データから速やかに公開等の具体的な取組に着手し、成果を確実に蓄積していくこと</a:t>
            </a:r>
          </a:p>
          <a:p>
            <a:endParaRPr kumimoji="1" lang="ja-JP" alt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5832" y="4653136"/>
            <a:ext cx="2197666" cy="1904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19415" y="1124743"/>
            <a:ext cx="8208912" cy="1954381"/>
          </a:xfrm>
          <a:prstGeom prst="rect">
            <a:avLst/>
          </a:prstGeom>
          <a:noFill/>
        </p:spPr>
        <p:txBody>
          <a:bodyPr wrap="square" rtlCol="0">
            <a:spAutoFit/>
          </a:bodyPr>
          <a:lstStyle/>
          <a:p>
            <a:r>
              <a:rPr lang="ja-JP" altLang="en-US" sz="2800" dirty="0"/>
              <a:t>日本政府の取組</a:t>
            </a:r>
            <a:endParaRPr lang="en-US" altLang="ja-JP" sz="2800" dirty="0"/>
          </a:p>
          <a:p>
            <a:pPr marL="342900" indent="-342900">
              <a:buFont typeface="Arial" panose="020B0604020202020204" pitchFamily="34" charset="0"/>
              <a:buChar char="•"/>
            </a:pPr>
            <a:r>
              <a:rPr lang="en-US" altLang="ja-JP" sz="2500" dirty="0"/>
              <a:t>2013.1</a:t>
            </a:r>
            <a:r>
              <a:rPr lang="ja-JP" altLang="en-US" sz="2500" dirty="0"/>
              <a:t>　</a:t>
            </a:r>
            <a:r>
              <a:rPr lang="en-US" altLang="ja-JP" sz="2500" dirty="0"/>
              <a:t>Open Data METI</a:t>
            </a:r>
            <a:r>
              <a:rPr lang="ja-JP" altLang="en-US" sz="2500" dirty="0"/>
              <a:t>の公開</a:t>
            </a:r>
            <a:endParaRPr lang="en-US" altLang="ja-JP" sz="2500" dirty="0"/>
          </a:p>
          <a:p>
            <a:pPr marL="342900" indent="-342900">
              <a:buFont typeface="Wingdings" panose="05000000000000000000" pitchFamily="2" charset="2"/>
              <a:buChar char="Ø"/>
            </a:pPr>
            <a:r>
              <a:rPr lang="ja-JP" altLang="en-US" sz="2500" dirty="0"/>
              <a:t>経済産業省の保有データ</a:t>
            </a:r>
            <a:r>
              <a:rPr lang="en-US" altLang="ja-JP" sz="2500" dirty="0"/>
              <a:t>170</a:t>
            </a:r>
            <a:r>
              <a:rPr lang="ja-JP" altLang="en-US" sz="2500" dirty="0"/>
              <a:t>セットを公開</a:t>
            </a:r>
            <a:endParaRPr lang="en-US" altLang="ja-JP" sz="2500" dirty="0"/>
          </a:p>
          <a:p>
            <a:pPr marL="342900" indent="-342900">
              <a:buFont typeface="Arial" panose="020B0604020202020204" pitchFamily="34" charset="0"/>
              <a:buChar char="•"/>
            </a:pPr>
            <a:r>
              <a:rPr lang="en-US" altLang="ja-JP" sz="2500" dirty="0"/>
              <a:t>2013.1</a:t>
            </a:r>
            <a:r>
              <a:rPr lang="ja-JP" altLang="en-US" sz="2500" dirty="0"/>
              <a:t>　新</a:t>
            </a:r>
            <a:r>
              <a:rPr lang="en-US" altLang="ja-JP" sz="2500" dirty="0"/>
              <a:t>IT</a:t>
            </a:r>
            <a:r>
              <a:rPr lang="ja-JP" altLang="en-US" sz="2500" dirty="0"/>
              <a:t>戦略「世界最先端</a:t>
            </a:r>
            <a:r>
              <a:rPr lang="en-US" altLang="ja-JP" sz="2500" dirty="0"/>
              <a:t>IT</a:t>
            </a:r>
            <a:r>
              <a:rPr lang="ja-JP" altLang="en-US" sz="2500" dirty="0"/>
              <a:t>国家創造宣言」</a:t>
            </a:r>
            <a:endParaRPr lang="en-US" altLang="ja-JP" sz="2500" dirty="0"/>
          </a:p>
          <a:p>
            <a:pPr marL="285750" indent="-285750">
              <a:buFont typeface="Arial" panose="020B0604020202020204" pitchFamily="34" charset="0"/>
              <a:buChar char="•"/>
            </a:pPr>
            <a:endParaRPr kumimoji="1" lang="ja-JP" altLang="en-US" dirty="0"/>
          </a:p>
        </p:txBody>
      </p:sp>
    </p:spTree>
    <p:extLst>
      <p:ext uri="{BB962C8B-B14F-4D97-AF65-F5344CB8AC3E}">
        <p14:creationId xmlns:p14="http://schemas.microsoft.com/office/powerpoint/2010/main" val="961567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t>オープンデータの</a:t>
            </a:r>
            <a:r>
              <a:rPr lang="ja-JP" altLang="en-US" dirty="0"/>
              <a:t>歴史</a:t>
            </a:r>
            <a:endParaRPr lang="en-US" altLang="ja-JP" dirty="0"/>
          </a:p>
          <a:p>
            <a:r>
              <a:rPr lang="ja-JP" altLang="en-US" dirty="0" smtClean="0">
                <a:solidFill>
                  <a:srgbClr val="0000FF"/>
                </a:solidFill>
              </a:rPr>
              <a:t>オープンデータの利活用</a:t>
            </a:r>
            <a:endParaRPr lang="en-US" altLang="ja-JP" dirty="0" smtClean="0">
              <a:solidFill>
                <a:srgbClr val="0000FF"/>
              </a:solidFill>
            </a:endParaRPr>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1910514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8229600" cy="1143000"/>
          </a:xfrm>
        </p:spPr>
        <p:txBody>
          <a:bodyPr/>
          <a:lstStyle/>
          <a:p>
            <a:r>
              <a:rPr kumimoji="1" lang="ja-JP" altLang="en-US" dirty="0" smtClean="0"/>
              <a:t>オープンデータの経済効果</a:t>
            </a:r>
            <a:endParaRPr kumimoji="1" lang="ja-JP" altLang="en-US" dirty="0"/>
          </a:p>
        </p:txBody>
      </p:sp>
      <p:sp>
        <p:nvSpPr>
          <p:cNvPr id="3" name="コンテンツ プレースホルダー 2"/>
          <p:cNvSpPr>
            <a:spLocks noGrp="1"/>
          </p:cNvSpPr>
          <p:nvPr>
            <p:ph idx="1"/>
          </p:nvPr>
        </p:nvSpPr>
        <p:spPr>
          <a:xfrm>
            <a:off x="455102" y="4005064"/>
            <a:ext cx="8352928" cy="1719807"/>
          </a:xfrm>
        </p:spPr>
        <p:txBody>
          <a:bodyPr>
            <a:normAutofit/>
          </a:bodyPr>
          <a:lstStyle/>
          <a:p>
            <a:r>
              <a:rPr lang="ja-JP" altLang="en-US" sz="2000" dirty="0"/>
              <a:t>海外の推計値を参考にすると、公共データの利用が、直接・間接の受益者を含む日本の経済全体へ与える波及効果は</a:t>
            </a:r>
            <a:r>
              <a:rPr lang="en-US" altLang="ja-JP" sz="2000" dirty="0"/>
              <a:t>2.4</a:t>
            </a:r>
            <a:r>
              <a:rPr lang="ja-JP" altLang="en-US" sz="2000" dirty="0"/>
              <a:t>～</a:t>
            </a:r>
            <a:r>
              <a:rPr lang="en-US" altLang="ja-JP" sz="2000" dirty="0"/>
              <a:t>4.7</a:t>
            </a:r>
            <a:r>
              <a:rPr lang="ja-JP" altLang="en-US" sz="2000" dirty="0"/>
              <a:t>兆円程度である。オープンデータによって公共データが利用しやすくなれば、更に</a:t>
            </a:r>
            <a:r>
              <a:rPr lang="en-US" altLang="ja-JP" sz="2000" dirty="0"/>
              <a:t>1800</a:t>
            </a:r>
            <a:r>
              <a:rPr lang="ja-JP" altLang="en-US" sz="2000" dirty="0"/>
              <a:t>～</a:t>
            </a:r>
            <a:r>
              <a:rPr lang="en-US" altLang="ja-JP" sz="2000" dirty="0"/>
              <a:t>3500</a:t>
            </a:r>
            <a:r>
              <a:rPr lang="ja-JP" altLang="en-US" sz="2000" dirty="0"/>
              <a:t>億円程度の追加的経済効果が得られる。「</a:t>
            </a:r>
            <a:r>
              <a:rPr lang="en-US" altLang="ja-JP" sz="2000" dirty="0"/>
              <a:t>Innovation Nippon </a:t>
            </a:r>
            <a:r>
              <a:rPr lang="ja-JP" altLang="en-US" sz="2000" dirty="0"/>
              <a:t>研究会報告書」によるオープンデータの経済効果</a:t>
            </a:r>
            <a:r>
              <a:rPr lang="ja-JP" altLang="en-US" sz="2000" dirty="0" smtClean="0"/>
              <a:t>推計より</a:t>
            </a:r>
            <a:endParaRPr kumimoji="1" lang="ja-JP" altLang="en-US" sz="2000" dirty="0"/>
          </a:p>
        </p:txBody>
      </p:sp>
      <p:sp>
        <p:nvSpPr>
          <p:cNvPr id="8" name="コンテンツ プレースホルダー 2"/>
          <p:cNvSpPr txBox="1">
            <a:spLocks/>
          </p:cNvSpPr>
          <p:nvPr/>
        </p:nvSpPr>
        <p:spPr>
          <a:xfrm>
            <a:off x="323528" y="1266985"/>
            <a:ext cx="8136904" cy="1297919"/>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政府データの販売によって成立している市場の売上げ規模、政府データの利用によって生じる人々の時間浪費の節減からもたらされる生産性の向上と経済成長など</a:t>
            </a:r>
            <a:endParaRPr lang="en-US" altLang="ja-JP" dirty="0" smtClean="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4022" y="5782587"/>
            <a:ext cx="5886450"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blogs.itmedia.co.jp/photos/uncategorized/2013/06/17/image_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5693442"/>
            <a:ext cx="1656184" cy="1105503"/>
          </a:xfrm>
          <a:prstGeom prst="rect">
            <a:avLst/>
          </a:prstGeom>
          <a:noFill/>
          <a:extLst>
            <a:ext uri="{909E8E84-426E-40DD-AFC4-6F175D3DCCD1}">
              <a14:hiddenFill xmlns:a14="http://schemas.microsoft.com/office/drawing/2010/main">
                <a:solidFill>
                  <a:srgbClr val="FFFFFF"/>
                </a:solidFill>
              </a14:hiddenFill>
            </a:ext>
          </a:extLst>
        </p:spPr>
      </p:pic>
      <p:sp>
        <p:nvSpPr>
          <p:cNvPr id="12" name="コンテンツ プレースホルダー 2"/>
          <p:cNvSpPr txBox="1">
            <a:spLocks/>
          </p:cNvSpPr>
          <p:nvPr/>
        </p:nvSpPr>
        <p:spPr>
          <a:xfrm>
            <a:off x="323528" y="2348880"/>
            <a:ext cx="8280920" cy="1656184"/>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教育、運輸、消費財、電気・電力、石油・ガス、保健医療、消費者金融の７分野で経済効果（オープンデータの活用による潜在的価値）はで全世界で毎年約</a:t>
            </a:r>
            <a:r>
              <a:rPr lang="en-US" altLang="ja-JP" dirty="0" smtClean="0"/>
              <a:t>3</a:t>
            </a:r>
            <a:r>
              <a:rPr lang="ja-JP" altLang="en-US" dirty="0" smtClean="0"/>
              <a:t>兆ドルと推計。</a:t>
            </a:r>
            <a:r>
              <a:rPr lang="en-US" altLang="ja-JP" dirty="0" smtClean="0"/>
              <a:t>McKinsey Global Institute (2013) Open data: Unlocking innovation and performance with liquid information</a:t>
            </a:r>
            <a:r>
              <a:rPr lang="ja-JP" altLang="en-US" dirty="0" smtClean="0"/>
              <a:t>　より</a:t>
            </a:r>
            <a:endParaRPr lang="ja-JP" altLang="en-US" dirty="0"/>
          </a:p>
        </p:txBody>
      </p:sp>
    </p:spTree>
    <p:extLst>
      <p:ext uri="{BB962C8B-B14F-4D97-AF65-F5344CB8AC3E}">
        <p14:creationId xmlns:p14="http://schemas.microsoft.com/office/powerpoint/2010/main" val="353615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solidFill>
                  <a:srgbClr val="0000FF"/>
                </a:solidFill>
              </a:rPr>
              <a:t>オープンデータの定義</a:t>
            </a:r>
            <a:endParaRPr kumimoji="1" lang="en-US" altLang="ja-JP" dirty="0" smtClean="0">
              <a:solidFill>
                <a:srgbClr val="0000FF"/>
              </a:solidFill>
            </a:endParaRPr>
          </a:p>
          <a:p>
            <a:r>
              <a:rPr lang="ja-JP" altLang="en-US" dirty="0" smtClean="0"/>
              <a:t>オープンデータの</a:t>
            </a:r>
            <a:r>
              <a:rPr lang="ja-JP" altLang="en-US" dirty="0"/>
              <a:t>歴史</a:t>
            </a:r>
            <a:endParaRPr lang="en-US" altLang="ja-JP" dirty="0"/>
          </a:p>
          <a:p>
            <a:r>
              <a:rPr lang="ja-JP" altLang="en-US" dirty="0" smtClean="0"/>
              <a:t>オープンデータの利活用</a:t>
            </a:r>
            <a:endParaRPr lang="en-US" altLang="ja-JP" dirty="0" smtClean="0"/>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3301798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68313" y="188913"/>
            <a:ext cx="8229600" cy="1143000"/>
          </a:xfrm>
        </p:spPr>
        <p:txBody>
          <a:bodyPr/>
          <a:lstStyle/>
          <a:p>
            <a:r>
              <a:rPr lang="ja-JP" altLang="en-US" sz="2800" smtClean="0">
                <a:solidFill>
                  <a:srgbClr val="FF0000"/>
                </a:solidFill>
              </a:rPr>
              <a:t>オープンデータ活用の経済効果推計フレームワーク</a:t>
            </a:r>
            <a:endParaRPr lang="ja-JP" altLang="en-US" sz="2800" smtClean="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125538"/>
            <a:ext cx="7262812" cy="539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13506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68313" y="188913"/>
            <a:ext cx="8229600" cy="1143000"/>
          </a:xfrm>
        </p:spPr>
        <p:txBody>
          <a:bodyPr/>
          <a:lstStyle/>
          <a:p>
            <a:r>
              <a:rPr lang="ja-JP" altLang="en-US" sz="2800" dirty="0" smtClean="0">
                <a:solidFill>
                  <a:srgbClr val="FF0000"/>
                </a:solidFill>
              </a:rPr>
              <a:t>自治体におけるオープンデータ活用の経済効果</a:t>
            </a:r>
            <a:endParaRPr lang="ja-JP" altLang="en-US" sz="2800" dirty="0" smtClean="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125538"/>
            <a:ext cx="7262812" cy="539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円/楕円 1"/>
          <p:cNvSpPr/>
          <p:nvPr/>
        </p:nvSpPr>
        <p:spPr>
          <a:xfrm>
            <a:off x="971600" y="1052736"/>
            <a:ext cx="2520280" cy="50405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0542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タイトル 1"/>
          <p:cNvSpPr>
            <a:spLocks noGrp="1"/>
          </p:cNvSpPr>
          <p:nvPr>
            <p:ph type="title" idx="4294967295"/>
          </p:nvPr>
        </p:nvSpPr>
        <p:spPr/>
        <p:txBody>
          <a:bodyPr/>
          <a:lstStyle/>
          <a:p>
            <a:r>
              <a:rPr lang="ja-JP" altLang="ja-JP" sz="2800" smtClean="0">
                <a:solidFill>
                  <a:srgbClr val="0000FF"/>
                </a:solidFill>
              </a:rPr>
              <a:t>「オープンデータ活用調査アンケートシステム」</a:t>
            </a:r>
            <a:r>
              <a:rPr lang="ja-JP" altLang="ja-JP" sz="2800" smtClean="0"/>
              <a:t>を企画</a:t>
            </a:r>
          </a:p>
        </p:txBody>
      </p:sp>
      <p:pic>
        <p:nvPicPr>
          <p:cNvPr id="33795"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4900" y="1298575"/>
            <a:ext cx="3546475"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282700"/>
            <a:ext cx="2879725" cy="214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テキスト ボックス 80"/>
          <p:cNvSpPr txBox="1">
            <a:spLocks noChangeArrowheads="1"/>
          </p:cNvSpPr>
          <p:nvPr/>
        </p:nvSpPr>
        <p:spPr bwMode="auto">
          <a:xfrm>
            <a:off x="457200" y="3344863"/>
            <a:ext cx="2960688"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0"/>
              </a:spcBef>
              <a:buFontTx/>
              <a:buNone/>
            </a:pPr>
            <a:r>
              <a:rPr lang="ja-JP" altLang="en-US" sz="1600">
                <a:cs typeface="Times New Roman" panose="02020603050405020304" pitchFamily="18" charset="0"/>
              </a:rPr>
              <a:t>オープンデータ活用・効果分析</a:t>
            </a:r>
            <a:endParaRPr lang="en-US" altLang="ja-JP" sz="1600">
              <a:cs typeface="Times New Roman" panose="02020603050405020304" pitchFamily="18" charset="0"/>
            </a:endParaRPr>
          </a:p>
          <a:p>
            <a:pPr algn="just" eaLnBrk="1" hangingPunct="1">
              <a:spcBef>
                <a:spcPct val="0"/>
              </a:spcBef>
              <a:buFontTx/>
              <a:buNone/>
            </a:pPr>
            <a:r>
              <a:rPr lang="ja-JP" altLang="en-US" sz="1600">
                <a:cs typeface="Times New Roman" panose="02020603050405020304" pitchFamily="18" charset="0"/>
              </a:rPr>
              <a:t>フレームワーク</a:t>
            </a:r>
            <a:endParaRPr lang="ja-JP" altLang="en-US" sz="1600">
              <a:ea typeface="ＭＳ 明朝" panose="02020609040205080304" pitchFamily="17" charset="-128"/>
            </a:endParaRPr>
          </a:p>
        </p:txBody>
      </p:sp>
      <p:sp>
        <p:nvSpPr>
          <p:cNvPr id="33798" name="テキスト ボックス 80"/>
          <p:cNvSpPr txBox="1">
            <a:spLocks noChangeArrowheads="1"/>
          </p:cNvSpPr>
          <p:nvPr/>
        </p:nvSpPr>
        <p:spPr bwMode="auto">
          <a:xfrm>
            <a:off x="3551238" y="4138613"/>
            <a:ext cx="40513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0"/>
              </a:spcBef>
              <a:buFontTx/>
              <a:buNone/>
            </a:pPr>
            <a:r>
              <a:rPr lang="ja-JP" altLang="en-US" sz="1600">
                <a:cs typeface="Times New Roman" panose="02020603050405020304" pitchFamily="18" charset="0"/>
              </a:rPr>
              <a:t>オープンデータ活用調査アンケートシステム</a:t>
            </a:r>
            <a:endParaRPr lang="ja-JP" altLang="en-US" sz="1600">
              <a:ea typeface="ＭＳ 明朝" panose="02020609040205080304" pitchFamily="17" charset="-128"/>
            </a:endParaRPr>
          </a:p>
        </p:txBody>
      </p:sp>
      <p:sp>
        <p:nvSpPr>
          <p:cNvPr id="33799" name="曲折矢印 6"/>
          <p:cNvSpPr>
            <a:spLocks/>
          </p:cNvSpPr>
          <p:nvPr/>
        </p:nvSpPr>
        <p:spPr bwMode="auto">
          <a:xfrm rot="10800000" flipH="1">
            <a:off x="2192338" y="3659188"/>
            <a:ext cx="1225550" cy="647700"/>
          </a:xfrm>
          <a:custGeom>
            <a:avLst/>
            <a:gdLst>
              <a:gd name="T0" fmla="*/ 0 w 1225550"/>
              <a:gd name="T1" fmla="*/ 647700 h 647700"/>
              <a:gd name="T2" fmla="*/ 0 w 1225550"/>
              <a:gd name="T3" fmla="*/ 364331 h 647700"/>
              <a:gd name="T4" fmla="*/ 283369 w 1225550"/>
              <a:gd name="T5" fmla="*/ 80962 h 647700"/>
              <a:gd name="T6" fmla="*/ 1063625 w 1225550"/>
              <a:gd name="T7" fmla="*/ 80963 h 647700"/>
              <a:gd name="T8" fmla="*/ 1063625 w 1225550"/>
              <a:gd name="T9" fmla="*/ 0 h 647700"/>
              <a:gd name="T10" fmla="*/ 1225550 w 1225550"/>
              <a:gd name="T11" fmla="*/ 161925 h 647700"/>
              <a:gd name="T12" fmla="*/ 1063625 w 1225550"/>
              <a:gd name="T13" fmla="*/ 323850 h 647700"/>
              <a:gd name="T14" fmla="*/ 1063625 w 1225550"/>
              <a:gd name="T15" fmla="*/ 242888 h 647700"/>
              <a:gd name="T16" fmla="*/ 283369 w 1225550"/>
              <a:gd name="T17" fmla="*/ 242888 h 647700"/>
              <a:gd name="T18" fmla="*/ 161925 w 1225550"/>
              <a:gd name="T19" fmla="*/ 364332 h 647700"/>
              <a:gd name="T20" fmla="*/ 161925 w 1225550"/>
              <a:gd name="T21" fmla="*/ 647700 h 647700"/>
              <a:gd name="T22" fmla="*/ 0 w 1225550"/>
              <a:gd name="T23" fmla="*/ 647700 h 6477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25550" h="647700">
                <a:moveTo>
                  <a:pt x="0" y="647700"/>
                </a:moveTo>
                <a:lnTo>
                  <a:pt x="0" y="364331"/>
                </a:lnTo>
                <a:cubicBezTo>
                  <a:pt x="0" y="207831"/>
                  <a:pt x="126869" y="80962"/>
                  <a:pt x="283369" y="80962"/>
                </a:cubicBezTo>
                <a:lnTo>
                  <a:pt x="1063625" y="80963"/>
                </a:lnTo>
                <a:lnTo>
                  <a:pt x="1063625" y="0"/>
                </a:lnTo>
                <a:lnTo>
                  <a:pt x="1225550" y="161925"/>
                </a:lnTo>
                <a:lnTo>
                  <a:pt x="1063625" y="323850"/>
                </a:lnTo>
                <a:lnTo>
                  <a:pt x="1063625" y="242888"/>
                </a:lnTo>
                <a:lnTo>
                  <a:pt x="283369" y="242888"/>
                </a:lnTo>
                <a:cubicBezTo>
                  <a:pt x="216297" y="242888"/>
                  <a:pt x="161925" y="297260"/>
                  <a:pt x="161925" y="364332"/>
                </a:cubicBezTo>
                <a:lnTo>
                  <a:pt x="161925" y="647700"/>
                </a:lnTo>
                <a:lnTo>
                  <a:pt x="0" y="647700"/>
                </a:lnTo>
                <a:close/>
              </a:path>
            </a:pathLst>
          </a:custGeom>
          <a:solidFill>
            <a:schemeClr val="accent1"/>
          </a:solidFill>
          <a:ln w="25400" cap="flat" cmpd="sng">
            <a:solidFill>
              <a:srgbClr val="385D8A"/>
            </a:solidFill>
            <a:round/>
            <a:headEnd/>
            <a:tailEnd/>
          </a:ln>
        </p:spPr>
        <p:txBody>
          <a:bodyPr anchor="ctr"/>
          <a:lstStyle/>
          <a:p>
            <a:endParaRPr lang="ja-JP" altLang="en-US"/>
          </a:p>
        </p:txBody>
      </p:sp>
      <p:sp>
        <p:nvSpPr>
          <p:cNvPr id="33800" name="Rectangle 3"/>
          <p:cNvSpPr txBox="1">
            <a:spLocks noChangeArrowheads="1"/>
          </p:cNvSpPr>
          <p:nvPr/>
        </p:nvSpPr>
        <p:spPr bwMode="auto">
          <a:xfrm>
            <a:off x="2192338" y="4556125"/>
            <a:ext cx="6769100"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nSpc>
                <a:spcPct val="90000"/>
              </a:lnSpc>
            </a:pPr>
            <a:r>
              <a:rPr lang="ja-JP" altLang="en-US" sz="1600"/>
              <a:t>WEBアンケート</a:t>
            </a:r>
          </a:p>
          <a:p>
            <a:pPr lvl="1">
              <a:lnSpc>
                <a:spcPct val="90000"/>
              </a:lnSpc>
            </a:pPr>
            <a:r>
              <a:rPr lang="ja-JP" altLang="en-US" sz="1600"/>
              <a:t>期間：2016年2月9日～22日（回収中）</a:t>
            </a:r>
          </a:p>
          <a:p>
            <a:pPr lvl="1">
              <a:lnSpc>
                <a:spcPct val="90000"/>
              </a:lnSpc>
            </a:pPr>
            <a:r>
              <a:rPr lang="ja-JP" altLang="en-US" sz="1600"/>
              <a:t>対象：オープンデータ化をすでに実施している日本の</a:t>
            </a:r>
            <a:r>
              <a:rPr lang="en-US" altLang="ja-JP" sz="1600"/>
              <a:t>182</a:t>
            </a:r>
            <a:r>
              <a:rPr lang="ja-JP" altLang="en-US" sz="1600"/>
              <a:t>地方自治体の、オープンデータ担当者</a:t>
            </a:r>
          </a:p>
          <a:p>
            <a:pPr lvl="1">
              <a:lnSpc>
                <a:spcPct val="90000"/>
              </a:lnSpc>
            </a:pPr>
            <a:r>
              <a:rPr lang="ja-JP" altLang="en-US" sz="1600"/>
              <a:t>配信：株式会社パイプドビッツのSPIRALを使用</a:t>
            </a:r>
          </a:p>
          <a:p>
            <a:pPr lvl="1">
              <a:lnSpc>
                <a:spcPct val="90000"/>
              </a:lnSpc>
            </a:pPr>
            <a:r>
              <a:rPr lang="ja-JP" altLang="en-US" sz="1600"/>
              <a:t>内容：</a:t>
            </a:r>
            <a:r>
              <a:rPr lang="ja-JP" altLang="en-US" sz="1600">
                <a:solidFill>
                  <a:srgbClr val="CC0000"/>
                </a:solidFill>
              </a:rPr>
              <a:t>OD化の割合</a:t>
            </a:r>
            <a:r>
              <a:rPr lang="ja-JP" altLang="en-US" sz="1600"/>
              <a:t>・度合、</a:t>
            </a:r>
            <a:r>
              <a:rPr lang="ja-JP" altLang="en-US" sz="1600">
                <a:solidFill>
                  <a:srgbClr val="CC0000"/>
                </a:solidFill>
              </a:rPr>
              <a:t>OD化時のコスト</a:t>
            </a:r>
            <a:r>
              <a:rPr lang="ja-JP" altLang="en-US" sz="1600"/>
              <a:t>、</a:t>
            </a:r>
            <a:r>
              <a:rPr lang="ja-JP" altLang="en-US" sz="1600">
                <a:solidFill>
                  <a:srgbClr val="CC0000"/>
                </a:solidFill>
              </a:rPr>
              <a:t>過去の業務のコスト</a:t>
            </a:r>
            <a:r>
              <a:rPr lang="ja-JP" altLang="en-US" sz="1600"/>
              <a:t>、担当者の実感など。また、被利用度、民間利用の可能性、自治体間のOD化情報伝播ネットワーク。</a:t>
            </a:r>
          </a:p>
        </p:txBody>
      </p:sp>
    </p:spTree>
    <p:extLst>
      <p:ext uri="{BB962C8B-B14F-4D97-AF65-F5344CB8AC3E}">
        <p14:creationId xmlns:p14="http://schemas.microsoft.com/office/powerpoint/2010/main" val="13400686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17C7CE9C-6E53-487B-8488-FA0BFBD9FF83}" type="slidenum">
              <a:rPr lang="ja-JP" altLang="ja-JP" sz="1200">
                <a:solidFill>
                  <a:srgbClr val="898989"/>
                </a:solidFill>
              </a:rPr>
              <a:pPr algn="r" eaLnBrk="1" hangingPunct="1">
                <a:spcBef>
                  <a:spcPct val="0"/>
                </a:spcBef>
                <a:buFontTx/>
                <a:buNone/>
              </a:pPr>
              <a:t>23</a:t>
            </a:fld>
            <a:endParaRPr lang="ja-JP" altLang="ja-JP" sz="1200">
              <a:solidFill>
                <a:srgbClr val="898989"/>
              </a:solidFill>
            </a:endParaRPr>
          </a:p>
        </p:txBody>
      </p:sp>
      <p:sp>
        <p:nvSpPr>
          <p:cNvPr id="34819" name="Rectangle 2"/>
          <p:cNvSpPr>
            <a:spLocks noGrp="1" noChangeArrowheads="1"/>
          </p:cNvSpPr>
          <p:nvPr>
            <p:ph type="title" idx="4294967295"/>
          </p:nvPr>
        </p:nvSpPr>
        <p:spPr>
          <a:xfrm>
            <a:off x="601663" y="306388"/>
            <a:ext cx="8229600" cy="1143000"/>
          </a:xfrm>
        </p:spPr>
        <p:txBody>
          <a:bodyPr/>
          <a:lstStyle/>
          <a:p>
            <a:pPr algn="l"/>
            <a:r>
              <a:rPr lang="ja-JP" altLang="ja-JP" smtClean="0"/>
              <a:t>オープンデータ化する自治体</a:t>
            </a:r>
          </a:p>
        </p:txBody>
      </p:sp>
      <p:sp>
        <p:nvSpPr>
          <p:cNvPr id="34820" name="Rectangle 3"/>
          <p:cNvSpPr>
            <a:spLocks noGrp="1" noChangeArrowheads="1"/>
          </p:cNvSpPr>
          <p:nvPr>
            <p:ph type="body" sz="half" idx="4294967295"/>
          </p:nvPr>
        </p:nvSpPr>
        <p:spPr>
          <a:xfrm>
            <a:off x="457200" y="3938588"/>
            <a:ext cx="8229600" cy="2185987"/>
          </a:xfrm>
        </p:spPr>
        <p:txBody>
          <a:bodyPr/>
          <a:lstStyle/>
          <a:p>
            <a:pPr>
              <a:lnSpc>
                <a:spcPct val="80000"/>
              </a:lnSpc>
            </a:pPr>
            <a:r>
              <a:rPr lang="ja-JP" altLang="ja-JP" sz="2400" smtClean="0"/>
              <a:t>株式会社Jig.jp社長 福野泰介氏作成のオープンデータ自治体リストに、厚木市を追加して182の自治体に調査依頼</a:t>
            </a:r>
          </a:p>
          <a:p>
            <a:pPr>
              <a:lnSpc>
                <a:spcPct val="80000"/>
              </a:lnSpc>
            </a:pPr>
            <a:r>
              <a:rPr lang="ja-JP" altLang="ja-JP" sz="2400" smtClean="0"/>
              <a:t>全国の自治体のオープンデータ化率は</a:t>
            </a:r>
            <a:r>
              <a:rPr lang="ja-JP" altLang="ja-JP" sz="2400" smtClean="0">
                <a:solidFill>
                  <a:srgbClr val="CC0000"/>
                </a:solidFill>
              </a:rPr>
              <a:t>9.3%</a:t>
            </a:r>
          </a:p>
          <a:p>
            <a:pPr>
              <a:lnSpc>
                <a:spcPct val="80000"/>
              </a:lnSpc>
            </a:pPr>
            <a:r>
              <a:rPr lang="ja-JP" altLang="ja-JP" sz="2400" smtClean="0"/>
              <a:t>政令指定都市、都道府県庁はOD化率が高い</a:t>
            </a:r>
          </a:p>
          <a:p>
            <a:pPr>
              <a:lnSpc>
                <a:spcPct val="80000"/>
              </a:lnSpc>
            </a:pPr>
            <a:r>
              <a:rPr lang="ja-JP" altLang="ja-JP" sz="2400" smtClean="0"/>
              <a:t>大阪市の行政区が統一して広報紙のOD化を実施</a:t>
            </a:r>
          </a:p>
          <a:p>
            <a:pPr>
              <a:lnSpc>
                <a:spcPct val="80000"/>
              </a:lnSpc>
            </a:pPr>
            <a:r>
              <a:rPr lang="ja-JP" altLang="ja-JP" sz="2400" smtClean="0"/>
              <a:t>回収率は57.1%、政令市の行政区を除くと</a:t>
            </a:r>
            <a:r>
              <a:rPr lang="ja-JP" altLang="ja-JP" sz="2400" smtClean="0">
                <a:solidFill>
                  <a:srgbClr val="CC0000"/>
                </a:solidFill>
              </a:rPr>
              <a:t>63.5%</a:t>
            </a:r>
          </a:p>
        </p:txBody>
      </p:sp>
      <p:sp>
        <p:nvSpPr>
          <p:cNvPr id="34821" name="Text Box 4"/>
          <p:cNvSpPr txBox="1">
            <a:spLocks noChangeArrowheads="1"/>
          </p:cNvSpPr>
          <p:nvPr/>
        </p:nvSpPr>
        <p:spPr bwMode="auto">
          <a:xfrm>
            <a:off x="3895725" y="6015038"/>
            <a:ext cx="456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http://www.soumu.go.jp/denshijiti/code.html</a:t>
            </a:r>
          </a:p>
        </p:txBody>
      </p:sp>
      <p:sp>
        <p:nvSpPr>
          <p:cNvPr id="34822" name="Text Box 5"/>
          <p:cNvSpPr txBox="1">
            <a:spLocks noChangeArrowheads="1"/>
          </p:cNvSpPr>
          <p:nvPr/>
        </p:nvSpPr>
        <p:spPr bwMode="auto">
          <a:xfrm>
            <a:off x="3900488" y="6232525"/>
            <a:ext cx="38401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http://fukuno.jig.jp/app/opendatacity/</a:t>
            </a:r>
          </a:p>
        </p:txBody>
      </p:sp>
      <p:sp>
        <p:nvSpPr>
          <p:cNvPr id="34823" name="Text Box 6"/>
          <p:cNvSpPr txBox="1">
            <a:spLocks noChangeArrowheads="1"/>
          </p:cNvSpPr>
          <p:nvPr/>
        </p:nvSpPr>
        <p:spPr bwMode="auto">
          <a:xfrm>
            <a:off x="4716463" y="3573463"/>
            <a:ext cx="3754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※市区町村に政令市を含めると1741</a:t>
            </a:r>
          </a:p>
        </p:txBody>
      </p:sp>
      <p:sp>
        <p:nvSpPr>
          <p:cNvPr id="34824" name="Rectangle 2"/>
          <p:cNvSpPr txBox="1">
            <a:spLocks noChangeArrowheads="1"/>
          </p:cNvSpPr>
          <p:nvPr/>
        </p:nvSpPr>
        <p:spPr bwMode="auto">
          <a:xfrm>
            <a:off x="403225" y="35135"/>
            <a:ext cx="69850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smtClean="0"/>
              <a:t>アンケート</a:t>
            </a:r>
            <a:r>
              <a:rPr lang="ja-JP" altLang="en-US" sz="2800" dirty="0"/>
              <a:t>調査</a:t>
            </a:r>
            <a:r>
              <a:rPr lang="ja-JP" altLang="en-US" sz="2800" dirty="0" smtClean="0"/>
              <a:t>集計報告</a:t>
            </a:r>
            <a:r>
              <a:rPr lang="ja-JP" altLang="en-US" sz="2800" dirty="0"/>
              <a:t>①</a:t>
            </a:r>
          </a:p>
        </p:txBody>
      </p:sp>
      <p:pic>
        <p:nvPicPr>
          <p:cNvPr id="3482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1546225"/>
            <a:ext cx="7885113"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023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8002C089-A5B8-4757-AEF5-3F186FD6C092}" type="slidenum">
              <a:rPr lang="ja-JP" altLang="ja-JP" sz="1200">
                <a:solidFill>
                  <a:srgbClr val="898989"/>
                </a:solidFill>
              </a:rPr>
              <a:pPr algn="r" eaLnBrk="1" hangingPunct="1">
                <a:spcBef>
                  <a:spcPct val="0"/>
                </a:spcBef>
                <a:buFontTx/>
                <a:buNone/>
              </a:pPr>
              <a:t>24</a:t>
            </a:fld>
            <a:endParaRPr lang="ja-JP" altLang="ja-JP" sz="1200">
              <a:solidFill>
                <a:srgbClr val="898989"/>
              </a:solidFill>
            </a:endParaRPr>
          </a:p>
        </p:txBody>
      </p:sp>
      <p:sp>
        <p:nvSpPr>
          <p:cNvPr id="35843" name="Rectangle 2"/>
          <p:cNvSpPr>
            <a:spLocks noGrp="1" noChangeArrowheads="1"/>
          </p:cNvSpPr>
          <p:nvPr>
            <p:ph type="body" sz="half" idx="4294967295"/>
          </p:nvPr>
        </p:nvSpPr>
        <p:spPr>
          <a:xfrm>
            <a:off x="457200" y="1600200"/>
            <a:ext cx="8229600" cy="2185988"/>
          </a:xfrm>
        </p:spPr>
        <p:txBody>
          <a:bodyPr/>
          <a:lstStyle/>
          <a:p>
            <a:r>
              <a:rPr lang="ja-JP" altLang="ja-JP" sz="2800" smtClean="0"/>
              <a:t>自治体で保有しているデータセットのうち、</a:t>
            </a:r>
            <a:r>
              <a:rPr lang="ja-JP" altLang="ja-JP" sz="2800" smtClean="0">
                <a:solidFill>
                  <a:srgbClr val="CC0000"/>
                </a:solidFill>
              </a:rPr>
              <a:t>現在どの程度の割合のデータセットがオープンデータ化</a:t>
            </a:r>
            <a:r>
              <a:rPr lang="ja-JP" altLang="ja-JP" sz="2800" smtClean="0"/>
              <a:t>されていると思われますか。次に示す各分野ごとにそれぞれパーセンテージでお答えください。</a:t>
            </a:r>
          </a:p>
        </p:txBody>
      </p:sp>
      <p:sp>
        <p:nvSpPr>
          <p:cNvPr id="35844" name="Rectangle 3"/>
          <p:cNvSpPr>
            <a:spLocks noGrp="1" noChangeArrowheads="1"/>
          </p:cNvSpPr>
          <p:nvPr>
            <p:ph type="title" idx="4294967295"/>
          </p:nvPr>
        </p:nvSpPr>
        <p:spPr>
          <a:xfrm>
            <a:off x="539750" y="457200"/>
            <a:ext cx="8229600" cy="1143000"/>
          </a:xfrm>
        </p:spPr>
        <p:txBody>
          <a:bodyPr/>
          <a:lstStyle/>
          <a:p>
            <a:pPr algn="l"/>
            <a:r>
              <a:rPr lang="ja-JP" altLang="ja-JP" smtClean="0"/>
              <a:t>分野別オープンデータ化率</a:t>
            </a:r>
          </a:p>
        </p:txBody>
      </p:sp>
      <p:sp>
        <p:nvSpPr>
          <p:cNvPr id="35845" name="Rectangle 2"/>
          <p:cNvSpPr txBox="1">
            <a:spLocks noChangeArrowheads="1"/>
          </p:cNvSpPr>
          <p:nvPr/>
        </p:nvSpPr>
        <p:spPr bwMode="auto">
          <a:xfrm>
            <a:off x="323850" y="49213"/>
            <a:ext cx="6119813"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None/>
            </a:pPr>
            <a:r>
              <a:rPr lang="ja-JP" altLang="en-US" sz="2800" dirty="0"/>
              <a:t>アンケート調査集計</a:t>
            </a:r>
            <a:r>
              <a:rPr lang="ja-JP" altLang="en-US" sz="2800" dirty="0" smtClean="0"/>
              <a:t>報告②</a:t>
            </a:r>
            <a:endParaRPr lang="ja-JP" altLang="en-US" sz="2800" dirty="0"/>
          </a:p>
        </p:txBody>
      </p:sp>
      <p:pic>
        <p:nvPicPr>
          <p:cNvPr id="358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3357563"/>
            <a:ext cx="7273925" cy="336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56455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485775"/>
            <a:ext cx="8229600" cy="1143000"/>
          </a:xfrm>
        </p:spPr>
        <p:txBody>
          <a:bodyPr/>
          <a:lstStyle/>
          <a:p>
            <a:pPr algn="l"/>
            <a:r>
              <a:rPr lang="ja-JP" altLang="ja-JP" smtClean="0"/>
              <a:t>OD化での支出および宣伝費</a:t>
            </a:r>
          </a:p>
        </p:txBody>
      </p:sp>
      <p:sp>
        <p:nvSpPr>
          <p:cNvPr id="36867" name="Rectangle 3"/>
          <p:cNvSpPr>
            <a:spLocks noGrp="1" noChangeArrowheads="1"/>
          </p:cNvSpPr>
          <p:nvPr>
            <p:ph type="body" sz="half" idx="1"/>
          </p:nvPr>
        </p:nvSpPr>
        <p:spPr/>
        <p:txBody>
          <a:bodyPr/>
          <a:lstStyle/>
          <a:p>
            <a:r>
              <a:rPr lang="ja-JP" altLang="ja-JP" sz="2800" smtClean="0"/>
              <a:t>最もオープンデータ化が進んでいるデータについてお答えください。</a:t>
            </a:r>
            <a:r>
              <a:rPr lang="ja-JP" altLang="ja-JP" sz="2800" smtClean="0">
                <a:solidFill>
                  <a:srgbClr val="CC0000"/>
                </a:solidFill>
              </a:rPr>
              <a:t>オープンデータ化のための支出</a:t>
            </a:r>
            <a:r>
              <a:rPr lang="ja-JP" altLang="ja-JP" sz="2800" smtClean="0"/>
              <a:t>はいくらでしたか。次のうちあてはまるものを１つお選びください。</a:t>
            </a:r>
          </a:p>
        </p:txBody>
      </p:sp>
      <p:sp>
        <p:nvSpPr>
          <p:cNvPr id="36868"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D0E9BDB0-027C-4604-9FF5-475E7DAB532F}" type="slidenum">
              <a:rPr lang="ja-JP" altLang="ja-JP" sz="1200">
                <a:solidFill>
                  <a:srgbClr val="898989"/>
                </a:solidFill>
              </a:rPr>
              <a:pPr algn="r" eaLnBrk="1" hangingPunct="1">
                <a:spcBef>
                  <a:spcPct val="0"/>
                </a:spcBef>
                <a:buFontTx/>
                <a:buNone/>
              </a:pPr>
              <a:t>25</a:t>
            </a:fld>
            <a:endParaRPr lang="ja-JP" altLang="ja-JP" sz="1200">
              <a:solidFill>
                <a:srgbClr val="898989"/>
              </a:solidFill>
            </a:endParaRPr>
          </a:p>
        </p:txBody>
      </p:sp>
      <p:sp>
        <p:nvSpPr>
          <p:cNvPr id="36869" name="Text Box 5"/>
          <p:cNvSpPr txBox="1">
            <a:spLocks noChangeArrowheads="1"/>
          </p:cNvSpPr>
          <p:nvPr/>
        </p:nvSpPr>
        <p:spPr bwMode="auto">
          <a:xfrm>
            <a:off x="1835150" y="5957888"/>
            <a:ext cx="6697663"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「HPでの告知および総務省データベースサイトへの掲載などです」</a:t>
            </a:r>
          </a:p>
          <a:p>
            <a:pPr eaLnBrk="1" hangingPunct="1">
              <a:spcBef>
                <a:spcPct val="0"/>
              </a:spcBef>
              <a:buFontTx/>
              <a:buNone/>
            </a:pPr>
            <a:r>
              <a:rPr lang="ja-JP" altLang="ja-JP" sz="1800"/>
              <a:t>「twitterやFacebookで発信をおこなった」</a:t>
            </a:r>
          </a:p>
        </p:txBody>
      </p:sp>
      <p:sp>
        <p:nvSpPr>
          <p:cNvPr id="36870" name="Rectangle 2"/>
          <p:cNvSpPr txBox="1">
            <a:spLocks noChangeArrowheads="1"/>
          </p:cNvSpPr>
          <p:nvPr/>
        </p:nvSpPr>
        <p:spPr bwMode="auto">
          <a:xfrm>
            <a:off x="323850" y="117475"/>
            <a:ext cx="62293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③</a:t>
            </a:r>
            <a:endParaRPr lang="ja-JP" altLang="en-US" sz="2800" dirty="0"/>
          </a:p>
        </p:txBody>
      </p:sp>
      <p:pic>
        <p:nvPicPr>
          <p:cNvPr id="36871"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619250" y="3422650"/>
            <a:ext cx="5832475" cy="2524125"/>
          </a:xfrm>
          <a:noFill/>
        </p:spPr>
      </p:pic>
    </p:spTree>
    <p:extLst>
      <p:ext uri="{BB962C8B-B14F-4D97-AF65-F5344CB8AC3E}">
        <p14:creationId xmlns:p14="http://schemas.microsoft.com/office/powerpoint/2010/main" val="14883797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412750"/>
            <a:ext cx="8229600" cy="1143000"/>
          </a:xfrm>
        </p:spPr>
        <p:txBody>
          <a:bodyPr/>
          <a:lstStyle/>
          <a:p>
            <a:pPr algn="l"/>
            <a:r>
              <a:rPr lang="ja-JP" altLang="ja-JP" smtClean="0"/>
              <a:t>イメージアップ効果</a:t>
            </a:r>
          </a:p>
        </p:txBody>
      </p:sp>
      <p:sp>
        <p:nvSpPr>
          <p:cNvPr id="37891" name="Rectangle 3"/>
          <p:cNvSpPr>
            <a:spLocks noGrp="1" noChangeArrowheads="1"/>
          </p:cNvSpPr>
          <p:nvPr>
            <p:ph type="body" sz="half" idx="1"/>
          </p:nvPr>
        </p:nvSpPr>
        <p:spPr/>
        <p:txBody>
          <a:bodyPr/>
          <a:lstStyle/>
          <a:p>
            <a:pPr>
              <a:lnSpc>
                <a:spcPct val="90000"/>
              </a:lnSpc>
            </a:pPr>
            <a:r>
              <a:rPr lang="ja-JP" altLang="ja-JP" sz="2800" smtClean="0"/>
              <a:t>最もオープンデータ化が進んでいるデータについてお答えください。</a:t>
            </a:r>
            <a:r>
              <a:rPr lang="ja-JP" altLang="ja-JP" sz="2800" smtClean="0">
                <a:solidFill>
                  <a:srgbClr val="CC0000"/>
                </a:solidFill>
              </a:rPr>
              <a:t>オープンデータ化していることによる、自治体のイメージアップ効果</a:t>
            </a:r>
            <a:r>
              <a:rPr lang="ja-JP" altLang="ja-JP" sz="2800" smtClean="0"/>
              <a:t>はどのくらいあると思いますか。広告費用に換算して、次のうちあてはまるものを１つお選びください。 </a:t>
            </a:r>
          </a:p>
        </p:txBody>
      </p:sp>
      <p:sp>
        <p:nvSpPr>
          <p:cNvPr id="37892"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A6BF52EB-37D6-4D8E-BB5F-0F802C7C8F2C}" type="slidenum">
              <a:rPr lang="ja-JP" altLang="ja-JP" sz="1200">
                <a:solidFill>
                  <a:srgbClr val="898989"/>
                </a:solidFill>
              </a:rPr>
              <a:pPr algn="r" eaLnBrk="1" hangingPunct="1">
                <a:spcBef>
                  <a:spcPct val="0"/>
                </a:spcBef>
                <a:buFontTx/>
                <a:buNone/>
              </a:pPr>
              <a:t>26</a:t>
            </a:fld>
            <a:endParaRPr lang="ja-JP" altLang="ja-JP" sz="1200">
              <a:solidFill>
                <a:srgbClr val="898989"/>
              </a:solidFill>
            </a:endParaRPr>
          </a:p>
        </p:txBody>
      </p:sp>
      <p:sp>
        <p:nvSpPr>
          <p:cNvPr id="37893" name="Text Box 5"/>
          <p:cNvSpPr txBox="1">
            <a:spLocks noChangeArrowheads="1"/>
          </p:cNvSpPr>
          <p:nvPr/>
        </p:nvSpPr>
        <p:spPr bwMode="auto">
          <a:xfrm>
            <a:off x="4249738" y="6021388"/>
            <a:ext cx="406717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「オープンバイデフォルトであるべき」</a:t>
            </a:r>
          </a:p>
          <a:p>
            <a:pPr eaLnBrk="1" hangingPunct="1">
              <a:spcBef>
                <a:spcPct val="0"/>
              </a:spcBef>
              <a:buFontTx/>
              <a:buNone/>
            </a:pPr>
            <a:r>
              <a:rPr lang="ja-JP" altLang="ja-JP" sz="1800"/>
              <a:t>「住民の税金を使用して作成されている」</a:t>
            </a:r>
          </a:p>
        </p:txBody>
      </p:sp>
      <p:sp>
        <p:nvSpPr>
          <p:cNvPr id="37894" name="Rectangle 2"/>
          <p:cNvSpPr txBox="1">
            <a:spLocks noChangeArrowheads="1"/>
          </p:cNvSpPr>
          <p:nvPr/>
        </p:nvSpPr>
        <p:spPr bwMode="auto">
          <a:xfrm>
            <a:off x="323850" y="120650"/>
            <a:ext cx="57610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④</a:t>
            </a:r>
            <a:endParaRPr lang="ja-JP" altLang="en-US" sz="2800" dirty="0"/>
          </a:p>
        </p:txBody>
      </p:sp>
      <p:pic>
        <p:nvPicPr>
          <p:cNvPr id="37895"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509713" y="3648075"/>
            <a:ext cx="5654675" cy="2373313"/>
          </a:xfrm>
          <a:noFill/>
        </p:spPr>
      </p:pic>
      <p:sp>
        <p:nvSpPr>
          <p:cNvPr id="37896" name="Text Box 8"/>
          <p:cNvSpPr txBox="1">
            <a:spLocks noChangeArrowheads="1"/>
          </p:cNvSpPr>
          <p:nvPr/>
        </p:nvSpPr>
        <p:spPr bwMode="auto">
          <a:xfrm>
            <a:off x="7164388" y="4132263"/>
            <a:ext cx="197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t>→支出の１３件を上回る</a:t>
            </a:r>
          </a:p>
        </p:txBody>
      </p:sp>
    </p:spTree>
    <p:extLst>
      <p:ext uri="{BB962C8B-B14F-4D97-AF65-F5344CB8AC3E}">
        <p14:creationId xmlns:p14="http://schemas.microsoft.com/office/powerpoint/2010/main" val="2385754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412750"/>
            <a:ext cx="8229600" cy="1143000"/>
          </a:xfrm>
        </p:spPr>
        <p:txBody>
          <a:bodyPr/>
          <a:lstStyle/>
          <a:p>
            <a:pPr algn="l"/>
            <a:r>
              <a:rPr lang="ja-JP" altLang="ja-JP" smtClean="0"/>
              <a:t>OD化作業コスト（人×日）</a:t>
            </a:r>
          </a:p>
        </p:txBody>
      </p:sp>
      <p:sp>
        <p:nvSpPr>
          <p:cNvPr id="38915" name="Rectangle 3"/>
          <p:cNvSpPr>
            <a:spLocks noGrp="1" noChangeArrowheads="1"/>
          </p:cNvSpPr>
          <p:nvPr>
            <p:ph type="body" sz="half" idx="1"/>
          </p:nvPr>
        </p:nvSpPr>
        <p:spPr/>
        <p:txBody>
          <a:bodyPr/>
          <a:lstStyle/>
          <a:p>
            <a:r>
              <a:rPr lang="ja-JP" altLang="ja-JP" sz="2800" smtClean="0"/>
              <a:t>最もオープンデータ化が進んでいるデータについてお答えください。</a:t>
            </a:r>
            <a:r>
              <a:rPr lang="ja-JP" altLang="ja-JP" sz="2800" smtClean="0">
                <a:solidFill>
                  <a:srgbClr val="CC0000"/>
                </a:solidFill>
              </a:rPr>
              <a:t>オープンデータ化のために、自治体内のどのくらいの人員、どのくらいの日数</a:t>
            </a:r>
            <a:r>
              <a:rPr lang="ja-JP" altLang="ja-JP" sz="2800" smtClean="0"/>
              <a:t>が必要でしたか。それぞれ数字でお答えください。</a:t>
            </a:r>
          </a:p>
        </p:txBody>
      </p:sp>
      <p:pic>
        <p:nvPicPr>
          <p:cNvPr id="38916"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260475" y="3387725"/>
            <a:ext cx="6767513" cy="3136900"/>
          </a:xfrm>
          <a:noFill/>
        </p:spPr>
      </p:pic>
      <p:sp>
        <p:nvSpPr>
          <p:cNvPr id="38917"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3CA1C8D4-04AD-4AC3-837A-149EB48AA762}" type="slidenum">
              <a:rPr lang="ja-JP" altLang="ja-JP" sz="1200">
                <a:solidFill>
                  <a:srgbClr val="898989"/>
                </a:solidFill>
              </a:rPr>
              <a:pPr algn="r" eaLnBrk="1" hangingPunct="1">
                <a:spcBef>
                  <a:spcPct val="0"/>
                </a:spcBef>
                <a:buFontTx/>
                <a:buNone/>
              </a:pPr>
              <a:t>27</a:t>
            </a:fld>
            <a:endParaRPr lang="ja-JP" altLang="ja-JP" sz="1200">
              <a:solidFill>
                <a:srgbClr val="898989"/>
              </a:solidFill>
            </a:endParaRPr>
          </a:p>
        </p:txBody>
      </p:sp>
      <p:sp>
        <p:nvSpPr>
          <p:cNvPr id="38918" name="Rectangle 2"/>
          <p:cNvSpPr txBox="1">
            <a:spLocks noChangeArrowheads="1"/>
          </p:cNvSpPr>
          <p:nvPr/>
        </p:nvSpPr>
        <p:spPr bwMode="auto">
          <a:xfrm>
            <a:off x="323850" y="49213"/>
            <a:ext cx="611981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⑤</a:t>
            </a:r>
            <a:endParaRPr lang="ja-JP" altLang="en-US" sz="2800" dirty="0"/>
          </a:p>
        </p:txBody>
      </p:sp>
      <p:sp>
        <p:nvSpPr>
          <p:cNvPr id="38919" name="Text Box 7"/>
          <p:cNvSpPr txBox="1">
            <a:spLocks noChangeArrowheads="1"/>
          </p:cNvSpPr>
          <p:nvPr/>
        </p:nvSpPr>
        <p:spPr bwMode="auto">
          <a:xfrm>
            <a:off x="1044575" y="5675313"/>
            <a:ext cx="1943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t>※自治体ごとに個別に算出</a:t>
            </a:r>
          </a:p>
        </p:txBody>
      </p:sp>
      <p:sp>
        <p:nvSpPr>
          <p:cNvPr id="38920" name="Text Box 8"/>
          <p:cNvSpPr txBox="1">
            <a:spLocks noChangeArrowheads="1"/>
          </p:cNvSpPr>
          <p:nvPr/>
        </p:nvSpPr>
        <p:spPr bwMode="auto">
          <a:xfrm>
            <a:off x="250825" y="6303963"/>
            <a:ext cx="294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CC0000"/>
                </a:solidFill>
              </a:rPr>
              <a:t>５人日、１日８時間労働として４０時間</a:t>
            </a:r>
          </a:p>
        </p:txBody>
      </p:sp>
      <p:sp>
        <p:nvSpPr>
          <p:cNvPr id="38921" name="矢印 310"/>
          <p:cNvSpPr>
            <a:spLocks noChangeShapeType="1"/>
          </p:cNvSpPr>
          <p:nvPr/>
        </p:nvSpPr>
        <p:spPr bwMode="auto">
          <a:xfrm flipH="1">
            <a:off x="3060700" y="5734050"/>
            <a:ext cx="647700" cy="576263"/>
          </a:xfrm>
          <a:prstGeom prst="line">
            <a:avLst/>
          </a:prstGeom>
          <a:noFill/>
          <a:ln w="19050">
            <a:solidFill>
              <a:schemeClr val="tx1"/>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extLst>
      <p:ext uri="{BB962C8B-B14F-4D97-AF65-F5344CB8AC3E}">
        <p14:creationId xmlns:p14="http://schemas.microsoft.com/office/powerpoint/2010/main" val="12784347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412750"/>
            <a:ext cx="8229600" cy="1143000"/>
          </a:xfrm>
        </p:spPr>
        <p:txBody>
          <a:bodyPr/>
          <a:lstStyle/>
          <a:p>
            <a:pPr algn="l"/>
            <a:r>
              <a:rPr lang="ja-JP" altLang="ja-JP" smtClean="0"/>
              <a:t>OD化以前の業務コスト（人×時）</a:t>
            </a:r>
          </a:p>
        </p:txBody>
      </p:sp>
      <p:sp>
        <p:nvSpPr>
          <p:cNvPr id="39939" name="Rectangle 3"/>
          <p:cNvSpPr>
            <a:spLocks noGrp="1" noChangeArrowheads="1"/>
          </p:cNvSpPr>
          <p:nvPr>
            <p:ph type="body" sz="half" idx="1"/>
          </p:nvPr>
        </p:nvSpPr>
        <p:spPr/>
        <p:txBody>
          <a:bodyPr/>
          <a:lstStyle/>
          <a:p>
            <a:r>
              <a:rPr lang="ja-JP" altLang="ja-JP" sz="2800" smtClean="0"/>
              <a:t>最もオープンデータ化が進んでいるデータについてお答えください。オープンデータ化以前は、</a:t>
            </a:r>
            <a:r>
              <a:rPr lang="ja-JP" altLang="ja-JP" sz="2800" smtClean="0">
                <a:solidFill>
                  <a:srgbClr val="CC0000"/>
                </a:solidFill>
              </a:rPr>
              <a:t>以下の事柄に毎月どのくらいの人員、どのくらいの時間</a:t>
            </a:r>
            <a:r>
              <a:rPr lang="ja-JP" altLang="ja-JP" sz="2800" smtClean="0"/>
              <a:t>が必要でしたか。それぞれ数字でお答えください。</a:t>
            </a:r>
          </a:p>
        </p:txBody>
      </p:sp>
      <p:pic>
        <p:nvPicPr>
          <p:cNvPr id="39940"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71550" y="3359150"/>
            <a:ext cx="7210425" cy="3343275"/>
          </a:xfrm>
          <a:noFill/>
        </p:spPr>
      </p:pic>
      <p:sp>
        <p:nvSpPr>
          <p:cNvPr id="39941" name="スライド番号プレースホルダー 5"/>
          <p:cNvSpPr txBox="1">
            <a:spLocks noGrp="1" noChangeArrowheads="1"/>
          </p:cNvSpPr>
          <p:nvPr/>
        </p:nvSpPr>
        <p:spPr bwMode="auto">
          <a:xfrm>
            <a:off x="6516688" y="6310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C05A083F-E0C9-4182-83A0-B59E4C154A1D}" type="slidenum">
              <a:rPr lang="ja-JP" altLang="ja-JP" sz="1200">
                <a:solidFill>
                  <a:srgbClr val="898989"/>
                </a:solidFill>
              </a:rPr>
              <a:pPr algn="r" eaLnBrk="1" hangingPunct="1">
                <a:spcBef>
                  <a:spcPct val="0"/>
                </a:spcBef>
                <a:buFontTx/>
                <a:buNone/>
              </a:pPr>
              <a:t>28</a:t>
            </a:fld>
            <a:endParaRPr lang="ja-JP" altLang="ja-JP" sz="1200">
              <a:solidFill>
                <a:srgbClr val="898989"/>
              </a:solidFill>
            </a:endParaRPr>
          </a:p>
        </p:txBody>
      </p:sp>
      <p:sp>
        <p:nvSpPr>
          <p:cNvPr id="39942" name="Rectangle 2"/>
          <p:cNvSpPr txBox="1">
            <a:spLocks noChangeArrowheads="1"/>
          </p:cNvSpPr>
          <p:nvPr/>
        </p:nvSpPr>
        <p:spPr bwMode="auto">
          <a:xfrm>
            <a:off x="323850" y="49213"/>
            <a:ext cx="611981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⑥</a:t>
            </a:r>
            <a:endParaRPr lang="ja-JP" altLang="en-US" sz="2800" dirty="0"/>
          </a:p>
        </p:txBody>
      </p:sp>
      <p:sp>
        <p:nvSpPr>
          <p:cNvPr id="39943" name="Text Box 7"/>
          <p:cNvSpPr txBox="1">
            <a:spLocks noChangeArrowheads="1"/>
          </p:cNvSpPr>
          <p:nvPr/>
        </p:nvSpPr>
        <p:spPr bwMode="auto">
          <a:xfrm>
            <a:off x="6877050" y="5373688"/>
            <a:ext cx="2262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CC0000"/>
                </a:solidFill>
              </a:rPr>
              <a:t>０．５＋０．５で月１時間削減</a:t>
            </a:r>
          </a:p>
          <a:p>
            <a:pPr>
              <a:spcBef>
                <a:spcPct val="0"/>
              </a:spcBef>
              <a:buFontTx/>
              <a:buNone/>
            </a:pPr>
            <a:r>
              <a:rPr lang="ja-JP" altLang="en-US" sz="1200">
                <a:solidFill>
                  <a:srgbClr val="CC0000"/>
                </a:solidFill>
              </a:rPr>
              <a:t>４０ヵ月、３年４ヵ月で元が取れる</a:t>
            </a:r>
          </a:p>
        </p:txBody>
      </p:sp>
    </p:spTree>
    <p:extLst>
      <p:ext uri="{BB962C8B-B14F-4D97-AF65-F5344CB8AC3E}">
        <p14:creationId xmlns:p14="http://schemas.microsoft.com/office/powerpoint/2010/main" val="9370730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番号プレースホルダー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0F2BB54A-BB81-4A9A-B3C7-D96044D0B8C2}" type="slidenum">
              <a:rPr lang="ja-JP" altLang="ja-JP" sz="1200">
                <a:solidFill>
                  <a:srgbClr val="898989"/>
                </a:solidFill>
              </a:rPr>
              <a:pPr algn="r" eaLnBrk="1" hangingPunct="1">
                <a:spcBef>
                  <a:spcPct val="0"/>
                </a:spcBef>
                <a:buFontTx/>
                <a:buNone/>
              </a:pPr>
              <a:t>29</a:t>
            </a:fld>
            <a:endParaRPr lang="ja-JP" altLang="ja-JP" sz="1200">
              <a:solidFill>
                <a:srgbClr val="898989"/>
              </a:solidFill>
            </a:endParaRPr>
          </a:p>
        </p:txBody>
      </p:sp>
      <p:sp>
        <p:nvSpPr>
          <p:cNvPr id="40963" name="Rectangle 2"/>
          <p:cNvSpPr>
            <a:spLocks noGrp="1" noChangeArrowheads="1"/>
          </p:cNvSpPr>
          <p:nvPr>
            <p:ph type="title" idx="4294967295"/>
          </p:nvPr>
        </p:nvSpPr>
        <p:spPr>
          <a:xfrm>
            <a:off x="684213" y="457200"/>
            <a:ext cx="8229600" cy="1143000"/>
          </a:xfrm>
        </p:spPr>
        <p:txBody>
          <a:bodyPr/>
          <a:lstStyle/>
          <a:p>
            <a:pPr algn="l"/>
            <a:r>
              <a:rPr lang="ja-JP" altLang="ja-JP" smtClean="0"/>
              <a:t>調査データから</a:t>
            </a:r>
          </a:p>
        </p:txBody>
      </p:sp>
      <p:sp>
        <p:nvSpPr>
          <p:cNvPr id="40964" name="Rectangle 3"/>
          <p:cNvSpPr>
            <a:spLocks noGrp="1" noChangeArrowheads="1"/>
          </p:cNvSpPr>
          <p:nvPr>
            <p:ph type="body" idx="4294967295"/>
          </p:nvPr>
        </p:nvSpPr>
        <p:spPr/>
        <p:txBody>
          <a:bodyPr/>
          <a:lstStyle/>
          <a:p>
            <a:pPr>
              <a:lnSpc>
                <a:spcPct val="90000"/>
              </a:lnSpc>
            </a:pPr>
            <a:r>
              <a:rPr lang="ja-JP" altLang="ja-JP" dirty="0" smtClean="0"/>
              <a:t>オープンデータを実践している自治体は1割に満たず、各自治体内には、多くの分野にオープンデータ化できる情報が存在する</a:t>
            </a:r>
          </a:p>
          <a:p>
            <a:pPr lvl="1">
              <a:lnSpc>
                <a:spcPct val="90000"/>
              </a:lnSpc>
            </a:pPr>
            <a:r>
              <a:rPr lang="ja-JP" altLang="ja-JP" dirty="0" smtClean="0"/>
              <a:t>将来性のある事業</a:t>
            </a:r>
          </a:p>
          <a:p>
            <a:pPr>
              <a:lnSpc>
                <a:spcPct val="90000"/>
              </a:lnSpc>
            </a:pPr>
            <a:r>
              <a:rPr lang="ja-JP" altLang="ja-JP" dirty="0" smtClean="0"/>
              <a:t>オープンデータ化には必ずしも莫大な費用がかかるわけではなく、自治体のイメージアップとの比較でプラスの効果が期待できる</a:t>
            </a:r>
          </a:p>
          <a:p>
            <a:pPr>
              <a:lnSpc>
                <a:spcPct val="90000"/>
              </a:lnSpc>
            </a:pPr>
            <a:r>
              <a:rPr lang="ja-JP" altLang="ja-JP" dirty="0" smtClean="0"/>
              <a:t>オープンデータ化にかけた業務上のコストも、業務の効率化を生み、数年で相殺できる</a:t>
            </a:r>
          </a:p>
        </p:txBody>
      </p:sp>
      <p:sp>
        <p:nvSpPr>
          <p:cNvPr id="40965" name="Rectangle 2"/>
          <p:cNvSpPr txBox="1">
            <a:spLocks noChangeArrowheads="1"/>
          </p:cNvSpPr>
          <p:nvPr/>
        </p:nvSpPr>
        <p:spPr bwMode="auto">
          <a:xfrm>
            <a:off x="323850" y="49213"/>
            <a:ext cx="62293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⑦</a:t>
            </a:r>
            <a:endParaRPr lang="ja-JP" altLang="en-US" sz="2800" dirty="0"/>
          </a:p>
        </p:txBody>
      </p:sp>
    </p:spTree>
    <p:extLst>
      <p:ext uri="{BB962C8B-B14F-4D97-AF65-F5344CB8AC3E}">
        <p14:creationId xmlns:p14="http://schemas.microsoft.com/office/powerpoint/2010/main" val="3637501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オープンデータとは</a:t>
            </a:r>
            <a:endParaRPr kumimoji="1" lang="ja-JP" altLang="en-US" dirty="0"/>
          </a:p>
        </p:txBody>
      </p:sp>
      <p:sp>
        <p:nvSpPr>
          <p:cNvPr id="3" name="コンテンツ プレースホルダー 2"/>
          <p:cNvSpPr>
            <a:spLocks noGrp="1"/>
          </p:cNvSpPr>
          <p:nvPr>
            <p:ph idx="1"/>
          </p:nvPr>
        </p:nvSpPr>
        <p:spPr>
          <a:xfrm>
            <a:off x="323528" y="1410638"/>
            <a:ext cx="8208912" cy="4032448"/>
          </a:xfrm>
        </p:spPr>
        <p:txBody>
          <a:bodyPr>
            <a:normAutofit fontScale="92500" lnSpcReduction="10000"/>
          </a:bodyPr>
          <a:lstStyle/>
          <a:p>
            <a:r>
              <a:rPr lang="en-US" altLang="ja-JP" dirty="0"/>
              <a:t>“A piece of data or content is open if anyone is free to use, reuse, and redistribute it — subject only, at most, to the requirement to attribute and/or share-alike</a:t>
            </a:r>
            <a:r>
              <a:rPr lang="en-US" altLang="ja-JP" dirty="0" smtClean="0"/>
              <a:t>.”</a:t>
            </a:r>
          </a:p>
          <a:p>
            <a:pPr marL="0" indent="0">
              <a:buNone/>
            </a:pPr>
            <a:r>
              <a:rPr lang="ja-JP" altLang="en-US" dirty="0"/>
              <a:t>　</a:t>
            </a:r>
            <a:r>
              <a:rPr lang="ja-JP" altLang="en-US" dirty="0" smtClean="0"/>
              <a:t>　</a:t>
            </a:r>
            <a:r>
              <a:rPr lang="en-US" altLang="ja-JP" dirty="0" smtClean="0"/>
              <a:t>http</a:t>
            </a:r>
            <a:r>
              <a:rPr lang="en-US" altLang="ja-JP" dirty="0"/>
              <a:t>://opendefinition.org/ </a:t>
            </a:r>
            <a:r>
              <a:rPr lang="ja-JP" altLang="en-US" dirty="0" smtClean="0"/>
              <a:t>より</a:t>
            </a:r>
            <a:endParaRPr lang="en-US" altLang="ja-JP" dirty="0" smtClean="0"/>
          </a:p>
          <a:p>
            <a:r>
              <a:rPr lang="ja-JP" altLang="en-US" dirty="0" smtClean="0"/>
              <a:t>オープンデータ</a:t>
            </a:r>
            <a:r>
              <a:rPr lang="ja-JP" altLang="en-US" dirty="0"/>
              <a:t>とは、自由に使えて再利用もでき、かつ</a:t>
            </a:r>
            <a:r>
              <a:rPr lang="ja-JP" altLang="en-US" dirty="0">
                <a:solidFill>
                  <a:srgbClr val="FF0000"/>
                </a:solidFill>
              </a:rPr>
              <a:t>誰でも再配布できるようなデータ</a:t>
            </a:r>
            <a:r>
              <a:rPr lang="ja-JP" altLang="en-US" dirty="0"/>
              <a:t>のことである。従うべきはせいぜい「作者のクレジットを残す」あるいは「同じ条件で配布する」程度である。　　</a:t>
            </a:r>
            <a:endParaRPr kumimoji="1" lang="ja-JP" altLang="en-US" dirty="0"/>
          </a:p>
        </p:txBody>
      </p:sp>
      <p:sp>
        <p:nvSpPr>
          <p:cNvPr id="4" name="コンテンツ プレースホルダー 2"/>
          <p:cNvSpPr txBox="1">
            <a:spLocks/>
          </p:cNvSpPr>
          <p:nvPr/>
        </p:nvSpPr>
        <p:spPr>
          <a:xfrm>
            <a:off x="611560" y="5517232"/>
            <a:ext cx="8280920" cy="115212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smtClean="0"/>
              <a:t>オープンデータ　≠　</a:t>
            </a:r>
            <a:r>
              <a:rPr lang="ja-JP" altLang="en-US" dirty="0"/>
              <a:t>公開された</a:t>
            </a:r>
            <a:r>
              <a:rPr lang="ja-JP" altLang="en-US" dirty="0" smtClean="0"/>
              <a:t>データ</a:t>
            </a:r>
            <a:endParaRPr lang="en-US" altLang="ja-JP" dirty="0" smtClean="0"/>
          </a:p>
          <a:p>
            <a:pPr marL="0" indent="0">
              <a:buNone/>
            </a:pPr>
            <a:r>
              <a:rPr lang="ja-JP" altLang="en-US" dirty="0" smtClean="0"/>
              <a:t>≒　</a:t>
            </a:r>
            <a:r>
              <a:rPr lang="ja-JP" altLang="en-US" dirty="0" smtClean="0">
                <a:solidFill>
                  <a:srgbClr val="FF0000"/>
                </a:solidFill>
              </a:rPr>
              <a:t>オープンライセンスのデータ</a:t>
            </a:r>
            <a:r>
              <a:rPr lang="ja-JP" altLang="en-US" dirty="0" smtClean="0"/>
              <a:t>　　</a:t>
            </a:r>
            <a:endParaRPr lang="ja-JP" altLang="en-US" dirty="0"/>
          </a:p>
        </p:txBody>
      </p:sp>
    </p:spTree>
    <p:extLst>
      <p:ext uri="{BB962C8B-B14F-4D97-AF65-F5344CB8AC3E}">
        <p14:creationId xmlns:p14="http://schemas.microsoft.com/office/powerpoint/2010/main" val="2202359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67544" y="31665"/>
            <a:ext cx="8229600" cy="1143000"/>
          </a:xfrm>
        </p:spPr>
        <p:txBody>
          <a:bodyPr/>
          <a:lstStyle/>
          <a:p>
            <a:r>
              <a:rPr lang="ja-JP" altLang="en-US" sz="2800" dirty="0" smtClean="0">
                <a:solidFill>
                  <a:srgbClr val="FF0000"/>
                </a:solidFill>
              </a:rPr>
              <a:t>産業におけるオープンデータ活用の経済効果</a:t>
            </a:r>
            <a:r>
              <a:rPr lang="en-US" altLang="ja-JP" sz="2800" dirty="0" smtClean="0">
                <a:solidFill>
                  <a:srgbClr val="FF0000"/>
                </a:solidFill>
              </a:rPr>
              <a:t/>
            </a:r>
            <a:br>
              <a:rPr lang="en-US" altLang="ja-JP" sz="2800" dirty="0" smtClean="0">
                <a:solidFill>
                  <a:srgbClr val="FF0000"/>
                </a:solidFill>
              </a:rPr>
            </a:br>
            <a:r>
              <a:rPr lang="ja-JP" altLang="en-US" sz="2800" dirty="0" smtClean="0">
                <a:solidFill>
                  <a:srgbClr val="FF0000"/>
                </a:solidFill>
              </a:rPr>
              <a:t>＝オープンデータのビジネスモデル</a:t>
            </a:r>
            <a:endParaRPr lang="ja-JP" altLang="en-US" sz="2800" dirty="0" smtClean="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38145"/>
            <a:ext cx="7262812" cy="539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円/楕円 1"/>
          <p:cNvSpPr/>
          <p:nvPr/>
        </p:nvSpPr>
        <p:spPr>
          <a:xfrm>
            <a:off x="3491880" y="1297757"/>
            <a:ext cx="4536504" cy="48965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79166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9488"/>
            <a:ext cx="8229600" cy="1143000"/>
          </a:xfrm>
        </p:spPr>
        <p:txBody>
          <a:bodyPr/>
          <a:lstStyle/>
          <a:p>
            <a:r>
              <a:rPr lang="ja-JP" altLang="ja-JP" dirty="0"/>
              <a:t>オープンデータのビジネスモデル</a:t>
            </a:r>
            <a:endParaRPr kumimoji="1" lang="ja-JP" altLang="en-US" dirty="0"/>
          </a:p>
        </p:txBody>
      </p:sp>
      <p:sp>
        <p:nvSpPr>
          <p:cNvPr id="3" name="コンテンツ プレースホルダー 2"/>
          <p:cNvSpPr>
            <a:spLocks noGrp="1"/>
          </p:cNvSpPr>
          <p:nvPr>
            <p:ph idx="1"/>
          </p:nvPr>
        </p:nvSpPr>
        <p:spPr>
          <a:xfrm>
            <a:off x="467544" y="1052736"/>
            <a:ext cx="8229600" cy="4824536"/>
          </a:xfrm>
        </p:spPr>
        <p:txBody>
          <a:bodyPr>
            <a:noAutofit/>
          </a:bodyPr>
          <a:lstStyle/>
          <a:p>
            <a:pPr marL="514350" indent="-514350">
              <a:buFont typeface="+mj-ea"/>
              <a:buAutoNum type="circleNumDbPlain"/>
            </a:pPr>
            <a:r>
              <a:rPr lang="ja-JP" altLang="ja-JP" sz="2800" dirty="0" smtClean="0"/>
              <a:t>オープンデータを公開する前段階において、公的機関が保有しているデータを整理してオープンデータの公開を支援することに関わる市場</a:t>
            </a:r>
            <a:r>
              <a:rPr lang="ja-JP" altLang="en-US" sz="2800" dirty="0" smtClean="0"/>
              <a:t>。</a:t>
            </a:r>
            <a:endParaRPr lang="en-US" altLang="ja-JP" sz="2800" dirty="0" smtClean="0"/>
          </a:p>
          <a:p>
            <a:pPr marL="514350" indent="-514350">
              <a:buFont typeface="+mj-ea"/>
              <a:buAutoNum type="circleNumDbPlain"/>
            </a:pPr>
            <a:r>
              <a:rPr lang="ja-JP" altLang="ja-JP" sz="2800" dirty="0" smtClean="0"/>
              <a:t>オープンデータを公的機関の代わりに管理し、データ提供する場を作るブローカーのような役割を担う市場</a:t>
            </a:r>
            <a:r>
              <a:rPr lang="ja-JP" altLang="en-US" sz="2800" dirty="0" smtClean="0"/>
              <a:t>。</a:t>
            </a:r>
            <a:endParaRPr lang="en-US" altLang="ja-JP" sz="2800" dirty="0" smtClean="0"/>
          </a:p>
          <a:p>
            <a:pPr marL="514350" indent="-514350">
              <a:buFont typeface="+mj-ea"/>
              <a:buAutoNum type="circleNumDbPlain"/>
            </a:pPr>
            <a:r>
              <a:rPr lang="ja-JP" altLang="ja-JP" sz="2800" dirty="0" smtClean="0"/>
              <a:t>データをマップにして可視化したりデータセットにアクセスするためのアプリケーション開発など、事業者がオープンデータをより利用しやすくするための支援を行うことに関わる市場</a:t>
            </a:r>
            <a:r>
              <a:rPr lang="ja-JP" altLang="en-US" sz="2800" dirty="0" smtClean="0"/>
              <a:t>。</a:t>
            </a:r>
            <a:endParaRPr lang="en-US" altLang="ja-JP" sz="2800" dirty="0" smtClean="0"/>
          </a:p>
        </p:txBody>
      </p:sp>
    </p:spTree>
    <p:extLst>
      <p:ext uri="{BB962C8B-B14F-4D97-AF65-F5344CB8AC3E}">
        <p14:creationId xmlns:p14="http://schemas.microsoft.com/office/powerpoint/2010/main" val="9144392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9488"/>
            <a:ext cx="8229600" cy="1143000"/>
          </a:xfrm>
        </p:spPr>
        <p:txBody>
          <a:bodyPr/>
          <a:lstStyle/>
          <a:p>
            <a:r>
              <a:rPr lang="ja-JP" altLang="ja-JP" dirty="0"/>
              <a:t>オープンデータのビジネスモデル</a:t>
            </a:r>
            <a:endParaRPr kumimoji="1" lang="ja-JP" altLang="en-US" dirty="0"/>
          </a:p>
        </p:txBody>
      </p:sp>
      <p:sp>
        <p:nvSpPr>
          <p:cNvPr id="3" name="コンテンツ プレースホルダー 2"/>
          <p:cNvSpPr>
            <a:spLocks noGrp="1"/>
          </p:cNvSpPr>
          <p:nvPr>
            <p:ph idx="1"/>
          </p:nvPr>
        </p:nvSpPr>
        <p:spPr>
          <a:xfrm>
            <a:off x="467544" y="1268760"/>
            <a:ext cx="8229600" cy="4824536"/>
          </a:xfrm>
        </p:spPr>
        <p:txBody>
          <a:bodyPr>
            <a:noAutofit/>
          </a:bodyPr>
          <a:lstStyle/>
          <a:p>
            <a:pPr marL="514350" indent="-514350">
              <a:buFont typeface="+mj-ea"/>
              <a:buAutoNum type="circleNumDbPlain" startAt="4"/>
            </a:pPr>
            <a:r>
              <a:rPr lang="ja-JP" altLang="ja-JP" sz="2600" dirty="0" smtClean="0"/>
              <a:t>大量</a:t>
            </a:r>
            <a:r>
              <a:rPr lang="ja-JP" altLang="ja-JP" sz="2600" dirty="0"/>
              <a:t>のデータを収集・整理することでオープンデータのカタログのような存在となり、データそのものを提供することに関わる</a:t>
            </a:r>
            <a:r>
              <a:rPr lang="ja-JP" altLang="ja-JP" sz="2600" dirty="0" smtClean="0"/>
              <a:t>市場</a:t>
            </a:r>
            <a:r>
              <a:rPr lang="ja-JP" altLang="en-US" sz="2600" dirty="0" smtClean="0"/>
              <a:t>。</a:t>
            </a:r>
            <a:endParaRPr lang="en-US" altLang="ja-JP" sz="2600" dirty="0" smtClean="0"/>
          </a:p>
          <a:p>
            <a:pPr marL="514350" indent="-514350">
              <a:buFont typeface="+mj-ea"/>
              <a:buAutoNum type="circleNumDbPlain" startAt="4"/>
            </a:pPr>
            <a:r>
              <a:rPr lang="ja-JP" altLang="ja-JP" sz="2600" dirty="0" smtClean="0"/>
              <a:t>オープンデータ</a:t>
            </a:r>
            <a:r>
              <a:rPr lang="ja-JP" altLang="ja-JP" sz="2600" dirty="0"/>
              <a:t>を分析することで得たデータを基に既存のビジネスの精度を高め、より価値のあるサービスを展開していくことに関わる</a:t>
            </a:r>
            <a:r>
              <a:rPr lang="ja-JP" altLang="ja-JP" sz="2600" dirty="0" smtClean="0"/>
              <a:t>市場</a:t>
            </a:r>
            <a:r>
              <a:rPr lang="ja-JP" altLang="en-US" sz="2600" dirty="0" smtClean="0"/>
              <a:t>。</a:t>
            </a:r>
            <a:endParaRPr lang="en-US" altLang="ja-JP" sz="2600" dirty="0" smtClean="0"/>
          </a:p>
          <a:p>
            <a:pPr marL="514350" indent="-514350">
              <a:buFont typeface="+mj-ea"/>
              <a:buAutoNum type="circleNumDbPlain" startAt="4"/>
            </a:pPr>
            <a:r>
              <a:rPr lang="ja-JP" altLang="ja-JP" sz="2600" dirty="0" smtClean="0"/>
              <a:t>様々</a:t>
            </a:r>
            <a:r>
              <a:rPr lang="ja-JP" altLang="ja-JP" sz="2600" dirty="0"/>
              <a:t>なデータを分析・加工することで得た将来に関する予測データやそのデータを基にした新たなサービスを創出していくことに関わる</a:t>
            </a:r>
            <a:r>
              <a:rPr lang="ja-JP" altLang="ja-JP" sz="2600" dirty="0" smtClean="0"/>
              <a:t>市場</a:t>
            </a:r>
            <a:r>
              <a:rPr lang="ja-JP" altLang="en-US" sz="2600" dirty="0" smtClean="0"/>
              <a:t>。</a:t>
            </a:r>
            <a:endParaRPr lang="en-US" altLang="ja-JP" sz="2600" dirty="0" smtClean="0"/>
          </a:p>
          <a:p>
            <a:pPr marL="514350" indent="-514350">
              <a:buFont typeface="+mj-ea"/>
              <a:buAutoNum type="circleNumDbPlain" startAt="4"/>
            </a:pPr>
            <a:r>
              <a:rPr lang="ja-JP" altLang="en-US" sz="2600" dirty="0" smtClean="0"/>
              <a:t>その事業自体での収益性は見込めないが、その事業で得たデータやノウハウを他の事業で生かすことで結果的に収益等を伸ばしていくことに関わる市場。</a:t>
            </a:r>
          </a:p>
          <a:p>
            <a:pPr marL="0" indent="0">
              <a:buNone/>
            </a:pPr>
            <a:endParaRPr lang="en-US" altLang="ja-JP" sz="2600" dirty="0" smtClean="0"/>
          </a:p>
        </p:txBody>
      </p:sp>
    </p:spTree>
    <p:extLst>
      <p:ext uri="{BB962C8B-B14F-4D97-AF65-F5344CB8AC3E}">
        <p14:creationId xmlns:p14="http://schemas.microsoft.com/office/powerpoint/2010/main" val="24288139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13441" y="1103172"/>
            <a:ext cx="6565022" cy="546130"/>
          </a:xfrm>
        </p:spPr>
        <p:txBody>
          <a:bodyPr>
            <a:normAutofit fontScale="90000"/>
          </a:bodyPr>
          <a:lstStyle/>
          <a:p>
            <a:r>
              <a:rPr lang="ja-JP" altLang="ja-JP" dirty="0" smtClean="0"/>
              <a:t>①</a:t>
            </a:r>
            <a:r>
              <a:rPr lang="en-US" altLang="ja-JP" dirty="0"/>
              <a:t> Spikes </a:t>
            </a:r>
            <a:r>
              <a:rPr lang="en-US" altLang="ja-JP" dirty="0" smtClean="0"/>
              <a:t>Cavell(</a:t>
            </a:r>
            <a:r>
              <a:rPr lang="ja-JP" altLang="en-US" dirty="0" smtClean="0"/>
              <a:t>英</a:t>
            </a:r>
            <a:r>
              <a:rPr lang="en-US" altLang="ja-JP" dirty="0" smtClean="0"/>
              <a:t>)</a:t>
            </a:r>
            <a:endParaRPr kumimoji="1" lang="ja-JP" altLang="en-US" dirty="0"/>
          </a:p>
        </p:txBody>
      </p:sp>
      <p:sp>
        <p:nvSpPr>
          <p:cNvPr id="3" name="コンテンツ プレースホルダー 2"/>
          <p:cNvSpPr>
            <a:spLocks noGrp="1"/>
          </p:cNvSpPr>
          <p:nvPr>
            <p:ph idx="1"/>
          </p:nvPr>
        </p:nvSpPr>
        <p:spPr>
          <a:xfrm>
            <a:off x="444357" y="1654197"/>
            <a:ext cx="7015380" cy="3370910"/>
          </a:xfrm>
        </p:spPr>
        <p:txBody>
          <a:bodyPr>
            <a:noAutofit/>
          </a:bodyPr>
          <a:lstStyle/>
          <a:p>
            <a:r>
              <a:rPr lang="en-US" altLang="ja-JP" sz="2400" dirty="0"/>
              <a:t>Spikes </a:t>
            </a:r>
            <a:r>
              <a:rPr lang="en-US" altLang="ja-JP" sz="2400" dirty="0" smtClean="0"/>
              <a:t>Cavell</a:t>
            </a:r>
            <a:r>
              <a:rPr lang="ja-JP" altLang="en-US" sz="2400" dirty="0" smtClean="0"/>
              <a:t>は、</a:t>
            </a:r>
            <a:r>
              <a:rPr lang="ja-JP" altLang="ja-JP" sz="2400" dirty="0" smtClean="0"/>
              <a:t>公的機関</a:t>
            </a:r>
            <a:r>
              <a:rPr lang="ja-JP" altLang="en-US" sz="2400" dirty="0" smtClean="0"/>
              <a:t>が保有している</a:t>
            </a:r>
            <a:r>
              <a:rPr lang="ja-JP" altLang="ja-JP" sz="2400" dirty="0" smtClean="0"/>
              <a:t>データ</a:t>
            </a:r>
            <a:r>
              <a:rPr lang="ja-JP" altLang="en-US" sz="2400" dirty="0"/>
              <a:t>の</a:t>
            </a:r>
            <a:r>
              <a:rPr lang="ja-JP" altLang="ja-JP" sz="2400" dirty="0" smtClean="0"/>
              <a:t>オープン化</a:t>
            </a:r>
            <a:r>
              <a:rPr lang="ja-JP" altLang="en-US" sz="2400" dirty="0" smtClean="0"/>
              <a:t>を支援し、  </a:t>
            </a:r>
            <a:r>
              <a:rPr lang="ja-JP" altLang="ja-JP" sz="2400" dirty="0" smtClean="0"/>
              <a:t>データ</a:t>
            </a:r>
            <a:r>
              <a:rPr lang="ja-JP" altLang="ja-JP" sz="2400" dirty="0"/>
              <a:t>の洗浄や分類と</a:t>
            </a:r>
            <a:r>
              <a:rPr lang="ja-JP" altLang="ja-JP" sz="2400" dirty="0" smtClean="0"/>
              <a:t>いった</a:t>
            </a:r>
            <a:r>
              <a:rPr lang="ja-JP" altLang="en-US" sz="2400" dirty="0" smtClean="0"/>
              <a:t>支援・</a:t>
            </a:r>
            <a:r>
              <a:rPr lang="ja-JP" altLang="ja-JP" sz="2400" dirty="0" smtClean="0"/>
              <a:t>サービスを</a:t>
            </a:r>
            <a:r>
              <a:rPr lang="ja-JP" altLang="en-US" sz="2400" dirty="0" smtClean="0"/>
              <a:t>行っている。</a:t>
            </a:r>
            <a:endParaRPr lang="en-US" altLang="ja-JP" sz="2400" dirty="0" smtClean="0"/>
          </a:p>
          <a:p>
            <a:r>
              <a:rPr kumimoji="1" lang="ja-JP" altLang="en-US" sz="2400" dirty="0" smtClean="0"/>
              <a:t>そうしたサービスを有償で提供することで収益を得る。</a:t>
            </a:r>
            <a:endParaRPr kumimoji="1" lang="en-US" altLang="ja-JP" sz="2400" dirty="0" smtClean="0"/>
          </a:p>
          <a:p>
            <a:endParaRPr kumimoji="1" lang="ja-JP" altLang="en-US" sz="2400" dirty="0"/>
          </a:p>
        </p:txBody>
      </p:sp>
      <p:sp>
        <p:nvSpPr>
          <p:cNvPr id="6"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36908224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65780" y="1028711"/>
            <a:ext cx="5119729" cy="400059"/>
          </a:xfrm>
        </p:spPr>
        <p:txBody>
          <a:bodyPr>
            <a:noAutofit/>
          </a:bodyPr>
          <a:lstStyle/>
          <a:p>
            <a:r>
              <a:rPr lang="ja-JP" altLang="en-US" sz="2100" dirty="0"/>
              <a:t>②</a:t>
            </a:r>
            <a:r>
              <a:rPr lang="ja-JP" altLang="ja-JP" sz="2100" dirty="0"/>
              <a:t>「オープンデータポータルソフト」</a:t>
            </a:r>
            <a:endParaRPr lang="ja-JP" altLang="en-US" sz="2100" dirty="0"/>
          </a:p>
        </p:txBody>
      </p:sp>
      <p:sp>
        <p:nvSpPr>
          <p:cNvPr id="3" name="コンテンツ プレースホルダー 2"/>
          <p:cNvSpPr>
            <a:spLocks noGrp="1"/>
          </p:cNvSpPr>
          <p:nvPr>
            <p:ph idx="1"/>
          </p:nvPr>
        </p:nvSpPr>
        <p:spPr>
          <a:xfrm>
            <a:off x="467544" y="1628800"/>
            <a:ext cx="7992888" cy="3526463"/>
          </a:xfrm>
        </p:spPr>
        <p:txBody>
          <a:bodyPr>
            <a:normAutofit fontScale="85000" lnSpcReduction="10000"/>
          </a:bodyPr>
          <a:lstStyle/>
          <a:p>
            <a:r>
              <a:rPr lang="ja-JP" altLang="en-US" dirty="0"/>
              <a:t>「オープンデータポータルソフト</a:t>
            </a:r>
            <a:r>
              <a:rPr lang="ja-JP" altLang="en-US" dirty="0" smtClean="0"/>
              <a:t>」は</a:t>
            </a:r>
            <a:r>
              <a:rPr lang="ja-JP" altLang="en-US" dirty="0"/>
              <a:t>株式会社日立</a:t>
            </a:r>
            <a:r>
              <a:rPr lang="ja-JP" altLang="en-US" dirty="0" smtClean="0"/>
              <a:t>システムズによって提供</a:t>
            </a:r>
            <a:r>
              <a:rPr lang="ja-JP" altLang="en-US" dirty="0"/>
              <a:t>されて</a:t>
            </a:r>
            <a:r>
              <a:rPr lang="ja-JP" altLang="en-US" dirty="0" smtClean="0"/>
              <a:t>いるサービスで、官公庁</a:t>
            </a:r>
            <a:r>
              <a:rPr lang="ja-JP" altLang="en-US" dirty="0"/>
              <a:t>や自治体などの公共機関でのオープンデータの公開基盤整備を支援</a:t>
            </a:r>
            <a:r>
              <a:rPr lang="ja-JP" altLang="en-US" dirty="0" smtClean="0"/>
              <a:t>するものである。</a:t>
            </a:r>
            <a:endParaRPr lang="en-US" altLang="ja-JP" dirty="0" smtClean="0"/>
          </a:p>
          <a:p>
            <a:r>
              <a:rPr lang="ja-JP" altLang="en-US" dirty="0" smtClean="0"/>
              <a:t>イギリス</a:t>
            </a:r>
            <a:r>
              <a:rPr lang="ja-JP" altLang="en-US" dirty="0"/>
              <a:t>の非営利団体</a:t>
            </a:r>
            <a:r>
              <a:rPr lang="en-US" altLang="ja-JP" dirty="0"/>
              <a:t>Open Knowledge Foundation</a:t>
            </a:r>
            <a:r>
              <a:rPr lang="ja-JP" altLang="en-US" dirty="0"/>
              <a:t>が開発、サポートしているオープンソースのデータカタログサイト構築用</a:t>
            </a:r>
            <a:r>
              <a:rPr lang="ja-JP" altLang="en-US" dirty="0" smtClean="0"/>
              <a:t>ソフトウェアである「</a:t>
            </a:r>
            <a:r>
              <a:rPr lang="en-US" altLang="ja-JP" dirty="0" smtClean="0"/>
              <a:t>CKAN</a:t>
            </a:r>
            <a:r>
              <a:rPr lang="ja-JP" altLang="en-US" dirty="0" smtClean="0"/>
              <a:t>」（</a:t>
            </a:r>
            <a:r>
              <a:rPr lang="ja-JP" altLang="en-US" dirty="0"/>
              <a:t>シーカン）をベース</a:t>
            </a:r>
            <a:r>
              <a:rPr lang="ja-JP" altLang="en-US" dirty="0" smtClean="0"/>
              <a:t>に、日本版に改良した「</a:t>
            </a:r>
            <a:r>
              <a:rPr lang="ja-JP" altLang="en-US" dirty="0"/>
              <a:t>オープンデータポータルソフト」を</a:t>
            </a:r>
            <a:r>
              <a:rPr lang="en-US" altLang="ja-JP" dirty="0"/>
              <a:t>2014</a:t>
            </a:r>
            <a:r>
              <a:rPr lang="ja-JP" altLang="en-US" dirty="0"/>
              <a:t>年</a:t>
            </a:r>
            <a:r>
              <a:rPr lang="en-US" altLang="ja-JP" dirty="0"/>
              <a:t>10</a:t>
            </a:r>
            <a:r>
              <a:rPr lang="ja-JP" altLang="en-US" dirty="0"/>
              <a:t>月から提供</a:t>
            </a:r>
            <a:r>
              <a:rPr lang="ja-JP" altLang="en-US" dirty="0" smtClean="0"/>
              <a:t>してい</a:t>
            </a:r>
            <a:r>
              <a:rPr lang="ja-JP" altLang="en-US" dirty="0"/>
              <a:t>る</a:t>
            </a:r>
            <a:r>
              <a:rPr lang="ja-JP" altLang="en-US" dirty="0" smtClean="0"/>
              <a:t>。</a:t>
            </a:r>
            <a:endParaRPr kumimoji="1" lang="ja-JP" altLang="en-US" dirty="0"/>
          </a:p>
        </p:txBody>
      </p:sp>
      <p:sp>
        <p:nvSpPr>
          <p:cNvPr id="4"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18328056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3608" y="849466"/>
            <a:ext cx="2714222" cy="618186"/>
          </a:xfrm>
        </p:spPr>
        <p:txBody>
          <a:bodyPr>
            <a:normAutofit fontScale="90000"/>
          </a:bodyPr>
          <a:lstStyle/>
          <a:p>
            <a:r>
              <a:rPr kumimoji="1" lang="ja-JP" altLang="en-US" dirty="0" smtClean="0"/>
              <a:t>③</a:t>
            </a:r>
            <a:r>
              <a:rPr lang="en-US" altLang="ja-JP" dirty="0"/>
              <a:t> </a:t>
            </a:r>
            <a:r>
              <a:rPr lang="en-US" altLang="ja-JP" dirty="0" err="1"/>
              <a:t>MapBox</a:t>
            </a:r>
            <a:endParaRPr kumimoji="1" lang="ja-JP" altLang="en-US" dirty="0"/>
          </a:p>
        </p:txBody>
      </p:sp>
      <p:sp>
        <p:nvSpPr>
          <p:cNvPr id="3" name="コンテンツ プレースホルダー 2"/>
          <p:cNvSpPr>
            <a:spLocks noGrp="1"/>
          </p:cNvSpPr>
          <p:nvPr>
            <p:ph idx="1"/>
          </p:nvPr>
        </p:nvSpPr>
        <p:spPr>
          <a:xfrm>
            <a:off x="752207" y="1772816"/>
            <a:ext cx="6686550" cy="2833217"/>
          </a:xfrm>
        </p:spPr>
        <p:txBody>
          <a:bodyPr>
            <a:normAutofit/>
          </a:bodyPr>
          <a:lstStyle/>
          <a:p>
            <a:r>
              <a:rPr lang="ja-JP" altLang="ja-JP" sz="2600" dirty="0"/>
              <a:t>オープンデータを利用</a:t>
            </a:r>
            <a:r>
              <a:rPr lang="ja-JP" altLang="ja-JP" sz="2600" dirty="0" smtClean="0"/>
              <a:t>して</a:t>
            </a:r>
            <a:r>
              <a:rPr lang="ja-JP" altLang="en-US" sz="2600" dirty="0" smtClean="0"/>
              <a:t>オリジナルの</a:t>
            </a:r>
            <a:r>
              <a:rPr lang="ja-JP" altLang="ja-JP" sz="2600" dirty="0" smtClean="0"/>
              <a:t>オンラインマップ</a:t>
            </a:r>
            <a:r>
              <a:rPr lang="ja-JP" altLang="ja-JP" sz="2600" dirty="0"/>
              <a:t>を</a:t>
            </a:r>
            <a:r>
              <a:rPr lang="ja-JP" altLang="ja-JP" sz="2600" dirty="0" smtClean="0"/>
              <a:t>作製</a:t>
            </a:r>
            <a:r>
              <a:rPr lang="ja-JP" altLang="en-US" sz="2600" dirty="0" smtClean="0"/>
              <a:t>、公開できるサービスである。</a:t>
            </a:r>
            <a:endParaRPr lang="en-US" altLang="ja-JP" sz="2600" dirty="0" smtClean="0"/>
          </a:p>
          <a:p>
            <a:r>
              <a:rPr lang="en-US" altLang="ja-JP" sz="2600" dirty="0" smtClean="0"/>
              <a:t>Map</a:t>
            </a:r>
            <a:r>
              <a:rPr lang="ja-JP" altLang="en-US" sz="2600" dirty="0" smtClean="0"/>
              <a:t> </a:t>
            </a:r>
            <a:r>
              <a:rPr lang="en-US" altLang="ja-JP" sz="2600" dirty="0" smtClean="0"/>
              <a:t>Box</a:t>
            </a:r>
            <a:r>
              <a:rPr lang="ja-JP" altLang="en-US" sz="2600" dirty="0" smtClean="0"/>
              <a:t>は無料で始めることができるが、より高度なマップを作成しようと思えば有料のプランを使用する必要がある。</a:t>
            </a:r>
            <a:endParaRPr lang="en-US" altLang="ja-JP" sz="2600" dirty="0" smtClean="0"/>
          </a:p>
          <a:p>
            <a:endParaRPr kumimoji="1" lang="ja-JP" altLang="en-US"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26492201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914696"/>
            <a:ext cx="4531976" cy="788877"/>
          </a:xfrm>
        </p:spPr>
        <p:txBody>
          <a:bodyPr>
            <a:normAutofit/>
          </a:bodyPr>
          <a:lstStyle/>
          <a:p>
            <a:r>
              <a:rPr kumimoji="1" lang="ja-JP" altLang="en-US" dirty="0" smtClean="0"/>
              <a:t>④</a:t>
            </a:r>
            <a:r>
              <a:rPr lang="ja-JP" altLang="ja-JP" dirty="0" smtClean="0"/>
              <a:t>カーリル</a:t>
            </a:r>
            <a:endParaRPr kumimoji="1" lang="ja-JP" altLang="en-US" dirty="0"/>
          </a:p>
        </p:txBody>
      </p:sp>
      <p:sp>
        <p:nvSpPr>
          <p:cNvPr id="3" name="コンテンツ プレースホルダー 2"/>
          <p:cNvSpPr>
            <a:spLocks noGrp="1"/>
          </p:cNvSpPr>
          <p:nvPr>
            <p:ph idx="1"/>
          </p:nvPr>
        </p:nvSpPr>
        <p:spPr>
          <a:xfrm>
            <a:off x="467544" y="1703573"/>
            <a:ext cx="7848872" cy="3052006"/>
          </a:xfrm>
        </p:spPr>
        <p:txBody>
          <a:bodyPr>
            <a:normAutofit/>
          </a:bodyPr>
          <a:lstStyle/>
          <a:p>
            <a:r>
              <a:rPr lang="ja-JP" altLang="en-US" sz="2400" dirty="0"/>
              <a:t>カーリル</a:t>
            </a:r>
            <a:r>
              <a:rPr lang="ja-JP" altLang="en-US" sz="2400" dirty="0" smtClean="0"/>
              <a:t>は、全国</a:t>
            </a:r>
            <a:r>
              <a:rPr lang="en-US" altLang="ja-JP" sz="2400" dirty="0"/>
              <a:t>6</a:t>
            </a:r>
            <a:r>
              <a:rPr lang="ja-JP" altLang="en-US" sz="2400" dirty="0"/>
              <a:t>千以上の公共図書館、大学図書館における蔵書と貸出状況を一括検索できる</a:t>
            </a:r>
            <a:r>
              <a:rPr lang="ja-JP" altLang="en-US" sz="2400" dirty="0" smtClean="0"/>
              <a:t>サービスである。</a:t>
            </a:r>
            <a:endParaRPr lang="en-US" altLang="ja-JP" sz="2400" dirty="0" smtClean="0"/>
          </a:p>
          <a:p>
            <a:r>
              <a:rPr kumimoji="1" lang="ja-JP" altLang="en-US" sz="2400" dirty="0" smtClean="0"/>
              <a:t>ユーザーは無料でサービスを利用できる。</a:t>
            </a:r>
            <a:endParaRPr kumimoji="1" lang="en-US" altLang="ja-JP" sz="2400" dirty="0" smtClean="0"/>
          </a:p>
          <a:p>
            <a:r>
              <a:rPr lang="ja-JP" altLang="en-US" sz="2400" dirty="0" smtClean="0"/>
              <a:t>そのため、主な収入源は広告収入となっている。</a:t>
            </a:r>
            <a:endParaRPr lang="en-US" altLang="ja-JP" sz="2400" dirty="0" smtClean="0"/>
          </a:p>
          <a:p>
            <a:endParaRPr kumimoji="1" lang="ja-JP" altLang="en-US" sz="2400"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dirty="0" smtClean="0"/>
              <a:t>オープンデータのビジネスモデル</a:t>
            </a:r>
            <a:endParaRPr lang="ja-JP" altLang="en-US" dirty="0"/>
          </a:p>
        </p:txBody>
      </p:sp>
    </p:spTree>
    <p:extLst>
      <p:ext uri="{BB962C8B-B14F-4D97-AF65-F5344CB8AC3E}">
        <p14:creationId xmlns:p14="http://schemas.microsoft.com/office/powerpoint/2010/main" val="24321594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764704"/>
            <a:ext cx="3347864" cy="648072"/>
          </a:xfrm>
        </p:spPr>
        <p:txBody>
          <a:bodyPr>
            <a:normAutofit fontScale="90000"/>
          </a:bodyPr>
          <a:lstStyle/>
          <a:p>
            <a:r>
              <a:rPr kumimoji="1" lang="ja-JP" altLang="en-US" dirty="0" smtClean="0"/>
              <a:t>⑤</a:t>
            </a:r>
            <a:r>
              <a:rPr lang="en-US" altLang="ja-JP" dirty="0"/>
              <a:t> </a:t>
            </a:r>
            <a:r>
              <a:rPr lang="en-US" altLang="ja-JP" dirty="0" err="1"/>
              <a:t>Zaim</a:t>
            </a:r>
            <a:endParaRPr kumimoji="1" lang="ja-JP" altLang="en-US" dirty="0"/>
          </a:p>
        </p:txBody>
      </p:sp>
      <p:sp>
        <p:nvSpPr>
          <p:cNvPr id="3" name="コンテンツ プレースホルダー 2"/>
          <p:cNvSpPr>
            <a:spLocks noGrp="1"/>
          </p:cNvSpPr>
          <p:nvPr>
            <p:ph idx="1"/>
          </p:nvPr>
        </p:nvSpPr>
        <p:spPr>
          <a:xfrm>
            <a:off x="467544" y="1556792"/>
            <a:ext cx="7992888" cy="3233258"/>
          </a:xfrm>
        </p:spPr>
        <p:txBody>
          <a:bodyPr>
            <a:normAutofit fontScale="85000" lnSpcReduction="10000"/>
          </a:bodyPr>
          <a:lstStyle/>
          <a:p>
            <a:r>
              <a:rPr lang="ja-JP" altLang="ja-JP" dirty="0" smtClean="0"/>
              <a:t>日本</a:t>
            </a:r>
            <a:r>
              <a:rPr lang="ja-JP" altLang="ja-JP" dirty="0"/>
              <a:t>最大のオンライン</a:t>
            </a:r>
            <a:r>
              <a:rPr lang="ja-JP" altLang="ja-JP" dirty="0" smtClean="0"/>
              <a:t>家計簿</a:t>
            </a:r>
            <a:r>
              <a:rPr lang="ja-JP" altLang="en-US" dirty="0" smtClean="0"/>
              <a:t>アプリである「</a:t>
            </a:r>
            <a:r>
              <a:rPr lang="en-US" altLang="ja-JP" dirty="0" err="1" smtClean="0"/>
              <a:t>Zaim</a:t>
            </a:r>
            <a:r>
              <a:rPr lang="ja-JP" altLang="en-US" dirty="0" smtClean="0"/>
              <a:t>」による</a:t>
            </a:r>
            <a:r>
              <a:rPr lang="ja-JP" altLang="ja-JP" dirty="0" smtClean="0"/>
              <a:t>サービス</a:t>
            </a:r>
            <a:r>
              <a:rPr lang="ja-JP" altLang="en-US" dirty="0" smtClean="0"/>
              <a:t>で、</a:t>
            </a:r>
            <a:r>
              <a:rPr lang="ja-JP" altLang="ja-JP" dirty="0"/>
              <a:t>家計簿の記録から申請可能な給付金や手当・控除を教えてくれる「わたしの給付金」という</a:t>
            </a:r>
            <a:r>
              <a:rPr lang="ja-JP" altLang="ja-JP" dirty="0" smtClean="0"/>
              <a:t>サービス</a:t>
            </a:r>
            <a:r>
              <a:rPr lang="ja-JP" altLang="en-US" dirty="0" smtClean="0"/>
              <a:t>が提供されている。</a:t>
            </a:r>
            <a:endParaRPr lang="en-US" altLang="ja-JP" dirty="0" smtClean="0"/>
          </a:p>
          <a:p>
            <a:r>
              <a:rPr lang="ja-JP" altLang="en-US" dirty="0"/>
              <a:t>全国</a:t>
            </a:r>
            <a:r>
              <a:rPr lang="en-US" altLang="ja-JP" dirty="0" smtClean="0"/>
              <a:t>1,718</a:t>
            </a:r>
            <a:r>
              <a:rPr lang="ja-JP" altLang="en-US" dirty="0"/>
              <a:t>自治体のほぼすべての自治体の給付金</a:t>
            </a:r>
            <a:r>
              <a:rPr lang="ja-JP" altLang="en-US" dirty="0" smtClean="0"/>
              <a:t>情報の提供を行っている。</a:t>
            </a:r>
            <a:endParaRPr lang="en-US" altLang="ja-JP" dirty="0" smtClean="0"/>
          </a:p>
          <a:p>
            <a:r>
              <a:rPr kumimoji="1" lang="ja-JP" altLang="en-US" dirty="0" smtClean="0"/>
              <a:t>基本は使用料無料だが、一部有料コンテンツを含んでいる。</a:t>
            </a:r>
            <a:endParaRPr kumimoji="1" lang="ja-JP" altLang="en-US"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29876342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908720"/>
            <a:ext cx="4104456" cy="683576"/>
          </a:xfrm>
        </p:spPr>
        <p:txBody>
          <a:bodyPr>
            <a:normAutofit fontScale="90000"/>
          </a:bodyPr>
          <a:lstStyle/>
          <a:p>
            <a:r>
              <a:rPr kumimoji="1" lang="ja-JP" altLang="en-US" dirty="0" smtClean="0"/>
              <a:t>⑥</a:t>
            </a:r>
            <a:r>
              <a:rPr lang="en-US" altLang="ja-JP" dirty="0"/>
              <a:t> BIVALE</a:t>
            </a:r>
            <a:endParaRPr kumimoji="1" lang="ja-JP" altLang="en-US" dirty="0"/>
          </a:p>
        </p:txBody>
      </p:sp>
      <p:sp>
        <p:nvSpPr>
          <p:cNvPr id="3" name="コンテンツ プレースホルダー 2"/>
          <p:cNvSpPr>
            <a:spLocks noGrp="1"/>
          </p:cNvSpPr>
          <p:nvPr>
            <p:ph idx="1"/>
          </p:nvPr>
        </p:nvSpPr>
        <p:spPr>
          <a:xfrm>
            <a:off x="658618" y="1592296"/>
            <a:ext cx="8013576" cy="4180797"/>
          </a:xfrm>
        </p:spPr>
        <p:txBody>
          <a:bodyPr>
            <a:noAutofit/>
          </a:bodyPr>
          <a:lstStyle/>
          <a:p>
            <a:r>
              <a:rPr lang="en-US" altLang="ja-JP" sz="2400" dirty="0" smtClean="0"/>
              <a:t>BIVALE(</a:t>
            </a:r>
            <a:r>
              <a:rPr lang="ja-JP" altLang="en-US" sz="2400" dirty="0" smtClean="0"/>
              <a:t>ビヴァーレ</a:t>
            </a:r>
            <a:r>
              <a:rPr lang="en-US" altLang="ja-JP" sz="2400" dirty="0" smtClean="0"/>
              <a:t>)</a:t>
            </a:r>
            <a:r>
              <a:rPr lang="ja-JP" altLang="en-US" sz="2400" dirty="0"/>
              <a:t>は、ビル管理における豊富な</a:t>
            </a:r>
            <a:r>
              <a:rPr lang="ja-JP" altLang="en-US" sz="2400" dirty="0" smtClean="0"/>
              <a:t>ノウハウや天気</a:t>
            </a:r>
            <a:r>
              <a:rPr lang="ja-JP" altLang="en-US" sz="2400" dirty="0"/>
              <a:t>予報データ</a:t>
            </a:r>
            <a:r>
              <a:rPr lang="ja-JP" altLang="en-US" sz="2400" dirty="0" smtClean="0"/>
              <a:t>を生かして、</a:t>
            </a:r>
            <a:r>
              <a:rPr lang="ja-JP" altLang="en-US" sz="2400" dirty="0"/>
              <a:t>ビルのテナントが毎月のエアコン電力使用量削減目標を設定するだけで</a:t>
            </a:r>
            <a:r>
              <a:rPr lang="ja-JP" altLang="en-US" sz="2400" dirty="0" smtClean="0"/>
              <a:t>、天気予報データからエアコン</a:t>
            </a:r>
            <a:r>
              <a:rPr lang="ja-JP" altLang="en-US" sz="2400" dirty="0"/>
              <a:t>負荷を予測し、省エネ運転スケジュールを自動</a:t>
            </a:r>
            <a:r>
              <a:rPr lang="ja-JP" altLang="en-US" sz="2400" dirty="0" smtClean="0"/>
              <a:t>設定するというサービスである。また、毎日</a:t>
            </a:r>
            <a:r>
              <a:rPr lang="ja-JP" altLang="en-US" sz="2400" dirty="0"/>
              <a:t>の実績値と最新の天気予報データから運転スケジュールを</a:t>
            </a:r>
            <a:r>
              <a:rPr lang="ja-JP" altLang="en-US" sz="2400" dirty="0" smtClean="0"/>
              <a:t>再作成し、目標</a:t>
            </a:r>
            <a:r>
              <a:rPr lang="ja-JP" altLang="en-US" sz="2400" dirty="0"/>
              <a:t>の達成が不可能と判断した</a:t>
            </a:r>
            <a:r>
              <a:rPr lang="ja-JP" altLang="en-US" sz="2400" dirty="0" smtClean="0"/>
              <a:t>場合には再設定</a:t>
            </a:r>
            <a:r>
              <a:rPr lang="ja-JP" altLang="en-US" sz="2400" dirty="0"/>
              <a:t>を促すアラート機能もある</a:t>
            </a:r>
            <a:r>
              <a:rPr lang="ja-JP" altLang="en-US" sz="2400" dirty="0" smtClean="0"/>
              <a:t>。</a:t>
            </a:r>
            <a:endParaRPr lang="en-US" altLang="ja-JP" sz="2400" dirty="0" smtClean="0"/>
          </a:p>
          <a:p>
            <a:endParaRPr kumimoji="1" lang="ja-JP" altLang="en-US" sz="2400" dirty="0"/>
          </a:p>
        </p:txBody>
      </p:sp>
      <p:sp>
        <p:nvSpPr>
          <p:cNvPr id="6"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42541978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2051" y="901634"/>
            <a:ext cx="6683765" cy="594425"/>
          </a:xfrm>
        </p:spPr>
        <p:txBody>
          <a:bodyPr>
            <a:normAutofit/>
          </a:bodyPr>
          <a:lstStyle/>
          <a:p>
            <a:r>
              <a:rPr lang="ja-JP" altLang="en-US" sz="2100" dirty="0"/>
              <a:t>⑦</a:t>
            </a:r>
            <a:r>
              <a:rPr lang="ja-JP" altLang="ja-JP" sz="2100" dirty="0"/>
              <a:t>市民参加型の行政：千葉県千葉市</a:t>
            </a:r>
            <a:endParaRPr lang="ja-JP" altLang="en-US" sz="2100" dirty="0"/>
          </a:p>
        </p:txBody>
      </p:sp>
      <p:sp>
        <p:nvSpPr>
          <p:cNvPr id="3" name="コンテンツ プレースホルダー 2"/>
          <p:cNvSpPr>
            <a:spLocks noGrp="1"/>
          </p:cNvSpPr>
          <p:nvPr>
            <p:ph idx="1"/>
          </p:nvPr>
        </p:nvSpPr>
        <p:spPr>
          <a:xfrm>
            <a:off x="483764" y="1557403"/>
            <a:ext cx="8660236" cy="3852632"/>
          </a:xfrm>
        </p:spPr>
        <p:txBody>
          <a:bodyPr>
            <a:normAutofit/>
          </a:bodyPr>
          <a:lstStyle/>
          <a:p>
            <a:r>
              <a:rPr lang="ja-JP" altLang="ja-JP" sz="2400" dirty="0"/>
              <a:t>市民参加型の行政の</a:t>
            </a:r>
            <a:r>
              <a:rPr lang="ja-JP" altLang="ja-JP" sz="2400" dirty="0" smtClean="0"/>
              <a:t>取り組み</a:t>
            </a:r>
            <a:r>
              <a:rPr lang="ja-JP" altLang="en-US" sz="2400" dirty="0" smtClean="0"/>
              <a:t>・・・</a:t>
            </a:r>
            <a:r>
              <a:rPr lang="ja-JP" altLang="ja-JP" sz="2400" dirty="0"/>
              <a:t>「ちばレポ（ちば市民協働レポート）</a:t>
            </a:r>
            <a:r>
              <a:rPr lang="ja-JP" altLang="ja-JP" sz="2400" dirty="0" smtClean="0"/>
              <a:t>」</a:t>
            </a:r>
            <a:endParaRPr lang="en-US" altLang="ja-JP" sz="2400" dirty="0" smtClean="0"/>
          </a:p>
          <a:p>
            <a:r>
              <a:rPr lang="ja-JP" altLang="ja-JP" sz="2400" dirty="0" smtClean="0"/>
              <a:t>この</a:t>
            </a:r>
            <a:r>
              <a:rPr lang="ja-JP" altLang="ja-JP" sz="2400" dirty="0"/>
              <a:t>取り組みはオープンデータの、行政と市民が双方向に情報を共有するという概念に基づいたものである。このように行政に市民が参加することで行政の業務も効率化、透明化でき、コストの削減にもつながる。</a:t>
            </a:r>
            <a:endParaRPr lang="en-US" altLang="ja-JP" sz="2400" dirty="0" smtClean="0"/>
          </a:p>
          <a:p>
            <a:endParaRPr lang="en-US" altLang="ja-JP" sz="2400" dirty="0" smtClean="0"/>
          </a:p>
          <a:p>
            <a:endParaRPr lang="en-US" altLang="ja-JP" sz="2400" dirty="0" smtClean="0"/>
          </a:p>
          <a:p>
            <a:endParaRPr kumimoji="1" lang="ja-JP" altLang="en-US" sz="2400"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3682062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様々なオープンデータライセンス</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en-US" altLang="ja-JP" dirty="0"/>
              <a:t>Creative Commons </a:t>
            </a:r>
            <a:r>
              <a:rPr lang="en-US" altLang="ja-JP" dirty="0" err="1"/>
              <a:t>CCZero</a:t>
            </a:r>
            <a:r>
              <a:rPr lang="en-US" altLang="ja-JP" dirty="0"/>
              <a:t> (CC0)</a:t>
            </a:r>
          </a:p>
          <a:p>
            <a:r>
              <a:rPr lang="en-US" altLang="ja-JP" dirty="0"/>
              <a:t>Open Data Commons Public Domain Dedication and </a:t>
            </a:r>
            <a:r>
              <a:rPr lang="en-US" altLang="ja-JP" dirty="0" err="1"/>
              <a:t>Licence</a:t>
            </a:r>
            <a:r>
              <a:rPr lang="en-US" altLang="ja-JP" dirty="0"/>
              <a:t> (PDDL)</a:t>
            </a:r>
          </a:p>
          <a:p>
            <a:r>
              <a:rPr lang="en-US" altLang="ja-JP" dirty="0"/>
              <a:t>Creative Commons Attribution (CC-BY)</a:t>
            </a:r>
          </a:p>
          <a:p>
            <a:r>
              <a:rPr lang="en-US" altLang="ja-JP" dirty="0"/>
              <a:t>Open Data Commons Attribution License (ODC-BY)</a:t>
            </a:r>
          </a:p>
          <a:p>
            <a:r>
              <a:rPr lang="en-US" altLang="ja-JP" dirty="0"/>
              <a:t>Creative Commons Attribution Share-Alike (CC-BY-SA)</a:t>
            </a:r>
          </a:p>
          <a:p>
            <a:r>
              <a:rPr lang="en-US" altLang="ja-JP" dirty="0"/>
              <a:t>Open Data Commons Open Database License (</a:t>
            </a:r>
            <a:r>
              <a:rPr lang="en-US" altLang="ja-JP" dirty="0" err="1"/>
              <a:t>OdbL</a:t>
            </a:r>
            <a:r>
              <a:rPr lang="en-US" altLang="ja-JP" dirty="0"/>
              <a:t>)</a:t>
            </a:r>
          </a:p>
          <a:p>
            <a:r>
              <a:rPr lang="en-US" altLang="ja-JP" dirty="0"/>
              <a:t>Free Art License (FAL)</a:t>
            </a:r>
            <a:endParaRPr kumimoji="1" lang="ja-JP" altLang="en-US" dirty="0"/>
          </a:p>
        </p:txBody>
      </p:sp>
      <p:pic>
        <p:nvPicPr>
          <p:cNvPr id="2050" name="Picture 2" descr="https://encrypted-tbn1.gstatic.com/images?q=tbn:ANd9GcR9Fv9HNwJ3rcvYfWV--gDah5kYChSIG9OP-fIORwQcm1mT4ia8A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79" y="5373216"/>
            <a:ext cx="2175341" cy="12241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Sw-V_NrtS6KC3OvV6BiDlyvBglMiqc1dvs8ROZCFUeT5Rfj0o5R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924804"/>
            <a:ext cx="2736304" cy="6919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encrypted-tbn3.gstatic.com/images?q=tbn:ANd9GcTDrSyIfso2iQBqRstvgs78VwnVSb4kbIC8ajiQX5K2UflMhKC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4662048"/>
            <a:ext cx="1368152" cy="1422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80059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1795" y="528387"/>
            <a:ext cx="6683765" cy="365825"/>
          </a:xfrm>
        </p:spPr>
        <p:txBody>
          <a:bodyPr>
            <a:normAutofit fontScale="90000"/>
          </a:bodyPr>
          <a:lstStyle/>
          <a:p>
            <a:r>
              <a:rPr kumimoji="1" lang="ja-JP" altLang="en-US" dirty="0" smtClean="0"/>
              <a:t>各市場からわかること</a:t>
            </a:r>
            <a:r>
              <a:rPr lang="ja-JP" altLang="en-US" dirty="0"/>
              <a:t>　</a:t>
            </a:r>
            <a:endParaRPr kumimoji="1" lang="ja-JP" altLang="en-US" dirty="0"/>
          </a:p>
        </p:txBody>
      </p:sp>
      <p:sp>
        <p:nvSpPr>
          <p:cNvPr id="3" name="コンテンツ プレースホルダー 2"/>
          <p:cNvSpPr>
            <a:spLocks noGrp="1"/>
          </p:cNvSpPr>
          <p:nvPr>
            <p:ph idx="1"/>
          </p:nvPr>
        </p:nvSpPr>
        <p:spPr>
          <a:xfrm>
            <a:off x="578724" y="1833206"/>
            <a:ext cx="4190591" cy="4332098"/>
          </a:xfrm>
        </p:spPr>
        <p:txBody>
          <a:bodyPr>
            <a:normAutofit fontScale="55000" lnSpcReduction="20000"/>
          </a:bodyPr>
          <a:lstStyle/>
          <a:p>
            <a:pPr marL="0" indent="0">
              <a:buNone/>
            </a:pPr>
            <a:r>
              <a:rPr kumimoji="1" lang="ja-JP" altLang="en-US" dirty="0" smtClean="0"/>
              <a:t>①～⑦までの市場のイメージをグラフにまとめると右図のようになる。縦軸にはビジネス可能性、横軸には課題解決</a:t>
            </a:r>
            <a:r>
              <a:rPr kumimoji="1" lang="en-US" altLang="ja-JP" dirty="0" smtClean="0"/>
              <a:t>(</a:t>
            </a:r>
            <a:r>
              <a:rPr kumimoji="1" lang="ja-JP" altLang="en-US" dirty="0" smtClean="0"/>
              <a:t>＝公共性</a:t>
            </a:r>
            <a:r>
              <a:rPr kumimoji="1" lang="en-US" altLang="ja-JP" dirty="0" smtClean="0"/>
              <a:t>)</a:t>
            </a:r>
            <a:r>
              <a:rPr kumimoji="1" lang="ja-JP" altLang="en-US" dirty="0" smtClean="0"/>
              <a:t>をとっている。</a:t>
            </a:r>
            <a:endParaRPr kumimoji="1" lang="en-US" altLang="ja-JP" dirty="0" smtClean="0"/>
          </a:p>
          <a:p>
            <a:pPr marL="0" indent="0">
              <a:buNone/>
            </a:pPr>
            <a:endParaRPr kumimoji="1" lang="en-US" altLang="ja-JP" dirty="0" smtClean="0"/>
          </a:p>
          <a:p>
            <a:pPr marL="0" indent="0">
              <a:buNone/>
            </a:pPr>
            <a:r>
              <a:rPr lang="ja-JP" altLang="ja-JP" dirty="0"/>
              <a:t>①の市場のようにデータの整理をすること自体で収益を上げる市場</a:t>
            </a:r>
            <a:r>
              <a:rPr lang="ja-JP" altLang="en-US" dirty="0"/>
              <a:t>においては、整理の必要なデータはなくなることはないが次第に減少していき、市場規模もそれに伴って縮小していくと考えられる</a:t>
            </a:r>
            <a:r>
              <a:rPr lang="ja-JP" altLang="ja-JP" dirty="0" smtClean="0"/>
              <a:t>。</a:t>
            </a:r>
            <a:endParaRPr lang="en-US" altLang="ja-JP" dirty="0" smtClean="0"/>
          </a:p>
          <a:p>
            <a:pPr marL="0" indent="0">
              <a:buNone/>
            </a:pPr>
            <a:endParaRPr lang="ja-JP" altLang="ja-JP" dirty="0"/>
          </a:p>
          <a:p>
            <a:pPr marL="0" indent="0">
              <a:buNone/>
            </a:pPr>
            <a:r>
              <a:rPr lang="ja-JP" altLang="ja-JP" dirty="0"/>
              <a:t>②の市場において</a:t>
            </a:r>
            <a:r>
              <a:rPr lang="ja-JP" altLang="en-US" dirty="0"/>
              <a:t>は、サイト等のデータを提供する場を作った後も、それらの維持・管理を請け負うことよって収益をあげられるためひとつのビジネスとしては成功しやすいと考えられる。</a:t>
            </a:r>
            <a:endParaRPr lang="en-US" altLang="ja-JP" dirty="0"/>
          </a:p>
          <a:p>
            <a:endParaRPr kumimoji="1" lang="ja-JP" altLang="en-US" dirty="0"/>
          </a:p>
        </p:txBody>
      </p:sp>
      <p:cxnSp>
        <p:nvCxnSpPr>
          <p:cNvPr id="5" name="直線矢印コネクタ 4"/>
          <p:cNvCxnSpPr/>
          <p:nvPr/>
        </p:nvCxnSpPr>
        <p:spPr>
          <a:xfrm flipV="1">
            <a:off x="4733366" y="3909566"/>
            <a:ext cx="3163373" cy="146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892085" y="2172987"/>
            <a:ext cx="0" cy="3293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6964062" y="4441106"/>
            <a:ext cx="521216" cy="50688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4</a:t>
            </a:r>
            <a:endParaRPr lang="ja-JP" altLang="en-US" sz="1350" dirty="0">
              <a:solidFill>
                <a:schemeClr val="tx1"/>
              </a:solidFill>
            </a:endParaRPr>
          </a:p>
        </p:txBody>
      </p:sp>
      <p:sp>
        <p:nvSpPr>
          <p:cNvPr id="20" name="円/楕円 19"/>
          <p:cNvSpPr/>
          <p:nvPr/>
        </p:nvSpPr>
        <p:spPr>
          <a:xfrm>
            <a:off x="5256200" y="3363046"/>
            <a:ext cx="517116" cy="456827"/>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dirty="0">
                <a:solidFill>
                  <a:schemeClr val="tx1"/>
                </a:solidFill>
              </a:rPr>
              <a:t>１</a:t>
            </a:r>
          </a:p>
        </p:txBody>
      </p:sp>
      <p:sp>
        <p:nvSpPr>
          <p:cNvPr id="21" name="円/楕円 20"/>
          <p:cNvSpPr/>
          <p:nvPr/>
        </p:nvSpPr>
        <p:spPr>
          <a:xfrm>
            <a:off x="7357447" y="4841874"/>
            <a:ext cx="534872" cy="506884"/>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7</a:t>
            </a:r>
            <a:endParaRPr lang="ja-JP" altLang="en-US" sz="1350" dirty="0">
              <a:solidFill>
                <a:schemeClr val="tx1"/>
              </a:solidFill>
            </a:endParaRPr>
          </a:p>
        </p:txBody>
      </p:sp>
      <p:sp>
        <p:nvSpPr>
          <p:cNvPr id="22" name="テキスト ボックス 21"/>
          <p:cNvSpPr txBox="1"/>
          <p:nvPr/>
        </p:nvSpPr>
        <p:spPr>
          <a:xfrm>
            <a:off x="5491800" y="1942154"/>
            <a:ext cx="1132537" cy="253916"/>
          </a:xfrm>
          <a:prstGeom prst="rect">
            <a:avLst/>
          </a:prstGeom>
          <a:noFill/>
        </p:spPr>
        <p:txBody>
          <a:bodyPr wrap="square" rtlCol="0">
            <a:spAutoFit/>
          </a:bodyPr>
          <a:lstStyle/>
          <a:p>
            <a:r>
              <a:rPr lang="ja-JP" altLang="en-US" sz="1050" dirty="0"/>
              <a:t>ビジネス可能性</a:t>
            </a:r>
          </a:p>
        </p:txBody>
      </p:sp>
      <p:sp>
        <p:nvSpPr>
          <p:cNvPr id="26" name="円/楕円 25"/>
          <p:cNvSpPr/>
          <p:nvPr/>
        </p:nvSpPr>
        <p:spPr>
          <a:xfrm>
            <a:off x="4815132" y="2839985"/>
            <a:ext cx="592193" cy="552663"/>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2</a:t>
            </a:r>
            <a:endParaRPr lang="ja-JP" altLang="en-US" sz="1350" dirty="0">
              <a:solidFill>
                <a:schemeClr val="tx1"/>
              </a:solidFill>
            </a:endParaRPr>
          </a:p>
        </p:txBody>
      </p:sp>
      <p:sp>
        <p:nvSpPr>
          <p:cNvPr id="27" name="円/楕円 26"/>
          <p:cNvSpPr/>
          <p:nvPr/>
        </p:nvSpPr>
        <p:spPr>
          <a:xfrm>
            <a:off x="6269413" y="3315684"/>
            <a:ext cx="519557" cy="4621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6</a:t>
            </a:r>
            <a:endParaRPr lang="ja-JP" altLang="en-US" sz="1350" dirty="0">
              <a:solidFill>
                <a:schemeClr val="tx1"/>
              </a:solidFill>
            </a:endParaRPr>
          </a:p>
        </p:txBody>
      </p:sp>
      <p:sp>
        <p:nvSpPr>
          <p:cNvPr id="28" name="テキスト ボックス 27"/>
          <p:cNvSpPr txBox="1"/>
          <p:nvPr/>
        </p:nvSpPr>
        <p:spPr>
          <a:xfrm>
            <a:off x="7965560" y="3687382"/>
            <a:ext cx="712365" cy="577081"/>
          </a:xfrm>
          <a:prstGeom prst="rect">
            <a:avLst/>
          </a:prstGeom>
          <a:noFill/>
        </p:spPr>
        <p:txBody>
          <a:bodyPr wrap="square" rtlCol="0">
            <a:spAutoFit/>
          </a:bodyPr>
          <a:lstStyle/>
          <a:p>
            <a:r>
              <a:rPr lang="ja-JP" altLang="en-US" sz="1050" dirty="0"/>
              <a:t>課題解決</a:t>
            </a:r>
            <a:endParaRPr lang="en-US" altLang="ja-JP" sz="1050" dirty="0"/>
          </a:p>
          <a:p>
            <a:r>
              <a:rPr lang="en-US" altLang="ja-JP" sz="1050" dirty="0"/>
              <a:t>(</a:t>
            </a:r>
            <a:r>
              <a:rPr lang="ja-JP" altLang="en-US" sz="1050" dirty="0"/>
              <a:t>公共性</a:t>
            </a:r>
            <a:r>
              <a:rPr lang="en-US" altLang="ja-JP" sz="1050" dirty="0"/>
              <a:t>)</a:t>
            </a:r>
            <a:endParaRPr lang="ja-JP" altLang="en-US" sz="1050" dirty="0"/>
          </a:p>
        </p:txBody>
      </p:sp>
      <p:sp>
        <p:nvSpPr>
          <p:cNvPr id="29" name="円/楕円 28"/>
          <p:cNvSpPr/>
          <p:nvPr/>
        </p:nvSpPr>
        <p:spPr>
          <a:xfrm>
            <a:off x="5640946" y="3777783"/>
            <a:ext cx="502277" cy="47143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3</a:t>
            </a:r>
            <a:endParaRPr lang="ja-JP" altLang="en-US" sz="1350" dirty="0">
              <a:solidFill>
                <a:schemeClr val="tx1"/>
              </a:solidFill>
            </a:endParaRPr>
          </a:p>
        </p:txBody>
      </p:sp>
      <p:sp>
        <p:nvSpPr>
          <p:cNvPr id="30" name="円/楕円 29"/>
          <p:cNvSpPr/>
          <p:nvPr/>
        </p:nvSpPr>
        <p:spPr>
          <a:xfrm>
            <a:off x="6269413" y="3797513"/>
            <a:ext cx="519560" cy="46209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5</a:t>
            </a:r>
            <a:endParaRPr lang="ja-JP" altLang="en-US" sz="1350" dirty="0">
              <a:solidFill>
                <a:schemeClr val="tx1"/>
              </a:solidFill>
            </a:endParaRPr>
          </a:p>
        </p:txBody>
      </p:sp>
      <p:sp>
        <p:nvSpPr>
          <p:cNvPr id="31" name="円/楕円 30"/>
          <p:cNvSpPr/>
          <p:nvPr/>
        </p:nvSpPr>
        <p:spPr>
          <a:xfrm>
            <a:off x="6964062" y="2402716"/>
            <a:ext cx="1001498" cy="912968"/>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上矢印 31"/>
          <p:cNvSpPr/>
          <p:nvPr/>
        </p:nvSpPr>
        <p:spPr>
          <a:xfrm>
            <a:off x="7542779" y="3391518"/>
            <a:ext cx="164205" cy="1376560"/>
          </a:xfrm>
          <a:prstGeom prst="up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円/楕円 32"/>
          <p:cNvSpPr/>
          <p:nvPr/>
        </p:nvSpPr>
        <p:spPr>
          <a:xfrm>
            <a:off x="5256853" y="4588021"/>
            <a:ext cx="486740" cy="400766"/>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下矢印 33"/>
          <p:cNvSpPr/>
          <p:nvPr/>
        </p:nvSpPr>
        <p:spPr>
          <a:xfrm>
            <a:off x="5382372" y="3892826"/>
            <a:ext cx="212757" cy="648650"/>
          </a:xfrm>
          <a:prstGeom prst="down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5" name="テキスト ボックス 34"/>
          <p:cNvSpPr txBox="1"/>
          <p:nvPr/>
        </p:nvSpPr>
        <p:spPr>
          <a:xfrm>
            <a:off x="5111227" y="5514120"/>
            <a:ext cx="1809206" cy="300082"/>
          </a:xfrm>
          <a:prstGeom prst="rect">
            <a:avLst/>
          </a:prstGeom>
          <a:noFill/>
        </p:spPr>
        <p:txBody>
          <a:bodyPr wrap="square" rtlCol="0">
            <a:spAutoFit/>
          </a:bodyPr>
          <a:lstStyle/>
          <a:p>
            <a:r>
              <a:rPr lang="ja-JP" altLang="en-US" sz="1350" dirty="0"/>
              <a:t>各市場のイメージ図</a:t>
            </a:r>
          </a:p>
        </p:txBody>
      </p:sp>
    </p:spTree>
    <p:extLst>
      <p:ext uri="{BB962C8B-B14F-4D97-AF65-F5344CB8AC3E}">
        <p14:creationId xmlns:p14="http://schemas.microsoft.com/office/powerpoint/2010/main" val="15874581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3249" y="510701"/>
            <a:ext cx="6683765" cy="365825"/>
          </a:xfrm>
        </p:spPr>
        <p:txBody>
          <a:bodyPr>
            <a:normAutofit fontScale="90000"/>
          </a:bodyPr>
          <a:lstStyle/>
          <a:p>
            <a:r>
              <a:rPr kumimoji="1" lang="ja-JP" altLang="en-US" dirty="0" smtClean="0"/>
              <a:t>各市場からわかること</a:t>
            </a:r>
            <a:r>
              <a:rPr lang="ja-JP" altLang="en-US" dirty="0"/>
              <a:t>　</a:t>
            </a:r>
            <a:r>
              <a:rPr lang="ja-JP" altLang="en-US" dirty="0" smtClean="0"/>
              <a:t>その２</a:t>
            </a:r>
            <a:endParaRPr kumimoji="1" lang="ja-JP" altLang="en-US" dirty="0"/>
          </a:p>
        </p:txBody>
      </p:sp>
      <p:sp>
        <p:nvSpPr>
          <p:cNvPr id="3" name="コンテンツ プレースホルダー 2"/>
          <p:cNvSpPr>
            <a:spLocks noGrp="1"/>
          </p:cNvSpPr>
          <p:nvPr>
            <p:ph idx="1"/>
          </p:nvPr>
        </p:nvSpPr>
        <p:spPr>
          <a:xfrm>
            <a:off x="123133" y="1163302"/>
            <a:ext cx="4726025" cy="4857985"/>
          </a:xfrm>
        </p:spPr>
        <p:txBody>
          <a:bodyPr>
            <a:noAutofit/>
          </a:bodyPr>
          <a:lstStyle/>
          <a:p>
            <a:pPr marL="0" indent="0">
              <a:buNone/>
            </a:pPr>
            <a:r>
              <a:rPr lang="ja-JP" altLang="en-US" sz="1800" dirty="0"/>
              <a:t>③の市場では、無料で使えるお試しサービスと有料サービスを提供している場合が多いが、その場合には無料サービスのユーザーをいかに有料サービスに引っ張るかが課題になる。提供しているサービスの質を高めてユーザーを獲得することなどが考えられる。</a:t>
            </a:r>
            <a:endParaRPr lang="en-US" altLang="ja-JP" sz="1800" dirty="0"/>
          </a:p>
          <a:p>
            <a:pPr marL="0" indent="0">
              <a:buNone/>
            </a:pPr>
            <a:r>
              <a:rPr lang="ja-JP" altLang="en-US" sz="1800" dirty="0" smtClean="0"/>
              <a:t>④</a:t>
            </a:r>
            <a:r>
              <a:rPr lang="ja-JP" altLang="en-US" sz="1800" dirty="0"/>
              <a:t>の市場においては、大量のデータカタログを個々に販売するのであれば収益をあげられるが、「カーリル」のようにサービスを無料で利用できる場合には、広告収入などが主な収入源となり、利便性は高いが利益はあげにくいと考えられる。</a:t>
            </a:r>
            <a:endParaRPr lang="en-US" altLang="ja-JP" sz="1800" dirty="0"/>
          </a:p>
          <a:p>
            <a:pPr marL="0" indent="0">
              <a:buNone/>
            </a:pPr>
            <a:r>
              <a:rPr lang="ja-JP" altLang="ja-JP" sz="1800" dirty="0"/>
              <a:t>⑤、⑥の市場においては、データ分析を基に価値あるサービス提供モデルを開発することが他者に対する競争優位を生じさせる部分を担っている。つまり、この市場においては、モデル開発の課題を乗り越えることがビジネス化のための条件といえる。</a:t>
            </a:r>
            <a:endParaRPr lang="en-US" altLang="ja-JP" sz="1800" dirty="0"/>
          </a:p>
          <a:p>
            <a:endParaRPr kumimoji="1" lang="ja-JP" altLang="en-US" sz="1800" dirty="0"/>
          </a:p>
        </p:txBody>
      </p:sp>
      <p:cxnSp>
        <p:nvCxnSpPr>
          <p:cNvPr id="5" name="直線矢印コネクタ 4"/>
          <p:cNvCxnSpPr/>
          <p:nvPr/>
        </p:nvCxnSpPr>
        <p:spPr>
          <a:xfrm flipV="1">
            <a:off x="4733366" y="3909566"/>
            <a:ext cx="3163373" cy="146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892085" y="2172987"/>
            <a:ext cx="0" cy="3293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6964062" y="4441106"/>
            <a:ext cx="521216" cy="50688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4</a:t>
            </a:r>
            <a:endParaRPr lang="ja-JP" altLang="en-US" sz="1350" dirty="0">
              <a:solidFill>
                <a:schemeClr val="tx1"/>
              </a:solidFill>
            </a:endParaRPr>
          </a:p>
        </p:txBody>
      </p:sp>
      <p:sp>
        <p:nvSpPr>
          <p:cNvPr id="20" name="円/楕円 19"/>
          <p:cNvSpPr/>
          <p:nvPr/>
        </p:nvSpPr>
        <p:spPr>
          <a:xfrm>
            <a:off x="5256200" y="3363046"/>
            <a:ext cx="517116" cy="456827"/>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dirty="0">
                <a:solidFill>
                  <a:schemeClr val="tx1"/>
                </a:solidFill>
              </a:rPr>
              <a:t>１</a:t>
            </a:r>
          </a:p>
        </p:txBody>
      </p:sp>
      <p:sp>
        <p:nvSpPr>
          <p:cNvPr id="21" name="円/楕円 20"/>
          <p:cNvSpPr/>
          <p:nvPr/>
        </p:nvSpPr>
        <p:spPr>
          <a:xfrm>
            <a:off x="7357447" y="4841874"/>
            <a:ext cx="534872" cy="506884"/>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7</a:t>
            </a:r>
            <a:endParaRPr lang="ja-JP" altLang="en-US" sz="1350" dirty="0">
              <a:solidFill>
                <a:schemeClr val="tx1"/>
              </a:solidFill>
            </a:endParaRPr>
          </a:p>
        </p:txBody>
      </p:sp>
      <p:sp>
        <p:nvSpPr>
          <p:cNvPr id="22" name="テキスト ボックス 21"/>
          <p:cNvSpPr txBox="1"/>
          <p:nvPr/>
        </p:nvSpPr>
        <p:spPr>
          <a:xfrm>
            <a:off x="5491800" y="1942154"/>
            <a:ext cx="1132537" cy="253916"/>
          </a:xfrm>
          <a:prstGeom prst="rect">
            <a:avLst/>
          </a:prstGeom>
          <a:noFill/>
        </p:spPr>
        <p:txBody>
          <a:bodyPr wrap="square" rtlCol="0">
            <a:spAutoFit/>
          </a:bodyPr>
          <a:lstStyle/>
          <a:p>
            <a:r>
              <a:rPr lang="ja-JP" altLang="en-US" sz="1050" dirty="0"/>
              <a:t>ビジネス可能性</a:t>
            </a:r>
          </a:p>
        </p:txBody>
      </p:sp>
      <p:sp>
        <p:nvSpPr>
          <p:cNvPr id="26" name="円/楕円 25"/>
          <p:cNvSpPr/>
          <p:nvPr/>
        </p:nvSpPr>
        <p:spPr>
          <a:xfrm>
            <a:off x="4815132" y="2839985"/>
            <a:ext cx="592193" cy="552663"/>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2</a:t>
            </a:r>
            <a:endParaRPr lang="ja-JP" altLang="en-US" sz="1350" dirty="0">
              <a:solidFill>
                <a:schemeClr val="tx1"/>
              </a:solidFill>
            </a:endParaRPr>
          </a:p>
        </p:txBody>
      </p:sp>
      <p:sp>
        <p:nvSpPr>
          <p:cNvPr id="27" name="円/楕円 26"/>
          <p:cNvSpPr/>
          <p:nvPr/>
        </p:nvSpPr>
        <p:spPr>
          <a:xfrm>
            <a:off x="6269413" y="3315684"/>
            <a:ext cx="519557" cy="4621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6</a:t>
            </a:r>
            <a:endParaRPr lang="ja-JP" altLang="en-US" sz="1350" dirty="0">
              <a:solidFill>
                <a:schemeClr val="tx1"/>
              </a:solidFill>
            </a:endParaRPr>
          </a:p>
        </p:txBody>
      </p:sp>
      <p:sp>
        <p:nvSpPr>
          <p:cNvPr id="28" name="テキスト ボックス 27"/>
          <p:cNvSpPr txBox="1"/>
          <p:nvPr/>
        </p:nvSpPr>
        <p:spPr>
          <a:xfrm>
            <a:off x="7965560" y="3687382"/>
            <a:ext cx="712365" cy="577081"/>
          </a:xfrm>
          <a:prstGeom prst="rect">
            <a:avLst/>
          </a:prstGeom>
          <a:noFill/>
        </p:spPr>
        <p:txBody>
          <a:bodyPr wrap="square" rtlCol="0">
            <a:spAutoFit/>
          </a:bodyPr>
          <a:lstStyle/>
          <a:p>
            <a:r>
              <a:rPr lang="ja-JP" altLang="en-US" sz="1050" dirty="0"/>
              <a:t>課題解決</a:t>
            </a:r>
            <a:endParaRPr lang="en-US" altLang="ja-JP" sz="1050" dirty="0"/>
          </a:p>
          <a:p>
            <a:r>
              <a:rPr lang="en-US" altLang="ja-JP" sz="1050" dirty="0"/>
              <a:t>(</a:t>
            </a:r>
            <a:r>
              <a:rPr lang="ja-JP" altLang="en-US" sz="1050" dirty="0"/>
              <a:t>公共性</a:t>
            </a:r>
            <a:r>
              <a:rPr lang="en-US" altLang="ja-JP" sz="1050" dirty="0"/>
              <a:t>)</a:t>
            </a:r>
            <a:endParaRPr lang="ja-JP" altLang="en-US" sz="1050" dirty="0"/>
          </a:p>
        </p:txBody>
      </p:sp>
      <p:sp>
        <p:nvSpPr>
          <p:cNvPr id="29" name="円/楕円 28"/>
          <p:cNvSpPr/>
          <p:nvPr/>
        </p:nvSpPr>
        <p:spPr>
          <a:xfrm>
            <a:off x="5640946" y="3777783"/>
            <a:ext cx="502277" cy="47143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3</a:t>
            </a:r>
            <a:endParaRPr lang="ja-JP" altLang="en-US" sz="1350" dirty="0">
              <a:solidFill>
                <a:schemeClr val="tx1"/>
              </a:solidFill>
            </a:endParaRPr>
          </a:p>
        </p:txBody>
      </p:sp>
      <p:sp>
        <p:nvSpPr>
          <p:cNvPr id="30" name="円/楕円 29"/>
          <p:cNvSpPr/>
          <p:nvPr/>
        </p:nvSpPr>
        <p:spPr>
          <a:xfrm>
            <a:off x="6269413" y="3797513"/>
            <a:ext cx="519560" cy="46209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5</a:t>
            </a:r>
            <a:endParaRPr lang="ja-JP" altLang="en-US" sz="1350" dirty="0">
              <a:solidFill>
                <a:schemeClr val="tx1"/>
              </a:solidFill>
            </a:endParaRPr>
          </a:p>
        </p:txBody>
      </p:sp>
      <p:sp>
        <p:nvSpPr>
          <p:cNvPr id="31" name="円/楕円 30"/>
          <p:cNvSpPr/>
          <p:nvPr/>
        </p:nvSpPr>
        <p:spPr>
          <a:xfrm>
            <a:off x="6964062" y="2402716"/>
            <a:ext cx="1001498" cy="912968"/>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上矢印 31"/>
          <p:cNvSpPr/>
          <p:nvPr/>
        </p:nvSpPr>
        <p:spPr>
          <a:xfrm>
            <a:off x="7542779" y="3391518"/>
            <a:ext cx="164205" cy="1376560"/>
          </a:xfrm>
          <a:prstGeom prst="up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円/楕円 32"/>
          <p:cNvSpPr/>
          <p:nvPr/>
        </p:nvSpPr>
        <p:spPr>
          <a:xfrm>
            <a:off x="5256853" y="4588021"/>
            <a:ext cx="486740" cy="400766"/>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下矢印 33"/>
          <p:cNvSpPr/>
          <p:nvPr/>
        </p:nvSpPr>
        <p:spPr>
          <a:xfrm>
            <a:off x="5382372" y="3892826"/>
            <a:ext cx="212757" cy="648650"/>
          </a:xfrm>
          <a:prstGeom prst="down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5" name="テキスト ボックス 34"/>
          <p:cNvSpPr txBox="1"/>
          <p:nvPr/>
        </p:nvSpPr>
        <p:spPr>
          <a:xfrm>
            <a:off x="5111227" y="5514120"/>
            <a:ext cx="1809206" cy="300082"/>
          </a:xfrm>
          <a:prstGeom prst="rect">
            <a:avLst/>
          </a:prstGeom>
          <a:noFill/>
        </p:spPr>
        <p:txBody>
          <a:bodyPr wrap="square" rtlCol="0">
            <a:spAutoFit/>
          </a:bodyPr>
          <a:lstStyle/>
          <a:p>
            <a:r>
              <a:rPr lang="ja-JP" altLang="en-US" sz="1350" dirty="0"/>
              <a:t>各市場のイメージ図</a:t>
            </a:r>
          </a:p>
        </p:txBody>
      </p:sp>
    </p:spTree>
    <p:extLst>
      <p:ext uri="{BB962C8B-B14F-4D97-AF65-F5344CB8AC3E}">
        <p14:creationId xmlns:p14="http://schemas.microsoft.com/office/powerpoint/2010/main" val="5489692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3249" y="432123"/>
            <a:ext cx="6683765" cy="365825"/>
          </a:xfrm>
        </p:spPr>
        <p:txBody>
          <a:bodyPr>
            <a:normAutofit fontScale="90000"/>
          </a:bodyPr>
          <a:lstStyle/>
          <a:p>
            <a:r>
              <a:rPr kumimoji="1" lang="ja-JP" altLang="en-US" dirty="0" smtClean="0"/>
              <a:t>各市場からわかること</a:t>
            </a:r>
            <a:r>
              <a:rPr lang="ja-JP" altLang="en-US" dirty="0"/>
              <a:t>　</a:t>
            </a:r>
            <a:r>
              <a:rPr lang="ja-JP" altLang="en-US" dirty="0" smtClean="0"/>
              <a:t>その</a:t>
            </a:r>
            <a:r>
              <a:rPr lang="ja-JP" altLang="en-US" dirty="0"/>
              <a:t>３</a:t>
            </a:r>
            <a:endParaRPr kumimoji="1" lang="ja-JP" altLang="en-US" dirty="0"/>
          </a:p>
        </p:txBody>
      </p:sp>
      <p:sp>
        <p:nvSpPr>
          <p:cNvPr id="3" name="コンテンツ プレースホルダー 2"/>
          <p:cNvSpPr>
            <a:spLocks noGrp="1"/>
          </p:cNvSpPr>
          <p:nvPr>
            <p:ph idx="1"/>
          </p:nvPr>
        </p:nvSpPr>
        <p:spPr>
          <a:xfrm>
            <a:off x="-34759" y="1090952"/>
            <a:ext cx="4667289" cy="4449463"/>
          </a:xfrm>
        </p:spPr>
        <p:txBody>
          <a:bodyPr>
            <a:noAutofit/>
          </a:bodyPr>
          <a:lstStyle/>
          <a:p>
            <a:r>
              <a:rPr lang="ja-JP" altLang="en-US" sz="1800" dirty="0"/>
              <a:t>⑤の市場が既存のビジネスを対象にしているのに対し、⑥の市場は、新しいサービスをターゲットにしている。これは新たなサービスを生み出せるのであればスタートアップ企業などでも競争優位を築くことができるということであり、大きなビジネスチャンスが与えられていると考えられる。</a:t>
            </a:r>
          </a:p>
          <a:p>
            <a:r>
              <a:rPr lang="ja-JP" altLang="en-US" sz="1800" dirty="0"/>
              <a:t>⑦の市場において、その事業単独での収益性を求められていない事業で得たデータやノウハウによって結果的に利益等を増やすことに結び付けられるのであれば、これからのオープンデータ活用における新たなビジネスモデルになっていくのではないかと考えられる。</a:t>
            </a:r>
          </a:p>
          <a:p>
            <a:r>
              <a:rPr lang="ja-JP" altLang="en-US" sz="1800" dirty="0"/>
              <a:t>いずれの市場においても、程度に差はあるがデータの整理や分析などによって新たな価値を生みだしており、妥当な収益モデルを練り上げようと思えばデータを扱う技術力や経営のノウハウを持った人材が必要である。</a:t>
            </a:r>
          </a:p>
        </p:txBody>
      </p:sp>
      <p:cxnSp>
        <p:nvCxnSpPr>
          <p:cNvPr id="5" name="直線矢印コネクタ 4"/>
          <p:cNvCxnSpPr/>
          <p:nvPr/>
        </p:nvCxnSpPr>
        <p:spPr>
          <a:xfrm flipV="1">
            <a:off x="4733366" y="3909566"/>
            <a:ext cx="3163373" cy="146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892085" y="2172987"/>
            <a:ext cx="0" cy="3293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6964062" y="4441106"/>
            <a:ext cx="521216" cy="50688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4</a:t>
            </a:r>
            <a:endParaRPr lang="ja-JP" altLang="en-US" sz="1350" dirty="0">
              <a:solidFill>
                <a:schemeClr val="tx1"/>
              </a:solidFill>
            </a:endParaRPr>
          </a:p>
        </p:txBody>
      </p:sp>
      <p:sp>
        <p:nvSpPr>
          <p:cNvPr id="20" name="円/楕円 19"/>
          <p:cNvSpPr/>
          <p:nvPr/>
        </p:nvSpPr>
        <p:spPr>
          <a:xfrm>
            <a:off x="5256200" y="3363046"/>
            <a:ext cx="517116" cy="456827"/>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dirty="0">
                <a:solidFill>
                  <a:schemeClr val="tx1"/>
                </a:solidFill>
              </a:rPr>
              <a:t>１</a:t>
            </a:r>
          </a:p>
        </p:txBody>
      </p:sp>
      <p:sp>
        <p:nvSpPr>
          <p:cNvPr id="21" name="円/楕円 20"/>
          <p:cNvSpPr/>
          <p:nvPr/>
        </p:nvSpPr>
        <p:spPr>
          <a:xfrm>
            <a:off x="7357447" y="4841874"/>
            <a:ext cx="534872" cy="506884"/>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7</a:t>
            </a:r>
            <a:endParaRPr lang="ja-JP" altLang="en-US" sz="1350" dirty="0">
              <a:solidFill>
                <a:schemeClr val="tx1"/>
              </a:solidFill>
            </a:endParaRPr>
          </a:p>
        </p:txBody>
      </p:sp>
      <p:sp>
        <p:nvSpPr>
          <p:cNvPr id="22" name="テキスト ボックス 21"/>
          <p:cNvSpPr txBox="1"/>
          <p:nvPr/>
        </p:nvSpPr>
        <p:spPr>
          <a:xfrm>
            <a:off x="5491800" y="1942154"/>
            <a:ext cx="1132537" cy="253916"/>
          </a:xfrm>
          <a:prstGeom prst="rect">
            <a:avLst/>
          </a:prstGeom>
          <a:noFill/>
        </p:spPr>
        <p:txBody>
          <a:bodyPr wrap="square" rtlCol="0">
            <a:spAutoFit/>
          </a:bodyPr>
          <a:lstStyle/>
          <a:p>
            <a:r>
              <a:rPr lang="ja-JP" altLang="en-US" sz="1050" dirty="0"/>
              <a:t>ビジネス可能性</a:t>
            </a:r>
          </a:p>
        </p:txBody>
      </p:sp>
      <p:sp>
        <p:nvSpPr>
          <p:cNvPr id="26" name="円/楕円 25"/>
          <p:cNvSpPr/>
          <p:nvPr/>
        </p:nvSpPr>
        <p:spPr>
          <a:xfrm>
            <a:off x="4815132" y="2839985"/>
            <a:ext cx="592193" cy="552663"/>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2</a:t>
            </a:r>
            <a:endParaRPr lang="ja-JP" altLang="en-US" sz="1350" dirty="0">
              <a:solidFill>
                <a:schemeClr val="tx1"/>
              </a:solidFill>
            </a:endParaRPr>
          </a:p>
        </p:txBody>
      </p:sp>
      <p:sp>
        <p:nvSpPr>
          <p:cNvPr id="27" name="円/楕円 26"/>
          <p:cNvSpPr/>
          <p:nvPr/>
        </p:nvSpPr>
        <p:spPr>
          <a:xfrm>
            <a:off x="6269413" y="3315684"/>
            <a:ext cx="519557" cy="4621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6</a:t>
            </a:r>
            <a:endParaRPr lang="ja-JP" altLang="en-US" sz="1350" dirty="0">
              <a:solidFill>
                <a:schemeClr val="tx1"/>
              </a:solidFill>
            </a:endParaRPr>
          </a:p>
        </p:txBody>
      </p:sp>
      <p:sp>
        <p:nvSpPr>
          <p:cNvPr id="28" name="テキスト ボックス 27"/>
          <p:cNvSpPr txBox="1"/>
          <p:nvPr/>
        </p:nvSpPr>
        <p:spPr>
          <a:xfrm>
            <a:off x="7965560" y="3687382"/>
            <a:ext cx="712365" cy="577081"/>
          </a:xfrm>
          <a:prstGeom prst="rect">
            <a:avLst/>
          </a:prstGeom>
          <a:noFill/>
        </p:spPr>
        <p:txBody>
          <a:bodyPr wrap="square" rtlCol="0">
            <a:spAutoFit/>
          </a:bodyPr>
          <a:lstStyle/>
          <a:p>
            <a:r>
              <a:rPr lang="ja-JP" altLang="en-US" sz="1050" dirty="0"/>
              <a:t>課題解決</a:t>
            </a:r>
            <a:endParaRPr lang="en-US" altLang="ja-JP" sz="1050" dirty="0"/>
          </a:p>
          <a:p>
            <a:r>
              <a:rPr lang="en-US" altLang="ja-JP" sz="1050" dirty="0"/>
              <a:t>(</a:t>
            </a:r>
            <a:r>
              <a:rPr lang="ja-JP" altLang="en-US" sz="1050" dirty="0"/>
              <a:t>公共性</a:t>
            </a:r>
            <a:r>
              <a:rPr lang="en-US" altLang="ja-JP" sz="1050" dirty="0"/>
              <a:t>)</a:t>
            </a:r>
            <a:endParaRPr lang="ja-JP" altLang="en-US" sz="1050" dirty="0"/>
          </a:p>
        </p:txBody>
      </p:sp>
      <p:sp>
        <p:nvSpPr>
          <p:cNvPr id="29" name="円/楕円 28"/>
          <p:cNvSpPr/>
          <p:nvPr/>
        </p:nvSpPr>
        <p:spPr>
          <a:xfrm>
            <a:off x="5640946" y="3777783"/>
            <a:ext cx="502277" cy="47143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3</a:t>
            </a:r>
            <a:endParaRPr lang="ja-JP" altLang="en-US" sz="1350" dirty="0">
              <a:solidFill>
                <a:schemeClr val="tx1"/>
              </a:solidFill>
            </a:endParaRPr>
          </a:p>
        </p:txBody>
      </p:sp>
      <p:sp>
        <p:nvSpPr>
          <p:cNvPr id="30" name="円/楕円 29"/>
          <p:cNvSpPr/>
          <p:nvPr/>
        </p:nvSpPr>
        <p:spPr>
          <a:xfrm>
            <a:off x="6269413" y="3797513"/>
            <a:ext cx="519560" cy="46209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5</a:t>
            </a:r>
            <a:endParaRPr lang="ja-JP" altLang="en-US" sz="1350" dirty="0">
              <a:solidFill>
                <a:schemeClr val="tx1"/>
              </a:solidFill>
            </a:endParaRPr>
          </a:p>
        </p:txBody>
      </p:sp>
      <p:sp>
        <p:nvSpPr>
          <p:cNvPr id="31" name="円/楕円 30"/>
          <p:cNvSpPr/>
          <p:nvPr/>
        </p:nvSpPr>
        <p:spPr>
          <a:xfrm>
            <a:off x="6964062" y="2402716"/>
            <a:ext cx="1001498" cy="912968"/>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上矢印 31"/>
          <p:cNvSpPr/>
          <p:nvPr/>
        </p:nvSpPr>
        <p:spPr>
          <a:xfrm>
            <a:off x="7542779" y="3391518"/>
            <a:ext cx="164205" cy="1376560"/>
          </a:xfrm>
          <a:prstGeom prst="up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円/楕円 32"/>
          <p:cNvSpPr/>
          <p:nvPr/>
        </p:nvSpPr>
        <p:spPr>
          <a:xfrm>
            <a:off x="5256853" y="4588021"/>
            <a:ext cx="486740" cy="400766"/>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下矢印 33"/>
          <p:cNvSpPr/>
          <p:nvPr/>
        </p:nvSpPr>
        <p:spPr>
          <a:xfrm>
            <a:off x="5382372" y="3892826"/>
            <a:ext cx="212757" cy="648650"/>
          </a:xfrm>
          <a:prstGeom prst="down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5" name="テキスト ボックス 34"/>
          <p:cNvSpPr txBox="1"/>
          <p:nvPr/>
        </p:nvSpPr>
        <p:spPr>
          <a:xfrm>
            <a:off x="5111227" y="5514120"/>
            <a:ext cx="1809206" cy="300082"/>
          </a:xfrm>
          <a:prstGeom prst="rect">
            <a:avLst/>
          </a:prstGeom>
          <a:noFill/>
        </p:spPr>
        <p:txBody>
          <a:bodyPr wrap="square" rtlCol="0">
            <a:spAutoFit/>
          </a:bodyPr>
          <a:lstStyle/>
          <a:p>
            <a:r>
              <a:rPr lang="ja-JP" altLang="en-US" sz="1350" dirty="0"/>
              <a:t>各市場のイメージ図</a:t>
            </a:r>
          </a:p>
        </p:txBody>
      </p:sp>
    </p:spTree>
    <p:extLst>
      <p:ext uri="{BB962C8B-B14F-4D97-AF65-F5344CB8AC3E}">
        <p14:creationId xmlns:p14="http://schemas.microsoft.com/office/powerpoint/2010/main" val="32796289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t>オープンデータの</a:t>
            </a:r>
            <a:r>
              <a:rPr lang="ja-JP" altLang="en-US" dirty="0"/>
              <a:t>歴史</a:t>
            </a:r>
            <a:endParaRPr lang="en-US" altLang="ja-JP" dirty="0"/>
          </a:p>
          <a:p>
            <a:r>
              <a:rPr lang="ja-JP" altLang="en-US" dirty="0" smtClean="0"/>
              <a:t>オープンデータの利活用</a:t>
            </a:r>
            <a:endParaRPr lang="en-US" altLang="ja-JP" dirty="0" smtClean="0"/>
          </a:p>
          <a:p>
            <a:r>
              <a:rPr lang="ja-JP" altLang="en-US" dirty="0">
                <a:solidFill>
                  <a:srgbClr val="0000FF"/>
                </a:solidFill>
              </a:rPr>
              <a:t>オープンデータ</a:t>
            </a:r>
            <a:r>
              <a:rPr lang="ja-JP" altLang="en-US" dirty="0" smtClean="0">
                <a:solidFill>
                  <a:srgbClr val="0000FF"/>
                </a:solidFill>
              </a:rPr>
              <a:t>の実例</a:t>
            </a:r>
            <a:endParaRPr kumimoji="1" lang="ja-JP" altLang="en-US" dirty="0">
              <a:solidFill>
                <a:srgbClr val="0000FF"/>
              </a:solidFill>
            </a:endParaRPr>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24111145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16632"/>
            <a:ext cx="8229600" cy="1143000"/>
          </a:xfrm>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a:xfrm>
            <a:off x="519415" y="2896787"/>
            <a:ext cx="6048672" cy="3960440"/>
          </a:xfrm>
        </p:spPr>
        <p:txBody>
          <a:bodyPr>
            <a:normAutofit fontScale="77500" lnSpcReduction="20000"/>
          </a:bodyPr>
          <a:lstStyle/>
          <a:p>
            <a:pPr>
              <a:buFont typeface="Wingdings" panose="05000000000000000000" pitchFamily="2" charset="2"/>
              <a:buChar char="Ø"/>
            </a:pPr>
            <a:r>
              <a:rPr lang="ja-JP" altLang="en-US" dirty="0" smtClean="0"/>
              <a:t>電子</a:t>
            </a:r>
            <a:r>
              <a:rPr lang="ja-JP" altLang="en-US" dirty="0"/>
              <a:t>行政オープンデータ</a:t>
            </a:r>
            <a:r>
              <a:rPr lang="ja-JP" altLang="en-US" dirty="0" smtClean="0"/>
              <a:t>戦略</a:t>
            </a:r>
            <a:endParaRPr lang="en-US" altLang="ja-JP" dirty="0" smtClean="0"/>
          </a:p>
          <a:p>
            <a:pPr>
              <a:buFont typeface="Wingdings" panose="05000000000000000000" pitchFamily="2" charset="2"/>
              <a:buChar char="Ø"/>
            </a:pPr>
            <a:endParaRPr lang="en-US" altLang="ja-JP" dirty="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a:p>
          <a:p>
            <a:r>
              <a:rPr lang="en-US" altLang="ja-JP" dirty="0" smtClean="0">
                <a:solidFill>
                  <a:srgbClr val="FF0000"/>
                </a:solidFill>
              </a:rPr>
              <a:t>2013.12</a:t>
            </a:r>
            <a:r>
              <a:rPr lang="ja-JP" altLang="en-US" dirty="0" smtClean="0">
                <a:solidFill>
                  <a:srgbClr val="FF0000"/>
                </a:solidFill>
              </a:rPr>
              <a:t>　</a:t>
            </a:r>
            <a:r>
              <a:rPr lang="en-US" altLang="ja-JP" dirty="0" smtClean="0">
                <a:solidFill>
                  <a:srgbClr val="FF0000"/>
                </a:solidFill>
              </a:rPr>
              <a:t>DATA.GO.JP</a:t>
            </a:r>
            <a:r>
              <a:rPr lang="ja-JP" altLang="en-US" dirty="0" smtClean="0">
                <a:solidFill>
                  <a:srgbClr val="FF0000"/>
                </a:solidFill>
              </a:rPr>
              <a:t>開設</a:t>
            </a:r>
            <a:endParaRPr lang="en-US" altLang="ja-JP" dirty="0" smtClean="0">
              <a:solidFill>
                <a:srgbClr val="FF0000"/>
              </a:solidFill>
            </a:endParaRPr>
          </a:p>
          <a:p>
            <a:pPr>
              <a:buFont typeface="Wingdings" panose="05000000000000000000" pitchFamily="2" charset="2"/>
              <a:buChar char="Ø"/>
            </a:pPr>
            <a:r>
              <a:rPr lang="ja-JP" altLang="en-US" dirty="0" smtClean="0"/>
              <a:t>各府省の保有データをオープンデータとして利用できる場をつくり、データの提供側・利用側双方にオープンデータのイメージを分かりやすく示すことを目的</a:t>
            </a:r>
            <a:endParaRPr lang="en-US" altLang="ja-JP" dirty="0" smtClean="0"/>
          </a:p>
          <a:p>
            <a:pPr marL="0" indent="0">
              <a:buNone/>
            </a:pPr>
            <a:endParaRPr lang="en-US" altLang="ja-JP" dirty="0" smtClean="0"/>
          </a:p>
          <a:p>
            <a:endParaRPr lang="en-US" altLang="ja-JP" dirty="0" smtClean="0"/>
          </a:p>
          <a:p>
            <a:pPr>
              <a:buFont typeface="Wingdings" panose="05000000000000000000" pitchFamily="2" charset="2"/>
              <a:buChar char="Ø"/>
            </a:pPr>
            <a:endParaRPr lang="en-US" altLang="ja-JP" dirty="0"/>
          </a:p>
          <a:p>
            <a:endParaRPr kumimoji="1" lang="ja-JP" altLang="en-US" dirty="0"/>
          </a:p>
        </p:txBody>
      </p:sp>
      <p:sp>
        <p:nvSpPr>
          <p:cNvPr id="4" name="テキスト ボックス 3"/>
          <p:cNvSpPr txBox="1"/>
          <p:nvPr/>
        </p:nvSpPr>
        <p:spPr>
          <a:xfrm>
            <a:off x="755576" y="3212977"/>
            <a:ext cx="6552728" cy="1754326"/>
          </a:xfrm>
          <a:prstGeom prst="rect">
            <a:avLst/>
          </a:prstGeom>
          <a:noFill/>
        </p:spPr>
        <p:txBody>
          <a:bodyPr wrap="square" rtlCol="0">
            <a:spAutoFit/>
          </a:bodyPr>
          <a:lstStyle/>
          <a:p>
            <a:pPr marL="342900" indent="-342900">
              <a:buFont typeface="+mj-lt"/>
              <a:buAutoNum type="arabicPeriod"/>
            </a:pPr>
            <a:r>
              <a:rPr lang="ja-JP" altLang="en-US" dirty="0"/>
              <a:t>政府自ら積極的に公共データを公開すること</a:t>
            </a:r>
          </a:p>
          <a:p>
            <a:pPr marL="342900" indent="-342900">
              <a:buFont typeface="+mj-lt"/>
              <a:buAutoNum type="arabicPeriod"/>
            </a:pPr>
            <a:r>
              <a:rPr lang="ja-JP" altLang="en-US" dirty="0"/>
              <a:t>機械判読可能な形式で公開すること</a:t>
            </a:r>
          </a:p>
          <a:p>
            <a:pPr marL="342900" indent="-342900">
              <a:buFont typeface="+mj-lt"/>
              <a:buAutoNum type="arabicPeriod"/>
            </a:pPr>
            <a:r>
              <a:rPr lang="ja-JP" altLang="en-US" dirty="0"/>
              <a:t>営利目的、非営利目的を問わず活用を促進すること</a:t>
            </a:r>
          </a:p>
          <a:p>
            <a:pPr marL="342900" indent="-342900">
              <a:buFont typeface="+mj-lt"/>
              <a:buAutoNum type="arabicPeriod"/>
            </a:pPr>
            <a:r>
              <a:rPr lang="ja-JP" altLang="en-US" dirty="0"/>
              <a:t>取組可能な公共データから速やかに公開等の具体的な取組に着手し、成果を確実に蓄積していくこと</a:t>
            </a:r>
          </a:p>
          <a:p>
            <a:endParaRPr kumimoji="1" lang="ja-JP" alt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5832" y="4653136"/>
            <a:ext cx="2197666" cy="1904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19415" y="1124743"/>
            <a:ext cx="8208912" cy="1954381"/>
          </a:xfrm>
          <a:prstGeom prst="rect">
            <a:avLst/>
          </a:prstGeom>
          <a:noFill/>
        </p:spPr>
        <p:txBody>
          <a:bodyPr wrap="square" rtlCol="0">
            <a:spAutoFit/>
          </a:bodyPr>
          <a:lstStyle/>
          <a:p>
            <a:r>
              <a:rPr lang="ja-JP" altLang="en-US" sz="2800" dirty="0"/>
              <a:t>日本政府の取組</a:t>
            </a:r>
            <a:endParaRPr lang="en-US" altLang="ja-JP" sz="2800" dirty="0"/>
          </a:p>
          <a:p>
            <a:pPr marL="342900" indent="-342900">
              <a:buFont typeface="Arial" panose="020B0604020202020204" pitchFamily="34" charset="0"/>
              <a:buChar char="•"/>
            </a:pPr>
            <a:r>
              <a:rPr lang="en-US" altLang="ja-JP" sz="2500" dirty="0"/>
              <a:t>2013.1</a:t>
            </a:r>
            <a:r>
              <a:rPr lang="ja-JP" altLang="en-US" sz="2500" dirty="0"/>
              <a:t>　</a:t>
            </a:r>
            <a:r>
              <a:rPr lang="en-US" altLang="ja-JP" sz="2500" dirty="0"/>
              <a:t>Open Data METI</a:t>
            </a:r>
            <a:r>
              <a:rPr lang="ja-JP" altLang="en-US" sz="2500" dirty="0"/>
              <a:t>の公開</a:t>
            </a:r>
            <a:endParaRPr lang="en-US" altLang="ja-JP" sz="2500" dirty="0"/>
          </a:p>
          <a:p>
            <a:pPr marL="342900" indent="-342900">
              <a:buFont typeface="Wingdings" panose="05000000000000000000" pitchFamily="2" charset="2"/>
              <a:buChar char="Ø"/>
            </a:pPr>
            <a:r>
              <a:rPr lang="ja-JP" altLang="en-US" sz="2500" dirty="0"/>
              <a:t>経済産業省の保有データ</a:t>
            </a:r>
            <a:r>
              <a:rPr lang="en-US" altLang="ja-JP" sz="2500" dirty="0"/>
              <a:t>170</a:t>
            </a:r>
            <a:r>
              <a:rPr lang="ja-JP" altLang="en-US" sz="2500" dirty="0"/>
              <a:t>セットを公開</a:t>
            </a:r>
            <a:endParaRPr lang="en-US" altLang="ja-JP" sz="2500" dirty="0"/>
          </a:p>
          <a:p>
            <a:pPr marL="342900" indent="-342900">
              <a:buFont typeface="Arial" panose="020B0604020202020204" pitchFamily="34" charset="0"/>
              <a:buChar char="•"/>
            </a:pPr>
            <a:r>
              <a:rPr lang="en-US" altLang="ja-JP" sz="2500" dirty="0"/>
              <a:t>2013.1</a:t>
            </a:r>
            <a:r>
              <a:rPr lang="ja-JP" altLang="en-US" sz="2500" dirty="0"/>
              <a:t>　新</a:t>
            </a:r>
            <a:r>
              <a:rPr lang="en-US" altLang="ja-JP" sz="2500" dirty="0"/>
              <a:t>IT</a:t>
            </a:r>
            <a:r>
              <a:rPr lang="ja-JP" altLang="en-US" sz="2500" dirty="0"/>
              <a:t>戦略「世界最先端</a:t>
            </a:r>
            <a:r>
              <a:rPr lang="en-US" altLang="ja-JP" sz="2500" dirty="0"/>
              <a:t>IT</a:t>
            </a:r>
            <a:r>
              <a:rPr lang="ja-JP" altLang="en-US" sz="2500" dirty="0"/>
              <a:t>国家創造宣言」</a:t>
            </a:r>
            <a:endParaRPr lang="en-US" altLang="ja-JP" sz="2500" dirty="0"/>
          </a:p>
          <a:p>
            <a:pPr marL="285750" indent="-285750">
              <a:buFont typeface="Arial" panose="020B0604020202020204" pitchFamily="34" charset="0"/>
              <a:buChar char="•"/>
            </a:pPr>
            <a:endParaRPr kumimoji="1" lang="ja-JP" altLang="en-US" dirty="0"/>
          </a:p>
        </p:txBody>
      </p:sp>
    </p:spTree>
    <p:extLst>
      <p:ext uri="{BB962C8B-B14F-4D97-AF65-F5344CB8AC3E}">
        <p14:creationId xmlns:p14="http://schemas.microsoft.com/office/powerpoint/2010/main" val="302555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marL="0" indent="0">
              <a:buNone/>
            </a:pPr>
            <a:r>
              <a:rPr kumimoji="1" lang="ja-JP" altLang="en-US" sz="4000" dirty="0" smtClean="0"/>
              <a:t>日本政府の取組</a:t>
            </a:r>
            <a:endParaRPr kumimoji="1" lang="en-US" altLang="ja-JP" sz="4000" dirty="0" smtClean="0"/>
          </a:p>
          <a:p>
            <a:r>
              <a:rPr lang="en-US" altLang="ja-JP" dirty="0" smtClean="0"/>
              <a:t>2008.1</a:t>
            </a:r>
            <a:r>
              <a:rPr lang="ja-JP" altLang="en-US" dirty="0" smtClean="0"/>
              <a:t>　行政</a:t>
            </a:r>
            <a:r>
              <a:rPr lang="en-US" altLang="ja-JP" dirty="0" smtClean="0"/>
              <a:t>CIO</a:t>
            </a:r>
            <a:r>
              <a:rPr lang="ja-JP" altLang="en-US" dirty="0" smtClean="0"/>
              <a:t>フォーラムで検討開始</a:t>
            </a:r>
            <a:endParaRPr lang="en-US" altLang="ja-JP" dirty="0" smtClean="0"/>
          </a:p>
          <a:p>
            <a:r>
              <a:rPr kumimoji="1" lang="en-US" altLang="ja-JP" dirty="0" smtClean="0"/>
              <a:t>2009.10</a:t>
            </a:r>
            <a:r>
              <a:rPr kumimoji="1" lang="ja-JP" altLang="en-US" dirty="0" smtClean="0"/>
              <a:t>　アイデアボックスの開始</a:t>
            </a:r>
            <a:endParaRPr kumimoji="1" lang="en-US" altLang="ja-JP" dirty="0" smtClean="0"/>
          </a:p>
          <a:p>
            <a:r>
              <a:rPr lang="en-US" altLang="ja-JP" dirty="0" smtClean="0"/>
              <a:t>2010.7</a:t>
            </a:r>
            <a:r>
              <a:rPr lang="ja-JP" altLang="en-US" dirty="0" smtClean="0"/>
              <a:t>　オープンガバメント・ラボの公開</a:t>
            </a:r>
            <a:endParaRPr lang="en-US" altLang="ja-JP" dirty="0" smtClean="0"/>
          </a:p>
          <a:p>
            <a:pPr marL="0" indent="0">
              <a:buNone/>
            </a:pPr>
            <a:endParaRPr lang="en-US" altLang="ja-JP" dirty="0" smtClean="0"/>
          </a:p>
          <a:p>
            <a:pPr marL="0" indent="0">
              <a:buNone/>
            </a:pPr>
            <a:endParaRPr lang="en-US" altLang="ja-JP" dirty="0" smtClean="0"/>
          </a:p>
          <a:p>
            <a:r>
              <a:rPr kumimoji="1" lang="en-US" altLang="ja-JP" dirty="0" smtClean="0"/>
              <a:t>2011.7</a:t>
            </a:r>
            <a:r>
              <a:rPr kumimoji="1" lang="ja-JP" altLang="en-US" dirty="0" smtClean="0"/>
              <a:t>　節電</a:t>
            </a:r>
            <a:r>
              <a:rPr kumimoji="1" lang="en-US" altLang="ja-JP" dirty="0" smtClean="0"/>
              <a:t>.go.jp</a:t>
            </a:r>
            <a:r>
              <a:rPr kumimoji="1" lang="ja-JP" altLang="en-US" dirty="0" smtClean="0"/>
              <a:t>の開始</a:t>
            </a:r>
            <a:endParaRPr kumimoji="1" lang="en-US" altLang="ja-JP" dirty="0" smtClean="0"/>
          </a:p>
          <a:p>
            <a:r>
              <a:rPr lang="en-US" altLang="ja-JP" dirty="0" smtClean="0"/>
              <a:t>2012.1</a:t>
            </a:r>
            <a:r>
              <a:rPr lang="ja-JP" altLang="en-US" dirty="0" smtClean="0"/>
              <a:t>　復旧復興支援制度データベースの公開</a:t>
            </a:r>
            <a:endParaRPr lang="en-US" altLang="ja-JP" dirty="0" smtClean="0"/>
          </a:p>
          <a:p>
            <a:pPr>
              <a:buFont typeface="Wingdings" panose="05000000000000000000" pitchFamily="2" charset="2"/>
              <a:buChar char="Ø"/>
            </a:pPr>
            <a:r>
              <a:rPr lang="ja-JP" altLang="en-US" dirty="0"/>
              <a:t>国や地方公共団体等の様々な支援制度をワンストップで検索</a:t>
            </a:r>
          </a:p>
          <a:p>
            <a:pPr>
              <a:buFont typeface="Wingdings" panose="05000000000000000000" pitchFamily="2" charset="2"/>
              <a:buChar char="Ø"/>
            </a:pPr>
            <a:r>
              <a:rPr lang="en-US" altLang="ja-JP" dirty="0"/>
              <a:t>API</a:t>
            </a:r>
            <a:r>
              <a:rPr lang="ja-JP" altLang="en-US" dirty="0"/>
              <a:t>公開　活用ハッカソンを開催</a:t>
            </a:r>
          </a:p>
          <a:p>
            <a:pPr>
              <a:buFont typeface="Wingdings" panose="05000000000000000000" pitchFamily="2" charset="2"/>
              <a:buChar char="Ø"/>
            </a:pPr>
            <a:r>
              <a:rPr lang="en-US" altLang="ja-JP" dirty="0"/>
              <a:t>Hack for Japan</a:t>
            </a:r>
            <a:r>
              <a:rPr lang="ja-JP" altLang="en-US" dirty="0"/>
              <a:t>からの改善提言に回答・対応</a:t>
            </a:r>
            <a:endParaRPr lang="en-US" altLang="ja-JP" dirty="0" smtClean="0"/>
          </a:p>
          <a:p>
            <a:endParaRPr kumimoji="1" lang="ja-JP" altLang="en-US" dirty="0"/>
          </a:p>
        </p:txBody>
      </p:sp>
      <p:pic>
        <p:nvPicPr>
          <p:cNvPr id="4" name="コンテンツ プレースホルダー 7"/>
          <p:cNvPicPr>
            <a:picLocks noChangeAspect="1"/>
          </p:cNvPicPr>
          <p:nvPr/>
        </p:nvPicPr>
        <p:blipFill rotWithShape="1">
          <a:blip r:embed="rId2"/>
          <a:srcRect l="21675" r="22787"/>
          <a:stretch/>
        </p:blipFill>
        <p:spPr>
          <a:xfrm>
            <a:off x="6660232" y="4725144"/>
            <a:ext cx="1798560" cy="1821618"/>
          </a:xfrm>
          <a:prstGeom prst="rect">
            <a:avLst/>
          </a:prstGeom>
        </p:spPr>
      </p:pic>
      <p:sp>
        <p:nvSpPr>
          <p:cNvPr id="5" name="下矢印 4"/>
          <p:cNvSpPr/>
          <p:nvPr/>
        </p:nvSpPr>
        <p:spPr>
          <a:xfrm rot="5400000">
            <a:off x="2627784" y="2996952"/>
            <a:ext cx="432048" cy="57606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964488" y="620688"/>
            <a:ext cx="184731" cy="369332"/>
          </a:xfrm>
          <a:prstGeom prst="rect">
            <a:avLst/>
          </a:prstGeom>
          <a:noFill/>
        </p:spPr>
        <p:txBody>
          <a:bodyPr wrap="none" rtlCol="0">
            <a:spAutoFit/>
          </a:bodyPr>
          <a:lstStyle/>
          <a:p>
            <a:endParaRPr kumimoji="1" lang="ja-JP" altLang="en-US" dirty="0"/>
          </a:p>
        </p:txBody>
      </p:sp>
      <p:sp>
        <p:nvSpPr>
          <p:cNvPr id="7" name="テキスト ボックス 6"/>
          <p:cNvSpPr txBox="1"/>
          <p:nvPr/>
        </p:nvSpPr>
        <p:spPr>
          <a:xfrm>
            <a:off x="3203848" y="3023374"/>
            <a:ext cx="2736304" cy="523220"/>
          </a:xfrm>
          <a:prstGeom prst="rect">
            <a:avLst/>
          </a:prstGeom>
          <a:noFill/>
        </p:spPr>
        <p:txBody>
          <a:bodyPr wrap="square" rtlCol="0">
            <a:spAutoFit/>
          </a:bodyPr>
          <a:lstStyle/>
          <a:p>
            <a:r>
              <a:rPr kumimoji="1" lang="ja-JP" alt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東日本大震災</a:t>
            </a:r>
            <a:endParaRPr kumimoji="1" lang="ja-JP" alt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8" name="Picture 6" descr="https://lh3.googleusercontent.com/asm6myNZQp6xp2-mOv0_KzKlGsl5WIXjmq3IEhiXDQ0eWGACJKpKjCL3mQC-axPYTmf2i7mT=s640-h400-e3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321881"/>
            <a:ext cx="2016224" cy="13861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686" t="12248" r="20186" b="6028"/>
          <a:stretch/>
        </p:blipFill>
        <p:spPr bwMode="auto">
          <a:xfrm>
            <a:off x="5652120" y="2431372"/>
            <a:ext cx="1440160" cy="1184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142" y="2708035"/>
            <a:ext cx="1030194" cy="158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2672" r="73308" b="5746"/>
          <a:stretch/>
        </p:blipFill>
        <p:spPr bwMode="auto">
          <a:xfrm>
            <a:off x="7924640" y="2049762"/>
            <a:ext cx="1019355" cy="1947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7703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オープンデータと地域振興</a:t>
            </a:r>
            <a:endParaRPr kumimoji="1" lang="ja-JP" altLang="en-US" dirty="0"/>
          </a:p>
        </p:txBody>
      </p:sp>
      <p:sp>
        <p:nvSpPr>
          <p:cNvPr id="3" name="コンテンツ プレースホルダー 2"/>
          <p:cNvSpPr>
            <a:spLocks noGrp="1"/>
          </p:cNvSpPr>
          <p:nvPr>
            <p:ph idx="1"/>
          </p:nvPr>
        </p:nvSpPr>
        <p:spPr>
          <a:xfrm>
            <a:off x="179512" y="1475809"/>
            <a:ext cx="8229600" cy="4525963"/>
          </a:xfrm>
        </p:spPr>
        <p:txBody>
          <a:bodyPr/>
          <a:lstStyle/>
          <a:p>
            <a:pPr marL="0" indent="0">
              <a:buNone/>
            </a:pPr>
            <a:r>
              <a:rPr lang="ja-JP" altLang="en-US" dirty="0" smtClean="0"/>
              <a:t>オープンデータと地方自治体・地域振興</a:t>
            </a:r>
            <a:endParaRPr lang="en-US" altLang="ja-JP" dirty="0" smtClean="0"/>
          </a:p>
          <a:p>
            <a:r>
              <a:rPr kumimoji="1" lang="ja-JP" altLang="en-US" dirty="0" smtClean="0"/>
              <a:t>オープンガバメントとオープンデータ</a:t>
            </a:r>
            <a:endParaRPr kumimoji="1" lang="en-US" altLang="ja-JP" dirty="0" smtClean="0"/>
          </a:p>
          <a:p>
            <a:pPr marL="0" indent="0">
              <a:buNone/>
            </a:pPr>
            <a:r>
              <a:rPr lang="ja-JP" altLang="en-US" dirty="0" smtClean="0"/>
              <a:t>　</a:t>
            </a:r>
            <a:r>
              <a:rPr lang="ja-JP" altLang="en-US" sz="2800" dirty="0" smtClean="0"/>
              <a:t>←コミュニティ（草の根）からの取組</a:t>
            </a:r>
            <a:endParaRPr lang="en-US" altLang="ja-JP" sz="2800" dirty="0" smtClean="0"/>
          </a:p>
          <a:p>
            <a:pPr marL="0" indent="0">
              <a:buNone/>
            </a:pPr>
            <a:r>
              <a:rPr lang="ja-JP" altLang="en-US" sz="2800" dirty="0" smtClean="0"/>
              <a:t>　　</a:t>
            </a:r>
            <a:r>
              <a:rPr lang="en-US" altLang="ja-JP" sz="2800" dirty="0" smtClean="0"/>
              <a:t>Where </a:t>
            </a:r>
            <a:r>
              <a:rPr lang="en-US" altLang="ja-JP" sz="2800" dirty="0"/>
              <a:t>Does My Money </a:t>
            </a:r>
            <a:r>
              <a:rPr lang="en-US" altLang="ja-JP" sz="2800" dirty="0" smtClean="0"/>
              <a:t>Go?</a:t>
            </a:r>
          </a:p>
          <a:p>
            <a:pPr marL="0" indent="0">
              <a:buNone/>
            </a:pPr>
            <a:r>
              <a:rPr lang="ja-JP" altLang="en-US" sz="2800" dirty="0"/>
              <a:t>　</a:t>
            </a:r>
            <a:r>
              <a:rPr lang="ja-JP" altLang="en-US" sz="2800" dirty="0" smtClean="0"/>
              <a:t>　（イギリス）</a:t>
            </a:r>
            <a:endParaRPr lang="en-US" altLang="ja-JP" sz="2800" dirty="0" smtClean="0"/>
          </a:p>
          <a:p>
            <a:r>
              <a:rPr lang="ja-JP" altLang="en-US" dirty="0" smtClean="0"/>
              <a:t>オープンデータの経済効果</a:t>
            </a:r>
            <a:endParaRPr lang="en-US" altLang="ja-JP" dirty="0" smtClean="0"/>
          </a:p>
          <a:p>
            <a:pPr marL="0" indent="0">
              <a:buNone/>
            </a:pPr>
            <a:r>
              <a:rPr kumimoji="1" lang="ja-JP" altLang="en-US" dirty="0" smtClean="0"/>
              <a:t>　→地域産業振興</a:t>
            </a:r>
            <a:endParaRPr kumimoji="1" lang="ja-JP" altLang="en-US"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2645131"/>
            <a:ext cx="2520280" cy="2023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srcRect/>
          <a:stretch>
            <a:fillRect/>
          </a:stretch>
        </p:blipFill>
        <p:spPr bwMode="auto">
          <a:xfrm>
            <a:off x="8180293" y="4581128"/>
            <a:ext cx="416261" cy="418119"/>
          </a:xfrm>
          <a:prstGeom prst="rect">
            <a:avLst/>
          </a:prstGeom>
          <a:noFill/>
          <a:ln w="9525">
            <a:noFill/>
            <a:miter lim="800000"/>
            <a:headEnd/>
            <a:tailEnd/>
          </a:ln>
        </p:spPr>
      </p:pic>
      <p:sp>
        <p:nvSpPr>
          <p:cNvPr id="4" name="テキスト ボックス 3"/>
          <p:cNvSpPr txBox="1"/>
          <p:nvPr/>
        </p:nvSpPr>
        <p:spPr>
          <a:xfrm>
            <a:off x="7092280" y="5016548"/>
            <a:ext cx="2016224" cy="369332"/>
          </a:xfrm>
          <a:prstGeom prst="rect">
            <a:avLst/>
          </a:prstGeom>
          <a:noFill/>
        </p:spPr>
        <p:txBody>
          <a:bodyPr wrap="square" rtlCol="0">
            <a:spAutoFit/>
          </a:bodyPr>
          <a:lstStyle/>
          <a:p>
            <a:r>
              <a:rPr kumimoji="1" lang="en-US" altLang="ja-JP" dirty="0" err="1" smtClean="0"/>
              <a:t>Powerd</a:t>
            </a:r>
            <a:r>
              <a:rPr kumimoji="1" lang="en-US" altLang="ja-JP" dirty="0" smtClean="0"/>
              <a:t> by Ruby</a:t>
            </a:r>
            <a:endParaRPr kumimoji="1" lang="ja-JP" altLang="en-US" dirty="0"/>
          </a:p>
        </p:txBody>
      </p:sp>
      <p:sp>
        <p:nvSpPr>
          <p:cNvPr id="6" name="テキスト ボックス 5"/>
          <p:cNvSpPr txBox="1"/>
          <p:nvPr/>
        </p:nvSpPr>
        <p:spPr>
          <a:xfrm>
            <a:off x="496609" y="5567317"/>
            <a:ext cx="8136904" cy="954107"/>
          </a:xfrm>
          <a:prstGeom prst="rect">
            <a:avLst/>
          </a:prstGeom>
          <a:noFill/>
        </p:spPr>
        <p:txBody>
          <a:bodyPr wrap="square" rtlCol="0">
            <a:spAutoFit/>
          </a:bodyPr>
          <a:lstStyle/>
          <a:p>
            <a:r>
              <a:rPr kumimoji="1" lang="ja-JP" altLang="en-US" sz="2800" dirty="0" smtClean="0">
                <a:solidFill>
                  <a:srgbClr val="FF0000"/>
                </a:solidFill>
              </a:rPr>
              <a:t>オープンデータ活用の取組には、住民や学生の参加、</a:t>
            </a:r>
            <a:endParaRPr kumimoji="1" lang="en-US" altLang="ja-JP" sz="2800" dirty="0" smtClean="0">
              <a:solidFill>
                <a:srgbClr val="FF0000"/>
              </a:solidFill>
            </a:endParaRPr>
          </a:p>
          <a:p>
            <a:r>
              <a:rPr kumimoji="1" lang="ja-JP" altLang="en-US" sz="2800" dirty="0" smtClean="0">
                <a:solidFill>
                  <a:srgbClr val="FF0000"/>
                </a:solidFill>
              </a:rPr>
              <a:t>そして企業の参加（産業振興の視点）が不可欠</a:t>
            </a:r>
            <a:endParaRPr kumimoji="1" lang="ja-JP" altLang="en-US" sz="2800" dirty="0">
              <a:solidFill>
                <a:srgbClr val="FF0000"/>
              </a:solidFill>
            </a:endParaRPr>
          </a:p>
        </p:txBody>
      </p:sp>
    </p:spTree>
    <p:extLst>
      <p:ext uri="{BB962C8B-B14F-4D97-AF65-F5344CB8AC3E}">
        <p14:creationId xmlns:p14="http://schemas.microsoft.com/office/powerpoint/2010/main" val="775063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オープンデータと地域振興</a:t>
            </a:r>
            <a:endParaRPr kumimoji="1" lang="ja-JP" altLang="en-US" dirty="0"/>
          </a:p>
        </p:txBody>
      </p:sp>
      <p:sp>
        <p:nvSpPr>
          <p:cNvPr id="3" name="コンテンツ プレースホルダー 2"/>
          <p:cNvSpPr>
            <a:spLocks noGrp="1"/>
          </p:cNvSpPr>
          <p:nvPr>
            <p:ph idx="1"/>
          </p:nvPr>
        </p:nvSpPr>
        <p:spPr>
          <a:xfrm>
            <a:off x="467544" y="1268760"/>
            <a:ext cx="8568952" cy="4536504"/>
          </a:xfrm>
        </p:spPr>
        <p:txBody>
          <a:bodyPr/>
          <a:lstStyle/>
          <a:p>
            <a:pPr marL="0" indent="0">
              <a:buNone/>
            </a:pPr>
            <a:r>
              <a:rPr kumimoji="1" lang="ja-JP" altLang="en-US" dirty="0" smtClean="0"/>
              <a:t>福井県鯖江市</a:t>
            </a:r>
            <a:endParaRPr kumimoji="1" lang="en-US" altLang="ja-JP" dirty="0" smtClean="0"/>
          </a:p>
          <a:p>
            <a:r>
              <a:rPr kumimoji="1" lang="ja-JP" altLang="en-US" sz="2400" dirty="0" smtClean="0"/>
              <a:t>市が公共施設情報、バスの運行状況など様々なデータを統一の形式で公開</a:t>
            </a:r>
            <a:endParaRPr kumimoji="1" lang="en-US" altLang="ja-JP" sz="2400" dirty="0" smtClean="0"/>
          </a:p>
          <a:p>
            <a:r>
              <a:rPr lang="ja-JP" altLang="en-US" sz="2400" dirty="0" smtClean="0"/>
              <a:t>ハッカソン（アプリケーションソフト開発コンテスト）やワークショップを企画、住民や学生の参加</a:t>
            </a:r>
            <a:endParaRPr kumimoji="1" lang="ja-JP" altLang="en-US" sz="2400" dirty="0"/>
          </a:p>
        </p:txBody>
      </p:sp>
      <p:pic>
        <p:nvPicPr>
          <p:cNvPr id="11266" name="Picture 2" descr="http://www.asahi.com/articles/images/AS20131219000535_com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851718"/>
            <a:ext cx="2088232" cy="2135207"/>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3770380"/>
            <a:ext cx="2701564" cy="229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87956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オープンデータと地域振興</a:t>
            </a:r>
            <a:endParaRPr kumimoji="1" lang="ja-JP" altLang="en-US" dirty="0"/>
          </a:p>
        </p:txBody>
      </p:sp>
      <p:sp>
        <p:nvSpPr>
          <p:cNvPr id="3" name="コンテンツ プレースホルダー 2"/>
          <p:cNvSpPr>
            <a:spLocks noGrp="1"/>
          </p:cNvSpPr>
          <p:nvPr>
            <p:ph idx="1"/>
          </p:nvPr>
        </p:nvSpPr>
        <p:spPr>
          <a:xfrm>
            <a:off x="395536" y="1484784"/>
            <a:ext cx="5760640" cy="4536504"/>
          </a:xfrm>
        </p:spPr>
        <p:txBody>
          <a:bodyPr>
            <a:normAutofit lnSpcReduction="10000"/>
          </a:bodyPr>
          <a:lstStyle/>
          <a:p>
            <a:r>
              <a:rPr lang="ja-JP" altLang="en-US" sz="2400" dirty="0"/>
              <a:t>会津若松市</a:t>
            </a:r>
            <a:r>
              <a:rPr lang="en-US" altLang="ja-JP" sz="2400" dirty="0"/>
              <a:t>(</a:t>
            </a:r>
            <a:r>
              <a:rPr lang="ja-JP" altLang="en-US" sz="2400" dirty="0"/>
              <a:t>福島県</a:t>
            </a:r>
            <a:r>
              <a:rPr lang="en-US" altLang="ja-JP" sz="2400" dirty="0"/>
              <a:t>)</a:t>
            </a:r>
          </a:p>
          <a:p>
            <a:pPr>
              <a:buFont typeface="Wingdings" panose="05000000000000000000" pitchFamily="2" charset="2"/>
              <a:buChar char="Ø"/>
            </a:pPr>
            <a:r>
              <a:rPr lang="ja-JP" altLang="en-US" sz="2400" dirty="0"/>
              <a:t>公開データを二次利用可能に</a:t>
            </a:r>
            <a:r>
              <a:rPr lang="ja-JP" altLang="en-US" sz="2400" dirty="0" smtClean="0"/>
              <a:t>し</a:t>
            </a:r>
            <a:r>
              <a:rPr lang="ja-JP" altLang="en-US" sz="2400" dirty="0"/>
              <a:t>て</a:t>
            </a:r>
            <a:r>
              <a:rPr lang="ja-JP" altLang="en-US" sz="2400" dirty="0" smtClean="0"/>
              <a:t>オープンデータ化</a:t>
            </a:r>
            <a:endParaRPr lang="en-US" altLang="ja-JP" sz="2400" dirty="0" smtClean="0"/>
          </a:p>
          <a:p>
            <a:pPr marL="0" indent="0">
              <a:buNone/>
            </a:pPr>
            <a:endParaRPr lang="ja-JP" altLang="en-US" sz="2400" dirty="0"/>
          </a:p>
          <a:p>
            <a:r>
              <a:rPr lang="ja-JP" altLang="en-US" sz="2400" dirty="0"/>
              <a:t>オープンデータ活用推進協議会</a:t>
            </a:r>
          </a:p>
          <a:p>
            <a:pPr>
              <a:buFont typeface="Wingdings" panose="05000000000000000000" pitchFamily="2" charset="2"/>
              <a:buChar char="Ø"/>
            </a:pPr>
            <a:r>
              <a:rPr lang="ja-JP" altLang="en-US" sz="2400" dirty="0"/>
              <a:t>武雄市、千葉市、奈良市、福岡市</a:t>
            </a:r>
          </a:p>
          <a:p>
            <a:pPr>
              <a:buFont typeface="Wingdings" panose="05000000000000000000" pitchFamily="2" charset="2"/>
              <a:buChar char="Ø"/>
            </a:pPr>
            <a:r>
              <a:rPr lang="ja-JP" altLang="en-US" sz="2400" dirty="0"/>
              <a:t>人口動態や歳入歳出の状況、福祉や教育等を</a:t>
            </a:r>
            <a:r>
              <a:rPr lang="ja-JP" altLang="en-US" sz="2400" dirty="0" smtClean="0"/>
              <a:t>公開</a:t>
            </a:r>
            <a:endParaRPr lang="en-US" altLang="ja-JP" sz="2400" dirty="0" smtClean="0"/>
          </a:p>
          <a:p>
            <a:pPr marL="0" indent="0">
              <a:buNone/>
            </a:pPr>
            <a:endParaRPr lang="ja-JP" altLang="en-US" sz="2400" dirty="0"/>
          </a:p>
          <a:p>
            <a:r>
              <a:rPr lang="ja-JP" altLang="en-US" sz="2400" dirty="0"/>
              <a:t>静岡県</a:t>
            </a:r>
          </a:p>
          <a:p>
            <a:pPr>
              <a:buFont typeface="Wingdings" panose="05000000000000000000" pitchFamily="2" charset="2"/>
              <a:buChar char="Ø"/>
            </a:pPr>
            <a:r>
              <a:rPr lang="ja-JP" altLang="en-US" sz="2400" dirty="0"/>
              <a:t>オープンデータカタログの開設</a:t>
            </a:r>
            <a:endParaRPr kumimoji="1" lang="ja-JP" altLang="en-US"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1268760"/>
            <a:ext cx="2303284" cy="1654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www.city.chiba.jp/somu/shichokoshitsu/hisho/hodo/topic/image/2501bd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9572" y="3212976"/>
            <a:ext cx="2301974" cy="153465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6855" y="4941168"/>
            <a:ext cx="2344613" cy="1740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04810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オープンデータと地域振興</a:t>
            </a:r>
            <a:endParaRPr kumimoji="1" lang="ja-JP" altLang="en-US" dirty="0"/>
          </a:p>
        </p:txBody>
      </p:sp>
      <p:sp>
        <p:nvSpPr>
          <p:cNvPr id="3" name="コンテンツ プレースホルダー 2"/>
          <p:cNvSpPr>
            <a:spLocks noGrp="1"/>
          </p:cNvSpPr>
          <p:nvPr>
            <p:ph idx="1"/>
          </p:nvPr>
        </p:nvSpPr>
        <p:spPr>
          <a:xfrm>
            <a:off x="479184" y="1531938"/>
            <a:ext cx="5760640" cy="4536504"/>
          </a:xfrm>
        </p:spPr>
        <p:txBody>
          <a:bodyPr>
            <a:normAutofit/>
          </a:bodyPr>
          <a:lstStyle/>
          <a:p>
            <a:r>
              <a:rPr kumimoji="1" lang="ja-JP" altLang="en-US" sz="2400" dirty="0" smtClean="0"/>
              <a:t>マイ広報誌</a:t>
            </a:r>
            <a:endParaRPr kumimoji="1" lang="en-US" altLang="ja-JP" sz="2400" dirty="0" smtClean="0"/>
          </a:p>
          <a:p>
            <a:pPr marL="0" indent="0">
              <a:buNone/>
            </a:pPr>
            <a:r>
              <a:rPr lang="ja-JP" altLang="en-US" sz="2400" dirty="0" smtClean="0"/>
              <a:t>　自治体</a:t>
            </a:r>
            <a:r>
              <a:rPr lang="ja-JP" altLang="en-US" sz="2400" dirty="0"/>
              <a:t>の広報紙の記事につきオープンデータ化されたものを利用するサービス</a:t>
            </a:r>
            <a:endParaRPr kumimoji="1" lang="ja-JP" altLang="en-US" sz="2400" dirty="0"/>
          </a:p>
        </p:txBody>
      </p:sp>
      <p:sp>
        <p:nvSpPr>
          <p:cNvPr id="4" name="AutoShape 2" descr="ããã¤åºå ±èªãã®ç»åæ¤ç´¢çµæ"/>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Picture 4" descr="ããã¤åºå ±èªãã®ç»åæ¤ç´¢çµæ"/>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001" y="3202521"/>
            <a:ext cx="5565998" cy="2965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017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Web</a:t>
            </a:r>
            <a:r>
              <a:rPr kumimoji="1" lang="ja-JP" altLang="en-US" dirty="0" smtClean="0"/>
              <a:t>とオープンデータ</a:t>
            </a:r>
            <a:endParaRPr kumimoji="1" lang="ja-JP" altLang="en-US" dirty="0"/>
          </a:p>
        </p:txBody>
      </p:sp>
      <p:sp>
        <p:nvSpPr>
          <p:cNvPr id="3" name="コンテンツ プレースホルダー 2"/>
          <p:cNvSpPr>
            <a:spLocks noGrp="1"/>
          </p:cNvSpPr>
          <p:nvPr>
            <p:ph idx="1"/>
          </p:nvPr>
        </p:nvSpPr>
        <p:spPr>
          <a:xfrm>
            <a:off x="457200" y="1600201"/>
            <a:ext cx="8219256" cy="3196952"/>
          </a:xfrm>
        </p:spPr>
        <p:txBody>
          <a:bodyPr>
            <a:normAutofit fontScale="92500" lnSpcReduction="10000"/>
          </a:bodyPr>
          <a:lstStyle/>
          <a:p>
            <a:r>
              <a:rPr kumimoji="1" lang="en-US" altLang="ja-JP" dirty="0" smtClean="0"/>
              <a:t>World Wide Web</a:t>
            </a:r>
          </a:p>
          <a:p>
            <a:pPr marL="0" indent="0">
              <a:buNone/>
            </a:pPr>
            <a:r>
              <a:rPr lang="ja-JP" altLang="en-US" dirty="0" smtClean="0"/>
              <a:t>　</a:t>
            </a:r>
            <a:r>
              <a:rPr lang="en-US" altLang="ja-JP" dirty="0" smtClean="0"/>
              <a:t>HTML</a:t>
            </a:r>
            <a:r>
              <a:rPr lang="ja-JP" altLang="en-US" dirty="0" smtClean="0"/>
              <a:t>で記述</a:t>
            </a:r>
            <a:endParaRPr lang="en-US" altLang="ja-JP" dirty="0" smtClean="0"/>
          </a:p>
          <a:p>
            <a:r>
              <a:rPr lang="ja-JP" altLang="en-US" dirty="0" smtClean="0"/>
              <a:t>セマンティック</a:t>
            </a:r>
            <a:r>
              <a:rPr lang="en-US" altLang="ja-JP" dirty="0" smtClean="0"/>
              <a:t>Web</a:t>
            </a:r>
          </a:p>
          <a:p>
            <a:pPr marL="0" indent="0">
              <a:buNone/>
            </a:pPr>
            <a:r>
              <a:rPr lang="ja-JP" altLang="en-US" dirty="0" smtClean="0"/>
              <a:t>　</a:t>
            </a:r>
            <a:r>
              <a:rPr lang="en-US" altLang="ja-JP" dirty="0" smtClean="0"/>
              <a:t>XML</a:t>
            </a:r>
            <a:r>
              <a:rPr lang="ja-JP" altLang="en-US" dirty="0" err="1" smtClean="0"/>
              <a:t>、</a:t>
            </a:r>
            <a:r>
              <a:rPr lang="en-US" altLang="ja-JP" dirty="0" smtClean="0"/>
              <a:t>RDF</a:t>
            </a:r>
            <a:r>
              <a:rPr lang="ja-JP" altLang="en-US" dirty="0" smtClean="0"/>
              <a:t>によるタグ付け</a:t>
            </a:r>
            <a:endParaRPr lang="en-US" altLang="ja-JP" dirty="0" smtClean="0"/>
          </a:p>
          <a:p>
            <a:pPr marL="0" indent="0">
              <a:buNone/>
            </a:pPr>
            <a:r>
              <a:rPr lang="ja-JP" altLang="en-US" dirty="0" smtClean="0"/>
              <a:t>　データの意味を記述</a:t>
            </a:r>
            <a:endParaRPr lang="en-US" altLang="ja-JP" dirty="0" smtClean="0"/>
          </a:p>
          <a:p>
            <a:pPr marL="0" indent="0">
              <a:buNone/>
            </a:pPr>
            <a:r>
              <a:rPr lang="ja-JP" altLang="en-US" dirty="0"/>
              <a:t>　</a:t>
            </a:r>
            <a:r>
              <a:rPr lang="ja-JP" altLang="en-US" dirty="0" smtClean="0"/>
              <a:t>　→コンピュータによる自動的な情報収集・分析</a:t>
            </a:r>
            <a:endParaRPr lang="en-US" altLang="ja-JP" dirty="0" smtClean="0"/>
          </a:p>
        </p:txBody>
      </p:sp>
      <p:pic>
        <p:nvPicPr>
          <p:cNvPr id="1026" name="Picture 2" descr="https://encrypted-tbn0.gstatic.com/images?q=tbn:ANd9GcSngKxR5Omz1QTgWYQK2Wq9A676fH_ahjbIpqNjHZgmWM_dzR0bI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0680" y="1768011"/>
            <a:ext cx="2520280" cy="1695462"/>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5800680" y="3485617"/>
            <a:ext cx="2448272" cy="369332"/>
          </a:xfrm>
          <a:prstGeom prst="rect">
            <a:avLst/>
          </a:prstGeom>
          <a:noFill/>
        </p:spPr>
        <p:txBody>
          <a:bodyPr wrap="square" rtlCol="0">
            <a:spAutoFit/>
          </a:bodyPr>
          <a:lstStyle/>
          <a:p>
            <a:r>
              <a:rPr lang="en-US" altLang="ja-JP" dirty="0"/>
              <a:t>Tim Berners-Lee</a:t>
            </a:r>
            <a:endParaRPr kumimoji="1" lang="ja-JP" altLang="en-US" dirty="0"/>
          </a:p>
        </p:txBody>
      </p:sp>
      <p:sp>
        <p:nvSpPr>
          <p:cNvPr id="6" name="コンテンツ プレースホルダー 2"/>
          <p:cNvSpPr txBox="1">
            <a:spLocks/>
          </p:cNvSpPr>
          <p:nvPr/>
        </p:nvSpPr>
        <p:spPr>
          <a:xfrm>
            <a:off x="609832" y="4941168"/>
            <a:ext cx="8210640" cy="144016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smtClean="0"/>
              <a:t>オープンデータ　→　</a:t>
            </a:r>
            <a:r>
              <a:rPr lang="ja-JP" altLang="en-US" dirty="0" smtClean="0">
                <a:solidFill>
                  <a:srgbClr val="FF0000"/>
                </a:solidFill>
              </a:rPr>
              <a:t>機械可読なフォーマット</a:t>
            </a:r>
            <a:r>
              <a:rPr lang="ja-JP" altLang="en-US" dirty="0" smtClean="0"/>
              <a:t>へ</a:t>
            </a:r>
            <a:endParaRPr lang="en-US" altLang="ja-JP" dirty="0" smtClean="0"/>
          </a:p>
          <a:p>
            <a:pPr marL="0" indent="0">
              <a:buNone/>
            </a:pPr>
            <a:r>
              <a:rPr lang="ja-JP" altLang="en-US" dirty="0" smtClean="0"/>
              <a:t>→　</a:t>
            </a:r>
            <a:r>
              <a:rPr lang="en-US" altLang="ja-JP" dirty="0" smtClean="0"/>
              <a:t>Web</a:t>
            </a:r>
            <a:r>
              <a:rPr lang="ja-JP" altLang="en-US" dirty="0" smtClean="0"/>
              <a:t>上の情報を自動的に収集・分析</a:t>
            </a:r>
            <a:endParaRPr lang="en-US" altLang="ja-JP" dirty="0" smtClean="0"/>
          </a:p>
          <a:p>
            <a:pPr marL="0" indent="0">
              <a:buNone/>
            </a:pPr>
            <a:r>
              <a:rPr lang="ja-JP" altLang="en-US" dirty="0" smtClean="0"/>
              <a:t>→　他のオープンデータとのリンク　　</a:t>
            </a:r>
            <a:endParaRPr lang="ja-JP" altLang="en-US" dirty="0"/>
          </a:p>
        </p:txBody>
      </p:sp>
      <p:pic>
        <p:nvPicPr>
          <p:cNvPr id="1028" name="Picture 4" descr="http://upload.wikimedia.org/wikipedia/commons/thumb/b/b9/WorldWideWebAroundWikipedia.png/300px-WorldWideWebAroundWikiped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409" y="1314816"/>
            <a:ext cx="1763711" cy="1269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87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コンテンツ プレースホルダー 2"/>
          <p:cNvSpPr>
            <a:spLocks noGrp="1"/>
          </p:cNvSpPr>
          <p:nvPr>
            <p:ph idx="4294967295"/>
          </p:nvPr>
        </p:nvSpPr>
        <p:spPr>
          <a:xfrm>
            <a:off x="323528" y="908720"/>
            <a:ext cx="8568952" cy="1512167"/>
          </a:xfrm>
        </p:spPr>
        <p:txBody>
          <a:bodyPr>
            <a:noAutofit/>
          </a:bodyPr>
          <a:lstStyle/>
          <a:p>
            <a:r>
              <a:rPr lang="ja-JP" altLang="en-US" sz="2800" dirty="0"/>
              <a:t>オープンデータを活用して地域課題の解決</a:t>
            </a:r>
            <a:endParaRPr lang="en-US" altLang="ja-JP" sz="2800" dirty="0"/>
          </a:p>
          <a:p>
            <a:r>
              <a:rPr lang="ja-JP" altLang="en-US" sz="2800" dirty="0"/>
              <a:t>アイデアソン、ハッカソンの開催</a:t>
            </a:r>
            <a:endParaRPr lang="ja-JP" altLang="ja-JP" sz="2800" dirty="0"/>
          </a:p>
          <a:p>
            <a:r>
              <a:rPr lang="ja-JP" altLang="en-US" sz="2800" dirty="0" smtClean="0"/>
              <a:t>地域</a:t>
            </a:r>
            <a:r>
              <a:rPr lang="ja-JP" altLang="en-US" sz="2800" dirty="0"/>
              <a:t>課題の解決を目的に、地方自治体を中心とする公共データを活用</a:t>
            </a:r>
            <a:r>
              <a:rPr lang="ja-JP" altLang="en-US" sz="2800" dirty="0" smtClean="0"/>
              <a:t>した年間</a:t>
            </a:r>
            <a:r>
              <a:rPr lang="ja-JP" altLang="en-US" sz="2800" dirty="0"/>
              <a:t>のイベント開催を伴う一般参加型</a:t>
            </a:r>
            <a:r>
              <a:rPr lang="ja-JP" altLang="en-US" sz="2800" dirty="0" smtClean="0"/>
              <a:t>コンテスト　例）アーバンデータチャレンジ</a:t>
            </a:r>
            <a:endParaRPr lang="en-US" altLang="ja-JP" sz="2800" dirty="0" smtClean="0"/>
          </a:p>
          <a:p>
            <a:r>
              <a:rPr lang="ja-JP" altLang="en-US" sz="2800" dirty="0" smtClean="0"/>
              <a:t>いくつかのアプリケーションが開発される</a:t>
            </a:r>
            <a:endParaRPr lang="en-US" altLang="ja-JP" sz="2800" dirty="0" smtClean="0"/>
          </a:p>
          <a:p>
            <a:endParaRPr lang="ja-JP" altLang="ja-JP" sz="2800" dirty="0"/>
          </a:p>
        </p:txBody>
      </p:sp>
      <p:sp>
        <p:nvSpPr>
          <p:cNvPr id="11" name="タイトル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オープンデータと地域振興</a:t>
            </a:r>
            <a:endParaRPr lang="ja-JP" altLang="en-US" dirty="0"/>
          </a:p>
        </p:txBody>
      </p:sp>
      <p:pic>
        <p:nvPicPr>
          <p:cNvPr id="2" name="図 1"/>
          <p:cNvPicPr>
            <a:picLocks noChangeAspect="1"/>
          </p:cNvPicPr>
          <p:nvPr/>
        </p:nvPicPr>
        <p:blipFill>
          <a:blip r:embed="rId2"/>
          <a:stretch>
            <a:fillRect/>
          </a:stretch>
        </p:blipFill>
        <p:spPr>
          <a:xfrm>
            <a:off x="971600" y="4005064"/>
            <a:ext cx="3053045" cy="2599358"/>
          </a:xfrm>
          <a:prstGeom prst="rect">
            <a:avLst/>
          </a:prstGeom>
        </p:spPr>
      </p:pic>
      <p:pic>
        <p:nvPicPr>
          <p:cNvPr id="1026" name="Picture 2" descr="ããã¿ãªããã®ç»åæ¤ç´¢çµæ"/>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789040"/>
            <a:ext cx="2685380" cy="1780949"/>
          </a:xfrm>
          <a:prstGeom prst="rect">
            <a:avLst/>
          </a:prstGeom>
          <a:noFill/>
          <a:extLst>
            <a:ext uri="{909E8E84-426E-40DD-AFC4-6F175D3DCCD1}">
              <a14:hiddenFill xmlns:a14="http://schemas.microsoft.com/office/drawing/2010/main">
                <a:solidFill>
                  <a:srgbClr val="FFFFFF"/>
                </a:solidFill>
              </a14:hiddenFill>
            </a:ext>
          </a:extLst>
        </p:spPr>
      </p:pic>
      <p:sp>
        <p:nvSpPr>
          <p:cNvPr id="16" name="コンテンツ プレースホルダー 2"/>
          <p:cNvSpPr txBox="1">
            <a:spLocks/>
          </p:cNvSpPr>
          <p:nvPr/>
        </p:nvSpPr>
        <p:spPr>
          <a:xfrm>
            <a:off x="4722018" y="5672756"/>
            <a:ext cx="4079081" cy="9875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800" dirty="0"/>
              <a:t>5374.jp</a:t>
            </a:r>
          </a:p>
          <a:p>
            <a:r>
              <a:rPr lang="ja-JP" altLang="en-US" sz="1800" dirty="0"/>
              <a:t>地域で、いつ、どのゴミが回収されるのか、簡単に知る事ができるアプリ</a:t>
            </a:r>
            <a:endParaRPr lang="ja-JP" altLang="ja-JP" sz="2800" dirty="0"/>
          </a:p>
        </p:txBody>
      </p:sp>
    </p:spTree>
    <p:extLst>
      <p:ext uri="{BB962C8B-B14F-4D97-AF65-F5344CB8AC3E}">
        <p14:creationId xmlns:p14="http://schemas.microsoft.com/office/powerpoint/2010/main" val="36883043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コンテンツ プレースホルダー 2"/>
          <p:cNvSpPr>
            <a:spLocks noGrp="1"/>
          </p:cNvSpPr>
          <p:nvPr>
            <p:ph idx="4294967295"/>
          </p:nvPr>
        </p:nvSpPr>
        <p:spPr>
          <a:xfrm>
            <a:off x="528638" y="1091491"/>
            <a:ext cx="8158162" cy="1430337"/>
          </a:xfrm>
        </p:spPr>
        <p:txBody>
          <a:bodyPr>
            <a:noAutofit/>
          </a:bodyPr>
          <a:lstStyle/>
          <a:p>
            <a:r>
              <a:rPr lang="ja-JP" altLang="en-US" sz="2800" dirty="0" smtClean="0"/>
              <a:t>オープンデータを活用して地域課題の解決</a:t>
            </a:r>
            <a:endParaRPr lang="en-US" altLang="ja-JP" sz="2800" dirty="0" smtClean="0"/>
          </a:p>
          <a:p>
            <a:r>
              <a:rPr lang="ja-JP" altLang="en-US" sz="2800" dirty="0" smtClean="0"/>
              <a:t>アイデアソン、ハッカソンの開催</a:t>
            </a:r>
            <a:endParaRPr lang="en-US" altLang="ja-JP" sz="2800" dirty="0" smtClean="0"/>
          </a:p>
          <a:p>
            <a:pPr marL="0" indent="0">
              <a:buNone/>
            </a:pPr>
            <a:r>
              <a:rPr lang="ja-JP" altLang="en-US" sz="2800" dirty="0" smtClean="0"/>
              <a:t>　例）安来市と情報科学高校の取組</a:t>
            </a:r>
            <a:endParaRPr lang="ja-JP" altLang="ja-JP" sz="2800" dirty="0"/>
          </a:p>
        </p:txBody>
      </p:sp>
      <p:sp>
        <p:nvSpPr>
          <p:cNvPr id="11" name="タイトル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オープンデータと地域振興</a:t>
            </a:r>
            <a:endParaRPr lang="ja-JP" altLang="en-US" dirty="0"/>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479" y="2780928"/>
            <a:ext cx="3240360" cy="2430270"/>
          </a:xfrm>
          <a:prstGeom prst="rect">
            <a:avLst/>
          </a:prstGeom>
        </p:spPr>
      </p:pic>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1617" y="4485224"/>
            <a:ext cx="3049397" cy="2287048"/>
          </a:xfrm>
          <a:prstGeom prst="rect">
            <a:avLst/>
          </a:prstGeom>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2193" y="2780928"/>
            <a:ext cx="3035829" cy="2276872"/>
          </a:xfrm>
          <a:prstGeom prst="rect">
            <a:avLst/>
          </a:prstGeom>
        </p:spPr>
      </p:pic>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70108" y="4442360"/>
            <a:ext cx="3163701" cy="2372776"/>
          </a:xfrm>
          <a:prstGeom prst="rect">
            <a:avLst/>
          </a:prstGeom>
        </p:spPr>
      </p:pic>
    </p:spTree>
    <p:extLst>
      <p:ext uri="{BB962C8B-B14F-4D97-AF65-F5344CB8AC3E}">
        <p14:creationId xmlns:p14="http://schemas.microsoft.com/office/powerpoint/2010/main" val="1364180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オープンガバメントとオープンデータ</a:t>
            </a:r>
            <a:endParaRPr kumimoji="1" lang="ja-JP" altLang="en-US" dirty="0"/>
          </a:p>
        </p:txBody>
      </p:sp>
      <p:sp>
        <p:nvSpPr>
          <p:cNvPr id="3" name="コンテンツ プレースホルダー 2"/>
          <p:cNvSpPr>
            <a:spLocks noGrp="1"/>
          </p:cNvSpPr>
          <p:nvPr>
            <p:ph idx="1"/>
          </p:nvPr>
        </p:nvSpPr>
        <p:spPr>
          <a:xfrm>
            <a:off x="467544" y="1340768"/>
            <a:ext cx="8208912" cy="4176463"/>
          </a:xfrm>
        </p:spPr>
        <p:txBody>
          <a:bodyPr>
            <a:normAutofit fontScale="77500" lnSpcReduction="20000"/>
          </a:bodyPr>
          <a:lstStyle/>
          <a:p>
            <a:r>
              <a:rPr kumimoji="1" lang="ja-JP" altLang="en-US" dirty="0" smtClean="0"/>
              <a:t>電子政府の推進とオープンガバメント</a:t>
            </a:r>
            <a:endParaRPr kumimoji="1" lang="en-US" altLang="ja-JP" dirty="0" smtClean="0"/>
          </a:p>
          <a:p>
            <a:pPr>
              <a:buFont typeface="Wingdings" panose="05000000000000000000" pitchFamily="2" charset="2"/>
              <a:buChar char="Ø"/>
            </a:pPr>
            <a:r>
              <a:rPr lang="en-US" altLang="ja-JP" dirty="0" smtClean="0"/>
              <a:t>Transparency</a:t>
            </a:r>
            <a:r>
              <a:rPr lang="ja-JP" altLang="en-US" dirty="0"/>
              <a:t>（透明性）</a:t>
            </a:r>
          </a:p>
          <a:p>
            <a:pPr marL="0" indent="0">
              <a:buNone/>
            </a:pPr>
            <a:r>
              <a:rPr lang="en-US" altLang="ja-JP" dirty="0" smtClean="0"/>
              <a:t>– </a:t>
            </a:r>
            <a:r>
              <a:rPr lang="ja-JP" altLang="en-US" dirty="0" smtClean="0"/>
              <a:t>政府</a:t>
            </a:r>
            <a:r>
              <a:rPr lang="ja-JP" altLang="en-US" dirty="0"/>
              <a:t>が</a:t>
            </a:r>
            <a:r>
              <a:rPr lang="ja-JP" altLang="en-US" dirty="0" smtClean="0"/>
              <a:t>、</a:t>
            </a:r>
            <a:r>
              <a:rPr lang="ja-JP" altLang="en-US" dirty="0"/>
              <a:t>国民に対する責任を果たすために、情報</a:t>
            </a:r>
            <a:r>
              <a:rPr lang="ja-JP" altLang="en-US" dirty="0" smtClean="0"/>
              <a:t>を　オープン</a:t>
            </a:r>
            <a:r>
              <a:rPr lang="ja-JP" altLang="en-US" dirty="0"/>
              <a:t>にし、</a:t>
            </a:r>
            <a:r>
              <a:rPr lang="ja-JP" altLang="en-US" dirty="0" smtClean="0"/>
              <a:t>提供する。</a:t>
            </a:r>
            <a:endParaRPr lang="ja-JP" altLang="en-US" dirty="0"/>
          </a:p>
          <a:p>
            <a:pPr>
              <a:buFont typeface="Wingdings" panose="05000000000000000000" pitchFamily="2" charset="2"/>
              <a:buChar char="Ø"/>
            </a:pPr>
            <a:r>
              <a:rPr lang="en-US" altLang="ja-JP" dirty="0"/>
              <a:t>Participation</a:t>
            </a:r>
            <a:r>
              <a:rPr lang="ja-JP" altLang="en-US" dirty="0"/>
              <a:t>（国民参加）</a:t>
            </a:r>
          </a:p>
          <a:p>
            <a:pPr marL="0" indent="0">
              <a:buNone/>
            </a:pPr>
            <a:r>
              <a:rPr lang="en-US" altLang="ja-JP" dirty="0"/>
              <a:t>– </a:t>
            </a:r>
            <a:r>
              <a:rPr lang="ja-JP" altLang="en-US" dirty="0" smtClean="0"/>
              <a:t>政府が、</a:t>
            </a:r>
            <a:r>
              <a:rPr lang="ja-JP" altLang="en-US" dirty="0"/>
              <a:t>知見を広く国民に求め国民の対話を行い、利害関係者グループ外の人々に政策立案過程への参加</a:t>
            </a:r>
            <a:r>
              <a:rPr lang="ja-JP" altLang="en-US" dirty="0" smtClean="0"/>
              <a:t>を促す。</a:t>
            </a:r>
            <a:endParaRPr lang="ja-JP" altLang="en-US" dirty="0"/>
          </a:p>
          <a:p>
            <a:pPr>
              <a:buFont typeface="Wingdings" panose="05000000000000000000" pitchFamily="2" charset="2"/>
              <a:buChar char="Ø"/>
            </a:pPr>
            <a:r>
              <a:rPr lang="en-US" altLang="ja-JP" dirty="0"/>
              <a:t>Collaboration</a:t>
            </a:r>
            <a:r>
              <a:rPr lang="ja-JP" altLang="en-US" dirty="0"/>
              <a:t>（官民連携）</a:t>
            </a:r>
          </a:p>
          <a:p>
            <a:pPr marL="0" indent="0">
              <a:buNone/>
            </a:pPr>
            <a:r>
              <a:rPr lang="en-US" altLang="ja-JP" dirty="0"/>
              <a:t>– </a:t>
            </a:r>
            <a:r>
              <a:rPr lang="ja-JP" altLang="en-US" dirty="0"/>
              <a:t>組織の枠を超えて政府間および官民連携し、イノベーションを</a:t>
            </a:r>
            <a:r>
              <a:rPr lang="ja-JP" altLang="en-US" dirty="0" smtClean="0"/>
              <a:t>促進する。</a:t>
            </a:r>
            <a:endParaRPr kumimoji="1" lang="ja-JP" altLang="en-US" dirty="0"/>
          </a:p>
        </p:txBody>
      </p:sp>
      <p:sp>
        <p:nvSpPr>
          <p:cNvPr id="4" name="コンテンツ プレースホルダー 2"/>
          <p:cNvSpPr txBox="1">
            <a:spLocks/>
          </p:cNvSpPr>
          <p:nvPr/>
        </p:nvSpPr>
        <p:spPr>
          <a:xfrm>
            <a:off x="107504" y="5517230"/>
            <a:ext cx="8683366" cy="108012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smtClean="0"/>
              <a:t>オープンデータの活用　←→　オープンガバメント　</a:t>
            </a:r>
            <a:endParaRPr lang="ja-JP" altLang="en-US" dirty="0"/>
          </a:p>
        </p:txBody>
      </p:sp>
    </p:spTree>
    <p:extLst>
      <p:ext uri="{BB962C8B-B14F-4D97-AF65-F5344CB8AC3E}">
        <p14:creationId xmlns:p14="http://schemas.microsoft.com/office/powerpoint/2010/main" val="3418123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8229600" cy="1143000"/>
          </a:xfrm>
        </p:spPr>
        <p:txBody>
          <a:bodyPr/>
          <a:lstStyle/>
          <a:p>
            <a:r>
              <a:rPr kumimoji="1" lang="ja-JP" altLang="en-US" dirty="0" smtClean="0"/>
              <a:t>オープンデータの経済効果</a:t>
            </a:r>
            <a:endParaRPr kumimoji="1" lang="ja-JP" altLang="en-US" dirty="0"/>
          </a:p>
        </p:txBody>
      </p:sp>
      <p:sp>
        <p:nvSpPr>
          <p:cNvPr id="3" name="コンテンツ プレースホルダー 2"/>
          <p:cNvSpPr>
            <a:spLocks noGrp="1"/>
          </p:cNvSpPr>
          <p:nvPr>
            <p:ph idx="1"/>
          </p:nvPr>
        </p:nvSpPr>
        <p:spPr>
          <a:xfrm>
            <a:off x="455102" y="4005064"/>
            <a:ext cx="8352928" cy="1719807"/>
          </a:xfrm>
        </p:spPr>
        <p:txBody>
          <a:bodyPr>
            <a:normAutofit/>
          </a:bodyPr>
          <a:lstStyle/>
          <a:p>
            <a:r>
              <a:rPr lang="ja-JP" altLang="en-US" sz="2000" dirty="0"/>
              <a:t>海外の推計値を参考にすると、公共データの利用が、直接・間接の受益者を含む日本の経済全体へ与える波及効果は</a:t>
            </a:r>
            <a:r>
              <a:rPr lang="en-US" altLang="ja-JP" sz="2000" dirty="0"/>
              <a:t>2.4</a:t>
            </a:r>
            <a:r>
              <a:rPr lang="ja-JP" altLang="en-US" sz="2000" dirty="0"/>
              <a:t>～</a:t>
            </a:r>
            <a:r>
              <a:rPr lang="en-US" altLang="ja-JP" sz="2000" dirty="0"/>
              <a:t>4.7</a:t>
            </a:r>
            <a:r>
              <a:rPr lang="ja-JP" altLang="en-US" sz="2000" dirty="0"/>
              <a:t>兆円程度である。オープンデータによって公共データが利用しやすくなれば、更に</a:t>
            </a:r>
            <a:r>
              <a:rPr lang="en-US" altLang="ja-JP" sz="2000" dirty="0"/>
              <a:t>1800</a:t>
            </a:r>
            <a:r>
              <a:rPr lang="ja-JP" altLang="en-US" sz="2000" dirty="0"/>
              <a:t>～</a:t>
            </a:r>
            <a:r>
              <a:rPr lang="en-US" altLang="ja-JP" sz="2000" dirty="0"/>
              <a:t>3500</a:t>
            </a:r>
            <a:r>
              <a:rPr lang="ja-JP" altLang="en-US" sz="2000" dirty="0"/>
              <a:t>億円程度の追加的経済効果が得られる。「</a:t>
            </a:r>
            <a:r>
              <a:rPr lang="en-US" altLang="ja-JP" sz="2000" dirty="0"/>
              <a:t>Innovation Nippon </a:t>
            </a:r>
            <a:r>
              <a:rPr lang="ja-JP" altLang="en-US" sz="2000" dirty="0"/>
              <a:t>研究会報告書」によるオープンデータの経済効果</a:t>
            </a:r>
            <a:r>
              <a:rPr lang="ja-JP" altLang="en-US" sz="2000" dirty="0" smtClean="0"/>
              <a:t>推計より</a:t>
            </a:r>
            <a:endParaRPr kumimoji="1" lang="ja-JP" altLang="en-US" sz="2000" dirty="0"/>
          </a:p>
        </p:txBody>
      </p:sp>
      <p:sp>
        <p:nvSpPr>
          <p:cNvPr id="8" name="コンテンツ プレースホルダー 2"/>
          <p:cNvSpPr txBox="1">
            <a:spLocks/>
          </p:cNvSpPr>
          <p:nvPr/>
        </p:nvSpPr>
        <p:spPr>
          <a:xfrm>
            <a:off x="323528" y="1266985"/>
            <a:ext cx="8136904" cy="1297919"/>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政府データの販売によって成立している市場の売上げ規模、政府データの利用によって生じる人々の時間浪費の節減からもたらされる生産性の向上と経済成長など</a:t>
            </a:r>
            <a:endParaRPr lang="en-US" altLang="ja-JP" dirty="0" smtClean="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4022" y="5782587"/>
            <a:ext cx="5886450"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blogs.itmedia.co.jp/photos/uncategorized/2013/06/17/image_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5693442"/>
            <a:ext cx="1656184" cy="1105503"/>
          </a:xfrm>
          <a:prstGeom prst="rect">
            <a:avLst/>
          </a:prstGeom>
          <a:noFill/>
          <a:extLst>
            <a:ext uri="{909E8E84-426E-40DD-AFC4-6F175D3DCCD1}">
              <a14:hiddenFill xmlns:a14="http://schemas.microsoft.com/office/drawing/2010/main">
                <a:solidFill>
                  <a:srgbClr val="FFFFFF"/>
                </a:solidFill>
              </a14:hiddenFill>
            </a:ext>
          </a:extLst>
        </p:spPr>
      </p:pic>
      <p:sp>
        <p:nvSpPr>
          <p:cNvPr id="12" name="コンテンツ プレースホルダー 2"/>
          <p:cNvSpPr txBox="1">
            <a:spLocks/>
          </p:cNvSpPr>
          <p:nvPr/>
        </p:nvSpPr>
        <p:spPr>
          <a:xfrm>
            <a:off x="323528" y="2348880"/>
            <a:ext cx="8280920" cy="1598468"/>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教育、運輸、消費財、電気・電力、石油・ガス、保健医療、消費者金融の７分野で経済効果（オープンデータの活用による潜在的価値）はで全世界で毎年約</a:t>
            </a:r>
            <a:r>
              <a:rPr lang="en-US" altLang="ja-JP" dirty="0" smtClean="0"/>
              <a:t>3</a:t>
            </a:r>
            <a:r>
              <a:rPr lang="ja-JP" altLang="en-US" dirty="0" smtClean="0"/>
              <a:t>兆ドルと推計。</a:t>
            </a:r>
            <a:r>
              <a:rPr lang="en-US" altLang="ja-JP" dirty="0" smtClean="0"/>
              <a:t>McKinsey Global Institute (2013) Open data: Unlocking innovation and performance with liquid information</a:t>
            </a:r>
            <a:r>
              <a:rPr lang="ja-JP" altLang="en-US" dirty="0" smtClean="0"/>
              <a:t>　より</a:t>
            </a:r>
            <a:endParaRPr lang="ja-JP" altLang="en-US" dirty="0"/>
          </a:p>
        </p:txBody>
      </p:sp>
    </p:spTree>
    <p:extLst>
      <p:ext uri="{BB962C8B-B14F-4D97-AF65-F5344CB8AC3E}">
        <p14:creationId xmlns:p14="http://schemas.microsoft.com/office/powerpoint/2010/main" val="633242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2051" y="901634"/>
            <a:ext cx="6683765" cy="594425"/>
          </a:xfrm>
        </p:spPr>
        <p:txBody>
          <a:bodyPr>
            <a:normAutofit/>
          </a:bodyPr>
          <a:lstStyle/>
          <a:p>
            <a:r>
              <a:rPr lang="ja-JP" altLang="en-US" sz="2100" dirty="0"/>
              <a:t>⑦</a:t>
            </a:r>
            <a:r>
              <a:rPr lang="ja-JP" altLang="ja-JP" sz="2100" dirty="0"/>
              <a:t>市民参加型の行政：千葉県千葉市</a:t>
            </a:r>
            <a:endParaRPr lang="ja-JP" altLang="en-US" sz="2100" dirty="0"/>
          </a:p>
        </p:txBody>
      </p:sp>
      <p:sp>
        <p:nvSpPr>
          <p:cNvPr id="3" name="コンテンツ プレースホルダー 2"/>
          <p:cNvSpPr>
            <a:spLocks noGrp="1"/>
          </p:cNvSpPr>
          <p:nvPr>
            <p:ph idx="1"/>
          </p:nvPr>
        </p:nvSpPr>
        <p:spPr>
          <a:xfrm>
            <a:off x="483764" y="1557403"/>
            <a:ext cx="8660236" cy="3852632"/>
          </a:xfrm>
        </p:spPr>
        <p:txBody>
          <a:bodyPr>
            <a:normAutofit/>
          </a:bodyPr>
          <a:lstStyle/>
          <a:p>
            <a:r>
              <a:rPr lang="ja-JP" altLang="ja-JP" sz="2400" dirty="0"/>
              <a:t>市民参加型の行政の</a:t>
            </a:r>
            <a:r>
              <a:rPr lang="ja-JP" altLang="ja-JP" sz="2400" dirty="0" smtClean="0"/>
              <a:t>取り組み</a:t>
            </a:r>
            <a:r>
              <a:rPr lang="ja-JP" altLang="en-US" sz="2400" dirty="0" smtClean="0"/>
              <a:t>・・・</a:t>
            </a:r>
            <a:r>
              <a:rPr lang="ja-JP" altLang="ja-JP" sz="2400" dirty="0"/>
              <a:t>「ちばレポ（ちば市民協働レポート）</a:t>
            </a:r>
            <a:r>
              <a:rPr lang="ja-JP" altLang="ja-JP" sz="2400" dirty="0" smtClean="0"/>
              <a:t>」</a:t>
            </a:r>
            <a:endParaRPr lang="en-US" altLang="ja-JP" sz="2400" dirty="0" smtClean="0"/>
          </a:p>
          <a:p>
            <a:r>
              <a:rPr lang="ja-JP" altLang="ja-JP" sz="2400" dirty="0" smtClean="0"/>
              <a:t>この</a:t>
            </a:r>
            <a:r>
              <a:rPr lang="ja-JP" altLang="ja-JP" sz="2400" dirty="0"/>
              <a:t>取り組みはオープンデータの、行政と市民が双方向に情報を共有するという概念に基づいたものである。このように行政に市民が参加することで行政の業務も効率化、透明化でき、コストの削減にもつながる。</a:t>
            </a:r>
            <a:endParaRPr lang="en-US" altLang="ja-JP" sz="2400" dirty="0" smtClean="0"/>
          </a:p>
          <a:p>
            <a:endParaRPr lang="en-US" altLang="ja-JP" sz="2400" dirty="0" smtClean="0"/>
          </a:p>
          <a:p>
            <a:endParaRPr lang="en-US" altLang="ja-JP" sz="2400" dirty="0" smtClean="0"/>
          </a:p>
          <a:p>
            <a:endParaRPr kumimoji="1" lang="ja-JP" altLang="en-US" sz="2400"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自治体行政とオープンデータ</a:t>
            </a:r>
            <a:endParaRPr lang="ja-JP" altLang="en-US" dirty="0"/>
          </a:p>
        </p:txBody>
      </p:sp>
    </p:spTree>
    <p:extLst>
      <p:ext uri="{BB962C8B-B14F-4D97-AF65-F5344CB8AC3E}">
        <p14:creationId xmlns:p14="http://schemas.microsoft.com/office/powerpoint/2010/main" val="3535711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自治体行政とオープンデータ</a:t>
            </a:r>
          </a:p>
        </p:txBody>
      </p:sp>
      <p:sp>
        <p:nvSpPr>
          <p:cNvPr id="3" name="コンテンツ プレースホルダー 2"/>
          <p:cNvSpPr>
            <a:spLocks noGrp="1"/>
          </p:cNvSpPr>
          <p:nvPr>
            <p:ph idx="1"/>
          </p:nvPr>
        </p:nvSpPr>
        <p:spPr>
          <a:xfrm>
            <a:off x="467544" y="1268760"/>
            <a:ext cx="8568952" cy="4536504"/>
          </a:xfrm>
        </p:spPr>
        <p:txBody>
          <a:bodyPr/>
          <a:lstStyle/>
          <a:p>
            <a:pPr marL="0" indent="0">
              <a:buNone/>
            </a:pPr>
            <a:r>
              <a:rPr kumimoji="1" lang="ja-JP" altLang="en-US" dirty="0" smtClean="0"/>
              <a:t>福井県鯖江市</a:t>
            </a:r>
            <a:endParaRPr kumimoji="1" lang="en-US" altLang="ja-JP" dirty="0" smtClean="0"/>
          </a:p>
          <a:p>
            <a:r>
              <a:rPr kumimoji="1" lang="ja-JP" altLang="en-US" sz="2400" dirty="0" smtClean="0"/>
              <a:t>市が公共施設情報、バスの運行状況など様々なデータを統一の形式で公開</a:t>
            </a:r>
            <a:endParaRPr kumimoji="1" lang="en-US" altLang="ja-JP" sz="2400" dirty="0" smtClean="0"/>
          </a:p>
          <a:p>
            <a:r>
              <a:rPr lang="ja-JP" altLang="en-US" sz="2400" dirty="0" smtClean="0"/>
              <a:t>ハッカソン（アプリケーションソフト開発コンテスト）やワークショップを企画、住民や学生の参加</a:t>
            </a:r>
            <a:endParaRPr kumimoji="1" lang="ja-JP" altLang="en-US" sz="2400" dirty="0"/>
          </a:p>
        </p:txBody>
      </p:sp>
      <p:pic>
        <p:nvPicPr>
          <p:cNvPr id="11266" name="Picture 2" descr="http://www.asahi.com/articles/images/AS20131219000535_com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5407" y="3770381"/>
            <a:ext cx="2088232" cy="2135207"/>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3770381"/>
            <a:ext cx="2701564" cy="229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42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9186</TotalTime>
  <Words>3599</Words>
  <Application>Microsoft Office PowerPoint</Application>
  <PresentationFormat>画面に合わせる (4:3)</PresentationFormat>
  <Paragraphs>368</Paragraphs>
  <Slides>51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51</vt:i4>
      </vt:variant>
    </vt:vector>
  </HeadingPairs>
  <TitlesOfParts>
    <vt:vector size="58" baseType="lpstr">
      <vt:lpstr>ＭＳ Ｐゴシック</vt:lpstr>
      <vt:lpstr>ＭＳ 明朝</vt:lpstr>
      <vt:lpstr>Arial</vt:lpstr>
      <vt:lpstr>Calibri</vt:lpstr>
      <vt:lpstr>Times New Roman</vt:lpstr>
      <vt:lpstr>Wingdings</vt:lpstr>
      <vt:lpstr>Office テーマ</vt:lpstr>
      <vt:lpstr>PowerPoint プレゼンテーション</vt:lpstr>
      <vt:lpstr>PowerPoint プレゼンテーション</vt:lpstr>
      <vt:lpstr>オープンデータとは</vt:lpstr>
      <vt:lpstr>様々なオープンデータライセンス</vt:lpstr>
      <vt:lpstr>Webとオープンデータ</vt:lpstr>
      <vt:lpstr>オープンガバメントとオープンデータ</vt:lpstr>
      <vt:lpstr>オープンデータの経済効果</vt:lpstr>
      <vt:lpstr>⑦市民参加型の行政：千葉県千葉市</vt:lpstr>
      <vt:lpstr>自治体行政とオープンデータ</vt:lpstr>
      <vt:lpstr>PowerPoint プレゼンテーション</vt:lpstr>
      <vt:lpstr>世界のオープンデータの動向</vt:lpstr>
      <vt:lpstr>世界のオープンデータの動向</vt:lpstr>
      <vt:lpstr>世界のオープンデータの動向</vt:lpstr>
      <vt:lpstr>G8サミット　オープンデータ憲章</vt:lpstr>
      <vt:lpstr>Open Data Institute（ODI）</vt:lpstr>
      <vt:lpstr>日本におけるオープンデータの取組</vt:lpstr>
      <vt:lpstr>日本におけるオープンデータの取組</vt:lpstr>
      <vt:lpstr>PowerPoint プレゼンテーション</vt:lpstr>
      <vt:lpstr>オープンデータの経済効果</vt:lpstr>
      <vt:lpstr>オープンデータ活用の経済効果推計フレームワーク</vt:lpstr>
      <vt:lpstr>自治体におけるオープンデータ活用の経済効果</vt:lpstr>
      <vt:lpstr>「オープンデータ活用調査アンケートシステム」を企画</vt:lpstr>
      <vt:lpstr>オープンデータ化する自治体</vt:lpstr>
      <vt:lpstr>分野別オープンデータ化率</vt:lpstr>
      <vt:lpstr>OD化での支出および宣伝費</vt:lpstr>
      <vt:lpstr>イメージアップ効果</vt:lpstr>
      <vt:lpstr>OD化作業コスト（人×日）</vt:lpstr>
      <vt:lpstr>OD化以前の業務コスト（人×時）</vt:lpstr>
      <vt:lpstr>調査データから</vt:lpstr>
      <vt:lpstr>産業におけるオープンデータ活用の経済効果 ＝オープンデータのビジネスモデル</vt:lpstr>
      <vt:lpstr>オープンデータのビジネスモデル</vt:lpstr>
      <vt:lpstr>オープンデータのビジネスモデル</vt:lpstr>
      <vt:lpstr>① Spikes Cavell(英)</vt:lpstr>
      <vt:lpstr>②「オープンデータポータルソフト」</vt:lpstr>
      <vt:lpstr>③ MapBox</vt:lpstr>
      <vt:lpstr>④カーリル</vt:lpstr>
      <vt:lpstr>⑤ Zaim</vt:lpstr>
      <vt:lpstr>⑥ BIVALE</vt:lpstr>
      <vt:lpstr>⑦市民参加型の行政：千葉県千葉市</vt:lpstr>
      <vt:lpstr>各市場からわかること　</vt:lpstr>
      <vt:lpstr>各市場からわかること　その２</vt:lpstr>
      <vt:lpstr>各市場からわかること　その３</vt:lpstr>
      <vt:lpstr>PowerPoint プレゼンテーション</vt:lpstr>
      <vt:lpstr>日本におけるオープンデータの取組</vt:lpstr>
      <vt:lpstr>日本におけるオープンデータの取組</vt:lpstr>
      <vt:lpstr>オープンデータと地域振興</vt:lpstr>
      <vt:lpstr>オープンデータと地域振興</vt:lpstr>
      <vt:lpstr>オープンデータと地域振興</vt:lpstr>
      <vt:lpstr>オープンデータと地域振興</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オープンデータを活用した 地域振興の取組</dc:title>
  <dc:creator>nodat</dc:creator>
  <cp:lastModifiedBy>Tetsuo NODA</cp:lastModifiedBy>
  <cp:revision>94</cp:revision>
  <dcterms:created xsi:type="dcterms:W3CDTF">2014-02-08T04:25:19Z</dcterms:created>
  <dcterms:modified xsi:type="dcterms:W3CDTF">2019-01-20T08:35:41Z</dcterms:modified>
</cp:coreProperties>
</file>