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8"/>
  </p:notesMasterIdLst>
  <p:handoutMasterIdLst>
    <p:handoutMasterId r:id="rId59"/>
  </p:handoutMasterIdLst>
  <p:sldIdLst>
    <p:sldId id="260" r:id="rId2"/>
    <p:sldId id="297" r:id="rId3"/>
    <p:sldId id="268" r:id="rId4"/>
    <p:sldId id="299" r:id="rId5"/>
    <p:sldId id="275" r:id="rId6"/>
    <p:sldId id="281" r:id="rId7"/>
    <p:sldId id="376" r:id="rId8"/>
    <p:sldId id="383" r:id="rId9"/>
    <p:sldId id="390" r:id="rId10"/>
    <p:sldId id="301" r:id="rId11"/>
    <p:sldId id="364" r:id="rId12"/>
    <p:sldId id="296" r:id="rId13"/>
    <p:sldId id="377" r:id="rId14"/>
    <p:sldId id="298" r:id="rId15"/>
    <p:sldId id="391" r:id="rId16"/>
    <p:sldId id="278" r:id="rId17"/>
    <p:sldId id="279" r:id="rId18"/>
    <p:sldId id="302" r:id="rId19"/>
    <p:sldId id="384" r:id="rId20"/>
    <p:sldId id="385" r:id="rId21"/>
    <p:sldId id="378" r:id="rId22"/>
    <p:sldId id="325" r:id="rId23"/>
    <p:sldId id="318" r:id="rId24"/>
    <p:sldId id="274" r:id="rId25"/>
    <p:sldId id="319" r:id="rId26"/>
    <p:sldId id="373" r:id="rId27"/>
    <p:sldId id="323" r:id="rId28"/>
    <p:sldId id="326" r:id="rId29"/>
    <p:sldId id="386" r:id="rId30"/>
    <p:sldId id="387" r:id="rId31"/>
    <p:sldId id="388" r:id="rId32"/>
    <p:sldId id="371" r:id="rId33"/>
    <p:sldId id="327" r:id="rId34"/>
    <p:sldId id="379" r:id="rId35"/>
    <p:sldId id="333" r:id="rId36"/>
    <p:sldId id="393" r:id="rId37"/>
    <p:sldId id="337" r:id="rId38"/>
    <p:sldId id="338" r:id="rId39"/>
    <p:sldId id="340" r:id="rId40"/>
    <p:sldId id="346" r:id="rId41"/>
    <p:sldId id="273" r:id="rId42"/>
    <p:sldId id="342" r:id="rId43"/>
    <p:sldId id="355" r:id="rId44"/>
    <p:sldId id="357" r:id="rId45"/>
    <p:sldId id="359" r:id="rId46"/>
    <p:sldId id="348" r:id="rId47"/>
    <p:sldId id="375" r:id="rId48"/>
    <p:sldId id="389" r:id="rId49"/>
    <p:sldId id="394" r:id="rId50"/>
    <p:sldId id="360" r:id="rId51"/>
    <p:sldId id="362" r:id="rId52"/>
    <p:sldId id="374" r:id="rId53"/>
    <p:sldId id="363" r:id="rId54"/>
    <p:sldId id="343" r:id="rId55"/>
    <p:sldId id="349" r:id="rId56"/>
    <p:sldId id="366"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11" autoAdjust="0"/>
    <p:restoredTop sz="81298" autoAdjust="0"/>
  </p:normalViewPr>
  <p:slideViewPr>
    <p:cSldViewPr>
      <p:cViewPr varScale="1">
        <p:scale>
          <a:sx n="106" d="100"/>
          <a:sy n="106" d="100"/>
        </p:scale>
        <p:origin x="2142" y="10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6" d="100"/>
          <a:sy n="76" d="100"/>
        </p:scale>
        <p:origin x="3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2018/11/19</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2018/11/19</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3480660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3488266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52137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1575383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6904598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48751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8733485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0073030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3874079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15265480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53</a:t>
            </a:fld>
            <a:endParaRPr kumimoji="1" lang="ja-JP" altLang="en-US"/>
          </a:p>
        </p:txBody>
      </p:sp>
    </p:spTree>
    <p:extLst>
      <p:ext uri="{BB962C8B-B14F-4D97-AF65-F5344CB8AC3E}">
        <p14:creationId xmlns:p14="http://schemas.microsoft.com/office/powerpoint/2010/main" val="3892636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42182117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55</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56</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4078300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s://ckan.open-governmentdata.org/dataset/401307_insyokuteneigyoutoueigyoukyokasisetuitiran/resource/2bc1b66d-94c6-4d9d-a4da-9045946f6665"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5.png"/><Relationship Id="rId7" Type="http://schemas.openxmlformats.org/officeDocument/2006/relationships/diagramColors" Target="../diagrams/colors5.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png"/><Relationship Id="rId7" Type="http://schemas.openxmlformats.org/officeDocument/2006/relationships/diagramColors" Target="../diagrams/colors6.xm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41.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6.jpeg"/><Relationship Id="rId7" Type="http://schemas.openxmlformats.org/officeDocument/2006/relationships/diagramColors" Target="../diagrams/colors7.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s://www.ekimae-r-e.co.jp/articles/611/" TargetMode="External"/><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hyperlink" Target="https://www.ekimae-r-e.co.jp/search/map/40/0/"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png"/><Relationship Id="rId7" Type="http://schemas.openxmlformats.org/officeDocument/2006/relationships/diagramColors" Target="../diagrams/colors8.xml"/><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55.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s://odcs.bodik.jp/fukuoka-toshiken/"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「防災」「観光」など、市民にわかりやすいテーマを設定（弘前市）</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総合計画等の重点プロジェクトと位置付けられている分野から開始（水戸市）</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ホームページにオープンデータライセンスを付与して公開（名古屋市）</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情報公開請求の多い「新規飲食店営業等営業許可施設一覧」を公開（福岡市）</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88355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「踏み出す」ために役に立つ具体的な事例を地域メンターが紹介します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pic>
        <p:nvPicPr>
          <p:cNvPr id="9" name="図 8">
            <a:extLst>
              <a:ext uri="{FF2B5EF4-FFF2-40B4-BE49-F238E27FC236}">
                <a16:creationId xmlns:a16="http://schemas.microsoft.com/office/drawing/2014/main" id="{1A289CE7-6901-A443-A60A-E53B4CF931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14" name="テキスト ボックス 13">
            <a:extLst>
              <a:ext uri="{FF2B5EF4-FFF2-40B4-BE49-F238E27FC236}">
                <a16:creationId xmlns:a16="http://schemas.microsoft.com/office/drawing/2014/main" id="{E8944D0A-10CA-E041-B462-6858F9CF558E}"/>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9" name="図表 18">
            <a:extLst>
              <a:ext uri="{FF2B5EF4-FFF2-40B4-BE49-F238E27FC236}">
                <a16:creationId xmlns:a16="http://schemas.microsoft.com/office/drawing/2014/main" id="{18B3C7F8-7C3E-A442-B8BD-CBCAC05CEF65}"/>
              </a:ext>
            </a:extLst>
          </p:cNvPr>
          <p:cNvGraphicFramePr/>
          <p:nvPr>
            <p:extLst>
              <p:ext uri="{D42A27DB-BD31-4B8C-83A1-F6EECF244321}">
                <p14:modId xmlns:p14="http://schemas.microsoft.com/office/powerpoint/2010/main" val="1035590351"/>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47980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16" name="Text Box 31">
            <a:extLst>
              <a:ext uri="{FF2B5EF4-FFF2-40B4-BE49-F238E27FC236}">
                <a16:creationId xmlns:a16="http://schemas.microsoft.com/office/drawing/2014/main" id="{50E02EA4-4C88-9046-A0B1-862C14CEFA18}"/>
              </a:ext>
            </a:extLst>
          </p:cNvPr>
          <p:cNvSpPr txBox="1">
            <a:spLocks noChangeArrowheads="1"/>
          </p:cNvSpPr>
          <p:nvPr/>
        </p:nvSpPr>
        <p:spPr bwMode="gray">
          <a:xfrm>
            <a:off x="4842388" y="4667346"/>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実務講習の中から関心のある項目に目を通します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（参考）福岡市の飲食店営業等営業許可施設一覧データ</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251521" y="5877272"/>
            <a:ext cx="8352928" cy="646331"/>
          </a:xfrm>
          <a:prstGeom prst="rect">
            <a:avLst/>
          </a:prstGeom>
          <a:noFill/>
        </p:spPr>
        <p:txBody>
          <a:bodyPr wrap="square" rtlCol="0">
            <a:spAutoFit/>
          </a:bodyPr>
          <a:lstStyle/>
          <a:p>
            <a:r>
              <a:rPr kumimoji="1" lang="en" altLang="ja-JP" sz="1200" dirty="0">
                <a:hlinkClick r:id="rId3"/>
              </a:rPr>
              <a:t>https://ckan.open-governmentdata.org/dataset/401307_insyokuteneigyoutoueigyoukyokasisetuitiran/resource/2bc1b66d-94c6-4d9d-a4da-9045946f6665</a:t>
            </a:r>
            <a:r>
              <a:rPr kumimoji="1" lang="en" altLang="ja-JP" sz="1200" dirty="0"/>
              <a:t> </a:t>
            </a:r>
            <a:endParaRPr kumimoji="1" lang="ja-JP" altLang="en-US" sz="1200"/>
          </a:p>
        </p:txBody>
      </p:sp>
      <p:pic>
        <p:nvPicPr>
          <p:cNvPr id="3" name="図 2">
            <a:extLst>
              <a:ext uri="{FF2B5EF4-FFF2-40B4-BE49-F238E27FC236}">
                <a16:creationId xmlns:a16="http://schemas.microsoft.com/office/drawing/2014/main" id="{F624E33E-EC8D-4245-B5A8-06058D6546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1124744"/>
            <a:ext cx="8424935" cy="4557597"/>
          </a:xfrm>
          <a:prstGeom prst="rect">
            <a:avLst/>
          </a:prstGeom>
        </p:spPr>
      </p:pic>
    </p:spTree>
    <p:extLst>
      <p:ext uri="{BB962C8B-B14F-4D97-AF65-F5344CB8AC3E}">
        <p14:creationId xmlns:p14="http://schemas.microsoft.com/office/powerpoint/2010/main" val="195699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499128" cy="338554"/>
          </a:xfrm>
          <a:prstGeom prst="rect">
            <a:avLst/>
          </a:prstGeom>
          <a:noFill/>
        </p:spPr>
        <p:txBody>
          <a:bodyPr wrap="none" rtlCol="0">
            <a:spAutoFit/>
          </a:bodyPr>
          <a:lstStyle/>
          <a:p>
            <a:r>
              <a:rPr lang="ja-JP" altLang="en-US" sz="1600"/>
              <a:t>推奨データセット</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ja-JP" altLang="en" sz="1600"/>
              <a:t>ＬＡＮ</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a:p>
            <a:pPr marL="342900" indent="-342900">
              <a:lnSpc>
                <a:spcPct val="150000"/>
              </a:lnSpc>
              <a:buFont typeface="+mj-lt"/>
              <a:buAutoNum type="arabicPeriod" startAt="8"/>
            </a:pPr>
            <a:endParaRPr kumimoji="1" lang="ja-JP" altLang="en-US" sz="160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Tree>
    <p:extLst>
      <p:ext uri="{BB962C8B-B14F-4D97-AF65-F5344CB8AC3E}">
        <p14:creationId xmlns:p14="http://schemas.microsoft.com/office/powerpoint/2010/main" val="3955537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「整備する」ために役に立つ具体的な事例を地域メンターが紹介します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pic>
        <p:nvPicPr>
          <p:cNvPr id="8" name="図 7">
            <a:extLst>
              <a:ext uri="{FF2B5EF4-FFF2-40B4-BE49-F238E27FC236}">
                <a16:creationId xmlns:a16="http://schemas.microsoft.com/office/drawing/2014/main" id="{0FEB1B77-445D-BB4A-9BA2-1D9F365C25E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a16="http://schemas.microsoft.com/office/drawing/2014/main" id="{ECF02A64-E276-0443-BAC1-30C15CF1BB57}"/>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a16="http://schemas.microsoft.com/office/drawing/2014/main" id="{4CF75B37-4077-2D41-A2D4-050E7DD2D7CD}"/>
              </a:ext>
            </a:extLst>
          </p:cNvPr>
          <p:cNvGraphicFramePr/>
          <p:nvPr>
            <p:extLst>
              <p:ext uri="{D42A27DB-BD31-4B8C-83A1-F6EECF244321}">
                <p14:modId xmlns:p14="http://schemas.microsoft.com/office/powerpoint/2010/main" val="1806533517"/>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41457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22" name="Text Box 31">
            <a:extLst>
              <a:ext uri="{FF2B5EF4-FFF2-40B4-BE49-F238E27FC236}">
                <a16:creationId xmlns:a16="http://schemas.microsoft.com/office/drawing/2014/main" id="{76068054-F151-9148-81B5-232BA879BBE1}"/>
              </a:ext>
            </a:extLst>
          </p:cNvPr>
          <p:cNvSpPr txBox="1">
            <a:spLocks noChangeArrowheads="1"/>
          </p:cNvSpPr>
          <p:nvPr/>
        </p:nvSpPr>
        <p:spPr bwMode="gray">
          <a:xfrm>
            <a:off x="4842388" y="5158353"/>
            <a:ext cx="365677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メンターからの事例紹介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事例：名古屋市、ホームページをそのままオープンデータとして公開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カタログサイトを使用した場合、どんな良い点がありますか？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824538" cy="338554"/>
          </a:xfrm>
          <a:prstGeom prst="rect">
            <a:avLst/>
          </a:prstGeom>
          <a:noFill/>
        </p:spPr>
        <p:txBody>
          <a:bodyPr wrap="none" rtlCol="0">
            <a:spAutoFit/>
          </a:bodyPr>
          <a:lstStyle/>
          <a:p>
            <a:r>
              <a:rPr kumimoji="1" lang="ja-JP" altLang="en-US" sz="1600"/>
              <a:t>カタログサイトの利点</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11560" y="2348880"/>
            <a:ext cx="7920880" cy="352839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データを簡単に分類できます</a:t>
            </a:r>
          </a:p>
          <a:p>
            <a:pPr marL="742950" lvl="1" indent="-285750">
              <a:lnSpc>
                <a:spcPct val="150000"/>
              </a:lnSpc>
              <a:buFont typeface="Arial" panose="020B0604020202020204" pitchFamily="34" charset="0"/>
              <a:buChar char="•"/>
            </a:pPr>
            <a:r>
              <a:rPr kumimoji="1" lang="ja-JP" altLang="en-US" sz="1600"/>
              <a:t>組織、グループ、タグ</a:t>
            </a:r>
            <a:r>
              <a:rPr kumimoji="1" lang="en-US" altLang="ja-JP" sz="1600" dirty="0"/>
              <a:t>(*1)</a:t>
            </a:r>
            <a:r>
              <a:rPr kumimoji="1" lang="ja-JP" altLang="en-US" sz="1600"/>
              <a:t>で分類</a:t>
            </a:r>
          </a:p>
          <a:p>
            <a:pPr marL="285750" indent="-285750">
              <a:lnSpc>
                <a:spcPct val="150000"/>
              </a:lnSpc>
              <a:buFont typeface="Wingdings" pitchFamily="2" charset="2"/>
              <a:buChar char="l"/>
            </a:pPr>
            <a:r>
              <a:rPr kumimoji="1" lang="ja-JP" altLang="en-US" sz="1600"/>
              <a:t>データを容易に発見できます</a:t>
            </a:r>
          </a:p>
          <a:p>
            <a:pPr marL="742950" lvl="1" indent="-285750">
              <a:lnSpc>
                <a:spcPct val="150000"/>
              </a:lnSpc>
              <a:buFont typeface="Arial" panose="020B0604020202020204" pitchFamily="34" charset="0"/>
              <a:buChar char="•"/>
            </a:pPr>
            <a:r>
              <a:rPr kumimoji="1" lang="ja-JP" altLang="en-US" sz="1600"/>
              <a:t>組織、グループ、タグによるフィルタリング、メタデータおよびコンテンツのキーワード検索</a:t>
            </a:r>
          </a:p>
          <a:p>
            <a:pPr marL="742950" lvl="1" indent="-285750">
              <a:lnSpc>
                <a:spcPct val="150000"/>
              </a:lnSpc>
              <a:buFont typeface="Arial" panose="020B0604020202020204" pitchFamily="34" charset="0"/>
              <a:buChar char="•"/>
            </a:pPr>
            <a:r>
              <a:rPr kumimoji="1" lang="ja-JP" altLang="en-US" sz="1600"/>
              <a:t>表、グラフ、地図などでビジュアライズして内容を確認</a:t>
            </a:r>
            <a:endParaRPr kumimoji="1" lang="en-US" altLang="ja-JP" sz="1600" dirty="0"/>
          </a:p>
          <a:p>
            <a:pPr marL="285750" indent="-285750">
              <a:lnSpc>
                <a:spcPct val="150000"/>
              </a:lnSpc>
              <a:buFont typeface="Wingdings" pitchFamily="2" charset="2"/>
              <a:buChar char="l"/>
            </a:pPr>
            <a:r>
              <a:rPr kumimoji="1" lang="ja-JP" altLang="en-US" sz="1600"/>
              <a:t>データをプログラムから利用できます</a:t>
            </a:r>
            <a:endParaRPr kumimoji="1" lang="en" altLang="ja-JP" sz="1600" dirty="0"/>
          </a:p>
          <a:p>
            <a:pPr marL="742950" lvl="1" indent="-285750">
              <a:lnSpc>
                <a:spcPct val="150000"/>
              </a:lnSpc>
              <a:buFont typeface="Arial" panose="020B0604020202020204" pitchFamily="34" charset="0"/>
              <a:buChar char="•"/>
            </a:pPr>
            <a:r>
              <a:rPr kumimoji="1" lang="ja-JP" altLang="en-US" sz="1600"/>
              <a:t>プログラムから</a:t>
            </a:r>
            <a:r>
              <a:rPr kumimoji="1" lang="en-US" altLang="ja-JP" sz="1600" dirty="0"/>
              <a:t>API(*2)</a:t>
            </a:r>
            <a:r>
              <a:rPr kumimoji="1" lang="ja-JP" altLang="en-US" sz="1600"/>
              <a:t>によってデータの検索、追加、更新が可能</a:t>
            </a:r>
          </a:p>
          <a:p>
            <a:pPr marL="285750" indent="-285750">
              <a:lnSpc>
                <a:spcPct val="150000"/>
              </a:lnSpc>
              <a:buFont typeface="Wingdings" pitchFamily="2" charset="2"/>
              <a:buChar char="l"/>
            </a:pPr>
            <a:r>
              <a:rPr kumimoji="1" lang="ja-JP" altLang="en-US" sz="1600"/>
              <a:t>データを広域で公開できます</a:t>
            </a:r>
          </a:p>
          <a:p>
            <a:pPr marL="742950" lvl="1" indent="-285750">
              <a:lnSpc>
                <a:spcPct val="150000"/>
              </a:lnSpc>
              <a:buFont typeface="Arial" panose="020B0604020202020204" pitchFamily="34" charset="0"/>
              <a:buChar char="•"/>
            </a:pPr>
            <a:r>
              <a:rPr kumimoji="1" lang="ja-JP" altLang="en-US" sz="1600"/>
              <a:t>独立した複数のカタログサイトを</a:t>
            </a:r>
            <a:r>
              <a:rPr kumimoji="1" lang="en-US" altLang="ja-JP" sz="1600" dirty="0"/>
              <a:t>1</a:t>
            </a:r>
            <a:r>
              <a:rPr kumimoji="1" lang="ja-JP" altLang="en-US" sz="1600"/>
              <a:t>つに統合</a:t>
            </a:r>
          </a:p>
        </p:txBody>
      </p:sp>
      <p:sp>
        <p:nvSpPr>
          <p:cNvPr id="13" name="テキスト ボックス 12">
            <a:extLst>
              <a:ext uri="{FF2B5EF4-FFF2-40B4-BE49-F238E27FC236}">
                <a16:creationId xmlns:a16="http://schemas.microsoft.com/office/drawing/2014/main" id="{7AB87CE5-2018-E04E-8E7A-4C2807E99FBC}"/>
              </a:ext>
            </a:extLst>
          </p:cNvPr>
          <p:cNvSpPr txBox="1"/>
          <p:nvPr/>
        </p:nvSpPr>
        <p:spPr>
          <a:xfrm>
            <a:off x="683568" y="6021288"/>
            <a:ext cx="8208912" cy="461665"/>
          </a:xfrm>
          <a:prstGeom prst="rect">
            <a:avLst/>
          </a:prstGeom>
          <a:noFill/>
        </p:spPr>
        <p:txBody>
          <a:bodyPr wrap="square" rtlCol="0">
            <a:spAutoFit/>
          </a:bodyPr>
          <a:lstStyle/>
          <a:p>
            <a:r>
              <a:rPr kumimoji="1" lang="en-US" altLang="ja-JP" sz="1200" dirty="0"/>
              <a:t>(*1)</a:t>
            </a:r>
            <a:r>
              <a:rPr kumimoji="1" lang="ja-JP" altLang="en-US" sz="1200"/>
              <a:t>タグとはデータを分類するために付与する情報です</a:t>
            </a:r>
            <a:endParaRPr kumimoji="1" lang="en-US" altLang="ja-JP" sz="1200" dirty="0"/>
          </a:p>
          <a:p>
            <a:r>
              <a:rPr kumimoji="1" lang="en-US" altLang="ja-JP" sz="1200" dirty="0"/>
              <a:t>(*2)API(</a:t>
            </a:r>
            <a:r>
              <a:rPr kumimoji="1" lang="ja-JP" altLang="en-US" sz="1200"/>
              <a:t>アプリケーション・プログラミング・インタフェース）とは、プログラムから機能を呼び出すための仕組みです。</a:t>
            </a:r>
            <a:endParaRPr kumimoji="1" lang="en-US" altLang="ja-JP" sz="1200" dirty="0"/>
          </a:p>
        </p:txBody>
      </p:sp>
    </p:spTree>
    <p:extLst>
      <p:ext uri="{BB962C8B-B14F-4D97-AF65-F5344CB8AC3E}">
        <p14:creationId xmlns:p14="http://schemas.microsoft.com/office/powerpoint/2010/main" val="16710743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データに対して望ましくない改変をされた場合にはどうしたらよいですか？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775666" cy="338554"/>
          </a:xfrm>
          <a:prstGeom prst="rect">
            <a:avLst/>
          </a:prstGeom>
          <a:noFill/>
        </p:spPr>
        <p:txBody>
          <a:bodyPr wrap="none" rtlCol="0">
            <a:spAutoFit/>
          </a:bodyPr>
          <a:lstStyle/>
          <a:p>
            <a:r>
              <a:rPr kumimoji="1" lang="ja-JP" altLang="en-US" sz="1600"/>
              <a:t>データに対して望ましくない改変がされた場合の対処方法</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1"/>
            <a:ext cx="7776864" cy="331236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ライセンス違反として対処します</a:t>
            </a:r>
            <a:endParaRPr kumimoji="1" lang="en-US" altLang="ja-JP" sz="1600" dirty="0"/>
          </a:p>
          <a:p>
            <a:pPr marL="800100" lvl="1" indent="-342900">
              <a:lnSpc>
                <a:spcPct val="150000"/>
              </a:lnSpc>
              <a:buFont typeface="Arial" panose="020B0604020202020204" pitchFamily="34" charset="0"/>
              <a:buChar char="•"/>
            </a:pPr>
            <a:r>
              <a:rPr kumimoji="1" lang="en-US" altLang="ja-JP" sz="1600" dirty="0"/>
              <a:t>CC</a:t>
            </a:r>
            <a:r>
              <a:rPr kumimoji="1" lang="ja-JP" altLang="en-US" sz="1600"/>
              <a:t>ライセンスの場合に有効</a:t>
            </a:r>
            <a:endParaRPr kumimoji="1" lang="en-US" altLang="ja-JP" sz="1600" dirty="0"/>
          </a:p>
          <a:p>
            <a:pPr marL="800100" lvl="1" indent="-342900">
              <a:lnSpc>
                <a:spcPct val="150000"/>
              </a:lnSpc>
              <a:buFont typeface="Arial" panose="020B0604020202020204" pitchFamily="34" charset="0"/>
              <a:buChar char="•"/>
            </a:pPr>
            <a:r>
              <a:rPr kumimoji="1" lang="ja-JP" altLang="en-US" sz="1600"/>
              <a:t>著作者の名誉・声望を害するような二次的著作物を創作したことが理由</a:t>
            </a:r>
            <a:endParaRPr kumimoji="1" lang="en-US" altLang="ja-JP" sz="1600" dirty="0"/>
          </a:p>
          <a:p>
            <a:pPr marL="342900" indent="-342900">
              <a:lnSpc>
                <a:spcPct val="150000"/>
              </a:lnSpc>
              <a:buFont typeface="+mj-lt"/>
              <a:buAutoNum type="arabicPeriod"/>
            </a:pPr>
            <a:r>
              <a:rPr lang="ja-JP" altLang="en-US" sz="1600"/>
              <a:t>許諾者や著作者への言及を除去するように通知します</a:t>
            </a:r>
            <a:endParaRPr lang="en-US" altLang="ja-JP" sz="1600" dirty="0"/>
          </a:p>
          <a:p>
            <a:pPr marL="800100" lvl="1" indent="-342900">
              <a:lnSpc>
                <a:spcPct val="150000"/>
              </a:lnSpc>
              <a:buFont typeface="Arial" panose="020B0604020202020204" pitchFamily="34" charset="0"/>
              <a:buChar char="•"/>
            </a:pPr>
            <a:r>
              <a:rPr kumimoji="1" lang="en-US" altLang="ja-JP" sz="1600" dirty="0"/>
              <a:t>CC</a:t>
            </a:r>
            <a:r>
              <a:rPr kumimoji="1" lang="ja-JP" altLang="en-US" sz="1600"/>
              <a:t>ライセンスの場合に有効</a:t>
            </a:r>
            <a:endParaRPr kumimoji="1" lang="en-US" altLang="ja-JP" sz="1600" dirty="0"/>
          </a:p>
          <a:p>
            <a:pPr marL="800100" lvl="1" indent="-342900">
              <a:lnSpc>
                <a:spcPct val="150000"/>
              </a:lnSpc>
              <a:buFont typeface="Arial" panose="020B0604020202020204" pitchFamily="34" charset="0"/>
              <a:buChar char="•"/>
            </a:pPr>
            <a:r>
              <a:rPr kumimoji="1" lang="ja-JP" altLang="en-US" sz="1600"/>
              <a:t>クレジット表示の削除を求めます</a:t>
            </a:r>
            <a:endParaRPr kumimoji="1" lang="en-US" altLang="ja-JP" sz="1600" dirty="0"/>
          </a:p>
          <a:p>
            <a:pPr marL="800100" lvl="1" indent="-342900">
              <a:lnSpc>
                <a:spcPct val="150000"/>
              </a:lnSpc>
              <a:buFont typeface="Arial" panose="020B0604020202020204" pitchFamily="34" charset="0"/>
              <a:buChar char="•"/>
            </a:pPr>
            <a:r>
              <a:rPr kumimoji="1" lang="ja-JP" altLang="en-US" sz="1600"/>
              <a:t>通知を受けた利用者は実行可能な範囲ですべての言及を除去する義務を負います</a:t>
            </a:r>
            <a:endParaRPr kumimoji="1" lang="en-US" altLang="ja-JP" sz="1600" dirty="0"/>
          </a:p>
        </p:txBody>
      </p:sp>
    </p:spTree>
    <p:extLst>
      <p:ext uri="{BB962C8B-B14F-4D97-AF65-F5344CB8AC3E}">
        <p14:creationId xmlns:p14="http://schemas.microsoft.com/office/powerpoint/2010/main" val="1146726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18" name="Text Box 31">
            <a:extLst>
              <a:ext uri="{FF2B5EF4-FFF2-40B4-BE49-F238E27FC236}">
                <a16:creationId xmlns:a16="http://schemas.microsoft.com/office/drawing/2014/main" id="{60F5C31D-88BD-E545-B800-8ED07D96D41F}"/>
              </a:ext>
            </a:extLst>
          </p:cNvPr>
          <p:cNvSpPr txBox="1">
            <a:spLocks noChangeArrowheads="1"/>
          </p:cNvSpPr>
          <p:nvPr/>
        </p:nvSpPr>
        <p:spPr bwMode="gray">
          <a:xfrm>
            <a:off x="4860032" y="4171706"/>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8" name="図 7">
            <a:extLst>
              <a:ext uri="{FF2B5EF4-FFF2-40B4-BE49-F238E27FC236}">
                <a16:creationId xmlns:a16="http://schemas.microsoft.com/office/drawing/2014/main" id="{6ECBFB81-30B6-C54B-9F09-32E5DC1C09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a16="http://schemas.microsoft.com/office/drawing/2014/main" id="{0D73E3D4-3376-F54A-AB06-D71ACDB66A08}"/>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a16="http://schemas.microsoft.com/office/drawing/2014/main" id="{A49DF1F7-9085-2743-909F-B26E3AFF2601}"/>
              </a:ext>
            </a:extLst>
          </p:cNvPr>
          <p:cNvGraphicFramePr/>
          <p:nvPr>
            <p:extLst>
              <p:ext uri="{D42A27DB-BD31-4B8C-83A1-F6EECF244321}">
                <p14:modId xmlns:p14="http://schemas.microsoft.com/office/powerpoint/2010/main" val="4075420912"/>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20551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18" name="Text Box 31">
            <a:extLst>
              <a:ext uri="{FF2B5EF4-FFF2-40B4-BE49-F238E27FC236}">
                <a16:creationId xmlns:a16="http://schemas.microsoft.com/office/drawing/2014/main" id="{17CD7A48-960E-BF4C-87AF-B242A5E8FF1E}"/>
              </a:ext>
            </a:extLst>
          </p:cNvPr>
          <p:cNvSpPr txBox="1">
            <a:spLocks noChangeArrowheads="1"/>
          </p:cNvSpPr>
          <p:nvPr/>
        </p:nvSpPr>
        <p:spPr bwMode="gray">
          <a:xfrm>
            <a:off x="4842388" y="5662409"/>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ct val="15000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ct val="15000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ct val="15000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
        <p:nvSpPr>
          <p:cNvPr id="2" name="テキスト ボックス 1">
            <a:extLst>
              <a:ext uri="{FF2B5EF4-FFF2-40B4-BE49-F238E27FC236}">
                <a16:creationId xmlns:a16="http://schemas.microsoft.com/office/drawing/2014/main" id="{063DADEA-1401-CD40-9D5A-F3FE9E03D58A}"/>
              </a:ext>
            </a:extLst>
          </p:cNvPr>
          <p:cNvSpPr txBox="1"/>
          <p:nvPr/>
        </p:nvSpPr>
        <p:spPr>
          <a:xfrm>
            <a:off x="6548823" y="6021288"/>
            <a:ext cx="2199641"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資料集「利活用事例」へ</a:t>
            </a:r>
            <a:endParaRPr kumimoji="1" lang="ja-JP" altLang="en-US" sz="1600"/>
          </a:p>
        </p:txBody>
      </p:sp>
      <p:sp>
        <p:nvSpPr>
          <p:cNvPr id="3" name="右矢印 2">
            <a:extLst>
              <a:ext uri="{FF2B5EF4-FFF2-40B4-BE49-F238E27FC236}">
                <a16:creationId xmlns:a16="http://schemas.microsoft.com/office/drawing/2014/main" id="{D9E1D5BA-0F69-6540-B574-AB7A4AF30CA7}"/>
              </a:ext>
            </a:extLst>
          </p:cNvPr>
          <p:cNvSpPr/>
          <p:nvPr/>
        </p:nvSpPr>
        <p:spPr>
          <a:xfrm>
            <a:off x="6119815" y="5949280"/>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052579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3" name="テキスト ボックス 12">
            <a:extLst>
              <a:ext uri="{FF2B5EF4-FFF2-40B4-BE49-F238E27FC236}">
                <a16:creationId xmlns:a16="http://schemas.microsoft.com/office/drawing/2014/main" id="{4A21AB76-7C47-2D43-A070-671E68C052DD}"/>
              </a:ext>
            </a:extLst>
          </p:cNvPr>
          <p:cNvSpPr txBox="1"/>
          <p:nvPr/>
        </p:nvSpPr>
        <p:spPr>
          <a:xfrm>
            <a:off x="5903448" y="6129299"/>
            <a:ext cx="2484976"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資料集「企業ニーズ調査」へ</a:t>
            </a:r>
            <a:endParaRPr kumimoji="1" lang="ja-JP" altLang="en-US" sz="1600"/>
          </a:p>
        </p:txBody>
      </p:sp>
      <p:sp>
        <p:nvSpPr>
          <p:cNvPr id="14" name="右矢印 13">
            <a:extLst>
              <a:ext uri="{FF2B5EF4-FFF2-40B4-BE49-F238E27FC236}">
                <a16:creationId xmlns:a16="http://schemas.microsoft.com/office/drawing/2014/main" id="{F5115908-942A-4F4A-BFB5-5DB349B7F927}"/>
              </a:ext>
            </a:extLst>
          </p:cNvPr>
          <p:cNvSpPr/>
          <p:nvPr/>
        </p:nvSpPr>
        <p:spPr>
          <a:xfrm>
            <a:off x="5484362" y="6057291"/>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a:t>
            </a:r>
            <a:endParaRPr kumimoji="1" lang="en-US" altLang="ja-JP" sz="1200" dirty="0"/>
          </a:p>
          <a:p>
            <a:r>
              <a:rPr kumimoji="1" lang="ja-JP" altLang="en-US" sz="1200"/>
              <a:t>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テキスト ボックス 7">
            <a:extLst>
              <a:ext uri="{FF2B5EF4-FFF2-40B4-BE49-F238E27FC236}">
                <a16:creationId xmlns:a16="http://schemas.microsoft.com/office/drawing/2014/main" id="{3ED09D1E-553E-CB41-93A8-1C4CF754B4F6}"/>
              </a:ext>
            </a:extLst>
          </p:cNvPr>
          <p:cNvSpPr txBox="1"/>
          <p:nvPr/>
        </p:nvSpPr>
        <p:spPr>
          <a:xfrm>
            <a:off x="2409643" y="6145559"/>
            <a:ext cx="4106573" cy="307777"/>
          </a:xfrm>
          <a:prstGeom prst="rect">
            <a:avLst/>
          </a:prstGeom>
          <a:noFill/>
        </p:spPr>
        <p:txBody>
          <a:bodyPr wrap="none" rtlCol="0">
            <a:spAutoFit/>
          </a:bodyPr>
          <a:lstStyle/>
          <a:p>
            <a:r>
              <a:rPr kumimoji="1" lang="en" altLang="ja-JP" sz="1400" dirty="0">
                <a:hlinkClick r:id="rId3"/>
              </a:rPr>
              <a:t>https://www.ekimae-r-e.co.jp/articles/611/</a:t>
            </a:r>
            <a:r>
              <a:rPr kumimoji="1" lang="en" altLang="ja-JP" sz="1400" dirty="0"/>
              <a:t> </a:t>
            </a:r>
            <a:endParaRPr kumimoji="1" lang="ja-JP" altLang="en-US" sz="1400"/>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19E6D0A-878B-6D4A-A018-CAFE7FC9CE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917804"/>
            <a:ext cx="8964488" cy="4175492"/>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（参考）不動産仲介サービスの物件検索画面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テキスト ボックス 7">
            <a:extLst>
              <a:ext uri="{FF2B5EF4-FFF2-40B4-BE49-F238E27FC236}">
                <a16:creationId xmlns:a16="http://schemas.microsoft.com/office/drawing/2014/main" id="{3ED09D1E-553E-CB41-93A8-1C4CF754B4F6}"/>
              </a:ext>
            </a:extLst>
          </p:cNvPr>
          <p:cNvSpPr txBox="1"/>
          <p:nvPr/>
        </p:nvSpPr>
        <p:spPr>
          <a:xfrm>
            <a:off x="3997609" y="5977085"/>
            <a:ext cx="4606839" cy="307777"/>
          </a:xfrm>
          <a:prstGeom prst="rect">
            <a:avLst/>
          </a:prstGeom>
          <a:noFill/>
        </p:spPr>
        <p:txBody>
          <a:bodyPr wrap="none" rtlCol="0">
            <a:spAutoFit/>
          </a:bodyPr>
          <a:lstStyle/>
          <a:p>
            <a:r>
              <a:rPr kumimoji="1" lang="en" altLang="ja-JP" sz="1400" dirty="0">
                <a:hlinkClick r:id="rId4"/>
              </a:rPr>
              <a:t>https://www.ekimae-r-e.co.jp/search/map/40/0/</a:t>
            </a:r>
            <a:r>
              <a:rPr kumimoji="1" lang="en" altLang="ja-JP" sz="1400" dirty="0"/>
              <a:t> </a:t>
            </a:r>
            <a:endParaRPr kumimoji="1" lang="ja-JP" altLang="en-US" sz="1400"/>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6003567" cy="646331"/>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不動産物件検索画面に小学校区・中学校区のエリアを表示</a:t>
            </a:r>
            <a:endParaRPr kumimoji="1" lang="en-US" altLang="ja-JP" dirty="0"/>
          </a:p>
          <a:p>
            <a:pPr marL="285750" indent="-285750">
              <a:buFont typeface="Arial" panose="020B0604020202020204" pitchFamily="34" charset="0"/>
              <a:buChar char="•"/>
            </a:pPr>
            <a:r>
              <a:rPr kumimoji="1" lang="ja-JP" altLang="en-US"/>
              <a:t>校区の総児童数・総生徒数を表示</a:t>
            </a:r>
            <a:endParaRPr kumimoji="1" lang="en-US" altLang="ja-JP" dirty="0"/>
          </a:p>
        </p:txBody>
      </p:sp>
      <p:sp>
        <p:nvSpPr>
          <p:cNvPr id="5" name="正方形/長方形 4">
            <a:extLst>
              <a:ext uri="{FF2B5EF4-FFF2-40B4-BE49-F238E27FC236}">
                <a16:creationId xmlns:a16="http://schemas.microsoft.com/office/drawing/2014/main" id="{14F89BC8-943D-2544-B4CE-C98D0819576B}"/>
              </a:ext>
            </a:extLst>
          </p:cNvPr>
          <p:cNvSpPr/>
          <p:nvPr/>
        </p:nvSpPr>
        <p:spPr>
          <a:xfrm>
            <a:off x="94084" y="5589240"/>
            <a:ext cx="2317676" cy="6490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3976AAA3-0C41-E64A-B9B5-32E28C89F41E}"/>
              </a:ext>
            </a:extLst>
          </p:cNvPr>
          <p:cNvSpPr/>
          <p:nvPr/>
        </p:nvSpPr>
        <p:spPr>
          <a:xfrm>
            <a:off x="3516528" y="2529410"/>
            <a:ext cx="1775552" cy="1403646"/>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067015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LINE BOT</a:t>
            </a:r>
            <a:r>
              <a:rPr kumimoji="1" lang="ja-JP" altLang="en-US">
                <a:latin typeface="+mn-ea"/>
                <a:ea typeface="+mn-ea"/>
              </a:rPr>
              <a:t>による校区情報活用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3" name="図 2">
            <a:extLst>
              <a:ext uri="{FF2B5EF4-FFF2-40B4-BE49-F238E27FC236}">
                <a16:creationId xmlns:a16="http://schemas.microsoft.com/office/drawing/2014/main" id="{03BD2FF0-66A2-A54B-8F4E-090A4BA161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4304" y="952421"/>
            <a:ext cx="3144160" cy="5589618"/>
          </a:xfrm>
          <a:prstGeom prst="rect">
            <a:avLst/>
          </a:prstGeom>
        </p:spPr>
      </p:pic>
      <p:sp>
        <p:nvSpPr>
          <p:cNvPr id="13" name="正方形/長方形 12">
            <a:extLst>
              <a:ext uri="{FF2B5EF4-FFF2-40B4-BE49-F238E27FC236}">
                <a16:creationId xmlns:a16="http://schemas.microsoft.com/office/drawing/2014/main" id="{45263C6A-32CF-7942-8A5F-FAE011CCFA08}"/>
              </a:ext>
            </a:extLst>
          </p:cNvPr>
          <p:cNvSpPr/>
          <p:nvPr/>
        </p:nvSpPr>
        <p:spPr>
          <a:xfrm>
            <a:off x="2411760"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4" name="フローチャート: 磁気ディスク 13">
            <a:extLst>
              <a:ext uri="{FF2B5EF4-FFF2-40B4-BE49-F238E27FC236}">
                <a16:creationId xmlns:a16="http://schemas.microsoft.com/office/drawing/2014/main" id="{2FDBD0A9-9D60-E046-A48A-B968ACB73633}"/>
              </a:ext>
            </a:extLst>
          </p:cNvPr>
          <p:cNvSpPr/>
          <p:nvPr/>
        </p:nvSpPr>
        <p:spPr>
          <a:xfrm>
            <a:off x="323528"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sp>
        <p:nvSpPr>
          <p:cNvPr id="15" name="正方形/長方形 14">
            <a:extLst>
              <a:ext uri="{FF2B5EF4-FFF2-40B4-BE49-F238E27FC236}">
                <a16:creationId xmlns:a16="http://schemas.microsoft.com/office/drawing/2014/main" id="{F88041BC-BAC1-224C-AD14-22C159026B88}"/>
              </a:ext>
            </a:extLst>
          </p:cNvPr>
          <p:cNvSpPr/>
          <p:nvPr/>
        </p:nvSpPr>
        <p:spPr>
          <a:xfrm>
            <a:off x="2411760"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en-US" altLang="ja-JP" dirty="0"/>
              <a:t>LINE BOT</a:t>
            </a:r>
          </a:p>
          <a:p>
            <a:pPr algn="ctr"/>
            <a:r>
              <a:rPr kumimoji="1" lang="ja-JP" altLang="en-US"/>
              <a:t>（</a:t>
            </a:r>
            <a:r>
              <a:rPr kumimoji="1" lang="en-US" altLang="ja-JP" dirty="0"/>
              <a:t>ISIT</a:t>
            </a:r>
            <a:r>
              <a:rPr kumimoji="1" lang="ja-JP" altLang="en-US"/>
              <a:t>）</a:t>
            </a:r>
            <a:endParaRPr kumimoji="1" lang="en-US" altLang="ja-JP" dirty="0"/>
          </a:p>
        </p:txBody>
      </p:sp>
      <p:cxnSp>
        <p:nvCxnSpPr>
          <p:cNvPr id="16" name="直線矢印コネクタ 15">
            <a:extLst>
              <a:ext uri="{FF2B5EF4-FFF2-40B4-BE49-F238E27FC236}">
                <a16:creationId xmlns:a16="http://schemas.microsoft.com/office/drawing/2014/main" id="{F3B88D15-21E0-9E4D-9DCA-B762D8A03283}"/>
              </a:ext>
            </a:extLst>
          </p:cNvPr>
          <p:cNvCxnSpPr>
            <a:cxnSpLocks/>
            <a:endCxn id="15" idx="2"/>
          </p:cNvCxnSpPr>
          <p:nvPr/>
        </p:nvCxnSpPr>
        <p:spPr>
          <a:xfrm flipV="1">
            <a:off x="3790578"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4DB76045-C6A9-6343-A94C-1518912DAC09}"/>
              </a:ext>
            </a:extLst>
          </p:cNvPr>
          <p:cNvCxnSpPr>
            <a:cxnSpLocks/>
          </p:cNvCxnSpPr>
          <p:nvPr/>
        </p:nvCxnSpPr>
        <p:spPr>
          <a:xfrm flipV="1">
            <a:off x="1907704" y="5651294"/>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F8ED853F-31BF-564A-ABCB-ECA062DE81C2}"/>
              </a:ext>
            </a:extLst>
          </p:cNvPr>
          <p:cNvSpPr txBox="1"/>
          <p:nvPr/>
        </p:nvSpPr>
        <p:spPr>
          <a:xfrm>
            <a:off x="194486" y="4500409"/>
            <a:ext cx="1293944" cy="584775"/>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p:txBody>
      </p:sp>
      <p:cxnSp>
        <p:nvCxnSpPr>
          <p:cNvPr id="9" name="カギ線コネクタ 8">
            <a:extLst>
              <a:ext uri="{FF2B5EF4-FFF2-40B4-BE49-F238E27FC236}">
                <a16:creationId xmlns:a16="http://schemas.microsoft.com/office/drawing/2014/main" id="{A0AEADF7-641E-E642-9D5B-235D1D684E99}"/>
              </a:ext>
            </a:extLst>
          </p:cNvPr>
          <p:cNvCxnSpPr>
            <a:endCxn id="15" idx="0"/>
          </p:cNvCxnSpPr>
          <p:nvPr/>
        </p:nvCxnSpPr>
        <p:spPr>
          <a:xfrm rot="10800000" flipV="1">
            <a:off x="3790578" y="2708919"/>
            <a:ext cx="1813726" cy="1256099"/>
          </a:xfrm>
          <a:prstGeom prst="bentConnector2">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B621D5C9-34F5-BC49-887C-29D911EEDA77}"/>
              </a:ext>
            </a:extLst>
          </p:cNvPr>
          <p:cNvSpPr txBox="1"/>
          <p:nvPr/>
        </p:nvSpPr>
        <p:spPr>
          <a:xfrm>
            <a:off x="431369" y="1199833"/>
            <a:ext cx="3550972" cy="923330"/>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ツールとして</a:t>
            </a:r>
            <a:r>
              <a:rPr kumimoji="1" lang="en-US" altLang="ja-JP" dirty="0"/>
              <a:t>LINE</a:t>
            </a:r>
            <a:r>
              <a:rPr kumimoji="1" lang="ja-JP" altLang="en-US"/>
              <a:t>を使用</a:t>
            </a:r>
            <a:endParaRPr kumimoji="1" lang="en-US" altLang="ja-JP" dirty="0"/>
          </a:p>
          <a:p>
            <a:pPr marL="285750" indent="-285750">
              <a:buFont typeface="Arial" panose="020B0604020202020204" pitchFamily="34" charset="0"/>
              <a:buChar char="•"/>
            </a:pPr>
            <a:r>
              <a:rPr kumimoji="1" lang="en-US" altLang="ja-JP" dirty="0"/>
              <a:t>LINE</a:t>
            </a:r>
            <a:r>
              <a:rPr kumimoji="1" lang="ja-JP" altLang="en-US"/>
              <a:t>のトークで位置情報を送ると</a:t>
            </a:r>
            <a:br>
              <a:rPr kumimoji="1" lang="en-US" altLang="ja-JP" dirty="0"/>
            </a:br>
            <a:r>
              <a:rPr kumimoji="1" lang="ja-JP" altLang="en-US"/>
              <a:t>校区を検索して表示する</a:t>
            </a:r>
            <a:endParaRPr kumimoji="1" lang="en-US" altLang="ja-JP" dirty="0"/>
          </a:p>
        </p:txBody>
      </p:sp>
    </p:spTree>
    <p:extLst>
      <p:ext uri="{BB962C8B-B14F-4D97-AF65-F5344CB8AC3E}">
        <p14:creationId xmlns:p14="http://schemas.microsoft.com/office/powerpoint/2010/main" val="4220971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オープンデータを導入するに当たり、コンセプトを首長や幹部に説明し、理解を得ることやオープンデータの意義や目的を示した取り組む際の大まかな取組方針等を定めます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88735"/>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271742"/>
            <a:ext cx="7776864" cy="1749546"/>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理解を得るためオープンデータの効果やメリットは、どのように説明すればよいか</a:t>
            </a:r>
            <a:endParaRPr kumimoji="1" lang="en-US" altLang="ja-JP" sz="1600" dirty="0"/>
          </a:p>
          <a:p>
            <a:pPr marL="285750" indent="-285750">
              <a:lnSpc>
                <a:spcPct val="150000"/>
              </a:lnSpc>
              <a:buFont typeface="Wingdings" pitchFamily="2" charset="2"/>
              <a:buChar char="l"/>
            </a:pPr>
            <a:r>
              <a:rPr kumimoji="1" lang="ja-JP" altLang="en-US" sz="1600"/>
              <a:t>オープンデータの取組方針・指針に地方公共団体が取り組む意義や目的などをどのように考えればよいか</a:t>
            </a:r>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010326"/>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882534"/>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カタログサイトの</a:t>
            </a:r>
            <a:r>
              <a:rPr kumimoji="1" lang="en-US" altLang="ja-JP" sz="1600" dirty="0"/>
              <a:t>API(*1)</a:t>
            </a:r>
            <a:r>
              <a:rPr kumimoji="1" lang="ja-JP" altLang="en-US" sz="1600"/>
              <a:t>を通じて使用</a:t>
            </a:r>
            <a:endParaRPr kumimoji="1" lang="en-US" altLang="ja-JP" sz="1600"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API(*2)</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299"/>
            <a:ext cx="7776864" cy="149166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データセットの一覧を取得する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ct val="15000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949280"/>
            <a:ext cx="8640960" cy="461665"/>
          </a:xfrm>
          <a:prstGeom prst="rect">
            <a:avLst/>
          </a:prstGeom>
          <a:noFill/>
        </p:spPr>
        <p:txBody>
          <a:bodyPr wrap="square" rtlCol="0">
            <a:spAutoFit/>
          </a:bodyPr>
          <a:lstStyle/>
          <a:p>
            <a:r>
              <a:rPr kumimoji="1" lang="en-US" altLang="ja-JP" sz="1200" dirty="0"/>
              <a:t>(*1)API(</a:t>
            </a:r>
            <a:r>
              <a:rPr kumimoji="1" lang="ja-JP" altLang="en-US" sz="1200"/>
              <a:t>アプリケーション・プログラミング・インタフェース）とは、プログラムから機能を呼び出すための仕組みです。</a:t>
            </a:r>
            <a:endParaRPr kumimoji="1" lang="en-US" altLang="ja-JP" sz="1200" dirty="0"/>
          </a:p>
          <a:p>
            <a:r>
              <a:rPr kumimoji="1" lang="en-US" altLang="ja-JP" sz="1200" dirty="0"/>
              <a:t>(*2) 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5431167" cy="338554"/>
          </a:xfrm>
          <a:prstGeom prst="rect">
            <a:avLst/>
          </a:prstGeom>
          <a:noFill/>
        </p:spPr>
        <p:txBody>
          <a:bodyPr wrap="none" rtlCol="0">
            <a:spAutoFit/>
          </a:bodyPr>
          <a:lstStyle/>
          <a:p>
            <a:r>
              <a:rPr kumimoji="1" lang="ja-JP" altLang="en-US" sz="1600"/>
              <a:t>クリエイティブ・コモンズ表示</a:t>
            </a:r>
            <a:r>
              <a:rPr kumimoji="1" lang="en-US" altLang="ja-JP" sz="1600" dirty="0"/>
              <a:t>4.0</a:t>
            </a:r>
            <a:r>
              <a:rPr kumimoji="1" lang="ja-JP" altLang="en-US" sz="1600"/>
              <a:t>（</a:t>
            </a:r>
            <a:r>
              <a:rPr kumimoji="1" lang="en" altLang="ja-JP" sz="1600" dirty="0"/>
              <a:t>CC-BY 4.0</a:t>
            </a:r>
            <a:r>
              <a:rPr kumimoji="1" lang="ja-JP" altLang="en" sz="1600"/>
              <a:t>）</a:t>
            </a:r>
            <a:r>
              <a:rPr kumimoji="1" lang="ja-JP" altLang="en-US" sz="1600"/>
              <a:t>ライセンスの場合</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9893"/>
            <a:ext cx="7776864" cy="4051435"/>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220"/>
              </a:lnSpc>
              <a:buFont typeface="+mj-lt"/>
              <a:buAutoNum type="arabicPeriod"/>
            </a:pPr>
            <a:r>
              <a:rPr kumimoji="1" lang="ja-JP" altLang="en-US" sz="1600"/>
              <a:t>「このデータセットは</a:t>
            </a:r>
            <a:r>
              <a:rPr kumimoji="1" lang="en" altLang="ja-JP" sz="1600" dirty="0"/>
              <a:t>CC BY 4.0</a:t>
            </a:r>
            <a:r>
              <a:rPr kumimoji="1" lang="ja-JP" altLang="en-US" sz="1600"/>
              <a:t>で提供されています」「このデータセットはクリエイティブ・コモンズ表示</a:t>
            </a:r>
            <a:r>
              <a:rPr kumimoji="1" lang="en-US" altLang="ja-JP" sz="1600" dirty="0"/>
              <a:t>4.0</a:t>
            </a:r>
            <a:r>
              <a:rPr kumimoji="1" lang="ja-JP" altLang="en-US" sz="1600"/>
              <a:t>で提供されています」など、ライセンスに関する注意書きがあれば、それを「内容を変更せず、見やすい態様でそのまま掲載」します。</a:t>
            </a:r>
          </a:p>
          <a:p>
            <a:pPr marL="342900" indent="-342900">
              <a:lnSpc>
                <a:spcPts val="2220"/>
              </a:lnSpc>
              <a:buFont typeface="+mj-lt"/>
              <a:buAutoNum type="arabicPeriod"/>
            </a:pPr>
            <a:r>
              <a:rPr kumimoji="1" lang="ja-JP" altLang="en-US" sz="1600"/>
              <a:t>ライセンスの本文または</a:t>
            </a:r>
            <a:r>
              <a:rPr kumimoji="1" lang="en" altLang="ja-JP" sz="1600" dirty="0"/>
              <a:t>URL</a:t>
            </a:r>
            <a:r>
              <a:rPr kumimoji="1" lang="ja-JP" altLang="en-US" sz="1600"/>
              <a:t>を添付または表示します。</a:t>
            </a:r>
          </a:p>
          <a:p>
            <a:pPr marL="342900" indent="-342900">
              <a:lnSpc>
                <a:spcPts val="2220"/>
              </a:lnSpc>
              <a:buFont typeface="+mj-lt"/>
              <a:buAutoNum type="arabicPeriod"/>
            </a:pPr>
            <a:r>
              <a:rPr kumimoji="1" lang="ja-JP" altLang="en-US" sz="1600"/>
              <a:t>免責条項に関する注意書きがある場合は、それを「内容を変更せず、見やすい態様でそのまま掲載」します。</a:t>
            </a:r>
          </a:p>
          <a:p>
            <a:pPr marL="342900" indent="-342900">
              <a:lnSpc>
                <a:spcPts val="2220"/>
              </a:lnSpc>
              <a:buFont typeface="+mj-lt"/>
              <a:buAutoNum type="arabicPeriod"/>
            </a:pPr>
            <a:r>
              <a:rPr kumimoji="1" lang="ja-JP" altLang="en-US" sz="1600"/>
              <a:t>データセットに関する著作権表示がある場合は、「すべての著作権表示をそのままにして」おきます。</a:t>
            </a:r>
          </a:p>
          <a:p>
            <a:pPr marL="342900" indent="-342900">
              <a:lnSpc>
                <a:spcPts val="2220"/>
              </a:lnSpc>
              <a:buFont typeface="+mj-lt"/>
              <a:buAutoNum type="arabicPeriod"/>
            </a:pPr>
            <a:r>
              <a:rPr kumimoji="1" lang="ja-JP" altLang="en-US" sz="1600"/>
              <a:t>著作者などの名前がある場合は表示します。</a:t>
            </a:r>
          </a:p>
          <a:p>
            <a:pPr marL="342900" indent="-342900">
              <a:lnSpc>
                <a:spcPts val="2220"/>
              </a:lnSpc>
              <a:buFont typeface="+mj-lt"/>
              <a:buAutoNum type="arabicPeriod"/>
            </a:pPr>
            <a:r>
              <a:rPr kumimoji="1" lang="ja-JP" altLang="en-US" sz="1600"/>
              <a:t>データセットのタイトルがある場合は表示します。</a:t>
            </a:r>
          </a:p>
          <a:p>
            <a:pPr marL="342900" indent="-342900">
              <a:lnSpc>
                <a:spcPts val="2220"/>
              </a:lnSpc>
              <a:buFont typeface="+mj-lt"/>
              <a:buAutoNum type="arabicPeriod"/>
            </a:pPr>
            <a:r>
              <a:rPr kumimoji="1" lang="ja-JP" altLang="en-US" sz="1600"/>
              <a:t>特にデータに添付するべき</a:t>
            </a:r>
            <a:r>
              <a:rPr kumimoji="1" lang="en" altLang="ja-JP" sz="1600" dirty="0"/>
              <a:t>URL</a:t>
            </a:r>
            <a:r>
              <a:rPr kumimoji="1" lang="ja-JP" altLang="en-US" sz="1600"/>
              <a:t>があればその</a:t>
            </a:r>
            <a:r>
              <a:rPr kumimoji="1" lang="en" altLang="ja-JP" sz="1600" dirty="0"/>
              <a:t>URL</a:t>
            </a:r>
            <a:r>
              <a:rPr kumimoji="1" lang="ja-JP" altLang="en-US" sz="1600"/>
              <a:t>を添付します。</a:t>
            </a:r>
            <a:endParaRPr kumimoji="1" lang="en-US" altLang="ja-JP" sz="1600" dirty="0"/>
          </a:p>
          <a:p>
            <a:pPr marL="342900" indent="-342900">
              <a:lnSpc>
                <a:spcPts val="2220"/>
              </a:lnSpc>
              <a:buFont typeface="+mj-lt"/>
              <a:buAutoNum type="arabicPeriod"/>
            </a:pPr>
            <a:r>
              <a:rPr kumimoji="1" lang="ja-JP" altLang="en-US" sz="1600"/>
              <a:t>データを加工して、二次的著作物に相当するようなものを作成した場合には、その二次的著作物中で、データを利用していることを示すクレジットを合理的な方法で表示します。</a:t>
            </a:r>
          </a:p>
        </p:txBody>
      </p:sp>
    </p:spTree>
    <p:extLst>
      <p:ext uri="{BB962C8B-B14F-4D97-AF65-F5344CB8AC3E}">
        <p14:creationId xmlns:p14="http://schemas.microsoft.com/office/powerpoint/2010/main" val="4664383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著作物でないデータはどのように利用しても構わないのですか？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486852" cy="338554"/>
          </a:xfrm>
          <a:prstGeom prst="rect">
            <a:avLst/>
          </a:prstGeom>
          <a:noFill/>
        </p:spPr>
        <p:txBody>
          <a:bodyPr wrap="none" rtlCol="0">
            <a:spAutoFit/>
          </a:bodyPr>
          <a:lstStyle/>
          <a:p>
            <a:r>
              <a:rPr kumimoji="1" lang="ja-JP" altLang="en-US" sz="1600"/>
              <a:t>著作物でないデータの利用に関する制約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著作権法上は利用に制限はありません</a:t>
            </a:r>
            <a:endParaRPr kumimoji="1" lang="en-US" altLang="ja-JP" sz="1600" dirty="0"/>
          </a:p>
          <a:p>
            <a:pPr marL="285750" indent="-285750">
              <a:lnSpc>
                <a:spcPct val="150000"/>
              </a:lnSpc>
              <a:buFont typeface="Wingdings" pitchFamily="2" charset="2"/>
              <a:buChar char="l"/>
            </a:pPr>
            <a:r>
              <a:rPr kumimoji="1" lang="ja-JP" altLang="en-US" sz="1600"/>
              <a:t>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39524496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「活用する」ために役に立つ具体的な事例を地域メンターが紹介します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8" name="図 7">
            <a:extLst>
              <a:ext uri="{FF2B5EF4-FFF2-40B4-BE49-F238E27FC236}">
                <a16:creationId xmlns:a16="http://schemas.microsoft.com/office/drawing/2014/main" id="{60AD67A2-9C6F-7C4F-BED5-20D1F15166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a16="http://schemas.microsoft.com/office/drawing/2014/main" id="{08DAAADD-1189-664A-B191-01C4D8DCB6B3}"/>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a16="http://schemas.microsoft.com/office/drawing/2014/main" id="{DAEB1BD9-BE81-E549-BD32-EE4952CDD587}"/>
              </a:ext>
            </a:extLst>
          </p:cNvPr>
          <p:cNvGraphicFramePr/>
          <p:nvPr>
            <p:extLst>
              <p:ext uri="{D42A27DB-BD31-4B8C-83A1-F6EECF244321}">
                <p14:modId xmlns:p14="http://schemas.microsoft.com/office/powerpoint/2010/main" val="1016221294"/>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928632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55</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5" name="図 4">
            <a:extLst>
              <a:ext uri="{FF2B5EF4-FFF2-40B4-BE49-F238E27FC236}">
                <a16:creationId xmlns:a16="http://schemas.microsoft.com/office/drawing/2014/main" id="{184407D2-DADC-9B4B-A9D7-3927AA3CBDF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1602821"/>
            <a:ext cx="7725763" cy="3626379"/>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56</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オープンデータは自治体に知られているのでしょうか？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市町が広域で連携してオープンデータ推進に取り組むことで、小規模な自治体においても首長および幹部から理解を得やすくなりました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pic>
        <p:nvPicPr>
          <p:cNvPr id="4" name="図 3">
            <a:extLst>
              <a:ext uri="{FF2B5EF4-FFF2-40B4-BE49-F238E27FC236}">
                <a16:creationId xmlns:a16="http://schemas.microsoft.com/office/drawing/2014/main" id="{EFBF1594-2DD4-AF41-9FB0-0B504A2C857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7584" y="1772817"/>
            <a:ext cx="7560840" cy="1301272"/>
          </a:xfrm>
          <a:prstGeom prst="rect">
            <a:avLst/>
          </a:prstGeom>
        </p:spPr>
      </p:pic>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9280" y="2996952"/>
            <a:ext cx="7741152" cy="3334536"/>
          </a:xfrm>
          <a:prstGeom prst="rect">
            <a:avLst/>
          </a:prstGeom>
        </p:spPr>
      </p:pic>
      <p:sp>
        <p:nvSpPr>
          <p:cNvPr id="12" name="テキスト ボックス 11">
            <a:extLst>
              <a:ext uri="{FF2B5EF4-FFF2-40B4-BE49-F238E27FC236}">
                <a16:creationId xmlns:a16="http://schemas.microsoft.com/office/drawing/2014/main" id="{84F0A9C7-C302-AE43-8DB2-A85D95FC3D5D}"/>
              </a:ext>
            </a:extLst>
          </p:cNvPr>
          <p:cNvSpPr txBox="1"/>
          <p:nvPr/>
        </p:nvSpPr>
        <p:spPr>
          <a:xfrm>
            <a:off x="1776401" y="6361583"/>
            <a:ext cx="5315879" cy="307777"/>
          </a:xfrm>
          <a:prstGeom prst="rect">
            <a:avLst/>
          </a:prstGeom>
          <a:noFill/>
        </p:spPr>
        <p:txBody>
          <a:bodyPr wrap="none" rtlCol="0">
            <a:spAutoFit/>
          </a:bodyPr>
          <a:lstStyle/>
          <a:p>
            <a:r>
              <a:rPr kumimoji="1" lang="ja-JP" altLang="en-US" sz="1400"/>
              <a:t>出典：「福岡市におけるデータ活用について」（福岡市、</a:t>
            </a:r>
            <a:r>
              <a:rPr kumimoji="1" lang="en-US" altLang="ja-JP" sz="1400" dirty="0"/>
              <a:t>2018/9/28</a:t>
            </a:r>
            <a:r>
              <a:rPr kumimoji="1" lang="ja-JP" altLang="en-US" sz="1400"/>
              <a:t>）</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2571578992"/>
              </p:ext>
            </p:extLst>
          </p:nvPr>
        </p:nvGraphicFramePr>
        <p:xfrm>
          <a:off x="7359751" y="4533468"/>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4078271"/>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Tree>
    <p:extLst>
      <p:ext uri="{BB962C8B-B14F-4D97-AF65-F5344CB8AC3E}">
        <p14:creationId xmlns:p14="http://schemas.microsoft.com/office/powerpoint/2010/main" val="3950789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（参考）福岡都市圏オープンデータサイト</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2454202" y="6361583"/>
            <a:ext cx="3773982" cy="307777"/>
          </a:xfrm>
          <a:prstGeom prst="rect">
            <a:avLst/>
          </a:prstGeom>
          <a:noFill/>
        </p:spPr>
        <p:txBody>
          <a:bodyPr wrap="none" rtlCol="0">
            <a:spAutoFit/>
          </a:bodyPr>
          <a:lstStyle/>
          <a:p>
            <a:r>
              <a:rPr kumimoji="1" lang="en" altLang="ja-JP" sz="1400" dirty="0">
                <a:hlinkClick r:id="rId3"/>
              </a:rPr>
              <a:t>https://odcs.bodik.jp/fukuoka-toshiken/</a:t>
            </a:r>
            <a:r>
              <a:rPr kumimoji="1" lang="en" altLang="ja-JP" sz="1400" dirty="0"/>
              <a:t> </a:t>
            </a:r>
            <a:endParaRPr kumimoji="1" lang="ja-JP" altLang="en-US" sz="1400"/>
          </a:p>
        </p:txBody>
      </p:sp>
      <p:pic>
        <p:nvPicPr>
          <p:cNvPr id="3" name="図 2">
            <a:extLst>
              <a:ext uri="{FF2B5EF4-FFF2-40B4-BE49-F238E27FC236}">
                <a16:creationId xmlns:a16="http://schemas.microsoft.com/office/drawing/2014/main" id="{D5C01DFF-ABB1-A743-B5D8-74FA5124E32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35307" y="1165262"/>
            <a:ext cx="6061029" cy="5196321"/>
          </a:xfrm>
          <a:prstGeom prst="rect">
            <a:avLst/>
          </a:prstGeom>
        </p:spPr>
      </p:pic>
      <p:sp>
        <p:nvSpPr>
          <p:cNvPr id="5" name="テキスト ボックス 4">
            <a:extLst>
              <a:ext uri="{FF2B5EF4-FFF2-40B4-BE49-F238E27FC236}">
                <a16:creationId xmlns:a16="http://schemas.microsoft.com/office/drawing/2014/main" id="{3004DBA8-529D-D046-AACE-1F7721DE18D0}"/>
              </a:ext>
            </a:extLst>
          </p:cNvPr>
          <p:cNvSpPr txBox="1"/>
          <p:nvPr/>
        </p:nvSpPr>
        <p:spPr>
          <a:xfrm>
            <a:off x="1215722" y="935726"/>
            <a:ext cx="2638864" cy="400110"/>
          </a:xfrm>
          <a:prstGeom prst="rect">
            <a:avLst/>
          </a:prstGeom>
          <a:solidFill>
            <a:srgbClr val="4472C4"/>
          </a:solidFill>
        </p:spPr>
        <p:txBody>
          <a:bodyPr wrap="none" rtlCol="0">
            <a:spAutoFit/>
          </a:bodyPr>
          <a:lstStyle/>
          <a:p>
            <a:r>
              <a:rPr kumimoji="1" lang="en-US" altLang="ja-JP" sz="2000" dirty="0">
                <a:solidFill>
                  <a:schemeClr val="bg1"/>
                </a:solidFill>
              </a:rPr>
              <a:t>2018/10/1 </a:t>
            </a:r>
            <a:r>
              <a:rPr kumimoji="1" lang="ja-JP" altLang="en-US" sz="2000">
                <a:solidFill>
                  <a:schemeClr val="bg1"/>
                </a:solidFill>
              </a:rPr>
              <a:t>公開開始</a:t>
            </a:r>
          </a:p>
        </p:txBody>
      </p:sp>
    </p:spTree>
    <p:extLst>
      <p:ext uri="{BB962C8B-B14F-4D97-AF65-F5344CB8AC3E}">
        <p14:creationId xmlns:p14="http://schemas.microsoft.com/office/powerpoint/2010/main" val="1501353160"/>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5336</Words>
  <Application>Microsoft Office PowerPoint</Application>
  <PresentationFormat>画面に合わせる (4:3)</PresentationFormat>
  <Paragraphs>619</Paragraphs>
  <Slides>56</Slides>
  <Notes>56</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56</vt:i4>
      </vt:variant>
    </vt:vector>
  </HeadingPairs>
  <TitlesOfParts>
    <vt:vector size="65"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事例：福岡都市圏、都市圏全体で連携したオープンデータ化推進</vt:lpstr>
      <vt:lpstr>（参考）福岡都市圏オープンデータサイト</vt:lpstr>
      <vt:lpstr>1.2 「踏み出す」ためのノウハウ</vt:lpstr>
      <vt:lpstr>1.3 事例紹介</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（参考）福岡市の飲食店営業等営業許可施設一覧データ</vt:lpstr>
      <vt:lpstr>2.2 「整備する」ためのノウハウ</vt:lpstr>
      <vt:lpstr>3.2 「公開する」ためのノウハウ</vt:lpstr>
      <vt:lpstr>2.3 事例紹介</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事例：名古屋市、ホームページをそのままオープンデータとして公開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3.2 「公開する」ためのノウハウ</vt:lpstr>
      <vt:lpstr>3.3 事例紹介</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（参考）不動産仲介サービスの物件検索画面</vt:lpstr>
      <vt:lpstr>（参考）LINE BOTによる校区情報活用</vt:lpstr>
      <vt:lpstr>4.2 「活用する」ためのノウハウ</vt:lpstr>
      <vt:lpstr>4.2 「活用する」ためのノウハウ</vt:lpstr>
      <vt:lpstr>4.2 「活用する」ためのノウハウ</vt:lpstr>
      <vt:lpstr>4.2 「活用する」ためのノウハウ</vt:lpstr>
      <vt:lpstr>4.3 事例紹介</vt:lpstr>
      <vt:lpstr>（参考）</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2018-11-19T04:08:49Z</dcterms:created>
  <dcterms:modified xsi:type="dcterms:W3CDTF">2018-11-19T04:09:12Z</dcterms:modified>
  <cp:category/>
</cp:coreProperties>
</file>