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3660" r:id="rId1"/>
  </p:sldMasterIdLst>
  <p:notesMasterIdLst>
    <p:notesMasterId r:id="rId18"/>
  </p:notesMasterIdLst>
  <p:sldIdLst>
    <p:sldId id="288" r:id="rId2"/>
    <p:sldId id="268" r:id="rId3"/>
    <p:sldId id="269" r:id="rId4"/>
    <p:sldId id="286" r:id="rId5"/>
    <p:sldId id="271" r:id="rId6"/>
    <p:sldId id="272" r:id="rId7"/>
    <p:sldId id="273" r:id="rId8"/>
    <p:sldId id="279" r:id="rId9"/>
    <p:sldId id="274" r:id="rId10"/>
    <p:sldId id="284" r:id="rId11"/>
    <p:sldId id="278" r:id="rId12"/>
    <p:sldId id="281" r:id="rId13"/>
    <p:sldId id="282" r:id="rId14"/>
    <p:sldId id="285" r:id="rId15"/>
    <p:sldId id="283" r:id="rId16"/>
    <p:sldId id="287" r:id="rId1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guide id="3" orient="horz" pos="1026"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5C7E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30927" autoAdjust="0"/>
    <p:restoredTop sz="71661" autoAdjust="0"/>
  </p:normalViewPr>
  <p:slideViewPr>
    <p:cSldViewPr>
      <p:cViewPr varScale="1">
        <p:scale>
          <a:sx n="44" d="100"/>
          <a:sy n="44" d="100"/>
        </p:scale>
        <p:origin x="348" y="28"/>
      </p:cViewPr>
      <p:guideLst>
        <p:guide orient="horz" pos="2160"/>
        <p:guide pos="2880"/>
        <p:guide orient="horz" pos="1026"/>
      </p:guideLst>
    </p:cSldViewPr>
  </p:slideViewPr>
  <p:outlineViewPr>
    <p:cViewPr>
      <p:scale>
        <a:sx n="33" d="100"/>
        <a:sy n="33" d="100"/>
      </p:scale>
      <p:origin x="0" y="0"/>
    </p:cViewPr>
  </p:outlineViewPr>
  <p:notesTextViewPr>
    <p:cViewPr>
      <p:scale>
        <a:sx n="1" d="1"/>
        <a:sy n="1" d="1"/>
      </p:scale>
      <p:origin x="0" y="0"/>
    </p:cViewPr>
  </p:notesTextViewPr>
  <p:notesViewPr>
    <p:cSldViewPr>
      <p:cViewPr varScale="1">
        <p:scale>
          <a:sx n="76" d="100"/>
          <a:sy n="76" d="100"/>
        </p:scale>
        <p:origin x="3360" y="192"/>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5053B6B-85F0-4D10-BE8B-30F32F836F75}" type="datetimeFigureOut">
              <a:rPr kumimoji="1" lang="ja-JP" altLang="en-US" smtClean="0"/>
              <a:t>2018/11/22</a:t>
            </a:fld>
            <a:endParaRPr kumimoji="1" lang="ja-JP" altLang="en-US"/>
          </a:p>
        </p:txBody>
      </p:sp>
      <p:sp>
        <p:nvSpPr>
          <p:cNvPr id="4" name="スライド イメージ プレースホルダー 3"/>
          <p:cNvSpPr>
            <a:spLocks noGrp="1" noRot="1" noChangeAspect="1"/>
          </p:cNvSpPr>
          <p:nvPr>
            <p:ph type="sldImg" idx="2"/>
          </p:nvPr>
        </p:nvSpPr>
        <p:spPr>
          <a:xfrm>
            <a:off x="685800" y="628650"/>
            <a:ext cx="5486400" cy="41148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931989"/>
            <a:ext cx="5486400" cy="3753223"/>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C593228-728A-4795-AE70-4E5858140379}" type="slidenum">
              <a:rPr kumimoji="1" lang="ja-JP" altLang="en-US" smtClean="0"/>
              <a:t>‹#›</a:t>
            </a:fld>
            <a:endParaRPr kumimoji="1" lang="ja-JP" altLang="en-US"/>
          </a:p>
        </p:txBody>
      </p:sp>
    </p:spTree>
    <p:extLst>
      <p:ext uri="{BB962C8B-B14F-4D97-AF65-F5344CB8AC3E}">
        <p14:creationId xmlns:p14="http://schemas.microsoft.com/office/powerpoint/2010/main" val="264440718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eiryo UI" panose="020B0604030504040204" pitchFamily="34" charset="-128"/>
        <a:ea typeface="Meiryo UI" panose="020B0604030504040204" pitchFamily="34" charset="-128"/>
        <a:cs typeface="+mn-cs"/>
      </a:defRPr>
    </a:lvl1pPr>
    <a:lvl2pPr marL="457200" algn="l" defTabSz="914400" rtl="0" eaLnBrk="1" latinLnBrk="0" hangingPunct="1">
      <a:defRPr kumimoji="1" sz="1200" kern="1200">
        <a:solidFill>
          <a:schemeClr val="tx1"/>
        </a:solidFill>
        <a:latin typeface="Meiryo UI" panose="020B0604030504040204" pitchFamily="34" charset="-128"/>
        <a:ea typeface="Meiryo UI" panose="020B0604030504040204" pitchFamily="34" charset="-128"/>
        <a:cs typeface="+mn-cs"/>
      </a:defRPr>
    </a:lvl2pPr>
    <a:lvl3pPr marL="914400" algn="l" defTabSz="914400" rtl="0" eaLnBrk="1" latinLnBrk="0" hangingPunct="1">
      <a:defRPr kumimoji="1" sz="1200" kern="1200">
        <a:solidFill>
          <a:schemeClr val="tx1"/>
        </a:solidFill>
        <a:latin typeface="Meiryo UI" panose="020B0604030504040204" pitchFamily="34" charset="-128"/>
        <a:ea typeface="Meiryo UI" panose="020B0604030504040204" pitchFamily="34" charset="-128"/>
        <a:cs typeface="+mn-cs"/>
      </a:defRPr>
    </a:lvl3pPr>
    <a:lvl4pPr marL="1371600" algn="l" defTabSz="914400" rtl="0" eaLnBrk="1" latinLnBrk="0" hangingPunct="1">
      <a:defRPr kumimoji="1" sz="1200" kern="1200">
        <a:solidFill>
          <a:schemeClr val="tx1"/>
        </a:solidFill>
        <a:latin typeface="Meiryo UI" panose="020B0604030504040204" pitchFamily="34" charset="-128"/>
        <a:ea typeface="Meiryo UI" panose="020B0604030504040204" pitchFamily="34" charset="-128"/>
        <a:cs typeface="+mn-cs"/>
      </a:defRPr>
    </a:lvl4pPr>
    <a:lvl5pPr marL="1828800" algn="l" defTabSz="914400" rtl="0" eaLnBrk="1" latinLnBrk="0" hangingPunct="1">
      <a:defRPr kumimoji="1" sz="1200" kern="1200">
        <a:solidFill>
          <a:schemeClr val="tx1"/>
        </a:solidFill>
        <a:latin typeface="Meiryo UI" panose="020B0604030504040204" pitchFamily="34" charset="-128"/>
        <a:ea typeface="Meiryo UI" panose="020B0604030504040204" pitchFamily="34"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1</a:t>
            </a:fld>
            <a:endParaRPr kumimoji="1" lang="ja-JP" altLang="en-US"/>
          </a:p>
        </p:txBody>
      </p:sp>
    </p:spTree>
    <p:extLst>
      <p:ext uri="{BB962C8B-B14F-4D97-AF65-F5344CB8AC3E}">
        <p14:creationId xmlns:p14="http://schemas.microsoft.com/office/powerpoint/2010/main" val="34329805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10</a:t>
            </a:fld>
            <a:endParaRPr kumimoji="1" lang="ja-JP" altLang="en-US"/>
          </a:p>
        </p:txBody>
      </p:sp>
    </p:spTree>
    <p:extLst>
      <p:ext uri="{BB962C8B-B14F-4D97-AF65-F5344CB8AC3E}">
        <p14:creationId xmlns:p14="http://schemas.microsoft.com/office/powerpoint/2010/main" val="159274338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altLang="ja-JP"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11</a:t>
            </a:fld>
            <a:endParaRPr kumimoji="1" lang="ja-JP" altLang="en-US"/>
          </a:p>
        </p:txBody>
      </p:sp>
    </p:spTree>
    <p:extLst>
      <p:ext uri="{BB962C8B-B14F-4D97-AF65-F5344CB8AC3E}">
        <p14:creationId xmlns:p14="http://schemas.microsoft.com/office/powerpoint/2010/main" val="300637499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12</a:t>
            </a:fld>
            <a:endParaRPr kumimoji="1" lang="ja-JP" altLang="en-US"/>
          </a:p>
        </p:txBody>
      </p:sp>
    </p:spTree>
    <p:extLst>
      <p:ext uri="{BB962C8B-B14F-4D97-AF65-F5344CB8AC3E}">
        <p14:creationId xmlns:p14="http://schemas.microsoft.com/office/powerpoint/2010/main" val="361208414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13</a:t>
            </a:fld>
            <a:endParaRPr kumimoji="1" lang="ja-JP" altLang="en-US"/>
          </a:p>
        </p:txBody>
      </p:sp>
    </p:spTree>
    <p:extLst>
      <p:ext uri="{BB962C8B-B14F-4D97-AF65-F5344CB8AC3E}">
        <p14:creationId xmlns:p14="http://schemas.microsoft.com/office/powerpoint/2010/main" val="952445264"/>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14</a:t>
            </a:fld>
            <a:endParaRPr kumimoji="1" lang="ja-JP" altLang="en-US"/>
          </a:p>
        </p:txBody>
      </p:sp>
    </p:spTree>
    <p:extLst>
      <p:ext uri="{BB962C8B-B14F-4D97-AF65-F5344CB8AC3E}">
        <p14:creationId xmlns:p14="http://schemas.microsoft.com/office/powerpoint/2010/main" val="3437817704"/>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altLang="ja-JP"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15</a:t>
            </a:fld>
            <a:endParaRPr kumimoji="1" lang="ja-JP" altLang="en-US"/>
          </a:p>
        </p:txBody>
      </p:sp>
    </p:spTree>
    <p:extLst>
      <p:ext uri="{BB962C8B-B14F-4D97-AF65-F5344CB8AC3E}">
        <p14:creationId xmlns:p14="http://schemas.microsoft.com/office/powerpoint/2010/main" val="2453881968"/>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10"/>
          </p:nvPr>
        </p:nvSpPr>
        <p:spPr/>
        <p:txBody>
          <a:bodyPr/>
          <a:lstStyle/>
          <a:p>
            <a:fld id="{BC593228-728A-4795-AE70-4E5858140379}" type="slidenum">
              <a:rPr kumimoji="1" lang="ja-JP" altLang="en-US" smtClean="0"/>
              <a:t>16</a:t>
            </a:fld>
            <a:endParaRPr kumimoji="1" lang="ja-JP" altLang="en-US"/>
          </a:p>
        </p:txBody>
      </p:sp>
    </p:spTree>
    <p:extLst>
      <p:ext uri="{BB962C8B-B14F-4D97-AF65-F5344CB8AC3E}">
        <p14:creationId xmlns:p14="http://schemas.microsoft.com/office/powerpoint/2010/main" val="37455899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2</a:t>
            </a:fld>
            <a:endParaRPr kumimoji="1" lang="ja-JP" altLang="en-US"/>
          </a:p>
        </p:txBody>
      </p:sp>
    </p:spTree>
    <p:extLst>
      <p:ext uri="{BB962C8B-B14F-4D97-AF65-F5344CB8AC3E}">
        <p14:creationId xmlns:p14="http://schemas.microsoft.com/office/powerpoint/2010/main" val="87757261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3</a:t>
            </a:fld>
            <a:endParaRPr kumimoji="1" lang="ja-JP" altLang="en-US"/>
          </a:p>
        </p:txBody>
      </p:sp>
    </p:spTree>
    <p:extLst>
      <p:ext uri="{BB962C8B-B14F-4D97-AF65-F5344CB8AC3E}">
        <p14:creationId xmlns:p14="http://schemas.microsoft.com/office/powerpoint/2010/main" val="387071278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4</a:t>
            </a:fld>
            <a:endParaRPr kumimoji="1" lang="ja-JP" altLang="en-US"/>
          </a:p>
        </p:txBody>
      </p:sp>
    </p:spTree>
    <p:extLst>
      <p:ext uri="{BB962C8B-B14F-4D97-AF65-F5344CB8AC3E}">
        <p14:creationId xmlns:p14="http://schemas.microsoft.com/office/powerpoint/2010/main" val="192267088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5</a:t>
            </a:fld>
            <a:endParaRPr kumimoji="1" lang="ja-JP" altLang="en-US"/>
          </a:p>
        </p:txBody>
      </p:sp>
    </p:spTree>
    <p:extLst>
      <p:ext uri="{BB962C8B-B14F-4D97-AF65-F5344CB8AC3E}">
        <p14:creationId xmlns:p14="http://schemas.microsoft.com/office/powerpoint/2010/main" val="119708493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en-US" altLang="ja-JP"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6</a:t>
            </a:fld>
            <a:endParaRPr kumimoji="1" lang="ja-JP" altLang="en-US"/>
          </a:p>
        </p:txBody>
      </p:sp>
    </p:spTree>
    <p:extLst>
      <p:ext uri="{BB962C8B-B14F-4D97-AF65-F5344CB8AC3E}">
        <p14:creationId xmlns:p14="http://schemas.microsoft.com/office/powerpoint/2010/main" val="337352536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7</a:t>
            </a:fld>
            <a:endParaRPr kumimoji="1" lang="ja-JP" altLang="en-US"/>
          </a:p>
        </p:txBody>
      </p:sp>
    </p:spTree>
    <p:extLst>
      <p:ext uri="{BB962C8B-B14F-4D97-AF65-F5344CB8AC3E}">
        <p14:creationId xmlns:p14="http://schemas.microsoft.com/office/powerpoint/2010/main" val="243879857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8</a:t>
            </a:fld>
            <a:endParaRPr kumimoji="1" lang="ja-JP" altLang="en-US"/>
          </a:p>
        </p:txBody>
      </p:sp>
    </p:spTree>
    <p:extLst>
      <p:ext uri="{BB962C8B-B14F-4D97-AF65-F5344CB8AC3E}">
        <p14:creationId xmlns:p14="http://schemas.microsoft.com/office/powerpoint/2010/main" val="378014020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en-US" altLang="ja-JP" dirty="0"/>
          </a:p>
        </p:txBody>
      </p:sp>
      <p:sp>
        <p:nvSpPr>
          <p:cNvPr id="4" name="スライド番号プレースホルダー 3"/>
          <p:cNvSpPr>
            <a:spLocks noGrp="1"/>
          </p:cNvSpPr>
          <p:nvPr>
            <p:ph type="sldNum" sz="quarter" idx="5"/>
          </p:nvPr>
        </p:nvSpPr>
        <p:spPr/>
        <p:txBody>
          <a:bodyPr/>
          <a:lstStyle/>
          <a:p>
            <a:fld id="{BC593228-728A-4795-AE70-4E5858140379}" type="slidenum">
              <a:rPr kumimoji="1" lang="ja-JP" altLang="en-US" smtClean="0"/>
              <a:t>9</a:t>
            </a:fld>
            <a:endParaRPr kumimoji="1" lang="ja-JP" altLang="en-US"/>
          </a:p>
        </p:txBody>
      </p:sp>
    </p:spTree>
    <p:extLst>
      <p:ext uri="{BB962C8B-B14F-4D97-AF65-F5344CB8AC3E}">
        <p14:creationId xmlns:p14="http://schemas.microsoft.com/office/powerpoint/2010/main" val="301075626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3498702" y="2932007"/>
            <a:ext cx="5328592" cy="538609"/>
          </a:xfrm>
        </p:spPr>
        <p:txBody>
          <a:bodyPr wrap="square">
            <a:normAutofit/>
          </a:bodyPr>
          <a:lstStyle>
            <a:lvl1pPr algn="ctr">
              <a:defRPr lang="en-US" sz="2900" dirty="0">
                <a:latin typeface="+mj-ea"/>
                <a:ea typeface="+mj-ea"/>
              </a:defRPr>
            </a:lvl1pPr>
          </a:lstStyle>
          <a:p>
            <a:pPr lvl="0" fontAlgn="base">
              <a:lnSpc>
                <a:spcPct val="100000"/>
              </a:lnSpc>
              <a:spcAft>
                <a:spcPct val="0"/>
              </a:spcAft>
            </a:pPr>
            <a:r>
              <a:rPr lang="ja-JP" altLang="en-US" dirty="0"/>
              <a:t>マスター タイトルの書式設定</a:t>
            </a:r>
            <a:endParaRPr lang="en-US" dirty="0"/>
          </a:p>
        </p:txBody>
      </p:sp>
      <p:sp>
        <p:nvSpPr>
          <p:cNvPr id="3" name="Subtitle 2"/>
          <p:cNvSpPr>
            <a:spLocks noGrp="1"/>
          </p:cNvSpPr>
          <p:nvPr>
            <p:ph type="subTitle" idx="1"/>
          </p:nvPr>
        </p:nvSpPr>
        <p:spPr>
          <a:xfrm>
            <a:off x="3498702" y="3669365"/>
            <a:ext cx="5328592" cy="2059210"/>
          </a:xfrm>
        </p:spPr>
        <p:txBody>
          <a:bodyPr>
            <a:normAutofit/>
          </a:bodyPr>
          <a:lstStyle>
            <a:lvl1pPr marL="0" indent="0" algn="r">
              <a:buNone/>
              <a:defRPr sz="2400">
                <a:latin typeface="+mj-ea"/>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dirty="0"/>
              <a:t>マスター サブタイトルの書式設定</a:t>
            </a:r>
            <a:endParaRPr lang="en-US" dirty="0"/>
          </a:p>
        </p:txBody>
      </p:sp>
      <p:sp>
        <p:nvSpPr>
          <p:cNvPr id="6" name="Slide Number Placeholder 5"/>
          <p:cNvSpPr>
            <a:spLocks noGrp="1"/>
          </p:cNvSpPr>
          <p:nvPr>
            <p:ph type="sldNum" sz="quarter" idx="12"/>
          </p:nvPr>
        </p:nvSpPr>
        <p:spPr>
          <a:xfrm>
            <a:off x="8617024" y="6525344"/>
            <a:ext cx="504056" cy="288032"/>
          </a:xfrm>
        </p:spPr>
        <p:txBody>
          <a:bodyPr/>
          <a:lstStyle>
            <a:lvl1pPr>
              <a:defRPr sz="1200">
                <a:latin typeface="Meiryo UI" panose="020B0604030504040204" pitchFamily="50" charset="-128"/>
                <a:ea typeface="Meiryo UI" panose="020B0604030504040204" pitchFamily="50" charset="-128"/>
                <a:cs typeface="Meiryo UI" panose="020B0604030504040204" pitchFamily="50" charset="-128"/>
              </a:defRPr>
            </a:lvl1pPr>
          </a:lstStyle>
          <a:p>
            <a:fld id="{EEDB8509-CC2C-4EC7-9C2E-996B98B58898}" type="slidenum">
              <a:rPr kumimoji="1" lang="ja-JP" altLang="en-US" smtClean="0"/>
              <a:pPr/>
              <a:t>‹#›</a:t>
            </a:fld>
            <a:endParaRPr kumimoji="1" lang="ja-JP" altLang="en-US" dirty="0"/>
          </a:p>
        </p:txBody>
      </p:sp>
      <p:sp>
        <p:nvSpPr>
          <p:cNvPr id="7" name="正方形/長方形 11"/>
          <p:cNvSpPr>
            <a:spLocks noChangeArrowheads="1"/>
          </p:cNvSpPr>
          <p:nvPr userDrawn="1"/>
        </p:nvSpPr>
        <p:spPr bwMode="gray">
          <a:xfrm>
            <a:off x="324644" y="2763058"/>
            <a:ext cx="8502650" cy="109537"/>
          </a:xfrm>
          <a:prstGeom prst="rect">
            <a:avLst/>
          </a:prstGeom>
          <a:gradFill flip="none" rotWithShape="1">
            <a:gsLst>
              <a:gs pos="0">
                <a:srgbClr val="B5C7E7">
                  <a:shade val="30000"/>
                  <a:satMod val="115000"/>
                </a:srgbClr>
              </a:gs>
              <a:gs pos="50000">
                <a:srgbClr val="B5C7E7">
                  <a:shade val="67500"/>
                  <a:satMod val="115000"/>
                </a:srgbClr>
              </a:gs>
              <a:gs pos="100000">
                <a:srgbClr val="B5C7E7">
                  <a:shade val="100000"/>
                  <a:satMod val="115000"/>
                </a:srgb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endParaRPr lang="ja-JP" altLang="en-US"/>
          </a:p>
        </p:txBody>
      </p:sp>
    </p:spTree>
    <p:extLst>
      <p:ext uri="{BB962C8B-B14F-4D97-AF65-F5344CB8AC3E}">
        <p14:creationId xmlns:p14="http://schemas.microsoft.com/office/powerpoint/2010/main" val="217878074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28134244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184560454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314865104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3133064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2_タイトル スライド">
    <p:spTree>
      <p:nvGrpSpPr>
        <p:cNvPr id="1" name=""/>
        <p:cNvGrpSpPr/>
        <p:nvPr/>
      </p:nvGrpSpPr>
      <p:grpSpPr>
        <a:xfrm>
          <a:off x="0" y="0"/>
          <a:ext cx="0" cy="0"/>
          <a:chOff x="0" y="0"/>
          <a:chExt cx="0" cy="0"/>
        </a:xfrm>
      </p:grpSpPr>
      <p:sp>
        <p:nvSpPr>
          <p:cNvPr id="6" name="Slide Number Placeholder 5"/>
          <p:cNvSpPr>
            <a:spLocks noGrp="1"/>
          </p:cNvSpPr>
          <p:nvPr>
            <p:ph type="sldNum" sz="quarter" idx="12"/>
          </p:nvPr>
        </p:nvSpPr>
        <p:spPr>
          <a:xfrm>
            <a:off x="8604448" y="6525344"/>
            <a:ext cx="504056" cy="288032"/>
          </a:xfrm>
        </p:spPr>
        <p:txBody>
          <a:bodyPr/>
          <a:lstStyle>
            <a:lvl1pPr>
              <a:defRPr sz="1400">
                <a:latin typeface="Arial" panose="020B0604020202020204" pitchFamily="34" charset="0"/>
                <a:cs typeface="Arial" panose="020B0604020202020204" pitchFamily="34" charset="0"/>
              </a:defRPr>
            </a:lvl1pPr>
          </a:lstStyle>
          <a:p>
            <a:fld id="{EEDB8509-CC2C-4EC7-9C2E-996B98B58898}" type="slidenum">
              <a:rPr kumimoji="1" lang="ja-JP" altLang="en-US" smtClean="0"/>
              <a:pPr/>
              <a:t>‹#›</a:t>
            </a:fld>
            <a:endParaRPr kumimoji="1" lang="ja-JP" altLang="en-US" dirty="0"/>
          </a:p>
        </p:txBody>
      </p:sp>
      <p:sp>
        <p:nvSpPr>
          <p:cNvPr id="7" name="正方形/長方形 11"/>
          <p:cNvSpPr>
            <a:spLocks noChangeArrowheads="1"/>
          </p:cNvSpPr>
          <p:nvPr userDrawn="1"/>
        </p:nvSpPr>
        <p:spPr bwMode="gray">
          <a:xfrm>
            <a:off x="324644" y="2763058"/>
            <a:ext cx="8502650" cy="109537"/>
          </a:xfrm>
          <a:prstGeom prst="rect">
            <a:avLst/>
          </a:prstGeom>
          <a:gradFill flip="none" rotWithShape="1">
            <a:gsLst>
              <a:gs pos="0">
                <a:srgbClr val="B5C7E7">
                  <a:shade val="30000"/>
                  <a:satMod val="115000"/>
                </a:srgbClr>
              </a:gs>
              <a:gs pos="50000">
                <a:srgbClr val="B5C7E7">
                  <a:shade val="67500"/>
                  <a:satMod val="115000"/>
                </a:srgbClr>
              </a:gs>
              <a:gs pos="100000">
                <a:srgbClr val="B5C7E7">
                  <a:shade val="100000"/>
                  <a:satMod val="115000"/>
                </a:srgb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endParaRPr lang="ja-JP" altLang="en-US"/>
          </a:p>
        </p:txBody>
      </p:sp>
      <p:sp>
        <p:nvSpPr>
          <p:cNvPr id="11" name="正方形/長方形 10"/>
          <p:cNvSpPr/>
          <p:nvPr userDrawn="1"/>
        </p:nvSpPr>
        <p:spPr>
          <a:xfrm>
            <a:off x="827584" y="2060848"/>
            <a:ext cx="4248472" cy="576064"/>
          </a:xfrm>
          <a:prstGeom prst="rect">
            <a:avLst/>
          </a:prstGeom>
        </p:spPr>
        <p:txBody>
          <a:bodyPr vert="horz" lIns="91440" tIns="45720" rIns="91440" bIns="45720" rtlCol="0" anchor="ctr">
            <a:normAutofit/>
          </a:bodyPr>
          <a:lstStyle/>
          <a:p>
            <a:pPr lvl="0" indent="0" defTabSz="914400">
              <a:lnSpc>
                <a:spcPct val="90000"/>
              </a:lnSpc>
              <a:spcBef>
                <a:spcPts val="1000"/>
              </a:spcBef>
              <a:buFont typeface="Arial" panose="020B0604020202020204" pitchFamily="34" charset="0"/>
              <a:buNone/>
            </a:pPr>
            <a:r>
              <a:rPr kumimoji="1" lang="en-US" altLang="ja-JP" sz="3200" b="0" dirty="0">
                <a:solidFill>
                  <a:schemeClr val="tx1"/>
                </a:solidFill>
                <a:latin typeface="+mj-ea"/>
                <a:ea typeface="+mj-ea"/>
                <a:cs typeface="Arial" panose="020B0604020202020204" pitchFamily="34" charset="0"/>
              </a:rPr>
              <a:t>Contents</a:t>
            </a:r>
            <a:endParaRPr kumimoji="1" lang="ja-JP" altLang="en-US" sz="3200" b="0" dirty="0">
              <a:solidFill>
                <a:schemeClr val="tx1"/>
              </a:solidFill>
              <a:latin typeface="+mj-ea"/>
              <a:ea typeface="+mj-ea"/>
              <a:cs typeface="Arial" panose="020B0604020202020204" pitchFamily="34" charset="0"/>
            </a:endParaRPr>
          </a:p>
        </p:txBody>
      </p:sp>
      <p:sp>
        <p:nvSpPr>
          <p:cNvPr id="13" name="テキスト プレースホルダー 12"/>
          <p:cNvSpPr>
            <a:spLocks noGrp="1"/>
          </p:cNvSpPr>
          <p:nvPr>
            <p:ph type="body" sz="quarter" idx="13"/>
          </p:nvPr>
        </p:nvSpPr>
        <p:spPr>
          <a:xfrm>
            <a:off x="1259632" y="2996952"/>
            <a:ext cx="6912768" cy="2664296"/>
          </a:xfrm>
        </p:spPr>
        <p:txBody>
          <a:bodyPr/>
          <a:lstStyle>
            <a:lvl1pPr>
              <a:defRPr>
                <a:latin typeface="+mj-ea"/>
                <a:ea typeface="+mj-ea"/>
              </a:defRPr>
            </a:lvl1pPr>
            <a:lvl2pPr>
              <a:defRPr>
                <a:latin typeface="+mj-ea"/>
                <a:ea typeface="+mj-ea"/>
              </a:defRPr>
            </a:lvl2pPr>
            <a:lvl3pPr>
              <a:defRPr>
                <a:latin typeface="+mj-ea"/>
                <a:ea typeface="+mj-ea"/>
              </a:defRPr>
            </a:lvl3pPr>
            <a:lvl4pPr>
              <a:defRPr>
                <a:latin typeface="+mj-ea"/>
                <a:ea typeface="+mj-ea"/>
              </a:defRPr>
            </a:lvl4pPr>
            <a:lvl5pPr>
              <a:defRPr>
                <a:latin typeface="+mj-ea"/>
                <a:ea typeface="+mj-ea"/>
              </a:defRPr>
            </a:lvl5pPr>
          </a:lstStyle>
          <a:p>
            <a:pPr lvl="0"/>
            <a:r>
              <a:rPr kumimoji="1" lang="ja-JP" altLang="en-US" dirty="0"/>
              <a:t>マスター テキストの書式設定</a:t>
            </a:r>
          </a:p>
          <a:p>
            <a:pPr lvl="1"/>
            <a:r>
              <a:rPr kumimoji="1" lang="ja-JP" altLang="en-US" dirty="0"/>
              <a:t>第 </a:t>
            </a:r>
            <a:r>
              <a:rPr kumimoji="1" lang="en-US" altLang="ja-JP" dirty="0"/>
              <a:t>2 </a:t>
            </a:r>
            <a:r>
              <a:rPr kumimoji="1" lang="ja-JP" altLang="en-US" dirty="0"/>
              <a:t>レベル</a:t>
            </a:r>
          </a:p>
          <a:p>
            <a:pPr lvl="2"/>
            <a:r>
              <a:rPr kumimoji="1" lang="ja-JP" altLang="en-US" dirty="0"/>
              <a:t>第 </a:t>
            </a:r>
            <a:r>
              <a:rPr kumimoji="1" lang="en-US" altLang="ja-JP" dirty="0"/>
              <a:t>3 </a:t>
            </a:r>
            <a:r>
              <a:rPr kumimoji="1" lang="ja-JP" altLang="en-US" dirty="0"/>
              <a:t>レベル</a:t>
            </a:r>
          </a:p>
          <a:p>
            <a:pPr lvl="3"/>
            <a:r>
              <a:rPr kumimoji="1" lang="ja-JP" altLang="en-US" dirty="0"/>
              <a:t>第 </a:t>
            </a:r>
            <a:r>
              <a:rPr kumimoji="1" lang="en-US" altLang="ja-JP" dirty="0"/>
              <a:t>4 </a:t>
            </a:r>
            <a:r>
              <a:rPr kumimoji="1" lang="ja-JP" altLang="en-US" dirty="0"/>
              <a:t>レベル</a:t>
            </a:r>
          </a:p>
          <a:p>
            <a:pPr lvl="4"/>
            <a:r>
              <a:rPr kumimoji="1" lang="ja-JP" altLang="en-US" dirty="0"/>
              <a:t>第 </a:t>
            </a:r>
            <a:r>
              <a:rPr kumimoji="1" lang="en-US" altLang="ja-JP" dirty="0"/>
              <a:t>5 </a:t>
            </a:r>
            <a:r>
              <a:rPr kumimoji="1" lang="ja-JP" altLang="en-US" dirty="0"/>
              <a:t>レベル</a:t>
            </a:r>
          </a:p>
        </p:txBody>
      </p:sp>
    </p:spTree>
    <p:extLst>
      <p:ext uri="{BB962C8B-B14F-4D97-AF65-F5344CB8AC3E}">
        <p14:creationId xmlns:p14="http://schemas.microsoft.com/office/powerpoint/2010/main" val="37805267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467544" y="2924944"/>
            <a:ext cx="5328592" cy="538609"/>
          </a:xfrm>
        </p:spPr>
        <p:txBody>
          <a:bodyPr wrap="square">
            <a:normAutofit/>
          </a:bodyPr>
          <a:lstStyle>
            <a:lvl1pPr>
              <a:defRPr lang="en-US" sz="2900" dirty="0">
                <a:latin typeface="+mj-ea"/>
                <a:ea typeface="+mj-ea"/>
              </a:defRPr>
            </a:lvl1pPr>
          </a:lstStyle>
          <a:p>
            <a:pPr lvl="0" fontAlgn="base">
              <a:lnSpc>
                <a:spcPct val="100000"/>
              </a:lnSpc>
              <a:spcAft>
                <a:spcPct val="0"/>
              </a:spcAft>
            </a:pPr>
            <a:r>
              <a:rPr lang="ja-JP" altLang="en-US" dirty="0"/>
              <a:t>マスター タイトルの書式設定</a:t>
            </a:r>
            <a:endParaRPr lang="en-US" dirty="0"/>
          </a:p>
        </p:txBody>
      </p:sp>
      <p:sp>
        <p:nvSpPr>
          <p:cNvPr id="6" name="Slide Number Placeholder 5"/>
          <p:cNvSpPr>
            <a:spLocks noGrp="1"/>
          </p:cNvSpPr>
          <p:nvPr>
            <p:ph type="sldNum" sz="quarter" idx="12"/>
          </p:nvPr>
        </p:nvSpPr>
        <p:spPr>
          <a:xfrm>
            <a:off x="8604448" y="6525344"/>
            <a:ext cx="504056" cy="288032"/>
          </a:xfrm>
        </p:spPr>
        <p:txBody>
          <a:bodyPr/>
          <a:lstStyle>
            <a:lvl1pPr>
              <a:defRPr sz="1400">
                <a:latin typeface="Arial" panose="020B0604020202020204" pitchFamily="34" charset="0"/>
                <a:cs typeface="Arial" panose="020B0604020202020204" pitchFamily="34" charset="0"/>
              </a:defRPr>
            </a:lvl1pPr>
          </a:lstStyle>
          <a:p>
            <a:fld id="{EEDB8509-CC2C-4EC7-9C2E-996B98B58898}" type="slidenum">
              <a:rPr kumimoji="1" lang="ja-JP" altLang="en-US" smtClean="0"/>
              <a:pPr/>
              <a:t>‹#›</a:t>
            </a:fld>
            <a:endParaRPr kumimoji="1" lang="ja-JP" altLang="en-US" dirty="0"/>
          </a:p>
        </p:txBody>
      </p:sp>
      <p:sp>
        <p:nvSpPr>
          <p:cNvPr id="7" name="正方形/長方形 11"/>
          <p:cNvSpPr>
            <a:spLocks noChangeArrowheads="1"/>
          </p:cNvSpPr>
          <p:nvPr userDrawn="1"/>
        </p:nvSpPr>
        <p:spPr bwMode="gray">
          <a:xfrm>
            <a:off x="324644" y="2763058"/>
            <a:ext cx="8502650" cy="109537"/>
          </a:xfrm>
          <a:prstGeom prst="rect">
            <a:avLst/>
          </a:prstGeom>
          <a:gradFill flip="none" rotWithShape="1">
            <a:gsLst>
              <a:gs pos="0">
                <a:srgbClr val="B5C7E7">
                  <a:shade val="30000"/>
                  <a:satMod val="115000"/>
                </a:srgbClr>
              </a:gs>
              <a:gs pos="50000">
                <a:srgbClr val="B5C7E7">
                  <a:shade val="67500"/>
                  <a:satMod val="115000"/>
                </a:srgbClr>
              </a:gs>
              <a:gs pos="100000">
                <a:srgbClr val="B5C7E7">
                  <a:shade val="100000"/>
                  <a:satMod val="115000"/>
                </a:srgb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endParaRPr lang="ja-JP" altLang="en-US"/>
          </a:p>
        </p:txBody>
      </p:sp>
    </p:spTree>
    <p:extLst>
      <p:ext uri="{BB962C8B-B14F-4D97-AF65-F5344CB8AC3E}">
        <p14:creationId xmlns:p14="http://schemas.microsoft.com/office/powerpoint/2010/main" val="19744019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251520" y="188640"/>
            <a:ext cx="7560840" cy="424732"/>
          </a:xfrm>
        </p:spPr>
        <p:txBody>
          <a:bodyPr wrap="none">
            <a:normAutofit/>
          </a:bodyPr>
          <a:lstStyle>
            <a:lvl1pPr>
              <a:defRPr lang="en-US" sz="2400" dirty="0">
                <a:latin typeface="+mj-ea"/>
                <a:ea typeface="+mj-ea"/>
              </a:defRPr>
            </a:lvl1pPr>
          </a:lstStyle>
          <a:p>
            <a:pPr lvl="0" fontAlgn="base">
              <a:spcAft>
                <a:spcPct val="0"/>
              </a:spcAft>
            </a:pPr>
            <a:r>
              <a:rPr lang="ja-JP" altLang="en-US"/>
              <a:t>マスター タイトルの書式設定</a:t>
            </a:r>
            <a:endParaRPr lang="en-US" dirty="0"/>
          </a:p>
        </p:txBody>
      </p:sp>
      <p:sp>
        <p:nvSpPr>
          <p:cNvPr id="6" name="Slide Number Placeholder 5"/>
          <p:cNvSpPr>
            <a:spLocks noGrp="1"/>
          </p:cNvSpPr>
          <p:nvPr>
            <p:ph type="sldNum" sz="quarter" idx="12"/>
          </p:nvPr>
        </p:nvSpPr>
        <p:spPr>
          <a:xfrm>
            <a:off x="8604448" y="6525344"/>
            <a:ext cx="504056" cy="288032"/>
          </a:xfrm>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fld id="{EEDB8509-CC2C-4EC7-9C2E-996B98B58898}" type="slidenum">
              <a:rPr kumimoji="1" lang="ja-JP" altLang="en-US" smtClean="0"/>
              <a:pPr/>
              <a:t>‹#›</a:t>
            </a:fld>
            <a:endParaRPr kumimoji="1" lang="ja-JP" altLang="en-US"/>
          </a:p>
        </p:txBody>
      </p:sp>
      <p:sp>
        <p:nvSpPr>
          <p:cNvPr id="7" name="正方形/長方形 11"/>
          <p:cNvSpPr>
            <a:spLocks noChangeArrowheads="1"/>
          </p:cNvSpPr>
          <p:nvPr userDrawn="1"/>
        </p:nvSpPr>
        <p:spPr bwMode="gray">
          <a:xfrm>
            <a:off x="1" y="739775"/>
            <a:ext cx="9144000" cy="74485"/>
          </a:xfrm>
          <a:prstGeom prst="rect">
            <a:avLst/>
          </a:prstGeom>
          <a:gradFill flip="none" rotWithShape="1">
            <a:gsLst>
              <a:gs pos="0">
                <a:srgbClr val="B5C7E7">
                  <a:shade val="30000"/>
                  <a:satMod val="115000"/>
                </a:srgbClr>
              </a:gs>
              <a:gs pos="50000">
                <a:srgbClr val="B5C7E7">
                  <a:shade val="67500"/>
                  <a:satMod val="115000"/>
                </a:srgbClr>
              </a:gs>
              <a:gs pos="100000">
                <a:srgbClr val="B5C7E7">
                  <a:shade val="100000"/>
                  <a:satMod val="115000"/>
                </a:srgb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lvl="0"/>
            <a:endParaRPr lang="ja-JP" altLang="en-US"/>
          </a:p>
        </p:txBody>
      </p:sp>
    </p:spTree>
    <p:extLst>
      <p:ext uri="{BB962C8B-B14F-4D97-AF65-F5344CB8AC3E}">
        <p14:creationId xmlns:p14="http://schemas.microsoft.com/office/powerpoint/2010/main" val="34010219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358751368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123406669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112169176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394542725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30739094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EDB8509-CC2C-4EC7-9C2E-996B98B58898}" type="slidenum">
              <a:rPr kumimoji="1" lang="ja-JP" altLang="en-US" smtClean="0"/>
              <a:t>‹#›</a:t>
            </a:fld>
            <a:endParaRPr kumimoji="1" lang="ja-JP" altLang="en-US"/>
          </a:p>
        </p:txBody>
      </p:sp>
    </p:spTree>
    <p:extLst>
      <p:ext uri="{BB962C8B-B14F-4D97-AF65-F5344CB8AC3E}">
        <p14:creationId xmlns:p14="http://schemas.microsoft.com/office/powerpoint/2010/main" val="475292831"/>
      </p:ext>
    </p:extLst>
  </p:cSld>
  <p:clrMap bg1="lt1" tx1="dk1" bg2="lt2" tx2="dk2" accent1="accent1" accent2="accent2" accent3="accent3" accent4="accent4" accent5="accent5" accent6="accent6" hlink="hlink" folHlink="folHlink"/>
  <p:sldLayoutIdLst>
    <p:sldLayoutId id="2147483661" r:id="rId1"/>
    <p:sldLayoutId id="2147483674" r:id="rId2"/>
    <p:sldLayoutId id="2147483672"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 id="2147483670" r:id="rId12"/>
    <p:sldLayoutId id="2147483671" r:id="rId13"/>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4.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4.xml"/></Relationships>
</file>

<file path=ppt/slides/_rels/slide1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5.xml"/><Relationship Id="rId1" Type="http://schemas.openxmlformats.org/officeDocument/2006/relationships/slideLayout" Target="../slideLayouts/slideLayout4.xml"/><Relationship Id="rId4" Type="http://schemas.openxmlformats.org/officeDocument/2006/relationships/image" Target="../media/image2.png"/></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9.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xmlns="" id="{0A11D6DB-B3D8-AC4C-8273-AEAEFDB63145}"/>
              </a:ext>
            </a:extLst>
          </p:cNvPr>
          <p:cNvSpPr>
            <a:spLocks noGrp="1"/>
          </p:cNvSpPr>
          <p:nvPr>
            <p:ph type="ctrTitle"/>
          </p:nvPr>
        </p:nvSpPr>
        <p:spPr/>
        <p:txBody>
          <a:bodyPr>
            <a:normAutofit/>
          </a:bodyPr>
          <a:lstStyle/>
          <a:p>
            <a:pPr algn="r"/>
            <a:r>
              <a:rPr lang="ja-JP" altLang="en-US"/>
              <a:t>オープンデータリーダ育成研修</a:t>
            </a:r>
          </a:p>
        </p:txBody>
      </p:sp>
      <p:sp>
        <p:nvSpPr>
          <p:cNvPr id="5" name="サブタイトル 3">
            <a:extLst>
              <a:ext uri="{FF2B5EF4-FFF2-40B4-BE49-F238E27FC236}">
                <a16:creationId xmlns:a16="http://schemas.microsoft.com/office/drawing/2014/main" xmlns="" id="{6CF646E6-CDCE-FD47-8077-54112F81A661}"/>
              </a:ext>
            </a:extLst>
          </p:cNvPr>
          <p:cNvSpPr>
            <a:spLocks noGrp="1"/>
          </p:cNvSpPr>
          <p:nvPr>
            <p:ph type="subTitle" idx="1"/>
          </p:nvPr>
        </p:nvSpPr>
        <p:spPr>
          <a:xfrm>
            <a:off x="3498702" y="3669365"/>
            <a:ext cx="5328592" cy="2059210"/>
          </a:xfrm>
        </p:spPr>
        <p:txBody>
          <a:bodyPr/>
          <a:lstStyle/>
          <a:p>
            <a:r>
              <a:rPr kumimoji="1" lang="ja-JP" altLang="en-US"/>
              <a:t>オープンデータ化支援研修の進め方</a:t>
            </a:r>
            <a:endParaRPr kumimoji="1" lang="ja-JP" altLang="en-US" dirty="0"/>
          </a:p>
        </p:txBody>
      </p:sp>
    </p:spTree>
    <p:extLst>
      <p:ext uri="{BB962C8B-B14F-4D97-AF65-F5344CB8AC3E}">
        <p14:creationId xmlns:p14="http://schemas.microsoft.com/office/powerpoint/2010/main" val="160755134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Text Box 29">
            <a:extLst>
              <a:ext uri="{FF2B5EF4-FFF2-40B4-BE49-F238E27FC236}">
                <a16:creationId xmlns:a16="http://schemas.microsoft.com/office/drawing/2014/main" xmlns="" id="{8FB1291F-8409-42A7-9AED-FB8796037451}"/>
              </a:ext>
            </a:extLst>
          </p:cNvPr>
          <p:cNvSpPr txBox="1">
            <a:spLocks noChangeArrowheads="1"/>
          </p:cNvSpPr>
          <p:nvPr/>
        </p:nvSpPr>
        <p:spPr bwMode="gray">
          <a:xfrm>
            <a:off x="566738" y="3178636"/>
            <a:ext cx="4059125" cy="430887"/>
          </a:xfrm>
          <a:prstGeom prst="rect">
            <a:avLst/>
          </a:prstGeom>
          <a:noFill/>
          <a:ln w="9525">
            <a:noFill/>
            <a:miter lim="800000"/>
            <a:headEnd/>
            <a:tailEnd/>
          </a:ln>
          <a:effectLst/>
        </p:spPr>
        <p:txBody>
          <a:bodyPr wrap="none">
            <a:spAutoFit/>
          </a:bodyPr>
          <a:lstStyle/>
          <a:p>
            <a:pPr>
              <a:lnSpc>
                <a:spcPct val="100000"/>
              </a:lnSpc>
            </a:pPr>
            <a:r>
              <a:rPr lang="ja-JP" altLang="en-US" sz="2200" dirty="0">
                <a:solidFill>
                  <a:schemeClr val="bg1">
                    <a:lumMod val="85000"/>
                  </a:schemeClr>
                </a:solidFill>
                <a:latin typeface="+mj-ea"/>
                <a:ea typeface="+mj-ea"/>
              </a:rPr>
              <a:t>１</a:t>
            </a:r>
            <a:r>
              <a:rPr lang="en-US" altLang="ja-JP" sz="2200" dirty="0">
                <a:solidFill>
                  <a:schemeClr val="bg1">
                    <a:lumMod val="85000"/>
                  </a:schemeClr>
                </a:solidFill>
                <a:latin typeface="+mj-ea"/>
                <a:ea typeface="+mj-ea"/>
              </a:rPr>
              <a:t>.</a:t>
            </a:r>
            <a:r>
              <a:rPr lang="ja-JP" altLang="en-US" sz="2200" dirty="0">
                <a:solidFill>
                  <a:schemeClr val="bg1">
                    <a:lumMod val="85000"/>
                  </a:schemeClr>
                </a:solidFill>
                <a:latin typeface="+mj-ea"/>
                <a:ea typeface="+mj-ea"/>
              </a:rPr>
              <a:t> オープンデータ化支援研修とは</a:t>
            </a:r>
          </a:p>
        </p:txBody>
      </p:sp>
      <p:sp>
        <p:nvSpPr>
          <p:cNvPr id="15" name="Text Box 31">
            <a:extLst>
              <a:ext uri="{FF2B5EF4-FFF2-40B4-BE49-F238E27FC236}">
                <a16:creationId xmlns:a16="http://schemas.microsoft.com/office/drawing/2014/main" xmlns="" id="{2AA45135-99A0-4D96-8159-29900E9825E7}"/>
              </a:ext>
            </a:extLst>
          </p:cNvPr>
          <p:cNvSpPr txBox="1">
            <a:spLocks noChangeArrowheads="1"/>
          </p:cNvSpPr>
          <p:nvPr/>
        </p:nvSpPr>
        <p:spPr bwMode="gray">
          <a:xfrm>
            <a:off x="566738" y="3677429"/>
            <a:ext cx="4624984" cy="430887"/>
          </a:xfrm>
          <a:prstGeom prst="rect">
            <a:avLst/>
          </a:prstGeom>
          <a:noFill/>
          <a:ln w="9525">
            <a:noFill/>
            <a:miter lim="800000"/>
            <a:headEnd/>
            <a:tailEnd/>
          </a:ln>
          <a:effectLst/>
        </p:spPr>
        <p:txBody>
          <a:bodyPr wrap="none">
            <a:spAutoFit/>
          </a:bodyPr>
          <a:lstStyle/>
          <a:p>
            <a:pPr>
              <a:lnSpc>
                <a:spcPct val="100000"/>
              </a:lnSpc>
            </a:pPr>
            <a:r>
              <a:rPr lang="ja-JP" altLang="en-US" sz="2200" dirty="0">
                <a:solidFill>
                  <a:schemeClr val="bg1">
                    <a:lumMod val="85000"/>
                  </a:schemeClr>
                </a:solidFill>
                <a:latin typeface="+mj-ea"/>
                <a:ea typeface="+mj-ea"/>
              </a:rPr>
              <a:t>２</a:t>
            </a:r>
            <a:r>
              <a:rPr lang="en-US" altLang="ja-JP" sz="2200" dirty="0">
                <a:solidFill>
                  <a:schemeClr val="bg1">
                    <a:lumMod val="85000"/>
                  </a:schemeClr>
                </a:solidFill>
                <a:latin typeface="+mj-ea"/>
                <a:ea typeface="+mj-ea"/>
              </a:rPr>
              <a:t>.</a:t>
            </a:r>
            <a:r>
              <a:rPr lang="ja-JP" altLang="en-US" sz="2200" dirty="0">
                <a:solidFill>
                  <a:schemeClr val="bg1">
                    <a:lumMod val="85000"/>
                  </a:schemeClr>
                </a:solidFill>
                <a:latin typeface="+mj-ea"/>
                <a:ea typeface="+mj-ea"/>
              </a:rPr>
              <a:t> オープンデータ化支援研修の進め方</a:t>
            </a:r>
          </a:p>
        </p:txBody>
      </p:sp>
      <p:sp>
        <p:nvSpPr>
          <p:cNvPr id="16" name="Text Box 31">
            <a:extLst>
              <a:ext uri="{FF2B5EF4-FFF2-40B4-BE49-F238E27FC236}">
                <a16:creationId xmlns:a16="http://schemas.microsoft.com/office/drawing/2014/main" xmlns="" id="{481B14C7-A8BD-48B1-9937-DC8AD9C3ADB2}"/>
              </a:ext>
            </a:extLst>
          </p:cNvPr>
          <p:cNvSpPr txBox="1">
            <a:spLocks noChangeArrowheads="1"/>
          </p:cNvSpPr>
          <p:nvPr/>
        </p:nvSpPr>
        <p:spPr bwMode="gray">
          <a:xfrm>
            <a:off x="566738" y="4172729"/>
            <a:ext cx="2569934" cy="430887"/>
          </a:xfrm>
          <a:prstGeom prst="rect">
            <a:avLst/>
          </a:prstGeom>
          <a:noFill/>
          <a:ln w="9525">
            <a:noFill/>
            <a:miter lim="800000"/>
            <a:headEnd/>
            <a:tailEnd/>
          </a:ln>
          <a:effectLst/>
        </p:spPr>
        <p:txBody>
          <a:bodyPr wrap="none">
            <a:spAutoFit/>
          </a:bodyPr>
          <a:lstStyle/>
          <a:p>
            <a:pPr>
              <a:lnSpc>
                <a:spcPct val="100000"/>
              </a:lnSpc>
            </a:pPr>
            <a:r>
              <a:rPr lang="ja-JP" altLang="en-US" sz="2200" dirty="0">
                <a:latin typeface="+mj-ea"/>
                <a:ea typeface="+mj-ea"/>
              </a:rPr>
              <a:t>３</a:t>
            </a:r>
            <a:r>
              <a:rPr lang="en-US" altLang="ja-JP" sz="2200" dirty="0">
                <a:latin typeface="+mj-ea"/>
                <a:ea typeface="+mj-ea"/>
              </a:rPr>
              <a:t>.</a:t>
            </a:r>
            <a:r>
              <a:rPr lang="ja-JP" altLang="en-US" sz="2200" dirty="0">
                <a:latin typeface="+mj-ea"/>
                <a:ea typeface="+mj-ea"/>
              </a:rPr>
              <a:t> ご協力依頼事項</a:t>
            </a:r>
          </a:p>
        </p:txBody>
      </p:sp>
      <p:sp>
        <p:nvSpPr>
          <p:cNvPr id="4" name="スライド番号プレースホルダー 3"/>
          <p:cNvSpPr>
            <a:spLocks noGrp="1"/>
          </p:cNvSpPr>
          <p:nvPr>
            <p:ph type="sldNum" sz="quarter" idx="12"/>
          </p:nvPr>
        </p:nvSpPr>
        <p:spPr/>
        <p:txBody>
          <a:bodyPr/>
          <a:lstStyle/>
          <a:p>
            <a:fld id="{EEDB8509-CC2C-4EC7-9C2E-996B98B58898}" type="slidenum">
              <a:rPr kumimoji="1" lang="ja-JP" altLang="en-US" smtClean="0"/>
              <a:pPr/>
              <a:t>10</a:t>
            </a:fld>
            <a:endParaRPr kumimoji="1" lang="ja-JP" altLang="en-US" dirty="0"/>
          </a:p>
        </p:txBody>
      </p:sp>
    </p:spTree>
    <p:extLst>
      <p:ext uri="{BB962C8B-B14F-4D97-AF65-F5344CB8AC3E}">
        <p14:creationId xmlns:p14="http://schemas.microsoft.com/office/powerpoint/2010/main" val="82645922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3.1 </a:t>
            </a:r>
            <a:r>
              <a:rPr lang="ja-JP" altLang="en-US" dirty="0">
                <a:latin typeface="+mn-ea"/>
                <a:ea typeface="+mn-ea"/>
              </a:rPr>
              <a:t>都道府県様へのご協力依頼事項</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3.</a:t>
            </a:r>
            <a:r>
              <a:rPr lang="ja-JP" altLang="en-US" sz="1200" dirty="0">
                <a:latin typeface="+mn-ea"/>
                <a:ea typeface="+mn-ea"/>
              </a:rPr>
              <a:t>ご協力依頼事項</a:t>
            </a:r>
          </a:p>
        </p:txBody>
      </p:sp>
      <p:sp>
        <p:nvSpPr>
          <p:cNvPr id="9" name="ホームベース 2">
            <a:extLst>
              <a:ext uri="{FF2B5EF4-FFF2-40B4-BE49-F238E27FC236}">
                <a16:creationId xmlns:a16="http://schemas.microsoft.com/office/drawing/2014/main" xmlns="" id="{1625D476-324A-4DE9-B0AD-2DA399DF5A55}"/>
              </a:ext>
            </a:extLst>
          </p:cNvPr>
          <p:cNvSpPr/>
          <p:nvPr/>
        </p:nvSpPr>
        <p:spPr>
          <a:xfrm>
            <a:off x="1475656" y="2016554"/>
            <a:ext cx="2520280" cy="728608"/>
          </a:xfrm>
          <a:prstGeom prst="homePlate">
            <a:avLst>
              <a:gd name="adj" fmla="val 30120"/>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調整、準備</a:t>
            </a:r>
            <a:endParaRPr kumimoji="1" lang="en-US" altLang="ja-JP" sz="1600" dirty="0"/>
          </a:p>
        </p:txBody>
      </p:sp>
      <p:sp>
        <p:nvSpPr>
          <p:cNvPr id="12" name="ホームベース 15">
            <a:extLst>
              <a:ext uri="{FF2B5EF4-FFF2-40B4-BE49-F238E27FC236}">
                <a16:creationId xmlns:a16="http://schemas.microsoft.com/office/drawing/2014/main" xmlns="" id="{0EBC79EB-519C-4901-AFB5-C5700144C96C}"/>
              </a:ext>
            </a:extLst>
          </p:cNvPr>
          <p:cNvSpPr/>
          <p:nvPr/>
        </p:nvSpPr>
        <p:spPr>
          <a:xfrm>
            <a:off x="3995936" y="2016554"/>
            <a:ext cx="2520280" cy="728608"/>
          </a:xfrm>
          <a:prstGeom prst="homePlate">
            <a:avLst>
              <a:gd name="adj" fmla="val 31983"/>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研修</a:t>
            </a:r>
          </a:p>
        </p:txBody>
      </p:sp>
      <p:sp>
        <p:nvSpPr>
          <p:cNvPr id="13" name="ホームベース 16">
            <a:extLst>
              <a:ext uri="{FF2B5EF4-FFF2-40B4-BE49-F238E27FC236}">
                <a16:creationId xmlns:a16="http://schemas.microsoft.com/office/drawing/2014/main" xmlns="" id="{4F3FB7C1-1E32-407D-8AE4-D34CC5A8882C}"/>
              </a:ext>
            </a:extLst>
          </p:cNvPr>
          <p:cNvSpPr/>
          <p:nvPr/>
        </p:nvSpPr>
        <p:spPr>
          <a:xfrm>
            <a:off x="6516216" y="2016554"/>
            <a:ext cx="2520280" cy="728608"/>
          </a:xfrm>
          <a:prstGeom prst="homePlate">
            <a:avLst>
              <a:gd name="adj" fmla="val 28877"/>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フォローアップ</a:t>
            </a:r>
          </a:p>
        </p:txBody>
      </p:sp>
      <p:sp>
        <p:nvSpPr>
          <p:cNvPr id="14" name="テキスト ボックス 13">
            <a:extLst>
              <a:ext uri="{FF2B5EF4-FFF2-40B4-BE49-F238E27FC236}">
                <a16:creationId xmlns:a16="http://schemas.microsoft.com/office/drawing/2014/main" xmlns="" id="{4AA932BD-692A-42AC-A1F8-63ACFA712662}"/>
              </a:ext>
            </a:extLst>
          </p:cNvPr>
          <p:cNvSpPr txBox="1"/>
          <p:nvPr/>
        </p:nvSpPr>
        <p:spPr>
          <a:xfrm>
            <a:off x="1475656" y="1628800"/>
            <a:ext cx="2520280" cy="369332"/>
          </a:xfrm>
          <a:prstGeom prst="rect">
            <a:avLst/>
          </a:prstGeom>
          <a:noFill/>
        </p:spPr>
        <p:txBody>
          <a:bodyPr wrap="square" rtlCol="0">
            <a:spAutoFit/>
          </a:bodyPr>
          <a:lstStyle/>
          <a:p>
            <a:r>
              <a:rPr kumimoji="1" lang="ja-JP" altLang="en-US" dirty="0"/>
              <a:t>研修前</a:t>
            </a:r>
            <a:r>
              <a:rPr kumimoji="1" lang="ja-JP" altLang="en-US" sz="1400" dirty="0"/>
              <a:t>（</a:t>
            </a:r>
            <a:r>
              <a:rPr kumimoji="1" lang="en-US" altLang="ja-JP" sz="1400" dirty="0"/>
              <a:t>2</a:t>
            </a:r>
            <a:r>
              <a:rPr kumimoji="1" lang="ja-JP" altLang="en-US" sz="1400" dirty="0"/>
              <a:t>週間前～目安）</a:t>
            </a:r>
          </a:p>
        </p:txBody>
      </p:sp>
      <p:sp>
        <p:nvSpPr>
          <p:cNvPr id="15" name="テキスト ボックス 14">
            <a:extLst>
              <a:ext uri="{FF2B5EF4-FFF2-40B4-BE49-F238E27FC236}">
                <a16:creationId xmlns:a16="http://schemas.microsoft.com/office/drawing/2014/main" xmlns="" id="{FAB483D3-E96F-45B6-B158-A973AAE26C66}"/>
              </a:ext>
            </a:extLst>
          </p:cNvPr>
          <p:cNvSpPr txBox="1"/>
          <p:nvPr/>
        </p:nvSpPr>
        <p:spPr>
          <a:xfrm>
            <a:off x="3995936" y="1628800"/>
            <a:ext cx="2520280" cy="369332"/>
          </a:xfrm>
          <a:prstGeom prst="rect">
            <a:avLst/>
          </a:prstGeom>
          <a:noFill/>
        </p:spPr>
        <p:txBody>
          <a:bodyPr wrap="square" rtlCol="0">
            <a:spAutoFit/>
          </a:bodyPr>
          <a:lstStyle/>
          <a:p>
            <a:r>
              <a:rPr kumimoji="1" lang="ja-JP" altLang="en-US" dirty="0"/>
              <a:t>当日</a:t>
            </a:r>
          </a:p>
        </p:txBody>
      </p:sp>
      <p:sp>
        <p:nvSpPr>
          <p:cNvPr id="16" name="テキスト ボックス 15">
            <a:extLst>
              <a:ext uri="{FF2B5EF4-FFF2-40B4-BE49-F238E27FC236}">
                <a16:creationId xmlns:a16="http://schemas.microsoft.com/office/drawing/2014/main" xmlns="" id="{8EA18409-EE3E-4FAD-A955-61425934A45E}"/>
              </a:ext>
            </a:extLst>
          </p:cNvPr>
          <p:cNvSpPr txBox="1"/>
          <p:nvPr/>
        </p:nvSpPr>
        <p:spPr>
          <a:xfrm>
            <a:off x="6516216" y="1628800"/>
            <a:ext cx="2520280" cy="369332"/>
          </a:xfrm>
          <a:prstGeom prst="rect">
            <a:avLst/>
          </a:prstGeom>
          <a:noFill/>
        </p:spPr>
        <p:txBody>
          <a:bodyPr wrap="square" rtlCol="0">
            <a:spAutoFit/>
          </a:bodyPr>
          <a:lstStyle/>
          <a:p>
            <a:r>
              <a:rPr kumimoji="1" lang="ja-JP" altLang="en-US" dirty="0"/>
              <a:t>研修後</a:t>
            </a:r>
          </a:p>
        </p:txBody>
      </p:sp>
      <p:sp>
        <p:nvSpPr>
          <p:cNvPr id="17" name="テキスト ボックス 16">
            <a:extLst>
              <a:ext uri="{FF2B5EF4-FFF2-40B4-BE49-F238E27FC236}">
                <a16:creationId xmlns:a16="http://schemas.microsoft.com/office/drawing/2014/main" xmlns="" id="{FD14D910-2AC9-4DFE-825E-EEC97906094F}"/>
              </a:ext>
            </a:extLst>
          </p:cNvPr>
          <p:cNvSpPr txBox="1"/>
          <p:nvPr/>
        </p:nvSpPr>
        <p:spPr>
          <a:xfrm>
            <a:off x="1440560" y="2817292"/>
            <a:ext cx="2483368" cy="830997"/>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市区町村との調整</a:t>
            </a:r>
            <a:endParaRPr kumimoji="1" lang="en-US" altLang="ja-JP" sz="1600" dirty="0"/>
          </a:p>
          <a:p>
            <a:pPr marL="285750" indent="-285750">
              <a:buFont typeface="Arial" panose="020B0604020202020204" pitchFamily="34" charset="0"/>
              <a:buChar char="•"/>
            </a:pPr>
            <a:r>
              <a:rPr kumimoji="1" lang="ja-JP" altLang="en-US" sz="1600" dirty="0"/>
              <a:t>プログラム、講師確認</a:t>
            </a:r>
            <a:endParaRPr kumimoji="1" lang="en-US" altLang="ja-JP" sz="1600" dirty="0"/>
          </a:p>
          <a:p>
            <a:pPr marL="285750" indent="-285750">
              <a:buFont typeface="Arial" panose="020B0604020202020204" pitchFamily="34" charset="0"/>
              <a:buChar char="•"/>
            </a:pPr>
            <a:r>
              <a:rPr kumimoji="1" lang="ja-JP" altLang="en-US" sz="1600" dirty="0"/>
              <a:t>研修案内、受講者管理</a:t>
            </a:r>
            <a:endParaRPr kumimoji="1" lang="en-US" altLang="ja-JP" sz="1600" dirty="0"/>
          </a:p>
        </p:txBody>
      </p:sp>
      <p:sp>
        <p:nvSpPr>
          <p:cNvPr id="18" name="角丸四角形 7">
            <a:extLst>
              <a:ext uri="{FF2B5EF4-FFF2-40B4-BE49-F238E27FC236}">
                <a16:creationId xmlns:a16="http://schemas.microsoft.com/office/drawing/2014/main" xmlns="" id="{3C6C2FD0-9863-49FA-A167-EB27172220C7}"/>
              </a:ext>
            </a:extLst>
          </p:cNvPr>
          <p:cNvSpPr/>
          <p:nvPr/>
        </p:nvSpPr>
        <p:spPr>
          <a:xfrm>
            <a:off x="179512" y="2817291"/>
            <a:ext cx="1189040" cy="864937"/>
          </a:xfrm>
          <a:prstGeom prst="roundRect">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pPr algn="ctr"/>
            <a:r>
              <a:rPr kumimoji="1" lang="ja-JP" altLang="en-US" sz="1600" dirty="0">
                <a:solidFill>
                  <a:schemeClr val="bg1"/>
                </a:solidFill>
              </a:rPr>
              <a:t>都道府県</a:t>
            </a:r>
          </a:p>
        </p:txBody>
      </p:sp>
      <p:sp>
        <p:nvSpPr>
          <p:cNvPr id="19" name="テキスト ボックス 18">
            <a:extLst>
              <a:ext uri="{FF2B5EF4-FFF2-40B4-BE49-F238E27FC236}">
                <a16:creationId xmlns:a16="http://schemas.microsoft.com/office/drawing/2014/main" xmlns="" id="{73C8E001-17F1-4A0D-8EAF-3AF704324EA4}"/>
              </a:ext>
            </a:extLst>
          </p:cNvPr>
          <p:cNvSpPr txBox="1"/>
          <p:nvPr/>
        </p:nvSpPr>
        <p:spPr>
          <a:xfrm>
            <a:off x="3995936" y="2817292"/>
            <a:ext cx="2483368" cy="830997"/>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受講者名簿準備</a:t>
            </a:r>
            <a:endParaRPr kumimoji="1" lang="en-US" altLang="ja-JP" sz="1600" dirty="0"/>
          </a:p>
          <a:p>
            <a:pPr marL="285750" indent="-285750">
              <a:buFont typeface="Arial" panose="020B0604020202020204" pitchFamily="34" charset="0"/>
              <a:buChar char="•"/>
            </a:pPr>
            <a:r>
              <a:rPr kumimoji="1" lang="ja-JP" altLang="en-US" sz="1600" dirty="0"/>
              <a:t>講師（講義①）</a:t>
            </a:r>
            <a:endParaRPr kumimoji="1" lang="en-US" altLang="ja-JP" sz="1600" dirty="0"/>
          </a:p>
          <a:p>
            <a:pPr marL="285750" indent="-285750">
              <a:buFont typeface="Wingdings" panose="05000000000000000000" pitchFamily="2" charset="2"/>
              <a:buChar char="l"/>
            </a:pPr>
            <a:endParaRPr kumimoji="1" lang="en-US" altLang="ja-JP" sz="1600" dirty="0"/>
          </a:p>
        </p:txBody>
      </p:sp>
      <p:sp>
        <p:nvSpPr>
          <p:cNvPr id="20" name="テキスト ボックス 19">
            <a:extLst>
              <a:ext uri="{FF2B5EF4-FFF2-40B4-BE49-F238E27FC236}">
                <a16:creationId xmlns:a16="http://schemas.microsoft.com/office/drawing/2014/main" xmlns="" id="{E7CD124F-91DF-4530-92B0-9C270EB438DD}"/>
              </a:ext>
            </a:extLst>
          </p:cNvPr>
          <p:cNvSpPr txBox="1"/>
          <p:nvPr/>
        </p:nvSpPr>
        <p:spPr>
          <a:xfrm>
            <a:off x="6547964" y="2817292"/>
            <a:ext cx="2483368" cy="830997"/>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都道府県下市区町村の</a:t>
            </a:r>
            <a:r>
              <a:rPr kumimoji="1" lang="en-US" altLang="ja-JP" sz="1600" dirty="0"/>
              <a:t/>
            </a:r>
            <a:br>
              <a:rPr kumimoji="1" lang="en-US" altLang="ja-JP" sz="1600" dirty="0"/>
            </a:br>
            <a:r>
              <a:rPr kumimoji="1" lang="ja-JP" altLang="en-US" sz="1600" dirty="0"/>
              <a:t>オープンデータ取組み</a:t>
            </a:r>
            <a:r>
              <a:rPr kumimoji="1" lang="en-US" altLang="ja-JP" sz="1600" dirty="0"/>
              <a:t/>
            </a:r>
            <a:br>
              <a:rPr kumimoji="1" lang="en-US" altLang="ja-JP" sz="1600" dirty="0"/>
            </a:br>
            <a:r>
              <a:rPr kumimoji="1" lang="ja-JP" altLang="en-US" sz="1600" dirty="0"/>
              <a:t>状況の確認</a:t>
            </a:r>
            <a:endParaRPr kumimoji="1" lang="en-US" altLang="ja-JP" sz="1600" dirty="0"/>
          </a:p>
        </p:txBody>
      </p:sp>
      <p:sp>
        <p:nvSpPr>
          <p:cNvPr id="21" name="テキスト ボックス 20">
            <a:extLst>
              <a:ext uri="{FF2B5EF4-FFF2-40B4-BE49-F238E27FC236}">
                <a16:creationId xmlns:a16="http://schemas.microsoft.com/office/drawing/2014/main" xmlns="" id="{CA056E03-D6C8-474C-9C92-523522EC1FFE}"/>
              </a:ext>
            </a:extLst>
          </p:cNvPr>
          <p:cNvSpPr txBox="1"/>
          <p:nvPr/>
        </p:nvSpPr>
        <p:spPr>
          <a:xfrm>
            <a:off x="107504" y="836712"/>
            <a:ext cx="8923828" cy="707886"/>
          </a:xfrm>
          <a:prstGeom prst="rect">
            <a:avLst/>
          </a:prstGeom>
          <a:noFill/>
        </p:spPr>
        <p:txBody>
          <a:bodyPr wrap="square" rtlCol="0">
            <a:spAutoFit/>
          </a:bodyPr>
          <a:lstStyle/>
          <a:p>
            <a:r>
              <a:rPr kumimoji="1" lang="ja-JP" altLang="en-US" sz="2000" dirty="0"/>
              <a:t>都道府県下市区町村で開催するオープンデータ化支援化研修の取りまとめをお願いします。詳細は別途受託者よりご連絡させていただきます。</a:t>
            </a:r>
          </a:p>
        </p:txBody>
      </p:sp>
      <p:sp>
        <p:nvSpPr>
          <p:cNvPr id="22" name="テキスト ボックス 21">
            <a:extLst>
              <a:ext uri="{FF2B5EF4-FFF2-40B4-BE49-F238E27FC236}">
                <a16:creationId xmlns:a16="http://schemas.microsoft.com/office/drawing/2014/main" xmlns="" id="{3E22E0C3-8B0B-4206-B3E9-5334042D8C1F}"/>
              </a:ext>
            </a:extLst>
          </p:cNvPr>
          <p:cNvSpPr txBox="1"/>
          <p:nvPr/>
        </p:nvSpPr>
        <p:spPr>
          <a:xfrm>
            <a:off x="611560" y="4277707"/>
            <a:ext cx="8352928" cy="1815882"/>
          </a:xfrm>
          <a:prstGeom prst="rect">
            <a:avLst/>
          </a:prstGeom>
          <a:noFill/>
        </p:spPr>
        <p:txBody>
          <a:bodyPr wrap="square" rtlCol="0">
            <a:spAutoFit/>
          </a:bodyPr>
          <a:lstStyle/>
          <a:p>
            <a:r>
              <a:rPr kumimoji="1" lang="ja-JP" altLang="en-US" sz="1600" dirty="0"/>
              <a:t>＜調整・準備＞</a:t>
            </a:r>
            <a:endParaRPr kumimoji="1" lang="en-US" altLang="ja-JP" sz="1600" dirty="0"/>
          </a:p>
          <a:p>
            <a:r>
              <a:rPr kumimoji="1" lang="ja-JP" altLang="en-US" sz="1600" dirty="0"/>
              <a:t>　・「会場となる市区町村」「参加される市区町村」との会場、受講者募集等の各種調整</a:t>
            </a:r>
            <a:endParaRPr kumimoji="1" lang="en-US" altLang="ja-JP" sz="1600" dirty="0"/>
          </a:p>
          <a:p>
            <a:r>
              <a:rPr kumimoji="1" lang="ja-JP" altLang="en-US" sz="1600" dirty="0"/>
              <a:t>　・オープンデータ化支援研修プログラムおよび講師役割分担の確認と調整</a:t>
            </a:r>
            <a:endParaRPr kumimoji="1" lang="en-US" altLang="ja-JP" sz="1600" dirty="0"/>
          </a:p>
          <a:p>
            <a:r>
              <a:rPr kumimoji="1" lang="ja-JP" altLang="en-US" sz="1600" dirty="0"/>
              <a:t>　・参加自治体への研修案内（教材の在処など）の送付と受講者まとめ（受講者名簿の作成）</a:t>
            </a:r>
            <a:endParaRPr kumimoji="1" lang="en-US" altLang="ja-JP" sz="1600" dirty="0"/>
          </a:p>
          <a:p>
            <a:r>
              <a:rPr kumimoji="1" lang="ja-JP" altLang="en-US" sz="1600" dirty="0"/>
              <a:t>　</a:t>
            </a:r>
            <a:endParaRPr kumimoji="1" lang="en-US" altLang="ja-JP" sz="1600" dirty="0"/>
          </a:p>
          <a:p>
            <a:r>
              <a:rPr kumimoji="1" lang="ja-JP" altLang="en-US" sz="1600" dirty="0"/>
              <a:t>＜研修＞</a:t>
            </a:r>
            <a:endParaRPr kumimoji="1" lang="en-US" altLang="ja-JP" sz="1600" dirty="0"/>
          </a:p>
          <a:p>
            <a:r>
              <a:rPr kumimoji="1" lang="ja-JP" altLang="en-US" sz="1600" dirty="0"/>
              <a:t>　・都道府県で作成もしくは検討中の官民データ活用推進計画の紹介（講義①）</a:t>
            </a:r>
            <a:endParaRPr kumimoji="1" lang="en-US" altLang="ja-JP" sz="1600" dirty="0"/>
          </a:p>
        </p:txBody>
      </p:sp>
      <p:sp>
        <p:nvSpPr>
          <p:cNvPr id="23" name="テキスト ボックス 22">
            <a:extLst>
              <a:ext uri="{FF2B5EF4-FFF2-40B4-BE49-F238E27FC236}">
                <a16:creationId xmlns:a16="http://schemas.microsoft.com/office/drawing/2014/main" xmlns="" id="{B5652064-7707-4589-93F9-EDE08DCF2641}"/>
              </a:ext>
            </a:extLst>
          </p:cNvPr>
          <p:cNvSpPr txBox="1"/>
          <p:nvPr/>
        </p:nvSpPr>
        <p:spPr>
          <a:xfrm>
            <a:off x="107504" y="6223994"/>
            <a:ext cx="8923828" cy="338554"/>
          </a:xfrm>
          <a:prstGeom prst="rect">
            <a:avLst/>
          </a:prstGeom>
          <a:noFill/>
          <a:ln>
            <a:solidFill>
              <a:schemeClr val="accent6"/>
            </a:solidFill>
          </a:ln>
        </p:spPr>
        <p:txBody>
          <a:bodyPr wrap="square" rtlCol="0">
            <a:spAutoFit/>
          </a:bodyPr>
          <a:lstStyle/>
          <a:p>
            <a:pPr algn="ctr"/>
            <a:r>
              <a:rPr kumimoji="1" lang="ja-JP" altLang="en-US" sz="1600" dirty="0"/>
              <a:t>各フェーズにおける作業の詳細は、別途研修ポータルに登録予定の「研修実施マニュアル」をご参照ください。</a:t>
            </a:r>
            <a:endParaRPr kumimoji="1" lang="en-US" altLang="ja-JP" sz="1600" dirty="0"/>
          </a:p>
        </p:txBody>
      </p:sp>
      <p:sp>
        <p:nvSpPr>
          <p:cNvPr id="24" name="テキスト ボックス 23">
            <a:extLst>
              <a:ext uri="{FF2B5EF4-FFF2-40B4-BE49-F238E27FC236}">
                <a16:creationId xmlns:a16="http://schemas.microsoft.com/office/drawing/2014/main" xmlns="" id="{0A943799-EBB3-448B-826D-093B81191F3A}"/>
              </a:ext>
            </a:extLst>
          </p:cNvPr>
          <p:cNvSpPr txBox="1"/>
          <p:nvPr/>
        </p:nvSpPr>
        <p:spPr>
          <a:xfrm>
            <a:off x="107504" y="3933056"/>
            <a:ext cx="8923828" cy="338554"/>
          </a:xfrm>
          <a:prstGeom prst="rect">
            <a:avLst/>
          </a:prstGeom>
          <a:noFill/>
          <a:ln>
            <a:noFill/>
          </a:ln>
        </p:spPr>
        <p:txBody>
          <a:bodyPr wrap="square" rtlCol="0">
            <a:spAutoFit/>
          </a:bodyPr>
          <a:lstStyle/>
          <a:p>
            <a:r>
              <a:rPr kumimoji="1" lang="ja-JP" altLang="en-US" sz="1600" dirty="0"/>
              <a:t>■主なご協力依頼事項</a:t>
            </a:r>
            <a:endParaRPr kumimoji="1" lang="en-US" altLang="ja-JP" sz="1600" dirty="0"/>
          </a:p>
        </p:txBody>
      </p:sp>
      <p:sp>
        <p:nvSpPr>
          <p:cNvPr id="3" name="スライド番号プレースホルダー 2"/>
          <p:cNvSpPr>
            <a:spLocks noGrp="1"/>
          </p:cNvSpPr>
          <p:nvPr>
            <p:ph type="sldNum" sz="quarter" idx="12"/>
          </p:nvPr>
        </p:nvSpPr>
        <p:spPr/>
        <p:txBody>
          <a:bodyPr/>
          <a:lstStyle/>
          <a:p>
            <a:fld id="{EEDB8509-CC2C-4EC7-9C2E-996B98B58898}" type="slidenum">
              <a:rPr kumimoji="1" lang="ja-JP" altLang="en-US" smtClean="0"/>
              <a:pPr/>
              <a:t>11</a:t>
            </a:fld>
            <a:endParaRPr kumimoji="1" lang="ja-JP" altLang="en-US"/>
          </a:p>
        </p:txBody>
      </p:sp>
    </p:spTree>
    <p:extLst>
      <p:ext uri="{BB962C8B-B14F-4D97-AF65-F5344CB8AC3E}">
        <p14:creationId xmlns:p14="http://schemas.microsoft.com/office/powerpoint/2010/main" val="48671656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3.2 </a:t>
            </a:r>
            <a:r>
              <a:rPr lang="ja-JP" altLang="en-US" dirty="0">
                <a:latin typeface="+mn-ea"/>
                <a:ea typeface="+mn-ea"/>
              </a:rPr>
              <a:t>会場となる市区町村様へのご協力依頼事項</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3.</a:t>
            </a:r>
            <a:r>
              <a:rPr lang="ja-JP" altLang="en-US" sz="1200" dirty="0">
                <a:latin typeface="+mn-ea"/>
                <a:ea typeface="+mn-ea"/>
              </a:rPr>
              <a:t>ご協力依頼事項</a:t>
            </a:r>
          </a:p>
        </p:txBody>
      </p:sp>
      <p:sp>
        <p:nvSpPr>
          <p:cNvPr id="8" name="ホームベース 2">
            <a:extLst>
              <a:ext uri="{FF2B5EF4-FFF2-40B4-BE49-F238E27FC236}">
                <a16:creationId xmlns:a16="http://schemas.microsoft.com/office/drawing/2014/main" xmlns="" id="{216977C9-55F1-4ADB-9227-504886AD7E34}"/>
              </a:ext>
            </a:extLst>
          </p:cNvPr>
          <p:cNvSpPr/>
          <p:nvPr/>
        </p:nvSpPr>
        <p:spPr>
          <a:xfrm>
            <a:off x="1475656" y="2016554"/>
            <a:ext cx="2520280" cy="728608"/>
          </a:xfrm>
          <a:prstGeom prst="homePlate">
            <a:avLst>
              <a:gd name="adj" fmla="val 30120"/>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調整、準備</a:t>
            </a:r>
            <a:endParaRPr kumimoji="1" lang="en-US" altLang="ja-JP" sz="1600" dirty="0"/>
          </a:p>
        </p:txBody>
      </p:sp>
      <p:sp>
        <p:nvSpPr>
          <p:cNvPr id="9" name="ホームベース 15">
            <a:extLst>
              <a:ext uri="{FF2B5EF4-FFF2-40B4-BE49-F238E27FC236}">
                <a16:creationId xmlns:a16="http://schemas.microsoft.com/office/drawing/2014/main" xmlns="" id="{E36D1509-7435-49BF-8923-2AB309A720BB}"/>
              </a:ext>
            </a:extLst>
          </p:cNvPr>
          <p:cNvSpPr/>
          <p:nvPr/>
        </p:nvSpPr>
        <p:spPr>
          <a:xfrm>
            <a:off x="3995936" y="2016554"/>
            <a:ext cx="2520280" cy="728608"/>
          </a:xfrm>
          <a:prstGeom prst="homePlate">
            <a:avLst>
              <a:gd name="adj" fmla="val 31983"/>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研修</a:t>
            </a:r>
          </a:p>
        </p:txBody>
      </p:sp>
      <p:sp>
        <p:nvSpPr>
          <p:cNvPr id="12" name="ホームベース 16">
            <a:extLst>
              <a:ext uri="{FF2B5EF4-FFF2-40B4-BE49-F238E27FC236}">
                <a16:creationId xmlns:a16="http://schemas.microsoft.com/office/drawing/2014/main" xmlns="" id="{F46A6617-5F2A-480E-AED9-19B0674912E4}"/>
              </a:ext>
            </a:extLst>
          </p:cNvPr>
          <p:cNvSpPr/>
          <p:nvPr/>
        </p:nvSpPr>
        <p:spPr>
          <a:xfrm>
            <a:off x="6516216" y="2016554"/>
            <a:ext cx="2520280" cy="728608"/>
          </a:xfrm>
          <a:prstGeom prst="homePlate">
            <a:avLst>
              <a:gd name="adj" fmla="val 28877"/>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フォローアップ</a:t>
            </a:r>
          </a:p>
        </p:txBody>
      </p:sp>
      <p:sp>
        <p:nvSpPr>
          <p:cNvPr id="14" name="テキスト ボックス 13">
            <a:extLst>
              <a:ext uri="{FF2B5EF4-FFF2-40B4-BE49-F238E27FC236}">
                <a16:creationId xmlns:a16="http://schemas.microsoft.com/office/drawing/2014/main" xmlns="" id="{6866DFA6-35AB-4129-927B-84C9556CFAA0}"/>
              </a:ext>
            </a:extLst>
          </p:cNvPr>
          <p:cNvSpPr txBox="1"/>
          <p:nvPr/>
        </p:nvSpPr>
        <p:spPr>
          <a:xfrm>
            <a:off x="3995936" y="1628800"/>
            <a:ext cx="2520280" cy="369332"/>
          </a:xfrm>
          <a:prstGeom prst="rect">
            <a:avLst/>
          </a:prstGeom>
          <a:noFill/>
        </p:spPr>
        <p:txBody>
          <a:bodyPr wrap="square" rtlCol="0">
            <a:spAutoFit/>
          </a:bodyPr>
          <a:lstStyle/>
          <a:p>
            <a:r>
              <a:rPr kumimoji="1" lang="ja-JP" altLang="en-US" dirty="0"/>
              <a:t>当日</a:t>
            </a:r>
          </a:p>
        </p:txBody>
      </p:sp>
      <p:sp>
        <p:nvSpPr>
          <p:cNvPr id="15" name="テキスト ボックス 14">
            <a:extLst>
              <a:ext uri="{FF2B5EF4-FFF2-40B4-BE49-F238E27FC236}">
                <a16:creationId xmlns:a16="http://schemas.microsoft.com/office/drawing/2014/main" xmlns="" id="{71E0C581-EC3C-4151-AC3E-E0FF3C05FC2E}"/>
              </a:ext>
            </a:extLst>
          </p:cNvPr>
          <p:cNvSpPr txBox="1"/>
          <p:nvPr/>
        </p:nvSpPr>
        <p:spPr>
          <a:xfrm>
            <a:off x="6516216" y="1628800"/>
            <a:ext cx="2520280" cy="369332"/>
          </a:xfrm>
          <a:prstGeom prst="rect">
            <a:avLst/>
          </a:prstGeom>
          <a:noFill/>
        </p:spPr>
        <p:txBody>
          <a:bodyPr wrap="square" rtlCol="0">
            <a:spAutoFit/>
          </a:bodyPr>
          <a:lstStyle/>
          <a:p>
            <a:r>
              <a:rPr kumimoji="1" lang="ja-JP" altLang="en-US" dirty="0"/>
              <a:t>研修後</a:t>
            </a:r>
          </a:p>
        </p:txBody>
      </p:sp>
      <p:sp>
        <p:nvSpPr>
          <p:cNvPr id="16" name="テキスト ボックス 15">
            <a:extLst>
              <a:ext uri="{FF2B5EF4-FFF2-40B4-BE49-F238E27FC236}">
                <a16:creationId xmlns:a16="http://schemas.microsoft.com/office/drawing/2014/main" xmlns="" id="{4BD27D9B-AABC-49B9-B391-C0166BAF642E}"/>
              </a:ext>
            </a:extLst>
          </p:cNvPr>
          <p:cNvSpPr txBox="1"/>
          <p:nvPr/>
        </p:nvSpPr>
        <p:spPr>
          <a:xfrm>
            <a:off x="1440560" y="2817292"/>
            <a:ext cx="2483368" cy="1077218"/>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l"/>
            </a:pPr>
            <a:r>
              <a:rPr kumimoji="1" lang="ja-JP" altLang="en-US" sz="1600" dirty="0"/>
              <a:t>プロジェクター・</a:t>
            </a:r>
            <a:r>
              <a:rPr kumimoji="1" lang="en-US" altLang="ja-JP" sz="1600" dirty="0"/>
              <a:t>PC</a:t>
            </a:r>
            <a:r>
              <a:rPr kumimoji="1" lang="ja-JP" altLang="en-US" sz="1600" dirty="0"/>
              <a:t>準備</a:t>
            </a:r>
            <a:endParaRPr kumimoji="1" lang="en-US" altLang="ja-JP" sz="1600" dirty="0"/>
          </a:p>
          <a:p>
            <a:pPr marL="285750" indent="-285750">
              <a:buFont typeface="Wingdings" panose="05000000000000000000" pitchFamily="2" charset="2"/>
              <a:buChar char="l"/>
            </a:pPr>
            <a:r>
              <a:rPr kumimoji="1" lang="ja-JP" altLang="en-US" sz="1600" dirty="0"/>
              <a:t>受講者募集、決定</a:t>
            </a:r>
            <a:endParaRPr kumimoji="1" lang="en-US" altLang="ja-JP" sz="1600" dirty="0"/>
          </a:p>
          <a:p>
            <a:pPr marL="285750" indent="-285750">
              <a:buFont typeface="Wingdings" panose="05000000000000000000" pitchFamily="2" charset="2"/>
              <a:buChar char="l"/>
            </a:pPr>
            <a:r>
              <a:rPr kumimoji="1" lang="ja-JP" altLang="en-US" sz="1600" dirty="0"/>
              <a:t>教材</a:t>
            </a:r>
            <a:r>
              <a:rPr kumimoji="1" lang="en-US" altLang="ja-JP" sz="1600" dirty="0"/>
              <a:t>(</a:t>
            </a:r>
            <a:r>
              <a:rPr kumimoji="1" lang="ja-JP" altLang="en-US" sz="1600" dirty="0"/>
              <a:t>予習・当日</a:t>
            </a:r>
            <a:r>
              <a:rPr kumimoji="1" lang="en-US" altLang="ja-JP" sz="1600" dirty="0"/>
              <a:t>)</a:t>
            </a:r>
            <a:r>
              <a:rPr kumimoji="1" lang="ja-JP" altLang="en-US" sz="1600" dirty="0"/>
              <a:t>展開</a:t>
            </a:r>
            <a:endParaRPr kumimoji="1" lang="en-US" altLang="ja-JP" sz="1600" dirty="0"/>
          </a:p>
          <a:p>
            <a:pPr marL="285750" indent="-285750">
              <a:buFont typeface="Wingdings" panose="05000000000000000000" pitchFamily="2" charset="2"/>
              <a:buChar char="p"/>
            </a:pPr>
            <a:r>
              <a:rPr kumimoji="1" lang="ja-JP" altLang="en-US" sz="1600" dirty="0"/>
              <a:t>予習</a:t>
            </a:r>
            <a:r>
              <a:rPr kumimoji="1" lang="zh-TW" altLang="en-US" sz="1600" dirty="0"/>
              <a:t>、教材</a:t>
            </a:r>
            <a:r>
              <a:rPr kumimoji="1" lang="en-US" altLang="zh-TW" sz="1600" dirty="0"/>
              <a:t>(</a:t>
            </a:r>
            <a:r>
              <a:rPr kumimoji="1" lang="zh-TW" altLang="en-US" sz="1600" dirty="0"/>
              <a:t>当日</a:t>
            </a:r>
            <a:r>
              <a:rPr kumimoji="1" lang="en-US" altLang="zh-TW" sz="1600" dirty="0"/>
              <a:t>)</a:t>
            </a:r>
            <a:r>
              <a:rPr kumimoji="1" lang="zh-TW" altLang="en-US" sz="1600" dirty="0"/>
              <a:t>準備</a:t>
            </a:r>
            <a:endParaRPr kumimoji="1" lang="ja-JP" altLang="en-US" sz="1600" dirty="0"/>
          </a:p>
        </p:txBody>
      </p:sp>
      <p:sp>
        <p:nvSpPr>
          <p:cNvPr id="17" name="角丸四角形 7">
            <a:extLst>
              <a:ext uri="{FF2B5EF4-FFF2-40B4-BE49-F238E27FC236}">
                <a16:creationId xmlns:a16="http://schemas.microsoft.com/office/drawing/2014/main" xmlns="" id="{4CFEE422-2402-4F13-8CD8-B57358868736}"/>
              </a:ext>
            </a:extLst>
          </p:cNvPr>
          <p:cNvSpPr/>
          <p:nvPr/>
        </p:nvSpPr>
        <p:spPr>
          <a:xfrm>
            <a:off x="179512" y="2817291"/>
            <a:ext cx="1189040" cy="1077219"/>
          </a:xfrm>
          <a:prstGeom prst="roundRect">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pPr algn="ctr"/>
            <a:r>
              <a:rPr kumimoji="1" lang="ja-JP" altLang="en-US" sz="1600" dirty="0">
                <a:solidFill>
                  <a:schemeClr val="bg1"/>
                </a:solidFill>
              </a:rPr>
              <a:t>会場となる</a:t>
            </a:r>
            <a:endParaRPr kumimoji="1" lang="en-US" altLang="ja-JP" sz="1600" dirty="0">
              <a:solidFill>
                <a:schemeClr val="bg1"/>
              </a:solidFill>
            </a:endParaRPr>
          </a:p>
          <a:p>
            <a:pPr algn="ctr"/>
            <a:r>
              <a:rPr kumimoji="1" lang="ja-JP" altLang="en-US" sz="1600" dirty="0">
                <a:solidFill>
                  <a:schemeClr val="bg1"/>
                </a:solidFill>
              </a:rPr>
              <a:t>市区町村</a:t>
            </a:r>
            <a:endParaRPr kumimoji="1" lang="en-US" altLang="ja-JP" sz="1600" dirty="0">
              <a:solidFill>
                <a:schemeClr val="bg1"/>
              </a:solidFill>
            </a:endParaRPr>
          </a:p>
        </p:txBody>
      </p:sp>
      <p:sp>
        <p:nvSpPr>
          <p:cNvPr id="18" name="テキスト ボックス 17">
            <a:extLst>
              <a:ext uri="{FF2B5EF4-FFF2-40B4-BE49-F238E27FC236}">
                <a16:creationId xmlns:a16="http://schemas.microsoft.com/office/drawing/2014/main" xmlns="" id="{A97FE2E4-8693-4895-AB53-F7590A263F25}"/>
              </a:ext>
            </a:extLst>
          </p:cNvPr>
          <p:cNvSpPr txBox="1"/>
          <p:nvPr/>
        </p:nvSpPr>
        <p:spPr>
          <a:xfrm>
            <a:off x="3995936" y="2817292"/>
            <a:ext cx="2483368" cy="1077218"/>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l"/>
            </a:pPr>
            <a:r>
              <a:rPr kumimoji="1" lang="ja-JP" altLang="en-US" sz="1600" dirty="0"/>
              <a:t>会場設営、片付け</a:t>
            </a:r>
            <a:endParaRPr kumimoji="1" lang="en-US" altLang="ja-JP" sz="1600" dirty="0"/>
          </a:p>
          <a:p>
            <a:pPr marL="285750" indent="-285750">
              <a:buFont typeface="Wingdings" panose="05000000000000000000" pitchFamily="2" charset="2"/>
              <a:buChar char="l"/>
            </a:pPr>
            <a:r>
              <a:rPr kumimoji="1" lang="ja-JP" altLang="en-US" sz="1600" dirty="0"/>
              <a:t>司会進行</a:t>
            </a:r>
            <a:endParaRPr kumimoji="1" lang="en-US" altLang="ja-JP" sz="1600" dirty="0"/>
          </a:p>
          <a:p>
            <a:pPr marL="285750" indent="-285750">
              <a:buFont typeface="Wingdings" panose="05000000000000000000" pitchFamily="2" charset="2"/>
              <a:buChar char="l"/>
            </a:pPr>
            <a:r>
              <a:rPr kumimoji="1" lang="ja-JP" altLang="en-US" sz="1600" dirty="0"/>
              <a:t>研修受講</a:t>
            </a:r>
            <a:endParaRPr kumimoji="1" lang="en-US" altLang="ja-JP" sz="1600" dirty="0"/>
          </a:p>
          <a:p>
            <a:endParaRPr kumimoji="1" lang="ja-JP" altLang="en-US" sz="1600" dirty="0"/>
          </a:p>
        </p:txBody>
      </p:sp>
      <p:sp>
        <p:nvSpPr>
          <p:cNvPr id="19" name="テキスト ボックス 18">
            <a:extLst>
              <a:ext uri="{FF2B5EF4-FFF2-40B4-BE49-F238E27FC236}">
                <a16:creationId xmlns:a16="http://schemas.microsoft.com/office/drawing/2014/main" xmlns="" id="{E954BE61-CAB0-4DC1-903B-34FAF77A63DE}"/>
              </a:ext>
            </a:extLst>
          </p:cNvPr>
          <p:cNvSpPr txBox="1"/>
          <p:nvPr/>
        </p:nvSpPr>
        <p:spPr>
          <a:xfrm>
            <a:off x="6547964" y="2817292"/>
            <a:ext cx="2483368" cy="1077218"/>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p"/>
            </a:pPr>
            <a:r>
              <a:rPr kumimoji="1" lang="en-US" altLang="ja-JP" sz="1600" dirty="0"/>
              <a:t>e-learning</a:t>
            </a:r>
            <a:r>
              <a:rPr kumimoji="1" lang="ja-JP" altLang="en-US" sz="1600" dirty="0"/>
              <a:t>学習</a:t>
            </a:r>
            <a:endParaRPr kumimoji="1" lang="en-US" altLang="ja-JP" sz="1600" dirty="0"/>
          </a:p>
          <a:p>
            <a:pPr marL="285750" indent="-285750">
              <a:buFont typeface="Wingdings" panose="05000000000000000000" pitchFamily="2" charset="2"/>
              <a:buChar char="p"/>
            </a:pPr>
            <a:r>
              <a:rPr kumimoji="1" lang="ja-JP" altLang="en-US" sz="1600" dirty="0"/>
              <a:t>オープンデータ公開に</a:t>
            </a:r>
            <a:r>
              <a:rPr kumimoji="1" lang="en-US" altLang="ja-JP" sz="1600" dirty="0"/>
              <a:t/>
            </a:r>
            <a:br>
              <a:rPr kumimoji="1" lang="en-US" altLang="ja-JP" sz="1600" dirty="0"/>
            </a:br>
            <a:r>
              <a:rPr kumimoji="1" lang="ja-JP" altLang="en-US" sz="1600" dirty="0"/>
              <a:t>向けた取組み実施</a:t>
            </a:r>
            <a:endParaRPr kumimoji="1" lang="en-US" altLang="ja-JP" sz="1600" dirty="0"/>
          </a:p>
          <a:p>
            <a:pPr marL="285750" indent="-285750">
              <a:buFont typeface="Wingdings" panose="05000000000000000000" pitchFamily="2" charset="2"/>
              <a:buChar char="l"/>
            </a:pPr>
            <a:endParaRPr kumimoji="1" lang="ja-JP" altLang="en-US" sz="1600" dirty="0"/>
          </a:p>
        </p:txBody>
      </p:sp>
      <p:sp>
        <p:nvSpPr>
          <p:cNvPr id="20" name="テキスト ボックス 19">
            <a:extLst>
              <a:ext uri="{FF2B5EF4-FFF2-40B4-BE49-F238E27FC236}">
                <a16:creationId xmlns:a16="http://schemas.microsoft.com/office/drawing/2014/main" xmlns="" id="{D2762778-2E68-465D-AD64-DADA144FEC6C}"/>
              </a:ext>
            </a:extLst>
          </p:cNvPr>
          <p:cNvSpPr txBox="1"/>
          <p:nvPr/>
        </p:nvSpPr>
        <p:spPr>
          <a:xfrm>
            <a:off x="107504" y="836712"/>
            <a:ext cx="8923828" cy="707886"/>
          </a:xfrm>
          <a:prstGeom prst="rect">
            <a:avLst/>
          </a:prstGeom>
          <a:noFill/>
        </p:spPr>
        <p:txBody>
          <a:bodyPr wrap="square" rtlCol="0">
            <a:spAutoFit/>
          </a:bodyPr>
          <a:lstStyle/>
          <a:p>
            <a:r>
              <a:rPr kumimoji="1" lang="ja-JP" altLang="en-US" sz="2000" dirty="0"/>
              <a:t>自団体の取りまとめに加えて、研修当日の会場の準備や司会進行をお願いします。</a:t>
            </a:r>
            <a:endParaRPr kumimoji="1" lang="en-US" altLang="ja-JP" sz="2000" dirty="0"/>
          </a:p>
          <a:p>
            <a:r>
              <a:rPr kumimoji="1" lang="ja-JP" altLang="en-US" sz="2000" dirty="0"/>
              <a:t>詳細は別途受託者よりご連絡させていただきます。</a:t>
            </a:r>
          </a:p>
        </p:txBody>
      </p:sp>
      <p:sp>
        <p:nvSpPr>
          <p:cNvPr id="21" name="テキスト ボックス 20">
            <a:extLst>
              <a:ext uri="{FF2B5EF4-FFF2-40B4-BE49-F238E27FC236}">
                <a16:creationId xmlns:a16="http://schemas.microsoft.com/office/drawing/2014/main" xmlns="" id="{C6F5AE9C-9951-4BD8-A542-04BEA94ADEED}"/>
              </a:ext>
            </a:extLst>
          </p:cNvPr>
          <p:cNvSpPr txBox="1"/>
          <p:nvPr/>
        </p:nvSpPr>
        <p:spPr>
          <a:xfrm>
            <a:off x="611560" y="4277707"/>
            <a:ext cx="8352928" cy="1815882"/>
          </a:xfrm>
          <a:prstGeom prst="rect">
            <a:avLst/>
          </a:prstGeom>
          <a:noFill/>
        </p:spPr>
        <p:txBody>
          <a:bodyPr wrap="square" rtlCol="0">
            <a:spAutoFit/>
          </a:bodyPr>
          <a:lstStyle/>
          <a:p>
            <a:r>
              <a:rPr kumimoji="1" lang="ja-JP" altLang="en-US" sz="1600" dirty="0"/>
              <a:t>＜調整・準備＞</a:t>
            </a:r>
            <a:endParaRPr kumimoji="1" lang="en-US" altLang="ja-JP" sz="1600" dirty="0"/>
          </a:p>
          <a:p>
            <a:r>
              <a:rPr kumimoji="1" lang="ja-JP" altLang="en-US" sz="1600" dirty="0"/>
              <a:t>　・研修当日に使用するプロジェクターや</a:t>
            </a:r>
            <a:r>
              <a:rPr kumimoji="1" lang="en-US" altLang="ja-JP" sz="1600" dirty="0"/>
              <a:t>PC</a:t>
            </a:r>
            <a:r>
              <a:rPr kumimoji="1" lang="ja-JP" altLang="en-US" sz="1600" dirty="0"/>
              <a:t>の準備（研修ポータルサイトより教材</a:t>
            </a:r>
            <a:r>
              <a:rPr kumimoji="1" lang="en-US" altLang="ja-JP" sz="1600" dirty="0"/>
              <a:t>(</a:t>
            </a:r>
            <a:r>
              <a:rPr kumimoji="1" lang="ja-JP" altLang="en-US" sz="1600" dirty="0"/>
              <a:t>当日</a:t>
            </a:r>
            <a:r>
              <a:rPr kumimoji="1" lang="en-US" altLang="ja-JP" sz="1600" dirty="0"/>
              <a:t>)</a:t>
            </a:r>
            <a:r>
              <a:rPr kumimoji="1" lang="ja-JP" altLang="en-US" sz="1600" dirty="0"/>
              <a:t>を</a:t>
            </a:r>
            <a:r>
              <a:rPr kumimoji="1" lang="en-US" altLang="ja-JP" sz="1600" dirty="0"/>
              <a:t>DL</a:t>
            </a:r>
            <a:r>
              <a:rPr kumimoji="1" lang="ja-JP" altLang="en-US" sz="1600" dirty="0"/>
              <a:t>）</a:t>
            </a:r>
            <a:endParaRPr kumimoji="1" lang="en-US" altLang="ja-JP" sz="1600" dirty="0"/>
          </a:p>
          <a:p>
            <a:r>
              <a:rPr kumimoji="1" lang="ja-JP" altLang="en-US" sz="1600" dirty="0"/>
              <a:t>　・自団体の受講者募集、決定。幹部の参加調整（冒頭あいさつを想定）</a:t>
            </a:r>
            <a:endParaRPr kumimoji="1" lang="en-US" altLang="ja-JP" sz="1600" dirty="0"/>
          </a:p>
          <a:p>
            <a:r>
              <a:rPr kumimoji="1" lang="ja-JP" altLang="en-US" sz="1600" dirty="0"/>
              <a:t>　・受講者への研修案内（教材の掲載場所など）</a:t>
            </a:r>
            <a:endParaRPr kumimoji="1" lang="en-US" altLang="ja-JP" sz="1600" dirty="0"/>
          </a:p>
          <a:p>
            <a:endParaRPr kumimoji="1" lang="en-US" altLang="ja-JP" sz="1600" dirty="0"/>
          </a:p>
          <a:p>
            <a:r>
              <a:rPr kumimoji="1" lang="ja-JP" altLang="en-US" sz="1600" dirty="0"/>
              <a:t>＜研修＞</a:t>
            </a:r>
            <a:endParaRPr kumimoji="1" lang="en-US" altLang="ja-JP" sz="1600" dirty="0"/>
          </a:p>
          <a:p>
            <a:r>
              <a:rPr kumimoji="1" lang="ja-JP" altLang="en-US" sz="1600" dirty="0"/>
              <a:t>　・研修前の会場設営、司会進行の実施（講義は各講師が担当）、研修後の会場片付け</a:t>
            </a:r>
            <a:endParaRPr kumimoji="1" lang="en-US" altLang="ja-JP" sz="1600" dirty="0"/>
          </a:p>
        </p:txBody>
      </p:sp>
      <p:sp>
        <p:nvSpPr>
          <p:cNvPr id="22" name="テキスト ボックス 21">
            <a:extLst>
              <a:ext uri="{FF2B5EF4-FFF2-40B4-BE49-F238E27FC236}">
                <a16:creationId xmlns:a16="http://schemas.microsoft.com/office/drawing/2014/main" xmlns="" id="{89AB7491-D9C7-4F96-903D-49EE51431417}"/>
              </a:ext>
            </a:extLst>
          </p:cNvPr>
          <p:cNvSpPr txBox="1"/>
          <p:nvPr/>
        </p:nvSpPr>
        <p:spPr>
          <a:xfrm>
            <a:off x="107504" y="6223994"/>
            <a:ext cx="8923828" cy="338554"/>
          </a:xfrm>
          <a:prstGeom prst="rect">
            <a:avLst/>
          </a:prstGeom>
          <a:noFill/>
          <a:ln>
            <a:solidFill>
              <a:schemeClr val="accent6"/>
            </a:solidFill>
          </a:ln>
        </p:spPr>
        <p:txBody>
          <a:bodyPr wrap="square" rtlCol="0">
            <a:spAutoFit/>
          </a:bodyPr>
          <a:lstStyle/>
          <a:p>
            <a:pPr algn="ctr"/>
            <a:r>
              <a:rPr kumimoji="1" lang="ja-JP" altLang="en-US" sz="1600" dirty="0"/>
              <a:t>各フェーズにおける作業の詳細は、別途研修ポータルに登録予定の「研修実施マニュアル」をご参照ください。</a:t>
            </a:r>
            <a:endParaRPr kumimoji="1" lang="en-US" altLang="ja-JP" sz="1600" dirty="0"/>
          </a:p>
        </p:txBody>
      </p:sp>
      <p:sp>
        <p:nvSpPr>
          <p:cNvPr id="23" name="テキスト ボックス 22">
            <a:extLst>
              <a:ext uri="{FF2B5EF4-FFF2-40B4-BE49-F238E27FC236}">
                <a16:creationId xmlns:a16="http://schemas.microsoft.com/office/drawing/2014/main" xmlns="" id="{8048B225-3034-46F0-8F23-0B0A552DC6C1}"/>
              </a:ext>
            </a:extLst>
          </p:cNvPr>
          <p:cNvSpPr txBox="1"/>
          <p:nvPr/>
        </p:nvSpPr>
        <p:spPr>
          <a:xfrm>
            <a:off x="107504" y="3933056"/>
            <a:ext cx="8923828" cy="338554"/>
          </a:xfrm>
          <a:prstGeom prst="rect">
            <a:avLst/>
          </a:prstGeom>
          <a:noFill/>
          <a:ln>
            <a:noFill/>
          </a:ln>
        </p:spPr>
        <p:txBody>
          <a:bodyPr wrap="square" rtlCol="0">
            <a:spAutoFit/>
          </a:bodyPr>
          <a:lstStyle/>
          <a:p>
            <a:r>
              <a:rPr kumimoji="1" lang="ja-JP" altLang="en-US" sz="1600" dirty="0"/>
              <a:t>■リーダへの主なご協力依頼事項</a:t>
            </a:r>
            <a:endParaRPr kumimoji="1" lang="en-US" altLang="ja-JP" sz="1600" dirty="0"/>
          </a:p>
        </p:txBody>
      </p:sp>
      <p:sp>
        <p:nvSpPr>
          <p:cNvPr id="24" name="テキスト ボックス 23">
            <a:extLst>
              <a:ext uri="{FF2B5EF4-FFF2-40B4-BE49-F238E27FC236}">
                <a16:creationId xmlns:a16="http://schemas.microsoft.com/office/drawing/2014/main" xmlns="" id="{6B1AD5DA-463C-4648-9958-ADB471609407}"/>
              </a:ext>
            </a:extLst>
          </p:cNvPr>
          <p:cNvSpPr txBox="1"/>
          <p:nvPr/>
        </p:nvSpPr>
        <p:spPr>
          <a:xfrm>
            <a:off x="1475656" y="1628800"/>
            <a:ext cx="2520280" cy="369332"/>
          </a:xfrm>
          <a:prstGeom prst="rect">
            <a:avLst/>
          </a:prstGeom>
          <a:noFill/>
        </p:spPr>
        <p:txBody>
          <a:bodyPr wrap="square" rtlCol="0">
            <a:spAutoFit/>
          </a:bodyPr>
          <a:lstStyle/>
          <a:p>
            <a:r>
              <a:rPr kumimoji="1" lang="ja-JP" altLang="en-US" dirty="0"/>
              <a:t>研修前</a:t>
            </a:r>
            <a:r>
              <a:rPr kumimoji="1" lang="ja-JP" altLang="en-US" sz="1400" dirty="0"/>
              <a:t>（</a:t>
            </a:r>
            <a:r>
              <a:rPr kumimoji="1" lang="en-US" altLang="ja-JP" sz="1400" dirty="0"/>
              <a:t>2</a:t>
            </a:r>
            <a:r>
              <a:rPr kumimoji="1" lang="ja-JP" altLang="en-US" sz="1400" dirty="0"/>
              <a:t>週間前～目安）</a:t>
            </a:r>
          </a:p>
        </p:txBody>
      </p:sp>
      <p:sp>
        <p:nvSpPr>
          <p:cNvPr id="25" name="テキスト ボックス 24">
            <a:extLst>
              <a:ext uri="{FF2B5EF4-FFF2-40B4-BE49-F238E27FC236}">
                <a16:creationId xmlns:a16="http://schemas.microsoft.com/office/drawing/2014/main" xmlns="" id="{5635A3FC-DF65-45C6-9182-A9C30F6E149E}"/>
              </a:ext>
            </a:extLst>
          </p:cNvPr>
          <p:cNvSpPr txBox="1"/>
          <p:nvPr/>
        </p:nvSpPr>
        <p:spPr>
          <a:xfrm>
            <a:off x="2749360" y="3910429"/>
            <a:ext cx="6257495" cy="276999"/>
          </a:xfrm>
          <a:prstGeom prst="rect">
            <a:avLst/>
          </a:prstGeom>
          <a:noFill/>
        </p:spPr>
        <p:txBody>
          <a:bodyPr wrap="square" rtlCol="0">
            <a:spAutoFit/>
          </a:bodyPr>
          <a:lstStyle/>
          <a:p>
            <a:pPr algn="r"/>
            <a:r>
              <a:rPr kumimoji="1" lang="ja-JP" altLang="en-US" sz="1200" dirty="0"/>
              <a:t>●：リーダの実施事項　　□：受講者の実施事項</a:t>
            </a:r>
          </a:p>
        </p:txBody>
      </p:sp>
      <p:sp>
        <p:nvSpPr>
          <p:cNvPr id="3" name="スライド番号プレースホルダー 2"/>
          <p:cNvSpPr>
            <a:spLocks noGrp="1"/>
          </p:cNvSpPr>
          <p:nvPr>
            <p:ph type="sldNum" sz="quarter" idx="12"/>
          </p:nvPr>
        </p:nvSpPr>
        <p:spPr/>
        <p:txBody>
          <a:bodyPr/>
          <a:lstStyle/>
          <a:p>
            <a:fld id="{EEDB8509-CC2C-4EC7-9C2E-996B98B58898}" type="slidenum">
              <a:rPr kumimoji="1" lang="ja-JP" altLang="en-US" smtClean="0"/>
              <a:pPr/>
              <a:t>12</a:t>
            </a:fld>
            <a:endParaRPr kumimoji="1" lang="ja-JP" altLang="en-US"/>
          </a:p>
        </p:txBody>
      </p:sp>
    </p:spTree>
    <p:extLst>
      <p:ext uri="{BB962C8B-B14F-4D97-AF65-F5344CB8AC3E}">
        <p14:creationId xmlns:p14="http://schemas.microsoft.com/office/powerpoint/2010/main" val="418089199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3.3 </a:t>
            </a:r>
            <a:r>
              <a:rPr lang="ja-JP" altLang="en-US" dirty="0">
                <a:latin typeface="+mn-ea"/>
                <a:ea typeface="+mn-ea"/>
              </a:rPr>
              <a:t>参加する市区町村様へのご協力依頼事項</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3.</a:t>
            </a:r>
            <a:r>
              <a:rPr lang="ja-JP" altLang="en-US" sz="1200" dirty="0">
                <a:latin typeface="+mn-ea"/>
                <a:ea typeface="+mn-ea"/>
              </a:rPr>
              <a:t>ご協力依頼事項</a:t>
            </a:r>
          </a:p>
        </p:txBody>
      </p:sp>
      <p:sp>
        <p:nvSpPr>
          <p:cNvPr id="20" name="ホームベース 2">
            <a:extLst>
              <a:ext uri="{FF2B5EF4-FFF2-40B4-BE49-F238E27FC236}">
                <a16:creationId xmlns:a16="http://schemas.microsoft.com/office/drawing/2014/main" xmlns="" id="{6DFA6C24-FFC8-43A5-89A4-DB12FD87AFB9}"/>
              </a:ext>
            </a:extLst>
          </p:cNvPr>
          <p:cNvSpPr/>
          <p:nvPr/>
        </p:nvSpPr>
        <p:spPr>
          <a:xfrm>
            <a:off x="1475656" y="2016554"/>
            <a:ext cx="2520280" cy="728608"/>
          </a:xfrm>
          <a:prstGeom prst="homePlate">
            <a:avLst>
              <a:gd name="adj" fmla="val 30120"/>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調整、準備</a:t>
            </a:r>
            <a:endParaRPr kumimoji="1" lang="en-US" altLang="ja-JP" sz="1600" dirty="0"/>
          </a:p>
        </p:txBody>
      </p:sp>
      <p:sp>
        <p:nvSpPr>
          <p:cNvPr id="21" name="ホームベース 15">
            <a:extLst>
              <a:ext uri="{FF2B5EF4-FFF2-40B4-BE49-F238E27FC236}">
                <a16:creationId xmlns:a16="http://schemas.microsoft.com/office/drawing/2014/main" xmlns="" id="{D4FBD0A0-FFBD-4452-A59D-8D37CE739366}"/>
              </a:ext>
            </a:extLst>
          </p:cNvPr>
          <p:cNvSpPr/>
          <p:nvPr/>
        </p:nvSpPr>
        <p:spPr>
          <a:xfrm>
            <a:off x="3995936" y="2016554"/>
            <a:ext cx="2520280" cy="728608"/>
          </a:xfrm>
          <a:prstGeom prst="homePlate">
            <a:avLst>
              <a:gd name="adj" fmla="val 31983"/>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研修</a:t>
            </a:r>
          </a:p>
        </p:txBody>
      </p:sp>
      <p:sp>
        <p:nvSpPr>
          <p:cNvPr id="22" name="ホームベース 16">
            <a:extLst>
              <a:ext uri="{FF2B5EF4-FFF2-40B4-BE49-F238E27FC236}">
                <a16:creationId xmlns:a16="http://schemas.microsoft.com/office/drawing/2014/main" xmlns="" id="{4005012E-60F0-44C4-AC81-7C36C71F87A1}"/>
              </a:ext>
            </a:extLst>
          </p:cNvPr>
          <p:cNvSpPr/>
          <p:nvPr/>
        </p:nvSpPr>
        <p:spPr>
          <a:xfrm>
            <a:off x="6516216" y="2016554"/>
            <a:ext cx="2520280" cy="728608"/>
          </a:xfrm>
          <a:prstGeom prst="homePlate">
            <a:avLst>
              <a:gd name="adj" fmla="val 28877"/>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フォローアップ</a:t>
            </a:r>
          </a:p>
        </p:txBody>
      </p:sp>
      <p:sp>
        <p:nvSpPr>
          <p:cNvPr id="24" name="テキスト ボックス 23">
            <a:extLst>
              <a:ext uri="{FF2B5EF4-FFF2-40B4-BE49-F238E27FC236}">
                <a16:creationId xmlns:a16="http://schemas.microsoft.com/office/drawing/2014/main" xmlns="" id="{6AA66E11-217A-4EA2-A5C6-4C97EF904004}"/>
              </a:ext>
            </a:extLst>
          </p:cNvPr>
          <p:cNvSpPr txBox="1"/>
          <p:nvPr/>
        </p:nvSpPr>
        <p:spPr>
          <a:xfrm>
            <a:off x="3995936" y="1628800"/>
            <a:ext cx="2520280" cy="369332"/>
          </a:xfrm>
          <a:prstGeom prst="rect">
            <a:avLst/>
          </a:prstGeom>
          <a:noFill/>
        </p:spPr>
        <p:txBody>
          <a:bodyPr wrap="square" rtlCol="0">
            <a:spAutoFit/>
          </a:bodyPr>
          <a:lstStyle/>
          <a:p>
            <a:r>
              <a:rPr kumimoji="1" lang="ja-JP" altLang="en-US" dirty="0"/>
              <a:t>当日</a:t>
            </a:r>
          </a:p>
        </p:txBody>
      </p:sp>
      <p:sp>
        <p:nvSpPr>
          <p:cNvPr id="25" name="テキスト ボックス 24">
            <a:extLst>
              <a:ext uri="{FF2B5EF4-FFF2-40B4-BE49-F238E27FC236}">
                <a16:creationId xmlns:a16="http://schemas.microsoft.com/office/drawing/2014/main" xmlns="" id="{980EE38C-6E51-4F83-91FE-9833A1C5339B}"/>
              </a:ext>
            </a:extLst>
          </p:cNvPr>
          <p:cNvSpPr txBox="1"/>
          <p:nvPr/>
        </p:nvSpPr>
        <p:spPr>
          <a:xfrm>
            <a:off x="6516216" y="1628800"/>
            <a:ext cx="2520280" cy="369332"/>
          </a:xfrm>
          <a:prstGeom prst="rect">
            <a:avLst/>
          </a:prstGeom>
          <a:noFill/>
        </p:spPr>
        <p:txBody>
          <a:bodyPr wrap="square" rtlCol="0">
            <a:spAutoFit/>
          </a:bodyPr>
          <a:lstStyle/>
          <a:p>
            <a:r>
              <a:rPr kumimoji="1" lang="ja-JP" altLang="en-US" dirty="0"/>
              <a:t>研修後</a:t>
            </a:r>
          </a:p>
        </p:txBody>
      </p:sp>
      <p:sp>
        <p:nvSpPr>
          <p:cNvPr id="26" name="テキスト ボックス 25">
            <a:extLst>
              <a:ext uri="{FF2B5EF4-FFF2-40B4-BE49-F238E27FC236}">
                <a16:creationId xmlns:a16="http://schemas.microsoft.com/office/drawing/2014/main" xmlns="" id="{C0F50026-E732-4944-9B3F-5D81D97D246E}"/>
              </a:ext>
            </a:extLst>
          </p:cNvPr>
          <p:cNvSpPr txBox="1"/>
          <p:nvPr/>
        </p:nvSpPr>
        <p:spPr>
          <a:xfrm>
            <a:off x="1440560" y="2817292"/>
            <a:ext cx="2483368" cy="830997"/>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l"/>
            </a:pPr>
            <a:r>
              <a:rPr kumimoji="1" lang="ja-JP" altLang="en-US" sz="1600" dirty="0"/>
              <a:t>受講者募集、決定</a:t>
            </a:r>
            <a:endParaRPr kumimoji="1" lang="en-US" altLang="ja-JP" sz="1600" dirty="0"/>
          </a:p>
          <a:p>
            <a:pPr marL="285750" indent="-285750">
              <a:buFont typeface="Wingdings" panose="05000000000000000000" pitchFamily="2" charset="2"/>
              <a:buChar char="l"/>
            </a:pPr>
            <a:r>
              <a:rPr kumimoji="1" lang="ja-JP" altLang="en-US" sz="1600" dirty="0"/>
              <a:t>教材</a:t>
            </a:r>
            <a:r>
              <a:rPr kumimoji="1" lang="en-US" altLang="ja-JP" sz="1600" dirty="0"/>
              <a:t>(</a:t>
            </a:r>
            <a:r>
              <a:rPr kumimoji="1" lang="ja-JP" altLang="en-US" sz="1600" dirty="0"/>
              <a:t>予習・当日</a:t>
            </a:r>
            <a:r>
              <a:rPr kumimoji="1" lang="en-US" altLang="ja-JP" sz="1600" dirty="0"/>
              <a:t>)</a:t>
            </a:r>
            <a:r>
              <a:rPr kumimoji="1" lang="ja-JP" altLang="en-US" sz="1600" dirty="0"/>
              <a:t>展開</a:t>
            </a:r>
            <a:endParaRPr kumimoji="1" lang="en-US" altLang="ja-JP" sz="1600" dirty="0"/>
          </a:p>
          <a:p>
            <a:pPr marL="285750" indent="-285750">
              <a:buFont typeface="Wingdings" panose="05000000000000000000" pitchFamily="2" charset="2"/>
              <a:buChar char="p"/>
            </a:pPr>
            <a:r>
              <a:rPr kumimoji="1" lang="ja-JP" altLang="en-US" sz="1600" dirty="0"/>
              <a:t>予習</a:t>
            </a:r>
            <a:r>
              <a:rPr kumimoji="1" lang="zh-TW" altLang="en-US" sz="1600" dirty="0"/>
              <a:t>、教材</a:t>
            </a:r>
            <a:r>
              <a:rPr kumimoji="1" lang="en-US" altLang="zh-TW" sz="1600" dirty="0"/>
              <a:t>(</a:t>
            </a:r>
            <a:r>
              <a:rPr kumimoji="1" lang="zh-TW" altLang="en-US" sz="1600" dirty="0"/>
              <a:t>当日</a:t>
            </a:r>
            <a:r>
              <a:rPr kumimoji="1" lang="en-US" altLang="zh-TW" sz="1600" dirty="0"/>
              <a:t>)</a:t>
            </a:r>
            <a:r>
              <a:rPr kumimoji="1" lang="zh-TW" altLang="en-US" sz="1600" dirty="0"/>
              <a:t>準備</a:t>
            </a:r>
            <a:endParaRPr kumimoji="1" lang="ja-JP" altLang="en-US" sz="1600" dirty="0"/>
          </a:p>
        </p:txBody>
      </p:sp>
      <p:sp>
        <p:nvSpPr>
          <p:cNvPr id="27" name="角丸四角形 7">
            <a:extLst>
              <a:ext uri="{FF2B5EF4-FFF2-40B4-BE49-F238E27FC236}">
                <a16:creationId xmlns:a16="http://schemas.microsoft.com/office/drawing/2014/main" xmlns="" id="{055E7A6A-D1EE-4200-B411-A523CA09A3FE}"/>
              </a:ext>
            </a:extLst>
          </p:cNvPr>
          <p:cNvSpPr/>
          <p:nvPr/>
        </p:nvSpPr>
        <p:spPr>
          <a:xfrm>
            <a:off x="179512" y="2817291"/>
            <a:ext cx="1189040" cy="830997"/>
          </a:xfrm>
          <a:prstGeom prst="roundRect">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pPr algn="ctr"/>
            <a:r>
              <a:rPr kumimoji="1" lang="ja-JP" altLang="en-US" sz="1600" dirty="0">
                <a:solidFill>
                  <a:schemeClr val="bg1"/>
                </a:solidFill>
              </a:rPr>
              <a:t>参加</a:t>
            </a:r>
            <a:endParaRPr kumimoji="1" lang="en-US" altLang="ja-JP" sz="1600" dirty="0">
              <a:solidFill>
                <a:schemeClr val="bg1"/>
              </a:solidFill>
            </a:endParaRPr>
          </a:p>
          <a:p>
            <a:pPr algn="ctr"/>
            <a:r>
              <a:rPr kumimoji="1" lang="ja-JP" altLang="en-US" sz="1600" dirty="0">
                <a:solidFill>
                  <a:schemeClr val="bg1"/>
                </a:solidFill>
              </a:rPr>
              <a:t>市区町村</a:t>
            </a:r>
            <a:endParaRPr kumimoji="1" lang="en-US" altLang="ja-JP" sz="1600" dirty="0">
              <a:solidFill>
                <a:schemeClr val="bg1"/>
              </a:solidFill>
            </a:endParaRPr>
          </a:p>
        </p:txBody>
      </p:sp>
      <p:sp>
        <p:nvSpPr>
          <p:cNvPr id="28" name="テキスト ボックス 27">
            <a:extLst>
              <a:ext uri="{FF2B5EF4-FFF2-40B4-BE49-F238E27FC236}">
                <a16:creationId xmlns:a16="http://schemas.microsoft.com/office/drawing/2014/main" xmlns="" id="{F1D9AA95-2BE1-406F-8C10-53A7DA839921}"/>
              </a:ext>
            </a:extLst>
          </p:cNvPr>
          <p:cNvSpPr txBox="1"/>
          <p:nvPr/>
        </p:nvSpPr>
        <p:spPr>
          <a:xfrm>
            <a:off x="3995936" y="2817292"/>
            <a:ext cx="2483368" cy="830997"/>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p"/>
            </a:pPr>
            <a:r>
              <a:rPr kumimoji="1" lang="ja-JP" altLang="en-US" sz="1600" dirty="0"/>
              <a:t>研修受講</a:t>
            </a:r>
            <a:endParaRPr kumimoji="1" lang="en-US" altLang="ja-JP" sz="1600" dirty="0"/>
          </a:p>
          <a:p>
            <a:pPr marL="285750" indent="-285750">
              <a:buFont typeface="Wingdings" panose="05000000000000000000" pitchFamily="2" charset="2"/>
              <a:buChar char="l"/>
            </a:pPr>
            <a:endParaRPr kumimoji="1" lang="en-US" altLang="ja-JP" sz="1600" dirty="0"/>
          </a:p>
          <a:p>
            <a:pPr marL="285750" indent="-285750">
              <a:buFont typeface="Wingdings" panose="05000000000000000000" pitchFamily="2" charset="2"/>
              <a:buChar char="l"/>
            </a:pPr>
            <a:endParaRPr kumimoji="1" lang="en-US" altLang="ja-JP" sz="1600" dirty="0"/>
          </a:p>
        </p:txBody>
      </p:sp>
      <p:sp>
        <p:nvSpPr>
          <p:cNvPr id="29" name="テキスト ボックス 28">
            <a:extLst>
              <a:ext uri="{FF2B5EF4-FFF2-40B4-BE49-F238E27FC236}">
                <a16:creationId xmlns:a16="http://schemas.microsoft.com/office/drawing/2014/main" xmlns="" id="{A87289A9-3EC9-47FF-885D-C2893BA95253}"/>
              </a:ext>
            </a:extLst>
          </p:cNvPr>
          <p:cNvSpPr txBox="1"/>
          <p:nvPr/>
        </p:nvSpPr>
        <p:spPr>
          <a:xfrm>
            <a:off x="6547964" y="2817292"/>
            <a:ext cx="2483368" cy="830997"/>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p"/>
            </a:pPr>
            <a:r>
              <a:rPr kumimoji="1" lang="en-US" altLang="ja-JP" sz="1600" dirty="0"/>
              <a:t>e-learning</a:t>
            </a:r>
            <a:r>
              <a:rPr kumimoji="1" lang="ja-JP" altLang="en-US" sz="1600" dirty="0"/>
              <a:t>学習</a:t>
            </a:r>
            <a:endParaRPr kumimoji="1" lang="en-US" altLang="ja-JP" sz="1600" dirty="0"/>
          </a:p>
          <a:p>
            <a:pPr marL="285750" indent="-285750">
              <a:buFont typeface="Wingdings" panose="05000000000000000000" pitchFamily="2" charset="2"/>
              <a:buChar char="p"/>
            </a:pPr>
            <a:r>
              <a:rPr kumimoji="1" lang="ja-JP" altLang="en-US" sz="1600" dirty="0"/>
              <a:t>オープンデータ公開に</a:t>
            </a:r>
            <a:r>
              <a:rPr kumimoji="1" lang="en-US" altLang="ja-JP" sz="1600" dirty="0"/>
              <a:t/>
            </a:r>
            <a:br>
              <a:rPr kumimoji="1" lang="en-US" altLang="ja-JP" sz="1600" dirty="0"/>
            </a:br>
            <a:r>
              <a:rPr kumimoji="1" lang="ja-JP" altLang="en-US" sz="1600" dirty="0"/>
              <a:t>向けた取組み実施</a:t>
            </a:r>
            <a:endParaRPr kumimoji="1" lang="en-US" altLang="ja-JP" sz="1600" dirty="0"/>
          </a:p>
        </p:txBody>
      </p:sp>
      <p:sp>
        <p:nvSpPr>
          <p:cNvPr id="19" name="テキスト ボックス 18">
            <a:extLst>
              <a:ext uri="{FF2B5EF4-FFF2-40B4-BE49-F238E27FC236}">
                <a16:creationId xmlns:a16="http://schemas.microsoft.com/office/drawing/2014/main" xmlns="" id="{656AE23D-6489-46CB-A75C-727FE790B53D}"/>
              </a:ext>
            </a:extLst>
          </p:cNvPr>
          <p:cNvSpPr txBox="1"/>
          <p:nvPr/>
        </p:nvSpPr>
        <p:spPr>
          <a:xfrm>
            <a:off x="107504" y="836712"/>
            <a:ext cx="8923828" cy="400110"/>
          </a:xfrm>
          <a:prstGeom prst="rect">
            <a:avLst/>
          </a:prstGeom>
          <a:noFill/>
        </p:spPr>
        <p:txBody>
          <a:bodyPr wrap="square" rtlCol="0">
            <a:spAutoFit/>
          </a:bodyPr>
          <a:lstStyle/>
          <a:p>
            <a:r>
              <a:rPr kumimoji="1" lang="ja-JP" altLang="en-US" sz="2000" dirty="0"/>
              <a:t>自団体の取りまとめをお願いします。</a:t>
            </a:r>
            <a:endParaRPr kumimoji="1" lang="en-US" altLang="ja-JP" sz="2000" dirty="0"/>
          </a:p>
        </p:txBody>
      </p:sp>
      <p:sp>
        <p:nvSpPr>
          <p:cNvPr id="32" name="テキスト ボックス 31">
            <a:extLst>
              <a:ext uri="{FF2B5EF4-FFF2-40B4-BE49-F238E27FC236}">
                <a16:creationId xmlns:a16="http://schemas.microsoft.com/office/drawing/2014/main" xmlns="" id="{861E374D-C331-410D-965B-F9CCCF164FA7}"/>
              </a:ext>
            </a:extLst>
          </p:cNvPr>
          <p:cNvSpPr txBox="1"/>
          <p:nvPr/>
        </p:nvSpPr>
        <p:spPr>
          <a:xfrm>
            <a:off x="611560" y="4277707"/>
            <a:ext cx="8352928" cy="830997"/>
          </a:xfrm>
          <a:prstGeom prst="rect">
            <a:avLst/>
          </a:prstGeom>
          <a:noFill/>
        </p:spPr>
        <p:txBody>
          <a:bodyPr wrap="square" rtlCol="0">
            <a:spAutoFit/>
          </a:bodyPr>
          <a:lstStyle/>
          <a:p>
            <a:r>
              <a:rPr kumimoji="1" lang="ja-JP" altLang="en-US" sz="1600" dirty="0"/>
              <a:t>＜調整・準備＞</a:t>
            </a:r>
            <a:endParaRPr kumimoji="1" lang="en-US" altLang="ja-JP" sz="1600" dirty="0"/>
          </a:p>
          <a:p>
            <a:r>
              <a:rPr kumimoji="1" lang="ja-JP" altLang="en-US" sz="1600" dirty="0"/>
              <a:t>　・自団体の受講者募集、決定</a:t>
            </a:r>
            <a:endParaRPr kumimoji="1" lang="en-US" altLang="ja-JP" sz="1600" dirty="0"/>
          </a:p>
          <a:p>
            <a:r>
              <a:rPr kumimoji="1" lang="ja-JP" altLang="en-US" sz="1600" dirty="0"/>
              <a:t>　・受講者への研修案内（教材の掲載場所など）</a:t>
            </a:r>
            <a:endParaRPr kumimoji="1" lang="en-US" altLang="ja-JP" sz="1600" dirty="0"/>
          </a:p>
        </p:txBody>
      </p:sp>
      <p:sp>
        <p:nvSpPr>
          <p:cNvPr id="33" name="テキスト ボックス 32">
            <a:extLst>
              <a:ext uri="{FF2B5EF4-FFF2-40B4-BE49-F238E27FC236}">
                <a16:creationId xmlns:a16="http://schemas.microsoft.com/office/drawing/2014/main" xmlns="" id="{FBDDA6FF-C9E7-412E-92F5-306476103E84}"/>
              </a:ext>
            </a:extLst>
          </p:cNvPr>
          <p:cNvSpPr txBox="1"/>
          <p:nvPr/>
        </p:nvSpPr>
        <p:spPr>
          <a:xfrm>
            <a:off x="107504" y="6223994"/>
            <a:ext cx="8923828" cy="338554"/>
          </a:xfrm>
          <a:prstGeom prst="rect">
            <a:avLst/>
          </a:prstGeom>
          <a:noFill/>
          <a:ln>
            <a:solidFill>
              <a:schemeClr val="accent6"/>
            </a:solidFill>
          </a:ln>
        </p:spPr>
        <p:txBody>
          <a:bodyPr wrap="square" rtlCol="0">
            <a:spAutoFit/>
          </a:bodyPr>
          <a:lstStyle/>
          <a:p>
            <a:pPr algn="ctr"/>
            <a:r>
              <a:rPr kumimoji="1" lang="ja-JP" altLang="en-US" sz="1600" dirty="0"/>
              <a:t>各フェーズにおける作業の詳細は、別途研修ポータルに登録予定の「研修実施マニュアル」をご参照ください。</a:t>
            </a:r>
            <a:endParaRPr kumimoji="1" lang="en-US" altLang="ja-JP" sz="1600" dirty="0"/>
          </a:p>
        </p:txBody>
      </p:sp>
      <p:sp>
        <p:nvSpPr>
          <p:cNvPr id="34" name="テキスト ボックス 33">
            <a:extLst>
              <a:ext uri="{FF2B5EF4-FFF2-40B4-BE49-F238E27FC236}">
                <a16:creationId xmlns:a16="http://schemas.microsoft.com/office/drawing/2014/main" xmlns="" id="{59E4CC4D-0AB0-421C-B382-83B338CA41EF}"/>
              </a:ext>
            </a:extLst>
          </p:cNvPr>
          <p:cNvSpPr txBox="1"/>
          <p:nvPr/>
        </p:nvSpPr>
        <p:spPr>
          <a:xfrm>
            <a:off x="107504" y="3933056"/>
            <a:ext cx="8923828" cy="338554"/>
          </a:xfrm>
          <a:prstGeom prst="rect">
            <a:avLst/>
          </a:prstGeom>
          <a:noFill/>
          <a:ln>
            <a:noFill/>
          </a:ln>
        </p:spPr>
        <p:txBody>
          <a:bodyPr wrap="square" rtlCol="0">
            <a:spAutoFit/>
          </a:bodyPr>
          <a:lstStyle/>
          <a:p>
            <a:r>
              <a:rPr kumimoji="1" lang="ja-JP" altLang="en-US" sz="1600" dirty="0"/>
              <a:t>■リーダへの主なご協力依頼事項</a:t>
            </a:r>
            <a:endParaRPr kumimoji="1" lang="en-US" altLang="ja-JP" sz="1600" dirty="0"/>
          </a:p>
        </p:txBody>
      </p:sp>
      <p:sp>
        <p:nvSpPr>
          <p:cNvPr id="30" name="テキスト ボックス 29">
            <a:extLst>
              <a:ext uri="{FF2B5EF4-FFF2-40B4-BE49-F238E27FC236}">
                <a16:creationId xmlns:a16="http://schemas.microsoft.com/office/drawing/2014/main" xmlns="" id="{BA112F0E-81DA-4575-9B57-1AE1D42BB91D}"/>
              </a:ext>
            </a:extLst>
          </p:cNvPr>
          <p:cNvSpPr txBox="1"/>
          <p:nvPr/>
        </p:nvSpPr>
        <p:spPr>
          <a:xfrm>
            <a:off x="1475656" y="1628800"/>
            <a:ext cx="2520280" cy="369332"/>
          </a:xfrm>
          <a:prstGeom prst="rect">
            <a:avLst/>
          </a:prstGeom>
          <a:noFill/>
        </p:spPr>
        <p:txBody>
          <a:bodyPr wrap="square" rtlCol="0">
            <a:spAutoFit/>
          </a:bodyPr>
          <a:lstStyle/>
          <a:p>
            <a:r>
              <a:rPr kumimoji="1" lang="ja-JP" altLang="en-US" dirty="0"/>
              <a:t>研修前</a:t>
            </a:r>
            <a:r>
              <a:rPr kumimoji="1" lang="ja-JP" altLang="en-US" sz="1400" dirty="0"/>
              <a:t>（</a:t>
            </a:r>
            <a:r>
              <a:rPr kumimoji="1" lang="en-US" altLang="ja-JP" sz="1400" dirty="0"/>
              <a:t>2</a:t>
            </a:r>
            <a:r>
              <a:rPr kumimoji="1" lang="ja-JP" altLang="en-US" sz="1400" dirty="0"/>
              <a:t>週間前～目安）</a:t>
            </a:r>
          </a:p>
        </p:txBody>
      </p:sp>
      <p:sp>
        <p:nvSpPr>
          <p:cNvPr id="31" name="テキスト ボックス 30">
            <a:extLst>
              <a:ext uri="{FF2B5EF4-FFF2-40B4-BE49-F238E27FC236}">
                <a16:creationId xmlns:a16="http://schemas.microsoft.com/office/drawing/2014/main" xmlns="" id="{0DEF8CB2-32A8-4DC4-B118-C00D17C026F9}"/>
              </a:ext>
            </a:extLst>
          </p:cNvPr>
          <p:cNvSpPr txBox="1"/>
          <p:nvPr/>
        </p:nvSpPr>
        <p:spPr>
          <a:xfrm>
            <a:off x="2749360" y="3645024"/>
            <a:ext cx="6257495" cy="276999"/>
          </a:xfrm>
          <a:prstGeom prst="rect">
            <a:avLst/>
          </a:prstGeom>
          <a:noFill/>
        </p:spPr>
        <p:txBody>
          <a:bodyPr wrap="square" rtlCol="0">
            <a:spAutoFit/>
          </a:bodyPr>
          <a:lstStyle/>
          <a:p>
            <a:pPr algn="r"/>
            <a:r>
              <a:rPr kumimoji="1" lang="ja-JP" altLang="en-US" sz="1200" dirty="0"/>
              <a:t>●：リーダの実施事項　　□：受講者の実施事項</a:t>
            </a:r>
          </a:p>
        </p:txBody>
      </p:sp>
      <p:sp>
        <p:nvSpPr>
          <p:cNvPr id="3" name="スライド番号プレースホルダー 2"/>
          <p:cNvSpPr>
            <a:spLocks noGrp="1"/>
          </p:cNvSpPr>
          <p:nvPr>
            <p:ph type="sldNum" sz="quarter" idx="12"/>
          </p:nvPr>
        </p:nvSpPr>
        <p:spPr/>
        <p:txBody>
          <a:bodyPr/>
          <a:lstStyle/>
          <a:p>
            <a:fld id="{EEDB8509-CC2C-4EC7-9C2E-996B98B58898}" type="slidenum">
              <a:rPr kumimoji="1" lang="ja-JP" altLang="en-US" smtClean="0"/>
              <a:pPr/>
              <a:t>13</a:t>
            </a:fld>
            <a:endParaRPr kumimoji="1" lang="ja-JP" altLang="en-US"/>
          </a:p>
        </p:txBody>
      </p:sp>
    </p:spTree>
    <p:extLst>
      <p:ext uri="{BB962C8B-B14F-4D97-AF65-F5344CB8AC3E}">
        <p14:creationId xmlns:p14="http://schemas.microsoft.com/office/powerpoint/2010/main" val="293111802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3.4 </a:t>
            </a:r>
            <a:r>
              <a:rPr lang="ja-JP" altLang="en-US" dirty="0">
                <a:latin typeface="+mn-ea"/>
                <a:ea typeface="+mn-ea"/>
              </a:rPr>
              <a:t>地域メンターの方へのご協力依頼事項</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3.</a:t>
            </a:r>
            <a:r>
              <a:rPr lang="ja-JP" altLang="en-US" sz="1200" dirty="0">
                <a:latin typeface="+mn-ea"/>
                <a:ea typeface="+mn-ea"/>
              </a:rPr>
              <a:t>ご協力依頼事項</a:t>
            </a:r>
          </a:p>
        </p:txBody>
      </p:sp>
      <p:sp>
        <p:nvSpPr>
          <p:cNvPr id="20" name="ホームベース 2">
            <a:extLst>
              <a:ext uri="{FF2B5EF4-FFF2-40B4-BE49-F238E27FC236}">
                <a16:creationId xmlns:a16="http://schemas.microsoft.com/office/drawing/2014/main" xmlns="" id="{6DFA6C24-FFC8-43A5-89A4-DB12FD87AFB9}"/>
              </a:ext>
            </a:extLst>
          </p:cNvPr>
          <p:cNvSpPr/>
          <p:nvPr/>
        </p:nvSpPr>
        <p:spPr>
          <a:xfrm>
            <a:off x="1475656" y="2016554"/>
            <a:ext cx="2520280" cy="728608"/>
          </a:xfrm>
          <a:prstGeom prst="homePlate">
            <a:avLst>
              <a:gd name="adj" fmla="val 30120"/>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調整、準備</a:t>
            </a:r>
            <a:endParaRPr kumimoji="1" lang="en-US" altLang="ja-JP" sz="1600" dirty="0"/>
          </a:p>
        </p:txBody>
      </p:sp>
      <p:sp>
        <p:nvSpPr>
          <p:cNvPr id="21" name="ホームベース 15">
            <a:extLst>
              <a:ext uri="{FF2B5EF4-FFF2-40B4-BE49-F238E27FC236}">
                <a16:creationId xmlns:a16="http://schemas.microsoft.com/office/drawing/2014/main" xmlns="" id="{D4FBD0A0-FFBD-4452-A59D-8D37CE739366}"/>
              </a:ext>
            </a:extLst>
          </p:cNvPr>
          <p:cNvSpPr/>
          <p:nvPr/>
        </p:nvSpPr>
        <p:spPr>
          <a:xfrm>
            <a:off x="3995936" y="2016554"/>
            <a:ext cx="2520280" cy="728608"/>
          </a:xfrm>
          <a:prstGeom prst="homePlate">
            <a:avLst>
              <a:gd name="adj" fmla="val 31983"/>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研修</a:t>
            </a:r>
          </a:p>
        </p:txBody>
      </p:sp>
      <p:sp>
        <p:nvSpPr>
          <p:cNvPr id="22" name="ホームベース 16">
            <a:extLst>
              <a:ext uri="{FF2B5EF4-FFF2-40B4-BE49-F238E27FC236}">
                <a16:creationId xmlns:a16="http://schemas.microsoft.com/office/drawing/2014/main" xmlns="" id="{4005012E-60F0-44C4-AC81-7C36C71F87A1}"/>
              </a:ext>
            </a:extLst>
          </p:cNvPr>
          <p:cNvSpPr/>
          <p:nvPr/>
        </p:nvSpPr>
        <p:spPr>
          <a:xfrm>
            <a:off x="6516216" y="2016554"/>
            <a:ext cx="2520280" cy="728608"/>
          </a:xfrm>
          <a:prstGeom prst="homePlate">
            <a:avLst>
              <a:gd name="adj" fmla="val 28877"/>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フォローアップ</a:t>
            </a:r>
          </a:p>
        </p:txBody>
      </p:sp>
      <p:sp>
        <p:nvSpPr>
          <p:cNvPr id="24" name="テキスト ボックス 23">
            <a:extLst>
              <a:ext uri="{FF2B5EF4-FFF2-40B4-BE49-F238E27FC236}">
                <a16:creationId xmlns:a16="http://schemas.microsoft.com/office/drawing/2014/main" xmlns="" id="{6AA66E11-217A-4EA2-A5C6-4C97EF904004}"/>
              </a:ext>
            </a:extLst>
          </p:cNvPr>
          <p:cNvSpPr txBox="1"/>
          <p:nvPr/>
        </p:nvSpPr>
        <p:spPr>
          <a:xfrm>
            <a:off x="3995936" y="1628800"/>
            <a:ext cx="2520280" cy="369332"/>
          </a:xfrm>
          <a:prstGeom prst="rect">
            <a:avLst/>
          </a:prstGeom>
          <a:noFill/>
        </p:spPr>
        <p:txBody>
          <a:bodyPr wrap="square" rtlCol="0">
            <a:spAutoFit/>
          </a:bodyPr>
          <a:lstStyle/>
          <a:p>
            <a:r>
              <a:rPr kumimoji="1" lang="ja-JP" altLang="en-US" dirty="0"/>
              <a:t>当日</a:t>
            </a:r>
          </a:p>
        </p:txBody>
      </p:sp>
      <p:sp>
        <p:nvSpPr>
          <p:cNvPr id="25" name="テキスト ボックス 24">
            <a:extLst>
              <a:ext uri="{FF2B5EF4-FFF2-40B4-BE49-F238E27FC236}">
                <a16:creationId xmlns:a16="http://schemas.microsoft.com/office/drawing/2014/main" xmlns="" id="{980EE38C-6E51-4F83-91FE-9833A1C5339B}"/>
              </a:ext>
            </a:extLst>
          </p:cNvPr>
          <p:cNvSpPr txBox="1"/>
          <p:nvPr/>
        </p:nvSpPr>
        <p:spPr>
          <a:xfrm>
            <a:off x="6516216" y="1628800"/>
            <a:ext cx="2520280" cy="369332"/>
          </a:xfrm>
          <a:prstGeom prst="rect">
            <a:avLst/>
          </a:prstGeom>
          <a:noFill/>
        </p:spPr>
        <p:txBody>
          <a:bodyPr wrap="square" rtlCol="0">
            <a:spAutoFit/>
          </a:bodyPr>
          <a:lstStyle/>
          <a:p>
            <a:r>
              <a:rPr kumimoji="1" lang="ja-JP" altLang="en-US" dirty="0"/>
              <a:t>研修後</a:t>
            </a:r>
          </a:p>
        </p:txBody>
      </p:sp>
      <p:sp>
        <p:nvSpPr>
          <p:cNvPr id="26" name="テキスト ボックス 25">
            <a:extLst>
              <a:ext uri="{FF2B5EF4-FFF2-40B4-BE49-F238E27FC236}">
                <a16:creationId xmlns:a16="http://schemas.microsoft.com/office/drawing/2014/main" xmlns="" id="{C0F50026-E732-4944-9B3F-5D81D97D246E}"/>
              </a:ext>
            </a:extLst>
          </p:cNvPr>
          <p:cNvSpPr txBox="1"/>
          <p:nvPr/>
        </p:nvSpPr>
        <p:spPr>
          <a:xfrm>
            <a:off x="1440560" y="2817292"/>
            <a:ext cx="2483368" cy="584775"/>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教材</a:t>
            </a:r>
            <a:r>
              <a:rPr kumimoji="1" lang="en-US" altLang="ja-JP" sz="1600" dirty="0"/>
              <a:t>(</a:t>
            </a:r>
            <a:r>
              <a:rPr kumimoji="1" lang="ja-JP" altLang="en-US" sz="1600" dirty="0"/>
              <a:t>予習・当日</a:t>
            </a:r>
            <a:r>
              <a:rPr kumimoji="1" lang="en-US" altLang="ja-JP" sz="1600" dirty="0"/>
              <a:t>)</a:t>
            </a:r>
            <a:r>
              <a:rPr kumimoji="1" lang="ja-JP" altLang="en-US" sz="1600" dirty="0"/>
              <a:t>確認</a:t>
            </a:r>
            <a:endParaRPr kumimoji="1" lang="en-US" altLang="ja-JP" sz="1600" dirty="0"/>
          </a:p>
          <a:p>
            <a:endParaRPr kumimoji="1" lang="ja-JP" altLang="en-US" sz="1600" dirty="0"/>
          </a:p>
        </p:txBody>
      </p:sp>
      <p:sp>
        <p:nvSpPr>
          <p:cNvPr id="27" name="角丸四角形 7">
            <a:extLst>
              <a:ext uri="{FF2B5EF4-FFF2-40B4-BE49-F238E27FC236}">
                <a16:creationId xmlns:a16="http://schemas.microsoft.com/office/drawing/2014/main" xmlns="" id="{055E7A6A-D1EE-4200-B411-A523CA09A3FE}"/>
              </a:ext>
            </a:extLst>
          </p:cNvPr>
          <p:cNvSpPr/>
          <p:nvPr/>
        </p:nvSpPr>
        <p:spPr>
          <a:xfrm>
            <a:off x="179512" y="2817291"/>
            <a:ext cx="1189040" cy="584775"/>
          </a:xfrm>
          <a:prstGeom prst="roundRect">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pPr algn="ctr"/>
            <a:r>
              <a:rPr kumimoji="1" lang="ja-JP" altLang="en-US" sz="1600" dirty="0">
                <a:solidFill>
                  <a:schemeClr val="bg1"/>
                </a:solidFill>
              </a:rPr>
              <a:t>地域</a:t>
            </a:r>
            <a:endParaRPr kumimoji="1" lang="en-US" altLang="ja-JP" sz="1600" dirty="0">
              <a:solidFill>
                <a:schemeClr val="bg1"/>
              </a:solidFill>
            </a:endParaRPr>
          </a:p>
          <a:p>
            <a:pPr algn="ctr"/>
            <a:r>
              <a:rPr kumimoji="1" lang="ja-JP" altLang="en-US" sz="1600" dirty="0">
                <a:solidFill>
                  <a:schemeClr val="bg1"/>
                </a:solidFill>
              </a:rPr>
              <a:t>メンター</a:t>
            </a:r>
            <a:endParaRPr kumimoji="1" lang="en-US" altLang="ja-JP" sz="1600" dirty="0">
              <a:solidFill>
                <a:schemeClr val="bg1"/>
              </a:solidFill>
            </a:endParaRPr>
          </a:p>
        </p:txBody>
      </p:sp>
      <p:sp>
        <p:nvSpPr>
          <p:cNvPr id="28" name="テキスト ボックス 27">
            <a:extLst>
              <a:ext uri="{FF2B5EF4-FFF2-40B4-BE49-F238E27FC236}">
                <a16:creationId xmlns:a16="http://schemas.microsoft.com/office/drawing/2014/main" xmlns="" id="{F1D9AA95-2BE1-406F-8C10-53A7DA839921}"/>
              </a:ext>
            </a:extLst>
          </p:cNvPr>
          <p:cNvSpPr txBox="1"/>
          <p:nvPr/>
        </p:nvSpPr>
        <p:spPr>
          <a:xfrm>
            <a:off x="3995936" y="2817292"/>
            <a:ext cx="2483368" cy="584775"/>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講師（講義②）</a:t>
            </a:r>
            <a:endParaRPr kumimoji="1" lang="en-US" altLang="ja-JP" sz="1600" dirty="0"/>
          </a:p>
          <a:p>
            <a:pPr marL="285750" indent="-285750">
              <a:buFont typeface="Arial" panose="020B0604020202020204" pitchFamily="34" charset="0"/>
              <a:buChar char="•"/>
            </a:pPr>
            <a:r>
              <a:rPr kumimoji="1" lang="ja-JP" altLang="en-US" sz="1600" dirty="0"/>
              <a:t>講師支援（講義④）</a:t>
            </a:r>
            <a:endParaRPr kumimoji="1" lang="en-US" altLang="ja-JP" sz="1600" dirty="0"/>
          </a:p>
        </p:txBody>
      </p:sp>
      <p:sp>
        <p:nvSpPr>
          <p:cNvPr id="29" name="テキスト ボックス 28">
            <a:extLst>
              <a:ext uri="{FF2B5EF4-FFF2-40B4-BE49-F238E27FC236}">
                <a16:creationId xmlns:a16="http://schemas.microsoft.com/office/drawing/2014/main" xmlns="" id="{A87289A9-3EC9-47FF-885D-C2893BA95253}"/>
              </a:ext>
            </a:extLst>
          </p:cNvPr>
          <p:cNvSpPr txBox="1"/>
          <p:nvPr/>
        </p:nvSpPr>
        <p:spPr>
          <a:xfrm>
            <a:off x="6547964" y="2817292"/>
            <a:ext cx="2483368" cy="584775"/>
          </a:xfrm>
          <a:prstGeom prst="rect">
            <a:avLst/>
          </a:prstGeom>
          <a:solidFill>
            <a:schemeClr val="accent6">
              <a:lumMod val="40000"/>
              <a:lumOff val="60000"/>
            </a:schemeClr>
          </a:solidFill>
        </p:spPr>
        <p:txBody>
          <a:bodyPr wrap="square" rtlCol="0">
            <a:spAutoFit/>
          </a:bodyPr>
          <a:lstStyle/>
          <a:p>
            <a:r>
              <a:rPr kumimoji="1" lang="ja-JP" altLang="en-US" sz="1600" dirty="0" err="1"/>
              <a:t>ー</a:t>
            </a:r>
            <a:endParaRPr kumimoji="1" lang="en-US" altLang="ja-JP" sz="1600" dirty="0"/>
          </a:p>
          <a:p>
            <a:endParaRPr kumimoji="1" lang="en-US" altLang="ja-JP" sz="1600" dirty="0"/>
          </a:p>
        </p:txBody>
      </p:sp>
      <p:sp>
        <p:nvSpPr>
          <p:cNvPr id="19" name="テキスト ボックス 18">
            <a:extLst>
              <a:ext uri="{FF2B5EF4-FFF2-40B4-BE49-F238E27FC236}">
                <a16:creationId xmlns:a16="http://schemas.microsoft.com/office/drawing/2014/main" xmlns="" id="{656AE23D-6489-46CB-A75C-727FE790B53D}"/>
              </a:ext>
            </a:extLst>
          </p:cNvPr>
          <p:cNvSpPr txBox="1"/>
          <p:nvPr/>
        </p:nvSpPr>
        <p:spPr>
          <a:xfrm>
            <a:off x="107504" y="836712"/>
            <a:ext cx="8923828" cy="707886"/>
          </a:xfrm>
          <a:prstGeom prst="rect">
            <a:avLst/>
          </a:prstGeom>
          <a:noFill/>
        </p:spPr>
        <p:txBody>
          <a:bodyPr wrap="square" rtlCol="0">
            <a:spAutoFit/>
          </a:bodyPr>
          <a:lstStyle/>
          <a:p>
            <a:pPr fontAlgn="t"/>
            <a:r>
              <a:rPr lang="ja-JP" altLang="en-US" sz="2000" dirty="0"/>
              <a:t>研修当日の講師（講義②：オープンデータの定義、意義）と講師支援（講義④</a:t>
            </a:r>
          </a:p>
          <a:p>
            <a:pPr fontAlgn="t"/>
            <a:r>
              <a:rPr lang="ja-JP" altLang="en-US" sz="2000" dirty="0"/>
              <a:t>ディスカッション</a:t>
            </a:r>
            <a:r>
              <a:rPr lang="ja-JP" altLang="en-US" sz="2000" dirty="0">
                <a:latin typeface="Meiryo UI" panose="020B0604030504040204" pitchFamily="50" charset="-128"/>
                <a:ea typeface="Meiryo UI" panose="020B0604030504040204" pitchFamily="50" charset="-128"/>
              </a:rPr>
              <a:t>）をお願いします。</a:t>
            </a:r>
            <a:endParaRPr lang="ja-JP" altLang="en-US" sz="2000" dirty="0"/>
          </a:p>
        </p:txBody>
      </p:sp>
      <p:sp>
        <p:nvSpPr>
          <p:cNvPr id="32" name="テキスト ボックス 31">
            <a:extLst>
              <a:ext uri="{FF2B5EF4-FFF2-40B4-BE49-F238E27FC236}">
                <a16:creationId xmlns:a16="http://schemas.microsoft.com/office/drawing/2014/main" xmlns="" id="{861E374D-C331-410D-965B-F9CCCF164FA7}"/>
              </a:ext>
            </a:extLst>
          </p:cNvPr>
          <p:cNvSpPr txBox="1"/>
          <p:nvPr/>
        </p:nvSpPr>
        <p:spPr>
          <a:xfrm>
            <a:off x="611560" y="3959185"/>
            <a:ext cx="8352928" cy="2062103"/>
          </a:xfrm>
          <a:prstGeom prst="rect">
            <a:avLst/>
          </a:prstGeom>
          <a:noFill/>
        </p:spPr>
        <p:txBody>
          <a:bodyPr wrap="square" rtlCol="0">
            <a:spAutoFit/>
          </a:bodyPr>
          <a:lstStyle/>
          <a:p>
            <a:r>
              <a:rPr kumimoji="1" lang="ja-JP" altLang="en-US" sz="1600" dirty="0"/>
              <a:t>＜調整・準備＞</a:t>
            </a:r>
            <a:endParaRPr kumimoji="1" lang="en-US" altLang="ja-JP" sz="1600" dirty="0"/>
          </a:p>
          <a:p>
            <a:r>
              <a:rPr kumimoji="1" lang="ja-JP" altLang="en-US" sz="1600" dirty="0"/>
              <a:t>　・受講者が予習している「教材（予習）」と当日の研修教材「教材（当日）」の内容の事前確認</a:t>
            </a:r>
            <a:endParaRPr kumimoji="1" lang="en-US" altLang="ja-JP" sz="1600" dirty="0"/>
          </a:p>
          <a:p>
            <a:r>
              <a:rPr kumimoji="1" lang="ja-JP" altLang="en-US" sz="1600" dirty="0"/>
              <a:t>＜研修＞</a:t>
            </a:r>
            <a:endParaRPr kumimoji="1" lang="en-US" altLang="ja-JP" sz="1600" dirty="0"/>
          </a:p>
          <a:p>
            <a:r>
              <a:rPr kumimoji="1" lang="ja-JP" altLang="en-US" sz="1600" dirty="0"/>
              <a:t>　・「教材（当日）」を用いたオープンデータの定義、意義の説明（講義②）</a:t>
            </a:r>
            <a:endParaRPr kumimoji="1" lang="en-US" altLang="ja-JP" sz="1600" dirty="0"/>
          </a:p>
          <a:p>
            <a:r>
              <a:rPr kumimoji="1" lang="ja-JP" altLang="en-US" sz="1600" dirty="0"/>
              <a:t>　・ディスカッション時のサポート（受講者の質疑対応など）（講義④）</a:t>
            </a:r>
            <a:endParaRPr kumimoji="1" lang="en-US" altLang="ja-JP" sz="1600" dirty="0"/>
          </a:p>
          <a:p>
            <a:endParaRPr kumimoji="1" lang="en-US" altLang="ja-JP" sz="1600" dirty="0"/>
          </a:p>
          <a:p>
            <a:r>
              <a:rPr kumimoji="1" lang="en-US" altLang="ja-JP" sz="1600" dirty="0"/>
              <a:t>※</a:t>
            </a:r>
            <a:r>
              <a:rPr kumimoji="1" lang="ja-JP" altLang="en-US" sz="1600" dirty="0"/>
              <a:t>教材（当日）による説明を基本としますが、適宜、ご自身の経験を元にした事例紹介などを</a:t>
            </a:r>
            <a:r>
              <a:rPr kumimoji="1" lang="en-US" altLang="ja-JP" sz="1600" dirty="0"/>
              <a:t/>
            </a:r>
            <a:br>
              <a:rPr kumimoji="1" lang="en-US" altLang="ja-JP" sz="1600" dirty="0"/>
            </a:br>
            <a:r>
              <a:rPr kumimoji="1" lang="ja-JP" altLang="en-US" sz="1600" dirty="0"/>
              <a:t>　　内容に盛り込むことも可能です。口頭のみでも、資料を追加しご説明いただく形でも構いません。</a:t>
            </a:r>
            <a:endParaRPr kumimoji="1" lang="en-US" altLang="ja-JP" sz="1600" dirty="0"/>
          </a:p>
        </p:txBody>
      </p:sp>
      <p:sp>
        <p:nvSpPr>
          <p:cNvPr id="33" name="テキスト ボックス 32">
            <a:extLst>
              <a:ext uri="{FF2B5EF4-FFF2-40B4-BE49-F238E27FC236}">
                <a16:creationId xmlns:a16="http://schemas.microsoft.com/office/drawing/2014/main" xmlns="" id="{FBDDA6FF-C9E7-412E-92F5-306476103E84}"/>
              </a:ext>
            </a:extLst>
          </p:cNvPr>
          <p:cNvSpPr txBox="1"/>
          <p:nvPr/>
        </p:nvSpPr>
        <p:spPr>
          <a:xfrm>
            <a:off x="107504" y="6223994"/>
            <a:ext cx="8923828" cy="338554"/>
          </a:xfrm>
          <a:prstGeom prst="rect">
            <a:avLst/>
          </a:prstGeom>
          <a:noFill/>
          <a:ln>
            <a:solidFill>
              <a:schemeClr val="accent6"/>
            </a:solidFill>
          </a:ln>
        </p:spPr>
        <p:txBody>
          <a:bodyPr wrap="square" rtlCol="0">
            <a:spAutoFit/>
          </a:bodyPr>
          <a:lstStyle/>
          <a:p>
            <a:pPr algn="ctr"/>
            <a:r>
              <a:rPr kumimoji="1" lang="ja-JP" altLang="en-US" sz="1600" dirty="0"/>
              <a:t>各フェーズにおける作業の詳細は、別途研修ポータルに登録予定の「研修実施マニュアル」をご参照ください。</a:t>
            </a:r>
            <a:endParaRPr kumimoji="1" lang="en-US" altLang="ja-JP" sz="1600" dirty="0"/>
          </a:p>
        </p:txBody>
      </p:sp>
      <p:sp>
        <p:nvSpPr>
          <p:cNvPr id="34" name="テキスト ボックス 33">
            <a:extLst>
              <a:ext uri="{FF2B5EF4-FFF2-40B4-BE49-F238E27FC236}">
                <a16:creationId xmlns:a16="http://schemas.microsoft.com/office/drawing/2014/main" xmlns="" id="{59E4CC4D-0AB0-421C-B382-83B338CA41EF}"/>
              </a:ext>
            </a:extLst>
          </p:cNvPr>
          <p:cNvSpPr txBox="1"/>
          <p:nvPr/>
        </p:nvSpPr>
        <p:spPr>
          <a:xfrm>
            <a:off x="107504" y="3614534"/>
            <a:ext cx="8923828" cy="338554"/>
          </a:xfrm>
          <a:prstGeom prst="rect">
            <a:avLst/>
          </a:prstGeom>
          <a:noFill/>
          <a:ln>
            <a:noFill/>
          </a:ln>
        </p:spPr>
        <p:txBody>
          <a:bodyPr wrap="square" rtlCol="0">
            <a:spAutoFit/>
          </a:bodyPr>
          <a:lstStyle/>
          <a:p>
            <a:r>
              <a:rPr kumimoji="1" lang="ja-JP" altLang="en-US" sz="1600" dirty="0"/>
              <a:t>■主なご協力依頼事項</a:t>
            </a:r>
            <a:endParaRPr kumimoji="1" lang="en-US" altLang="ja-JP" sz="1600" dirty="0"/>
          </a:p>
        </p:txBody>
      </p:sp>
      <p:sp>
        <p:nvSpPr>
          <p:cNvPr id="30" name="テキスト ボックス 29">
            <a:extLst>
              <a:ext uri="{FF2B5EF4-FFF2-40B4-BE49-F238E27FC236}">
                <a16:creationId xmlns:a16="http://schemas.microsoft.com/office/drawing/2014/main" xmlns="" id="{BA112F0E-81DA-4575-9B57-1AE1D42BB91D}"/>
              </a:ext>
            </a:extLst>
          </p:cNvPr>
          <p:cNvSpPr txBox="1"/>
          <p:nvPr/>
        </p:nvSpPr>
        <p:spPr>
          <a:xfrm>
            <a:off x="1475656" y="1628800"/>
            <a:ext cx="2520280" cy="369332"/>
          </a:xfrm>
          <a:prstGeom prst="rect">
            <a:avLst/>
          </a:prstGeom>
          <a:noFill/>
        </p:spPr>
        <p:txBody>
          <a:bodyPr wrap="square" rtlCol="0">
            <a:spAutoFit/>
          </a:bodyPr>
          <a:lstStyle/>
          <a:p>
            <a:r>
              <a:rPr kumimoji="1" lang="ja-JP" altLang="en-US" dirty="0"/>
              <a:t>研修前</a:t>
            </a:r>
            <a:r>
              <a:rPr kumimoji="1" lang="ja-JP" altLang="en-US" sz="1400" dirty="0"/>
              <a:t>（</a:t>
            </a:r>
            <a:r>
              <a:rPr kumimoji="1" lang="en-US" altLang="ja-JP" sz="1400" dirty="0"/>
              <a:t>2</a:t>
            </a:r>
            <a:r>
              <a:rPr kumimoji="1" lang="ja-JP" altLang="en-US" sz="1400" dirty="0"/>
              <a:t>週間前～目安）</a:t>
            </a:r>
          </a:p>
        </p:txBody>
      </p:sp>
      <p:sp>
        <p:nvSpPr>
          <p:cNvPr id="3" name="スライド番号プレースホルダー 2"/>
          <p:cNvSpPr>
            <a:spLocks noGrp="1"/>
          </p:cNvSpPr>
          <p:nvPr>
            <p:ph type="sldNum" sz="quarter" idx="12"/>
          </p:nvPr>
        </p:nvSpPr>
        <p:spPr/>
        <p:txBody>
          <a:bodyPr/>
          <a:lstStyle/>
          <a:p>
            <a:fld id="{EEDB8509-CC2C-4EC7-9C2E-996B98B58898}" type="slidenum">
              <a:rPr kumimoji="1" lang="ja-JP" altLang="en-US" smtClean="0"/>
              <a:pPr/>
              <a:t>14</a:t>
            </a:fld>
            <a:endParaRPr kumimoji="1" lang="ja-JP" altLang="en-US"/>
          </a:p>
        </p:txBody>
      </p:sp>
    </p:spTree>
    <p:extLst>
      <p:ext uri="{BB962C8B-B14F-4D97-AF65-F5344CB8AC3E}">
        <p14:creationId xmlns:p14="http://schemas.microsoft.com/office/powerpoint/2010/main" val="136553846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矢印: 下 4">
            <a:extLst>
              <a:ext uri="{FF2B5EF4-FFF2-40B4-BE49-F238E27FC236}">
                <a16:creationId xmlns:a16="http://schemas.microsoft.com/office/drawing/2014/main" xmlns="" id="{B5A40B6A-055C-433A-828E-27F1F8891949}"/>
              </a:ext>
            </a:extLst>
          </p:cNvPr>
          <p:cNvSpPr/>
          <p:nvPr/>
        </p:nvSpPr>
        <p:spPr>
          <a:xfrm>
            <a:off x="4450424" y="1772816"/>
            <a:ext cx="248790" cy="4599902"/>
          </a:xfrm>
          <a:prstGeom prst="downArrow">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3.5 </a:t>
            </a:r>
            <a:r>
              <a:rPr lang="ja-JP" altLang="en-US" dirty="0">
                <a:latin typeface="+mn-ea"/>
                <a:ea typeface="+mn-ea"/>
              </a:rPr>
              <a:t>研修ポータルサイトについて</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3.</a:t>
            </a:r>
            <a:r>
              <a:rPr lang="ja-JP" altLang="en-US" sz="1200" dirty="0">
                <a:latin typeface="+mn-ea"/>
                <a:ea typeface="+mn-ea"/>
              </a:rPr>
              <a:t>ご協力依頼事項</a:t>
            </a:r>
          </a:p>
        </p:txBody>
      </p:sp>
      <p:sp>
        <p:nvSpPr>
          <p:cNvPr id="19" name="テキスト ボックス 18">
            <a:extLst>
              <a:ext uri="{FF2B5EF4-FFF2-40B4-BE49-F238E27FC236}">
                <a16:creationId xmlns:a16="http://schemas.microsoft.com/office/drawing/2014/main" xmlns="" id="{33ABDE64-E127-4810-B682-080AED11321C}"/>
              </a:ext>
            </a:extLst>
          </p:cNvPr>
          <p:cNvSpPr txBox="1"/>
          <p:nvPr/>
        </p:nvSpPr>
        <p:spPr>
          <a:xfrm>
            <a:off x="107504" y="836712"/>
            <a:ext cx="8923828" cy="400110"/>
          </a:xfrm>
          <a:prstGeom prst="rect">
            <a:avLst/>
          </a:prstGeom>
          <a:noFill/>
        </p:spPr>
        <p:txBody>
          <a:bodyPr wrap="square" rtlCol="0">
            <a:spAutoFit/>
          </a:bodyPr>
          <a:lstStyle/>
          <a:p>
            <a:r>
              <a:rPr kumimoji="1" lang="ja-JP" altLang="en-US" sz="2000" dirty="0"/>
              <a:t>研修ポータルサイトは</a:t>
            </a:r>
            <a:r>
              <a:rPr kumimoji="1" lang="en-US" altLang="ja-JP" sz="2000" dirty="0"/>
              <a:t>2018</a:t>
            </a:r>
            <a:r>
              <a:rPr kumimoji="1" lang="ja-JP" altLang="en-US" sz="2000" dirty="0"/>
              <a:t>年</a:t>
            </a:r>
            <a:r>
              <a:rPr kumimoji="1" lang="en-US" altLang="ja-JP" sz="2000" dirty="0"/>
              <a:t>11</a:t>
            </a:r>
            <a:r>
              <a:rPr kumimoji="1" lang="ja-JP" altLang="en-US" sz="2000" dirty="0"/>
              <a:t>月</a:t>
            </a:r>
            <a:r>
              <a:rPr kumimoji="1" lang="en-US" altLang="ja-JP" sz="2000" dirty="0"/>
              <a:t>1</a:t>
            </a:r>
            <a:r>
              <a:rPr kumimoji="1" lang="ja-JP" altLang="en-US" sz="2000" dirty="0"/>
              <a:t>日より稼働予定。順次コンテンツを拡大します。</a:t>
            </a:r>
            <a:endParaRPr kumimoji="1" lang="en-US" altLang="ja-JP" sz="2000" dirty="0"/>
          </a:p>
        </p:txBody>
      </p:sp>
      <p:sp>
        <p:nvSpPr>
          <p:cNvPr id="3" name="四角形: 角を丸くする 2">
            <a:extLst>
              <a:ext uri="{FF2B5EF4-FFF2-40B4-BE49-F238E27FC236}">
                <a16:creationId xmlns:a16="http://schemas.microsoft.com/office/drawing/2014/main" xmlns="" id="{E2BA554F-A039-490A-B85B-47A0BE50FC96}"/>
              </a:ext>
            </a:extLst>
          </p:cNvPr>
          <p:cNvSpPr/>
          <p:nvPr/>
        </p:nvSpPr>
        <p:spPr>
          <a:xfrm>
            <a:off x="4378416" y="1628776"/>
            <a:ext cx="2353824" cy="288032"/>
          </a:xfrm>
          <a:prstGeom prst="round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dirty="0"/>
              <a:t>2018/11/1</a:t>
            </a:r>
            <a:r>
              <a:rPr kumimoji="1" lang="ja-JP" altLang="en-US" dirty="0"/>
              <a:t>（木）</a:t>
            </a:r>
          </a:p>
        </p:txBody>
      </p:sp>
      <p:sp>
        <p:nvSpPr>
          <p:cNvPr id="4" name="テキスト ボックス 3">
            <a:extLst>
              <a:ext uri="{FF2B5EF4-FFF2-40B4-BE49-F238E27FC236}">
                <a16:creationId xmlns:a16="http://schemas.microsoft.com/office/drawing/2014/main" xmlns="" id="{E1B9B0E7-5441-4445-8B26-C6F8E3F74666}"/>
              </a:ext>
            </a:extLst>
          </p:cNvPr>
          <p:cNvSpPr txBox="1"/>
          <p:nvPr/>
        </p:nvSpPr>
        <p:spPr>
          <a:xfrm>
            <a:off x="4666448" y="1932708"/>
            <a:ext cx="4248472" cy="338554"/>
          </a:xfrm>
          <a:prstGeom prst="rect">
            <a:avLst/>
          </a:prstGeom>
          <a:noFill/>
        </p:spPr>
        <p:txBody>
          <a:bodyPr wrap="square" rtlCol="0">
            <a:spAutoFit/>
          </a:bodyPr>
          <a:lstStyle/>
          <a:p>
            <a:r>
              <a:rPr kumimoji="1" lang="ja-JP" altLang="en-US" sz="1600" dirty="0"/>
              <a:t>オープンデータ化支援研修実施マニュアル公開</a:t>
            </a:r>
          </a:p>
        </p:txBody>
      </p:sp>
      <p:sp>
        <p:nvSpPr>
          <p:cNvPr id="32" name="四角形: 角を丸くする 31">
            <a:extLst>
              <a:ext uri="{FF2B5EF4-FFF2-40B4-BE49-F238E27FC236}">
                <a16:creationId xmlns:a16="http://schemas.microsoft.com/office/drawing/2014/main" xmlns="" id="{8AF681DF-F654-40C5-BFD8-8CBAF4DC0A55}"/>
              </a:ext>
            </a:extLst>
          </p:cNvPr>
          <p:cNvSpPr/>
          <p:nvPr/>
        </p:nvSpPr>
        <p:spPr>
          <a:xfrm>
            <a:off x="4378416" y="2570595"/>
            <a:ext cx="2353824" cy="288032"/>
          </a:xfrm>
          <a:prstGeom prst="round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dirty="0"/>
              <a:t>2018/11/7</a:t>
            </a:r>
            <a:r>
              <a:rPr kumimoji="1" lang="ja-JP" altLang="en-US" dirty="0"/>
              <a:t>（水）</a:t>
            </a:r>
          </a:p>
        </p:txBody>
      </p:sp>
      <p:sp>
        <p:nvSpPr>
          <p:cNvPr id="33" name="テキスト ボックス 32">
            <a:extLst>
              <a:ext uri="{FF2B5EF4-FFF2-40B4-BE49-F238E27FC236}">
                <a16:creationId xmlns:a16="http://schemas.microsoft.com/office/drawing/2014/main" xmlns="" id="{B919D3D6-D9DA-420D-9A31-891AD2E84F97}"/>
              </a:ext>
            </a:extLst>
          </p:cNvPr>
          <p:cNvSpPr txBox="1"/>
          <p:nvPr/>
        </p:nvSpPr>
        <p:spPr>
          <a:xfrm>
            <a:off x="4666448" y="2873311"/>
            <a:ext cx="4248472" cy="338554"/>
          </a:xfrm>
          <a:prstGeom prst="rect">
            <a:avLst/>
          </a:prstGeom>
          <a:noFill/>
        </p:spPr>
        <p:txBody>
          <a:bodyPr wrap="square" rtlCol="0">
            <a:spAutoFit/>
          </a:bodyPr>
          <a:lstStyle/>
          <a:p>
            <a:r>
              <a:rPr kumimoji="1" lang="ja-JP" altLang="en-US" sz="1600" dirty="0"/>
              <a:t>オープンデータ化支援研修教材（予習用）公開</a:t>
            </a:r>
          </a:p>
        </p:txBody>
      </p:sp>
      <p:sp>
        <p:nvSpPr>
          <p:cNvPr id="34" name="四角形: 角を丸くする 33">
            <a:extLst>
              <a:ext uri="{FF2B5EF4-FFF2-40B4-BE49-F238E27FC236}">
                <a16:creationId xmlns:a16="http://schemas.microsoft.com/office/drawing/2014/main" xmlns="" id="{A544679F-6563-45B6-8AFF-798A5EA2E552}"/>
              </a:ext>
            </a:extLst>
          </p:cNvPr>
          <p:cNvSpPr/>
          <p:nvPr/>
        </p:nvSpPr>
        <p:spPr>
          <a:xfrm>
            <a:off x="4378416" y="3512414"/>
            <a:ext cx="2353824" cy="288032"/>
          </a:xfrm>
          <a:prstGeom prst="round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dirty="0"/>
              <a:t>2018/11/19</a:t>
            </a:r>
            <a:r>
              <a:rPr kumimoji="1" lang="ja-JP" altLang="en-US" dirty="0"/>
              <a:t>（月）</a:t>
            </a:r>
          </a:p>
        </p:txBody>
      </p:sp>
      <p:sp>
        <p:nvSpPr>
          <p:cNvPr id="35" name="四角形: 角を丸くする 34">
            <a:extLst>
              <a:ext uri="{FF2B5EF4-FFF2-40B4-BE49-F238E27FC236}">
                <a16:creationId xmlns:a16="http://schemas.microsoft.com/office/drawing/2014/main" xmlns="" id="{20368E8C-C140-4449-8F2D-949FD82650A0}"/>
              </a:ext>
            </a:extLst>
          </p:cNvPr>
          <p:cNvSpPr/>
          <p:nvPr/>
        </p:nvSpPr>
        <p:spPr>
          <a:xfrm>
            <a:off x="4932040" y="4454233"/>
            <a:ext cx="3240000" cy="288032"/>
          </a:xfrm>
          <a:prstGeom prst="roundRect">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t>＜参考＞</a:t>
            </a:r>
            <a:r>
              <a:rPr kumimoji="1" lang="en-US" altLang="ja-JP" dirty="0"/>
              <a:t>2018/11/22</a:t>
            </a:r>
            <a:r>
              <a:rPr kumimoji="1" lang="ja-JP" altLang="en-US" dirty="0"/>
              <a:t>（木）</a:t>
            </a:r>
          </a:p>
        </p:txBody>
      </p:sp>
      <p:sp>
        <p:nvSpPr>
          <p:cNvPr id="15" name="テキスト ボックス 14">
            <a:extLst>
              <a:ext uri="{FF2B5EF4-FFF2-40B4-BE49-F238E27FC236}">
                <a16:creationId xmlns:a16="http://schemas.microsoft.com/office/drawing/2014/main" xmlns="" id="{944F486B-3E97-4561-BD75-A79444C70B84}"/>
              </a:ext>
            </a:extLst>
          </p:cNvPr>
          <p:cNvSpPr txBox="1"/>
          <p:nvPr/>
        </p:nvSpPr>
        <p:spPr>
          <a:xfrm>
            <a:off x="4666448" y="3804916"/>
            <a:ext cx="4248472" cy="338554"/>
          </a:xfrm>
          <a:prstGeom prst="rect">
            <a:avLst/>
          </a:prstGeom>
          <a:noFill/>
        </p:spPr>
        <p:txBody>
          <a:bodyPr wrap="square" rtlCol="0">
            <a:spAutoFit/>
          </a:bodyPr>
          <a:lstStyle/>
          <a:p>
            <a:r>
              <a:rPr kumimoji="1" lang="ja-JP" altLang="en-US" sz="1600" dirty="0"/>
              <a:t>オープンデータ化支援研修教材（当日用）公開</a:t>
            </a:r>
          </a:p>
        </p:txBody>
      </p:sp>
      <p:sp>
        <p:nvSpPr>
          <p:cNvPr id="16" name="テキスト ボックス 15">
            <a:extLst>
              <a:ext uri="{FF2B5EF4-FFF2-40B4-BE49-F238E27FC236}">
                <a16:creationId xmlns:a16="http://schemas.microsoft.com/office/drawing/2014/main" xmlns="" id="{83028F57-0D03-4A96-8AE8-365AF0A573BB}"/>
              </a:ext>
            </a:extLst>
          </p:cNvPr>
          <p:cNvSpPr txBox="1"/>
          <p:nvPr/>
        </p:nvSpPr>
        <p:spPr>
          <a:xfrm>
            <a:off x="5220072" y="4746630"/>
            <a:ext cx="4248472" cy="338554"/>
          </a:xfrm>
          <a:prstGeom prst="rect">
            <a:avLst/>
          </a:prstGeom>
          <a:noFill/>
        </p:spPr>
        <p:txBody>
          <a:bodyPr wrap="square" rtlCol="0">
            <a:spAutoFit/>
          </a:bodyPr>
          <a:lstStyle/>
          <a:p>
            <a:r>
              <a:rPr kumimoji="1" lang="ja-JP" altLang="en-US" sz="1600" dirty="0"/>
              <a:t>オープンデータ化支援研修開始</a:t>
            </a:r>
          </a:p>
        </p:txBody>
      </p:sp>
      <p:sp>
        <p:nvSpPr>
          <p:cNvPr id="17" name="四角形: 角を丸くする 16">
            <a:extLst>
              <a:ext uri="{FF2B5EF4-FFF2-40B4-BE49-F238E27FC236}">
                <a16:creationId xmlns:a16="http://schemas.microsoft.com/office/drawing/2014/main" xmlns="" id="{A15E74A0-4851-406A-8BD1-E37BD5FB670C}"/>
              </a:ext>
            </a:extLst>
          </p:cNvPr>
          <p:cNvSpPr/>
          <p:nvPr/>
        </p:nvSpPr>
        <p:spPr>
          <a:xfrm>
            <a:off x="4378416" y="5396052"/>
            <a:ext cx="2353824" cy="288032"/>
          </a:xfrm>
          <a:prstGeom prst="round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dirty="0"/>
              <a:t>2018/12/3</a:t>
            </a:r>
            <a:r>
              <a:rPr kumimoji="1" lang="ja-JP" altLang="en-US" dirty="0"/>
              <a:t>（月）</a:t>
            </a:r>
          </a:p>
        </p:txBody>
      </p:sp>
      <p:sp>
        <p:nvSpPr>
          <p:cNvPr id="18" name="テキスト ボックス 17">
            <a:extLst>
              <a:ext uri="{FF2B5EF4-FFF2-40B4-BE49-F238E27FC236}">
                <a16:creationId xmlns:a16="http://schemas.microsoft.com/office/drawing/2014/main" xmlns="" id="{1A0D9252-3FB4-4C14-BF4C-FDC344D9050D}"/>
              </a:ext>
            </a:extLst>
          </p:cNvPr>
          <p:cNvSpPr txBox="1"/>
          <p:nvPr/>
        </p:nvSpPr>
        <p:spPr>
          <a:xfrm>
            <a:off x="4666448" y="5694908"/>
            <a:ext cx="4364884" cy="769441"/>
          </a:xfrm>
          <a:prstGeom prst="rect">
            <a:avLst/>
          </a:prstGeom>
          <a:noFill/>
        </p:spPr>
        <p:txBody>
          <a:bodyPr wrap="square" rtlCol="0">
            <a:spAutoFit/>
          </a:bodyPr>
          <a:lstStyle/>
          <a:p>
            <a:r>
              <a:rPr kumimoji="1" lang="en-US" altLang="ja-JP" sz="1600" dirty="0"/>
              <a:t>e-learning</a:t>
            </a:r>
            <a:r>
              <a:rPr kumimoji="1" lang="ja-JP" altLang="en-US" sz="1600" dirty="0"/>
              <a:t>公開</a:t>
            </a:r>
            <a:endParaRPr kumimoji="1" lang="en-US" altLang="ja-JP" sz="1600" dirty="0"/>
          </a:p>
          <a:p>
            <a:r>
              <a:rPr kumimoji="1" lang="ja-JP" altLang="en-US" sz="1400" dirty="0"/>
              <a:t>　・教材のダウンロードによる学習です。</a:t>
            </a:r>
            <a:endParaRPr kumimoji="1" lang="en-US" altLang="ja-JP" sz="1400" dirty="0"/>
          </a:p>
          <a:p>
            <a:r>
              <a:rPr kumimoji="1" lang="ja-JP" altLang="en-US" sz="1400" dirty="0"/>
              <a:t>　・支援研修より幅広い内容の教材を提供します。</a:t>
            </a:r>
            <a:endParaRPr kumimoji="1" lang="en-US" altLang="ja-JP" sz="1400" dirty="0"/>
          </a:p>
        </p:txBody>
      </p:sp>
      <p:sp>
        <p:nvSpPr>
          <p:cNvPr id="2" name="テキスト ボックス 1">
            <a:extLst>
              <a:ext uri="{FF2B5EF4-FFF2-40B4-BE49-F238E27FC236}">
                <a16:creationId xmlns:a16="http://schemas.microsoft.com/office/drawing/2014/main" xmlns="" id="{533B6768-6034-4B19-A05A-126A78D344DB}"/>
              </a:ext>
            </a:extLst>
          </p:cNvPr>
          <p:cNvSpPr txBox="1"/>
          <p:nvPr/>
        </p:nvSpPr>
        <p:spPr>
          <a:xfrm>
            <a:off x="4211960" y="1290246"/>
            <a:ext cx="4642625" cy="338554"/>
          </a:xfrm>
          <a:prstGeom prst="rect">
            <a:avLst/>
          </a:prstGeom>
          <a:noFill/>
        </p:spPr>
        <p:txBody>
          <a:bodyPr wrap="square" rtlCol="0">
            <a:spAutoFit/>
          </a:bodyPr>
          <a:lstStyle/>
          <a:p>
            <a:r>
              <a:rPr kumimoji="1" lang="ja-JP" altLang="en-US" sz="1600" dirty="0"/>
              <a:t>＜予定スケジュール（変更となる場合があります）＞</a:t>
            </a:r>
          </a:p>
        </p:txBody>
      </p:sp>
      <p:pic>
        <p:nvPicPr>
          <p:cNvPr id="20" name="図 19">
            <a:extLst>
              <a:ext uri="{FF2B5EF4-FFF2-40B4-BE49-F238E27FC236}">
                <a16:creationId xmlns:a16="http://schemas.microsoft.com/office/drawing/2014/main" xmlns="" id="{29F61145-F21C-4F83-9D82-90F4F5F5BB48}"/>
              </a:ext>
            </a:extLst>
          </p:cNvPr>
          <p:cNvPicPr>
            <a:picLocks noChangeAspect="1"/>
          </p:cNvPicPr>
          <p:nvPr/>
        </p:nvPicPr>
        <p:blipFill>
          <a:blip r:embed="rId3" cstate="print">
            <a:extLst>
              <a:ext uri="{28A0092B-C50C-407E-A947-70E740481C1C}">
                <a14:useLocalDpi xmlns:a14="http://schemas.microsoft.com/office/drawing/2010/main"/>
              </a:ext>
            </a:extLst>
          </a:blip>
          <a:stretch>
            <a:fillRect/>
          </a:stretch>
        </p:blipFill>
        <p:spPr>
          <a:xfrm>
            <a:off x="242634" y="1700808"/>
            <a:ext cx="3409842" cy="2556057"/>
          </a:xfrm>
          <a:prstGeom prst="rect">
            <a:avLst/>
          </a:prstGeom>
          <a:ln>
            <a:solidFill>
              <a:schemeClr val="tx1"/>
            </a:solidFill>
          </a:ln>
        </p:spPr>
      </p:pic>
      <p:pic>
        <p:nvPicPr>
          <p:cNvPr id="21" name="図 20">
            <a:extLst>
              <a:ext uri="{FF2B5EF4-FFF2-40B4-BE49-F238E27FC236}">
                <a16:creationId xmlns:a16="http://schemas.microsoft.com/office/drawing/2014/main" xmlns="" id="{3282B862-0DFA-47B7-8AA8-5DC2B85BB843}"/>
              </a:ext>
            </a:extLst>
          </p:cNvPr>
          <p:cNvPicPr>
            <a:picLocks noChangeAspect="1"/>
          </p:cNvPicPr>
          <p:nvPr/>
        </p:nvPicPr>
        <p:blipFill>
          <a:blip r:embed="rId4" cstate="print">
            <a:extLst>
              <a:ext uri="{28A0092B-C50C-407E-A947-70E740481C1C}">
                <a14:useLocalDpi xmlns:a14="http://schemas.microsoft.com/office/drawing/2010/main"/>
              </a:ext>
            </a:extLst>
          </a:blip>
          <a:stretch>
            <a:fillRect/>
          </a:stretch>
        </p:blipFill>
        <p:spPr>
          <a:xfrm>
            <a:off x="611560" y="3459062"/>
            <a:ext cx="3429868" cy="2283023"/>
          </a:xfrm>
          <a:prstGeom prst="rect">
            <a:avLst/>
          </a:prstGeom>
          <a:ln>
            <a:solidFill>
              <a:schemeClr val="tx1"/>
            </a:solidFill>
          </a:ln>
        </p:spPr>
      </p:pic>
      <p:sp>
        <p:nvSpPr>
          <p:cNvPr id="22" name="テキスト ボックス 21">
            <a:extLst>
              <a:ext uri="{FF2B5EF4-FFF2-40B4-BE49-F238E27FC236}">
                <a16:creationId xmlns:a16="http://schemas.microsoft.com/office/drawing/2014/main" xmlns="" id="{00265DE7-D9AF-44C8-8E3D-023F947F592F}"/>
              </a:ext>
            </a:extLst>
          </p:cNvPr>
          <p:cNvSpPr txBox="1"/>
          <p:nvPr/>
        </p:nvSpPr>
        <p:spPr>
          <a:xfrm>
            <a:off x="175713" y="1290246"/>
            <a:ext cx="4642625" cy="338554"/>
          </a:xfrm>
          <a:prstGeom prst="rect">
            <a:avLst/>
          </a:prstGeom>
          <a:noFill/>
        </p:spPr>
        <p:txBody>
          <a:bodyPr wrap="square" rtlCol="0">
            <a:spAutoFit/>
          </a:bodyPr>
          <a:lstStyle/>
          <a:p>
            <a:r>
              <a:rPr kumimoji="1" lang="ja-JP" altLang="en-US" sz="1600" dirty="0"/>
              <a:t>＜画面イメージ＞</a:t>
            </a:r>
          </a:p>
        </p:txBody>
      </p:sp>
      <p:sp>
        <p:nvSpPr>
          <p:cNvPr id="8" name="スライド番号プレースホルダー 7"/>
          <p:cNvSpPr>
            <a:spLocks noGrp="1"/>
          </p:cNvSpPr>
          <p:nvPr>
            <p:ph type="sldNum" sz="quarter" idx="12"/>
          </p:nvPr>
        </p:nvSpPr>
        <p:spPr/>
        <p:txBody>
          <a:bodyPr/>
          <a:lstStyle/>
          <a:p>
            <a:fld id="{EEDB8509-CC2C-4EC7-9C2E-996B98B58898}" type="slidenum">
              <a:rPr kumimoji="1" lang="ja-JP" altLang="en-US" smtClean="0"/>
              <a:pPr/>
              <a:t>15</a:t>
            </a:fld>
            <a:endParaRPr kumimoji="1" lang="ja-JP" altLang="en-US"/>
          </a:p>
        </p:txBody>
      </p:sp>
    </p:spTree>
    <p:extLst>
      <p:ext uri="{BB962C8B-B14F-4D97-AF65-F5344CB8AC3E}">
        <p14:creationId xmlns:p14="http://schemas.microsoft.com/office/powerpoint/2010/main" val="327007155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正方形/長方形 11"/>
          <p:cNvSpPr>
            <a:spLocks noChangeArrowheads="1"/>
          </p:cNvSpPr>
          <p:nvPr/>
        </p:nvSpPr>
        <p:spPr bwMode="gray">
          <a:xfrm>
            <a:off x="251520" y="2771636"/>
            <a:ext cx="8640000" cy="109537"/>
          </a:xfrm>
          <a:prstGeom prst="rect">
            <a:avLst/>
          </a:prstGeom>
          <a:gradFill flip="none" rotWithShape="1">
            <a:gsLst>
              <a:gs pos="0">
                <a:srgbClr val="B5C7E7">
                  <a:shade val="30000"/>
                  <a:satMod val="115000"/>
                </a:srgbClr>
              </a:gs>
              <a:gs pos="50000">
                <a:srgbClr val="B5C7E7">
                  <a:shade val="67500"/>
                  <a:satMod val="115000"/>
                </a:srgbClr>
              </a:gs>
              <a:gs pos="100000">
                <a:srgbClr val="B5C7E7">
                  <a:shade val="100000"/>
                  <a:satMod val="115000"/>
                </a:srgbClr>
              </a:gs>
            </a:gsLst>
            <a:lin ang="108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endParaRPr lang="ja-JP" altLang="en-US"/>
          </a:p>
        </p:txBody>
      </p:sp>
      <p:sp>
        <p:nvSpPr>
          <p:cNvPr id="7" name="テキスト ボックス 6"/>
          <p:cNvSpPr txBox="1"/>
          <p:nvPr/>
        </p:nvSpPr>
        <p:spPr>
          <a:xfrm>
            <a:off x="899592" y="3212976"/>
            <a:ext cx="5328592" cy="400110"/>
          </a:xfrm>
          <a:prstGeom prst="rect">
            <a:avLst/>
          </a:prstGeom>
          <a:noFill/>
        </p:spPr>
        <p:txBody>
          <a:bodyPr wrap="square" rtlCol="0">
            <a:spAutoFit/>
          </a:bodyPr>
          <a:lstStyle/>
          <a:p>
            <a:r>
              <a:rPr kumimoji="1" lang="ja-JP" altLang="en-US" sz="2000" dirty="0"/>
              <a:t>オープンデータ化支援研修の進め方</a:t>
            </a:r>
          </a:p>
        </p:txBody>
      </p:sp>
      <p:sp>
        <p:nvSpPr>
          <p:cNvPr id="8" name="Text Box 35"/>
          <p:cNvSpPr txBox="1">
            <a:spLocks noChangeArrowheads="1"/>
          </p:cNvSpPr>
          <p:nvPr/>
        </p:nvSpPr>
        <p:spPr bwMode="gray">
          <a:xfrm>
            <a:off x="561975" y="2153703"/>
            <a:ext cx="995785" cy="553998"/>
          </a:xfrm>
          <a:prstGeom prst="rect">
            <a:avLst/>
          </a:prstGeom>
          <a:noFill/>
          <a:ln w="9525">
            <a:noFill/>
            <a:miter lim="800000"/>
            <a:headEnd/>
            <a:tailEnd/>
          </a:ln>
          <a:effectLst/>
        </p:spPr>
        <p:txBody>
          <a:bodyPr wrap="none">
            <a:spAutoFit/>
          </a:bodyPr>
          <a:lstStyle/>
          <a:p>
            <a:pPr>
              <a:lnSpc>
                <a:spcPct val="100000"/>
              </a:lnSpc>
            </a:pPr>
            <a:r>
              <a:rPr lang="en-US" altLang="ja-JP" sz="3000" dirty="0">
                <a:solidFill>
                  <a:schemeClr val="tx1"/>
                </a:solidFill>
                <a:latin typeface="+mj-lt"/>
                <a:ea typeface="Arial Unicode MS" pitchFamily="50" charset="-128"/>
                <a:cs typeface="Arial Unicode MS" pitchFamily="50" charset="-128"/>
              </a:rPr>
              <a:t>END</a:t>
            </a:r>
          </a:p>
        </p:txBody>
      </p:sp>
      <p:sp>
        <p:nvSpPr>
          <p:cNvPr id="3" name="スライド番号プレースホルダー 2"/>
          <p:cNvSpPr>
            <a:spLocks noGrp="1"/>
          </p:cNvSpPr>
          <p:nvPr>
            <p:ph type="sldNum" sz="quarter" idx="12"/>
          </p:nvPr>
        </p:nvSpPr>
        <p:spPr/>
        <p:txBody>
          <a:bodyPr/>
          <a:lstStyle/>
          <a:p>
            <a:fld id="{EEDB8509-CC2C-4EC7-9C2E-996B98B58898}" type="slidenum">
              <a:rPr kumimoji="1" lang="ja-JP" altLang="en-US" smtClean="0"/>
              <a:t>16</a:t>
            </a:fld>
            <a:endParaRPr kumimoji="1" lang="ja-JP" altLang="en-US"/>
          </a:p>
        </p:txBody>
      </p:sp>
    </p:spTree>
    <p:extLst>
      <p:ext uri="{BB962C8B-B14F-4D97-AF65-F5344CB8AC3E}">
        <p14:creationId xmlns:p14="http://schemas.microsoft.com/office/powerpoint/2010/main" val="382276278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 Box 29">
            <a:extLst>
              <a:ext uri="{FF2B5EF4-FFF2-40B4-BE49-F238E27FC236}">
                <a16:creationId xmlns:a16="http://schemas.microsoft.com/office/drawing/2014/main" xmlns="" id="{8FB1291F-8409-42A7-9AED-FB8796037451}"/>
              </a:ext>
            </a:extLst>
          </p:cNvPr>
          <p:cNvSpPr txBox="1">
            <a:spLocks noChangeArrowheads="1"/>
          </p:cNvSpPr>
          <p:nvPr/>
        </p:nvSpPr>
        <p:spPr bwMode="gray">
          <a:xfrm>
            <a:off x="566738" y="3178636"/>
            <a:ext cx="4059125" cy="430887"/>
          </a:xfrm>
          <a:prstGeom prst="rect">
            <a:avLst/>
          </a:prstGeom>
          <a:noFill/>
          <a:ln w="9525">
            <a:noFill/>
            <a:miter lim="800000"/>
            <a:headEnd/>
            <a:tailEnd/>
          </a:ln>
          <a:effectLst/>
        </p:spPr>
        <p:txBody>
          <a:bodyPr wrap="none">
            <a:spAutoFit/>
          </a:bodyPr>
          <a:lstStyle/>
          <a:p>
            <a:pPr>
              <a:lnSpc>
                <a:spcPct val="100000"/>
              </a:lnSpc>
            </a:pPr>
            <a:r>
              <a:rPr lang="ja-JP" altLang="en-US" sz="2200" dirty="0">
                <a:solidFill>
                  <a:schemeClr val="tx1"/>
                </a:solidFill>
                <a:latin typeface="+mj-ea"/>
                <a:ea typeface="+mj-ea"/>
              </a:rPr>
              <a:t>１</a:t>
            </a:r>
            <a:r>
              <a:rPr lang="en-US" altLang="ja-JP" sz="2200" dirty="0">
                <a:solidFill>
                  <a:schemeClr val="tx1"/>
                </a:solidFill>
                <a:latin typeface="+mj-ea"/>
                <a:ea typeface="+mj-ea"/>
              </a:rPr>
              <a:t>.</a:t>
            </a:r>
            <a:r>
              <a:rPr lang="ja-JP" altLang="en-US" sz="2200" dirty="0">
                <a:solidFill>
                  <a:schemeClr val="tx1"/>
                </a:solidFill>
                <a:latin typeface="+mj-ea"/>
                <a:ea typeface="+mj-ea"/>
              </a:rPr>
              <a:t> オープンデータ化支援研修とは</a:t>
            </a:r>
          </a:p>
        </p:txBody>
      </p:sp>
      <p:sp>
        <p:nvSpPr>
          <p:cNvPr id="7" name="Text Box 31">
            <a:extLst>
              <a:ext uri="{FF2B5EF4-FFF2-40B4-BE49-F238E27FC236}">
                <a16:creationId xmlns:a16="http://schemas.microsoft.com/office/drawing/2014/main" xmlns="" id="{2AA45135-99A0-4D96-8159-29900E9825E7}"/>
              </a:ext>
            </a:extLst>
          </p:cNvPr>
          <p:cNvSpPr txBox="1">
            <a:spLocks noChangeArrowheads="1"/>
          </p:cNvSpPr>
          <p:nvPr/>
        </p:nvSpPr>
        <p:spPr bwMode="gray">
          <a:xfrm>
            <a:off x="566738" y="3677429"/>
            <a:ext cx="4624984" cy="430887"/>
          </a:xfrm>
          <a:prstGeom prst="rect">
            <a:avLst/>
          </a:prstGeom>
          <a:noFill/>
          <a:ln w="9525">
            <a:noFill/>
            <a:miter lim="800000"/>
            <a:headEnd/>
            <a:tailEnd/>
          </a:ln>
          <a:effectLst/>
        </p:spPr>
        <p:txBody>
          <a:bodyPr wrap="none">
            <a:spAutoFit/>
          </a:bodyPr>
          <a:lstStyle/>
          <a:p>
            <a:pPr>
              <a:lnSpc>
                <a:spcPct val="100000"/>
              </a:lnSpc>
            </a:pPr>
            <a:r>
              <a:rPr lang="ja-JP" altLang="en-US" sz="2200" dirty="0">
                <a:latin typeface="+mj-ea"/>
                <a:ea typeface="+mj-ea"/>
              </a:rPr>
              <a:t>２</a:t>
            </a:r>
            <a:r>
              <a:rPr lang="en-US" altLang="ja-JP" sz="2200" dirty="0">
                <a:latin typeface="+mj-ea"/>
                <a:ea typeface="+mj-ea"/>
              </a:rPr>
              <a:t>.</a:t>
            </a:r>
            <a:r>
              <a:rPr lang="ja-JP" altLang="en-US" sz="2200" dirty="0">
                <a:latin typeface="+mj-ea"/>
                <a:ea typeface="+mj-ea"/>
              </a:rPr>
              <a:t> オープンデータ化支援研修の進め方</a:t>
            </a:r>
          </a:p>
        </p:txBody>
      </p:sp>
      <p:sp>
        <p:nvSpPr>
          <p:cNvPr id="8" name="Text Box 31">
            <a:extLst>
              <a:ext uri="{FF2B5EF4-FFF2-40B4-BE49-F238E27FC236}">
                <a16:creationId xmlns:a16="http://schemas.microsoft.com/office/drawing/2014/main" xmlns="" id="{481B14C7-A8BD-48B1-9937-DC8AD9C3ADB2}"/>
              </a:ext>
            </a:extLst>
          </p:cNvPr>
          <p:cNvSpPr txBox="1">
            <a:spLocks noChangeArrowheads="1"/>
          </p:cNvSpPr>
          <p:nvPr/>
        </p:nvSpPr>
        <p:spPr bwMode="gray">
          <a:xfrm>
            <a:off x="566738" y="4172729"/>
            <a:ext cx="2569934" cy="430887"/>
          </a:xfrm>
          <a:prstGeom prst="rect">
            <a:avLst/>
          </a:prstGeom>
          <a:noFill/>
          <a:ln w="9525">
            <a:noFill/>
            <a:miter lim="800000"/>
            <a:headEnd/>
            <a:tailEnd/>
          </a:ln>
          <a:effectLst/>
        </p:spPr>
        <p:txBody>
          <a:bodyPr wrap="none">
            <a:spAutoFit/>
          </a:bodyPr>
          <a:lstStyle/>
          <a:p>
            <a:pPr>
              <a:lnSpc>
                <a:spcPct val="100000"/>
              </a:lnSpc>
            </a:pPr>
            <a:r>
              <a:rPr lang="ja-JP" altLang="en-US" sz="2200" dirty="0">
                <a:latin typeface="+mj-ea"/>
                <a:ea typeface="+mj-ea"/>
              </a:rPr>
              <a:t>３</a:t>
            </a:r>
            <a:r>
              <a:rPr lang="en-US" altLang="ja-JP" sz="2200" dirty="0">
                <a:latin typeface="+mj-ea"/>
                <a:ea typeface="+mj-ea"/>
              </a:rPr>
              <a:t>.</a:t>
            </a:r>
            <a:r>
              <a:rPr lang="ja-JP" altLang="en-US" sz="2200" dirty="0">
                <a:latin typeface="+mj-ea"/>
                <a:ea typeface="+mj-ea"/>
              </a:rPr>
              <a:t> ご協力依頼事項</a:t>
            </a:r>
          </a:p>
        </p:txBody>
      </p:sp>
      <p:sp>
        <p:nvSpPr>
          <p:cNvPr id="4" name="スライド番号プレースホルダー 3"/>
          <p:cNvSpPr>
            <a:spLocks noGrp="1"/>
          </p:cNvSpPr>
          <p:nvPr>
            <p:ph type="sldNum" sz="quarter" idx="12"/>
          </p:nvPr>
        </p:nvSpPr>
        <p:spPr/>
        <p:txBody>
          <a:bodyPr/>
          <a:lstStyle/>
          <a:p>
            <a:fld id="{EEDB8509-CC2C-4EC7-9C2E-996B98B58898}" type="slidenum">
              <a:rPr kumimoji="1" lang="ja-JP" altLang="en-US" smtClean="0"/>
              <a:pPr/>
              <a:t>2</a:t>
            </a:fld>
            <a:endParaRPr kumimoji="1" lang="ja-JP" altLang="en-US" dirty="0"/>
          </a:p>
        </p:txBody>
      </p:sp>
    </p:spTree>
    <p:extLst>
      <p:ext uri="{BB962C8B-B14F-4D97-AF65-F5344CB8AC3E}">
        <p14:creationId xmlns:p14="http://schemas.microsoft.com/office/powerpoint/2010/main" val="65672117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Text Box 29">
            <a:extLst>
              <a:ext uri="{FF2B5EF4-FFF2-40B4-BE49-F238E27FC236}">
                <a16:creationId xmlns:a16="http://schemas.microsoft.com/office/drawing/2014/main" xmlns="" id="{8FB1291F-8409-42A7-9AED-FB8796037451}"/>
              </a:ext>
            </a:extLst>
          </p:cNvPr>
          <p:cNvSpPr txBox="1">
            <a:spLocks noChangeArrowheads="1"/>
          </p:cNvSpPr>
          <p:nvPr/>
        </p:nvSpPr>
        <p:spPr bwMode="gray">
          <a:xfrm>
            <a:off x="566738" y="3178636"/>
            <a:ext cx="4059125" cy="430887"/>
          </a:xfrm>
          <a:prstGeom prst="rect">
            <a:avLst/>
          </a:prstGeom>
          <a:noFill/>
          <a:ln w="9525">
            <a:noFill/>
            <a:miter lim="800000"/>
            <a:headEnd/>
            <a:tailEnd/>
          </a:ln>
          <a:effectLst/>
        </p:spPr>
        <p:txBody>
          <a:bodyPr wrap="none">
            <a:spAutoFit/>
          </a:bodyPr>
          <a:lstStyle/>
          <a:p>
            <a:pPr>
              <a:lnSpc>
                <a:spcPct val="100000"/>
              </a:lnSpc>
            </a:pPr>
            <a:r>
              <a:rPr lang="ja-JP" altLang="en-US" sz="2200" dirty="0">
                <a:solidFill>
                  <a:schemeClr val="tx1"/>
                </a:solidFill>
                <a:latin typeface="+mj-ea"/>
                <a:ea typeface="+mj-ea"/>
              </a:rPr>
              <a:t>１</a:t>
            </a:r>
            <a:r>
              <a:rPr lang="en-US" altLang="ja-JP" sz="2200" dirty="0">
                <a:solidFill>
                  <a:schemeClr val="tx1"/>
                </a:solidFill>
                <a:latin typeface="+mj-ea"/>
                <a:ea typeface="+mj-ea"/>
              </a:rPr>
              <a:t>.</a:t>
            </a:r>
            <a:r>
              <a:rPr lang="ja-JP" altLang="en-US" sz="2200" dirty="0">
                <a:solidFill>
                  <a:schemeClr val="tx1"/>
                </a:solidFill>
                <a:latin typeface="+mj-ea"/>
                <a:ea typeface="+mj-ea"/>
              </a:rPr>
              <a:t> オープンデータ化支援研修とは</a:t>
            </a:r>
          </a:p>
        </p:txBody>
      </p:sp>
      <p:sp>
        <p:nvSpPr>
          <p:cNvPr id="15" name="Text Box 31">
            <a:extLst>
              <a:ext uri="{FF2B5EF4-FFF2-40B4-BE49-F238E27FC236}">
                <a16:creationId xmlns:a16="http://schemas.microsoft.com/office/drawing/2014/main" xmlns="" id="{2AA45135-99A0-4D96-8159-29900E9825E7}"/>
              </a:ext>
            </a:extLst>
          </p:cNvPr>
          <p:cNvSpPr txBox="1">
            <a:spLocks noChangeArrowheads="1"/>
          </p:cNvSpPr>
          <p:nvPr/>
        </p:nvSpPr>
        <p:spPr bwMode="gray">
          <a:xfrm>
            <a:off x="566738" y="3677429"/>
            <a:ext cx="4676280" cy="430887"/>
          </a:xfrm>
          <a:prstGeom prst="rect">
            <a:avLst/>
          </a:prstGeom>
          <a:noFill/>
          <a:ln w="9525">
            <a:noFill/>
            <a:miter lim="800000"/>
            <a:headEnd/>
            <a:tailEnd/>
          </a:ln>
          <a:effectLst/>
        </p:spPr>
        <p:txBody>
          <a:bodyPr wrap="none">
            <a:spAutoFit/>
          </a:bodyPr>
          <a:lstStyle/>
          <a:p>
            <a:pPr>
              <a:lnSpc>
                <a:spcPct val="100000"/>
              </a:lnSpc>
            </a:pPr>
            <a:r>
              <a:rPr lang="ja-JP" altLang="en-US" sz="2200" dirty="0">
                <a:solidFill>
                  <a:schemeClr val="bg1">
                    <a:lumMod val="85000"/>
                  </a:schemeClr>
                </a:solidFill>
                <a:latin typeface="+mj-ea"/>
                <a:ea typeface="+mj-ea"/>
              </a:rPr>
              <a:t>２</a:t>
            </a:r>
            <a:r>
              <a:rPr lang="en-US" altLang="ja-JP" sz="2200" dirty="0">
                <a:solidFill>
                  <a:schemeClr val="bg1">
                    <a:lumMod val="85000"/>
                  </a:schemeClr>
                </a:solidFill>
                <a:latin typeface="+mj-ea"/>
                <a:ea typeface="+mj-ea"/>
              </a:rPr>
              <a:t>.</a:t>
            </a:r>
            <a:r>
              <a:rPr lang="ja-JP" altLang="en-US" sz="2200" dirty="0">
                <a:solidFill>
                  <a:schemeClr val="bg1">
                    <a:lumMod val="85000"/>
                  </a:schemeClr>
                </a:solidFill>
                <a:latin typeface="+mj-ea"/>
                <a:ea typeface="+mj-ea"/>
              </a:rPr>
              <a:t> オープンデータ化支援研修の進め方</a:t>
            </a:r>
          </a:p>
        </p:txBody>
      </p:sp>
      <p:sp>
        <p:nvSpPr>
          <p:cNvPr id="16" name="Text Box 31">
            <a:extLst>
              <a:ext uri="{FF2B5EF4-FFF2-40B4-BE49-F238E27FC236}">
                <a16:creationId xmlns:a16="http://schemas.microsoft.com/office/drawing/2014/main" xmlns="" id="{481B14C7-A8BD-48B1-9937-DC8AD9C3ADB2}"/>
              </a:ext>
            </a:extLst>
          </p:cNvPr>
          <p:cNvSpPr txBox="1">
            <a:spLocks noChangeArrowheads="1"/>
          </p:cNvSpPr>
          <p:nvPr/>
        </p:nvSpPr>
        <p:spPr bwMode="gray">
          <a:xfrm>
            <a:off x="566738" y="4172729"/>
            <a:ext cx="2569934" cy="430887"/>
          </a:xfrm>
          <a:prstGeom prst="rect">
            <a:avLst/>
          </a:prstGeom>
          <a:noFill/>
          <a:ln w="9525">
            <a:noFill/>
            <a:miter lim="800000"/>
            <a:headEnd/>
            <a:tailEnd/>
          </a:ln>
          <a:effectLst/>
        </p:spPr>
        <p:txBody>
          <a:bodyPr wrap="none">
            <a:spAutoFit/>
          </a:bodyPr>
          <a:lstStyle/>
          <a:p>
            <a:pPr>
              <a:lnSpc>
                <a:spcPct val="100000"/>
              </a:lnSpc>
            </a:pPr>
            <a:r>
              <a:rPr lang="ja-JP" altLang="en-US" sz="2200" dirty="0">
                <a:solidFill>
                  <a:schemeClr val="bg1">
                    <a:lumMod val="85000"/>
                  </a:schemeClr>
                </a:solidFill>
                <a:latin typeface="+mj-ea"/>
                <a:ea typeface="+mj-ea"/>
              </a:rPr>
              <a:t>３</a:t>
            </a:r>
            <a:r>
              <a:rPr lang="en-US" altLang="ja-JP" sz="2200" dirty="0">
                <a:solidFill>
                  <a:schemeClr val="bg1">
                    <a:lumMod val="85000"/>
                  </a:schemeClr>
                </a:solidFill>
                <a:latin typeface="+mj-ea"/>
                <a:ea typeface="+mj-ea"/>
              </a:rPr>
              <a:t>.</a:t>
            </a:r>
            <a:r>
              <a:rPr lang="ja-JP" altLang="en-US" sz="2200" dirty="0">
                <a:solidFill>
                  <a:schemeClr val="bg1">
                    <a:lumMod val="85000"/>
                  </a:schemeClr>
                </a:solidFill>
                <a:latin typeface="+mj-ea"/>
                <a:ea typeface="+mj-ea"/>
              </a:rPr>
              <a:t> ご協力依頼事項</a:t>
            </a:r>
          </a:p>
        </p:txBody>
      </p:sp>
      <p:sp>
        <p:nvSpPr>
          <p:cNvPr id="4" name="スライド番号プレースホルダー 3"/>
          <p:cNvSpPr>
            <a:spLocks noGrp="1"/>
          </p:cNvSpPr>
          <p:nvPr>
            <p:ph type="sldNum" sz="quarter" idx="12"/>
          </p:nvPr>
        </p:nvSpPr>
        <p:spPr/>
        <p:txBody>
          <a:bodyPr/>
          <a:lstStyle/>
          <a:p>
            <a:fld id="{EEDB8509-CC2C-4EC7-9C2E-996B98B58898}" type="slidenum">
              <a:rPr kumimoji="1" lang="ja-JP" altLang="en-US" smtClean="0"/>
              <a:pPr/>
              <a:t>3</a:t>
            </a:fld>
            <a:endParaRPr kumimoji="1" lang="ja-JP" altLang="en-US" dirty="0"/>
          </a:p>
        </p:txBody>
      </p:sp>
    </p:spTree>
    <p:extLst>
      <p:ext uri="{BB962C8B-B14F-4D97-AF65-F5344CB8AC3E}">
        <p14:creationId xmlns:p14="http://schemas.microsoft.com/office/powerpoint/2010/main" val="36893141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1.1 </a:t>
            </a:r>
            <a:r>
              <a:rPr lang="ja-JP" altLang="en-US" dirty="0">
                <a:latin typeface="+mn-ea"/>
                <a:ea typeface="+mn-ea"/>
              </a:rPr>
              <a:t>オープンデータ化支援研修とは</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1.</a:t>
            </a:r>
            <a:r>
              <a:rPr lang="ja-JP" altLang="en-US" sz="1200" dirty="0">
                <a:latin typeface="+mn-ea"/>
                <a:ea typeface="+mn-ea"/>
              </a:rPr>
              <a:t>オープンデータ化支援研修とは</a:t>
            </a:r>
          </a:p>
        </p:txBody>
      </p:sp>
      <p:sp>
        <p:nvSpPr>
          <p:cNvPr id="2" name="テキスト ボックス 1"/>
          <p:cNvSpPr txBox="1"/>
          <p:nvPr/>
        </p:nvSpPr>
        <p:spPr>
          <a:xfrm>
            <a:off x="107504" y="836712"/>
            <a:ext cx="7560840" cy="400110"/>
          </a:xfrm>
          <a:prstGeom prst="rect">
            <a:avLst/>
          </a:prstGeom>
          <a:noFill/>
        </p:spPr>
        <p:txBody>
          <a:bodyPr wrap="square" rtlCol="0">
            <a:spAutoFit/>
          </a:bodyPr>
          <a:lstStyle/>
          <a:p>
            <a:r>
              <a:rPr kumimoji="1" lang="ja-JP" altLang="en-US" dirty="0"/>
              <a:t>■</a:t>
            </a:r>
            <a:r>
              <a:rPr kumimoji="1" lang="ja-JP" altLang="en-US" sz="2000" dirty="0"/>
              <a:t>オープンデータ化</a:t>
            </a:r>
            <a:r>
              <a:rPr kumimoji="1" lang="ja-JP" altLang="en-US" dirty="0"/>
              <a:t>支援研修とは</a:t>
            </a:r>
          </a:p>
        </p:txBody>
      </p:sp>
      <p:sp>
        <p:nvSpPr>
          <p:cNvPr id="13" name="テキスト ボックス 12"/>
          <p:cNvSpPr txBox="1"/>
          <p:nvPr/>
        </p:nvSpPr>
        <p:spPr>
          <a:xfrm>
            <a:off x="107504" y="3933056"/>
            <a:ext cx="7560840" cy="400110"/>
          </a:xfrm>
          <a:prstGeom prst="rect">
            <a:avLst/>
          </a:prstGeom>
          <a:noFill/>
        </p:spPr>
        <p:txBody>
          <a:bodyPr wrap="square" rtlCol="0">
            <a:spAutoFit/>
          </a:bodyPr>
          <a:lstStyle/>
          <a:p>
            <a:r>
              <a:rPr kumimoji="1" lang="ja-JP" altLang="en-US" dirty="0"/>
              <a:t>■</a:t>
            </a:r>
            <a:r>
              <a:rPr kumimoji="1" lang="ja-JP" altLang="en-US" sz="2000" dirty="0"/>
              <a:t>オープンデータ化</a:t>
            </a:r>
            <a:r>
              <a:rPr kumimoji="1" lang="ja-JP" altLang="en-US" dirty="0"/>
              <a:t>支援研修の目的</a:t>
            </a:r>
          </a:p>
        </p:txBody>
      </p:sp>
      <p:sp>
        <p:nvSpPr>
          <p:cNvPr id="14" name="テキスト ボックス 13"/>
          <p:cNvSpPr txBox="1"/>
          <p:nvPr/>
        </p:nvSpPr>
        <p:spPr>
          <a:xfrm>
            <a:off x="611560" y="5157192"/>
            <a:ext cx="8352928" cy="1077218"/>
          </a:xfrm>
          <a:prstGeom prst="rect">
            <a:avLst/>
          </a:prstGeom>
          <a:noFill/>
          <a:ln>
            <a:solidFill>
              <a:schemeClr val="tx1"/>
            </a:solidFill>
            <a:prstDash val="lgDash"/>
          </a:ln>
        </p:spPr>
        <p:txBody>
          <a:bodyPr wrap="square" rtlCol="0">
            <a:spAutoFit/>
          </a:bodyPr>
          <a:lstStyle/>
          <a:p>
            <a:pPr marL="285750" indent="-285750">
              <a:buFont typeface="Wingdings" panose="05000000000000000000" pitchFamily="2" charset="2"/>
              <a:buChar char="ü"/>
            </a:pPr>
            <a:r>
              <a:rPr kumimoji="1" lang="ja-JP" altLang="en-US" sz="1600" dirty="0"/>
              <a:t>オープンデータを始めてもらうために必要な知識の理解と意識付け</a:t>
            </a:r>
            <a:endParaRPr kumimoji="1" lang="en-US" altLang="ja-JP" sz="1600" dirty="0"/>
          </a:p>
          <a:p>
            <a:pPr marL="285750" indent="-285750">
              <a:buFont typeface="Wingdings" panose="05000000000000000000" pitchFamily="2" charset="2"/>
              <a:buChar char="ü"/>
            </a:pPr>
            <a:r>
              <a:rPr kumimoji="1" lang="ja-JP" altLang="en-US" sz="1600" dirty="0"/>
              <a:t>高度な技術の習得よりも「オープンデータとは何か」「オープンデータの公開のメリットは何か」</a:t>
            </a:r>
            <a:r>
              <a:rPr kumimoji="1" lang="en-US" altLang="ja-JP" sz="1600" dirty="0"/>
              <a:t/>
            </a:r>
            <a:br>
              <a:rPr kumimoji="1" lang="en-US" altLang="ja-JP" sz="1600" dirty="0"/>
            </a:br>
            <a:r>
              <a:rPr kumimoji="1" lang="ja-JP" altLang="en-US" sz="1600" dirty="0"/>
              <a:t>といったオープンデータの定義、意義の習得</a:t>
            </a:r>
            <a:endParaRPr kumimoji="1" lang="en-US" altLang="ja-JP" sz="1600" dirty="0"/>
          </a:p>
          <a:p>
            <a:pPr marL="285750" indent="-285750">
              <a:buFont typeface="Wingdings" panose="05000000000000000000" pitchFamily="2" charset="2"/>
              <a:buChar char="ü"/>
            </a:pPr>
            <a:r>
              <a:rPr lang="ja-JP" altLang="en-US" sz="1600" kern="0" dirty="0">
                <a:latin typeface="Meiryo UI" panose="020B0604030504040204" pitchFamily="50" charset="-128"/>
                <a:ea typeface="Meiryo UI" panose="020B0604030504040204" pitchFamily="50" charset="-128"/>
                <a:cs typeface="Meiryo UI" panose="020B0604030504040204" pitchFamily="50" charset="-128"/>
              </a:rPr>
              <a:t>オープンデータを公開に向けて「何をすればいいのか」といった手順や技術（作業内容）の習得</a:t>
            </a:r>
            <a:endParaRPr lang="en-US" altLang="ja-JP" sz="1600" kern="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テキスト ボックス 2"/>
          <p:cNvSpPr txBox="1"/>
          <p:nvPr/>
        </p:nvSpPr>
        <p:spPr>
          <a:xfrm>
            <a:off x="611560" y="3501008"/>
            <a:ext cx="8136904" cy="338554"/>
          </a:xfrm>
          <a:prstGeom prst="rect">
            <a:avLst/>
          </a:prstGeom>
          <a:noFill/>
        </p:spPr>
        <p:txBody>
          <a:bodyPr wrap="square" rtlCol="0">
            <a:spAutoFit/>
          </a:bodyPr>
          <a:lstStyle/>
          <a:p>
            <a:r>
              <a:rPr kumimoji="1" lang="en-US" altLang="ja-JP" sz="1600" dirty="0"/>
              <a:t>※</a:t>
            </a:r>
            <a:r>
              <a:rPr kumimoji="1" lang="ja-JP" altLang="en-US" sz="1600" dirty="0"/>
              <a:t>オープンデータ化支援研修は、日立製作所が担当します。本資料では「受託者」と記載します。</a:t>
            </a:r>
          </a:p>
        </p:txBody>
      </p:sp>
      <p:sp>
        <p:nvSpPr>
          <p:cNvPr id="18" name="テキスト ボックス 17">
            <a:extLst>
              <a:ext uri="{FF2B5EF4-FFF2-40B4-BE49-F238E27FC236}">
                <a16:creationId xmlns:a16="http://schemas.microsoft.com/office/drawing/2014/main" xmlns="" id="{14512899-5AAF-4F34-BF50-DECDF9BF34E0}"/>
              </a:ext>
            </a:extLst>
          </p:cNvPr>
          <p:cNvSpPr txBox="1"/>
          <p:nvPr/>
        </p:nvSpPr>
        <p:spPr>
          <a:xfrm>
            <a:off x="323528" y="1268944"/>
            <a:ext cx="8496944" cy="707886"/>
          </a:xfrm>
          <a:prstGeom prst="rect">
            <a:avLst/>
          </a:prstGeom>
          <a:noFill/>
        </p:spPr>
        <p:txBody>
          <a:bodyPr wrap="square" rtlCol="0">
            <a:spAutoFit/>
          </a:bodyPr>
          <a:lstStyle/>
          <a:p>
            <a:r>
              <a:rPr kumimoji="1" lang="ja-JP" altLang="en-US" sz="2000" dirty="0"/>
              <a:t>これからオープンデータの取組みを進めようとしている市区町村でのオープンデータ化を</a:t>
            </a:r>
            <a:r>
              <a:rPr kumimoji="1" lang="en-US" altLang="ja-JP" sz="2000" dirty="0"/>
              <a:t/>
            </a:r>
            <a:br>
              <a:rPr kumimoji="1" lang="en-US" altLang="ja-JP" sz="2000" dirty="0"/>
            </a:br>
            <a:r>
              <a:rPr kumimoji="1" lang="ja-JP" altLang="en-US" sz="2000" dirty="0"/>
              <a:t>支援する庁内研修です。</a:t>
            </a:r>
          </a:p>
        </p:txBody>
      </p:sp>
      <p:sp>
        <p:nvSpPr>
          <p:cNvPr id="19" name="テキスト ボックス 18">
            <a:extLst>
              <a:ext uri="{FF2B5EF4-FFF2-40B4-BE49-F238E27FC236}">
                <a16:creationId xmlns:a16="http://schemas.microsoft.com/office/drawing/2014/main" xmlns="" id="{76A56720-3D0A-4D3C-A8D9-CC4EE85E1D21}"/>
              </a:ext>
            </a:extLst>
          </p:cNvPr>
          <p:cNvSpPr txBox="1"/>
          <p:nvPr/>
        </p:nvSpPr>
        <p:spPr>
          <a:xfrm>
            <a:off x="611560" y="2060848"/>
            <a:ext cx="8352928" cy="1323439"/>
          </a:xfrm>
          <a:prstGeom prst="rect">
            <a:avLst/>
          </a:prstGeom>
          <a:noFill/>
          <a:ln>
            <a:solidFill>
              <a:schemeClr val="tx1"/>
            </a:solidFill>
            <a:prstDash val="lgDash"/>
          </a:ln>
        </p:spPr>
        <p:txBody>
          <a:bodyPr wrap="square" rtlCol="0">
            <a:spAutoFit/>
          </a:bodyPr>
          <a:lstStyle/>
          <a:p>
            <a:pPr marL="285750" indent="-285750">
              <a:buFont typeface="Wingdings" panose="05000000000000000000" pitchFamily="2" charset="2"/>
              <a:buChar char="ü"/>
            </a:pPr>
            <a:r>
              <a:rPr kumimoji="1" lang="ja-JP" altLang="en-US" sz="1600" dirty="0"/>
              <a:t>オープンデータの元となるデータを保有する業務担当課の職員向けの研修です。</a:t>
            </a:r>
            <a:endParaRPr kumimoji="1" lang="en-US" altLang="ja-JP" sz="1600" dirty="0"/>
          </a:p>
          <a:p>
            <a:pPr marL="285750" indent="-285750">
              <a:buFont typeface="Wingdings" panose="05000000000000000000" pitchFamily="2" charset="2"/>
              <a:buChar char="ü"/>
            </a:pPr>
            <a:r>
              <a:rPr kumimoji="1" lang="ja-JP" altLang="en-US" sz="1600" dirty="0"/>
              <a:t>オープンデータリーダ育成研修を受講した市区町村の中から予め選定された団体およびその</a:t>
            </a:r>
            <a:r>
              <a:rPr kumimoji="1" lang="en-US" altLang="ja-JP" sz="1600" dirty="0"/>
              <a:t/>
            </a:r>
            <a:br>
              <a:rPr kumimoji="1" lang="en-US" altLang="ja-JP" sz="1600" dirty="0"/>
            </a:br>
            <a:r>
              <a:rPr kumimoji="1" lang="ja-JP" altLang="en-US" sz="1600" dirty="0"/>
              <a:t>近隣団体を対象に実施します。</a:t>
            </a:r>
            <a:endParaRPr kumimoji="1" lang="en-US" altLang="ja-JP" sz="1600" dirty="0"/>
          </a:p>
          <a:p>
            <a:pPr marL="285750" indent="-285750">
              <a:buFont typeface="Wingdings" panose="05000000000000000000" pitchFamily="2" charset="2"/>
              <a:buChar char="ü"/>
            </a:pPr>
            <a:r>
              <a:rPr kumimoji="1" lang="en-US" altLang="ja-JP" sz="1600" dirty="0"/>
              <a:t>2018</a:t>
            </a:r>
            <a:r>
              <a:rPr kumimoji="1" lang="ja-JP" altLang="en-US" sz="1600" dirty="0"/>
              <a:t>年度は、</a:t>
            </a:r>
            <a:r>
              <a:rPr kumimoji="1" lang="en-US" altLang="ja-JP" sz="1600" dirty="0"/>
              <a:t>2018</a:t>
            </a:r>
            <a:r>
              <a:rPr kumimoji="1" lang="ja-JP" altLang="en-US" sz="1600" dirty="0"/>
              <a:t>年</a:t>
            </a:r>
            <a:r>
              <a:rPr kumimoji="1" lang="en-US" altLang="ja-JP" sz="1600" dirty="0"/>
              <a:t>11</a:t>
            </a:r>
            <a:r>
              <a:rPr kumimoji="1" lang="ja-JP" altLang="en-US" sz="1600" dirty="0"/>
              <a:t>月下旬から</a:t>
            </a:r>
            <a:r>
              <a:rPr kumimoji="1" lang="en-US" altLang="ja-JP" sz="1600" dirty="0"/>
              <a:t>2019</a:t>
            </a:r>
            <a:r>
              <a:rPr kumimoji="1" lang="ja-JP" altLang="en-US" sz="1600" dirty="0"/>
              <a:t>年</a:t>
            </a:r>
            <a:r>
              <a:rPr kumimoji="1" lang="en-US" altLang="ja-JP" sz="1600" dirty="0"/>
              <a:t>3</a:t>
            </a:r>
            <a:r>
              <a:rPr kumimoji="1" lang="ja-JP" altLang="en-US" sz="1600" dirty="0"/>
              <a:t>月にかけて、全国</a:t>
            </a:r>
            <a:r>
              <a:rPr kumimoji="1" lang="en-US" altLang="ja-JP" sz="1600" dirty="0"/>
              <a:t>15</a:t>
            </a:r>
            <a:r>
              <a:rPr kumimoji="1" lang="ja-JP" altLang="en-US" sz="1600" dirty="0"/>
              <a:t>か所、計</a:t>
            </a:r>
            <a:r>
              <a:rPr kumimoji="1" lang="en-US" altLang="ja-JP" sz="1600" dirty="0"/>
              <a:t>50</a:t>
            </a:r>
            <a:r>
              <a:rPr kumimoji="1" lang="ja-JP" altLang="en-US" sz="1600" dirty="0"/>
              <a:t>団体程度</a:t>
            </a:r>
            <a:r>
              <a:rPr kumimoji="1" lang="en-US" altLang="ja-JP" sz="1600" dirty="0"/>
              <a:t/>
            </a:r>
            <a:br>
              <a:rPr kumimoji="1" lang="en-US" altLang="ja-JP" sz="1600" dirty="0"/>
            </a:br>
            <a:r>
              <a:rPr kumimoji="1" lang="ja-JP" altLang="en-US" sz="1600" dirty="0"/>
              <a:t>に対して実施予定です。</a:t>
            </a:r>
          </a:p>
        </p:txBody>
      </p:sp>
      <p:sp>
        <p:nvSpPr>
          <p:cNvPr id="20" name="テキスト ボックス 19">
            <a:extLst>
              <a:ext uri="{FF2B5EF4-FFF2-40B4-BE49-F238E27FC236}">
                <a16:creationId xmlns:a16="http://schemas.microsoft.com/office/drawing/2014/main" xmlns="" id="{9B9B89EF-92A9-4E35-8FA7-854FCA0E8F0D}"/>
              </a:ext>
            </a:extLst>
          </p:cNvPr>
          <p:cNvSpPr txBox="1"/>
          <p:nvPr/>
        </p:nvSpPr>
        <p:spPr>
          <a:xfrm>
            <a:off x="323528" y="4365104"/>
            <a:ext cx="8424936" cy="707886"/>
          </a:xfrm>
          <a:prstGeom prst="rect">
            <a:avLst/>
          </a:prstGeom>
          <a:noFill/>
        </p:spPr>
        <p:txBody>
          <a:bodyPr wrap="square" rtlCol="0">
            <a:spAutoFit/>
          </a:bodyPr>
          <a:lstStyle/>
          <a:p>
            <a:r>
              <a:rPr kumimoji="1" lang="ja-JP" altLang="en-US" sz="2000" dirty="0"/>
              <a:t>「オープンデータの公開は難しいことではない。」ということを認識し、オープンデータの取組みを進めたいという「思い」を「行動」に変えていただく最初の一歩とすることです。</a:t>
            </a:r>
          </a:p>
        </p:txBody>
      </p:sp>
      <p:sp>
        <p:nvSpPr>
          <p:cNvPr id="5" name="スライド番号プレースホルダー 4"/>
          <p:cNvSpPr>
            <a:spLocks noGrp="1"/>
          </p:cNvSpPr>
          <p:nvPr>
            <p:ph type="sldNum" sz="quarter" idx="12"/>
          </p:nvPr>
        </p:nvSpPr>
        <p:spPr/>
        <p:txBody>
          <a:bodyPr/>
          <a:lstStyle/>
          <a:p>
            <a:fld id="{EEDB8509-CC2C-4EC7-9C2E-996B98B58898}" type="slidenum">
              <a:rPr kumimoji="1" lang="ja-JP" altLang="en-US" smtClean="0"/>
              <a:pPr/>
              <a:t>4</a:t>
            </a:fld>
            <a:endParaRPr kumimoji="1" lang="ja-JP" altLang="en-US"/>
          </a:p>
        </p:txBody>
      </p:sp>
    </p:spTree>
    <p:extLst>
      <p:ext uri="{BB962C8B-B14F-4D97-AF65-F5344CB8AC3E}">
        <p14:creationId xmlns:p14="http://schemas.microsoft.com/office/powerpoint/2010/main" val="357359639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1.2 </a:t>
            </a:r>
            <a:r>
              <a:rPr lang="ja-JP" altLang="en-US" dirty="0">
                <a:latin typeface="+mn-ea"/>
                <a:ea typeface="+mn-ea"/>
              </a:rPr>
              <a:t>オープンデータ化支援研修の実施方針</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1.</a:t>
            </a:r>
            <a:r>
              <a:rPr lang="ja-JP" altLang="en-US" sz="1200" dirty="0">
                <a:latin typeface="+mn-ea"/>
                <a:ea typeface="+mn-ea"/>
              </a:rPr>
              <a:t>オープンデータ化支援研修とは</a:t>
            </a:r>
          </a:p>
        </p:txBody>
      </p:sp>
      <p:graphicFrame>
        <p:nvGraphicFramePr>
          <p:cNvPr id="3" name="表 2"/>
          <p:cNvGraphicFramePr>
            <a:graphicFrameLocks noGrp="1"/>
          </p:cNvGraphicFramePr>
          <p:nvPr>
            <p:extLst>
              <p:ext uri="{D42A27DB-BD31-4B8C-83A1-F6EECF244321}">
                <p14:modId xmlns:p14="http://schemas.microsoft.com/office/powerpoint/2010/main" val="3481946256"/>
              </p:ext>
            </p:extLst>
          </p:nvPr>
        </p:nvGraphicFramePr>
        <p:xfrm>
          <a:off x="484634" y="1246465"/>
          <a:ext cx="8119814" cy="5419053"/>
        </p:xfrm>
        <a:graphic>
          <a:graphicData uri="http://schemas.openxmlformats.org/drawingml/2006/table">
            <a:tbl>
              <a:tblPr firstRow="1" bandRow="1">
                <a:tableStyleId>{93296810-A885-4BE3-A3E7-6D5BEEA58F35}</a:tableStyleId>
              </a:tblPr>
              <a:tblGrid>
                <a:gridCol w="1537446">
                  <a:extLst>
                    <a:ext uri="{9D8B030D-6E8A-4147-A177-3AD203B41FA5}">
                      <a16:colId xmlns:a16="http://schemas.microsoft.com/office/drawing/2014/main" xmlns="" val="3417014612"/>
                    </a:ext>
                  </a:extLst>
                </a:gridCol>
                <a:gridCol w="6582368">
                  <a:extLst>
                    <a:ext uri="{9D8B030D-6E8A-4147-A177-3AD203B41FA5}">
                      <a16:colId xmlns:a16="http://schemas.microsoft.com/office/drawing/2014/main" xmlns="" val="193325539"/>
                    </a:ext>
                  </a:extLst>
                </a:gridCol>
              </a:tblGrid>
              <a:tr h="357065">
                <a:tc>
                  <a:txBody>
                    <a:bodyPr/>
                    <a:lstStyle/>
                    <a:p>
                      <a:pPr algn="ctr"/>
                      <a:r>
                        <a:rPr kumimoji="1" lang="ja-JP" altLang="en-US" sz="1600"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項目</a:t>
                      </a:r>
                    </a:p>
                  </a:txBody>
                  <a:tcPr/>
                </a:tc>
                <a:tc>
                  <a:txBody>
                    <a:bodyPr/>
                    <a:lstStyle/>
                    <a:p>
                      <a:pPr algn="ctr"/>
                      <a:r>
                        <a:rPr kumimoji="1" lang="ja-JP" altLang="en-US" sz="1600"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オープンデータ化支援研修の実施方針</a:t>
                      </a:r>
                    </a:p>
                  </a:txBody>
                  <a:tcPr/>
                </a:tc>
                <a:extLst>
                  <a:ext uri="{0D108BD9-81ED-4DB2-BD59-A6C34878D82A}">
                    <a16:rowId xmlns:a16="http://schemas.microsoft.com/office/drawing/2014/main" xmlns="" val="2723722611"/>
                  </a:ext>
                </a:extLst>
              </a:tr>
              <a:tr h="682270">
                <a:tc>
                  <a:txBody>
                    <a:bodyPr/>
                    <a:lstStyle/>
                    <a:p>
                      <a:r>
                        <a:rPr kumimoji="1" lang="ja-JP" altLang="en-US" sz="16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対象者</a:t>
                      </a:r>
                    </a:p>
                  </a:txBody>
                  <a:tcPr/>
                </a:tc>
                <a:tc>
                  <a:txBody>
                    <a:bodyPr/>
                    <a:lstStyle/>
                    <a:p>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データを保有する業務担当課の職員</a:t>
                      </a:r>
                      <a:endPar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r>
                        <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a:t>
                      </a:r>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幹部、システム担当課の受講も可</a:t>
                      </a:r>
                      <a:endPar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2476870939"/>
                  </a:ext>
                </a:extLst>
              </a:tr>
              <a:tr h="702961">
                <a:tc>
                  <a:txBody>
                    <a:bodyPr/>
                    <a:lstStyle/>
                    <a:p>
                      <a:r>
                        <a:rPr kumimoji="1" lang="ja-JP" altLang="en-US" sz="16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研修形式</a:t>
                      </a:r>
                    </a:p>
                  </a:txBody>
                  <a:tcPr/>
                </a:tc>
                <a:tc>
                  <a:txBody>
                    <a:bodyPr/>
                    <a:lstStyle/>
                    <a:p>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集合研修</a:t>
                      </a:r>
                      <a:endPar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r>
                        <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a:t>
                      </a:r>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講義形式中心とし、一部、参加メンバー間での意見交換を実施</a:t>
                      </a:r>
                      <a:endPar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3399157874"/>
                  </a:ext>
                </a:extLst>
              </a:tr>
              <a:tr h="512247">
                <a:tc>
                  <a:txBody>
                    <a:bodyPr/>
                    <a:lstStyle/>
                    <a:p>
                      <a:r>
                        <a:rPr kumimoji="1" lang="ja-JP" altLang="en-US" sz="16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研修時間</a:t>
                      </a:r>
                    </a:p>
                  </a:txBody>
                  <a:tcPr/>
                </a:tc>
                <a:tc>
                  <a:txBody>
                    <a:bodyPr/>
                    <a:lstStyle/>
                    <a:p>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半日（</a:t>
                      </a:r>
                      <a:r>
                        <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180</a:t>
                      </a:r>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分）を予定</a:t>
                      </a:r>
                      <a:endPar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endPar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4158600697"/>
                  </a:ext>
                </a:extLst>
              </a:tr>
              <a:tr h="821240">
                <a:tc>
                  <a:txBody>
                    <a:bodyPr/>
                    <a:lstStyle/>
                    <a:p>
                      <a:r>
                        <a:rPr kumimoji="1" lang="ja-JP" altLang="en-US" sz="16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研修教材</a:t>
                      </a:r>
                    </a:p>
                  </a:txBody>
                  <a:tcPr/>
                </a:tc>
                <a:tc>
                  <a:txBody>
                    <a:bodyPr/>
                    <a:lstStyle/>
                    <a:p>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研修オリジナル教材</a:t>
                      </a:r>
                      <a:endPar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研修ポータルサイトから閲覧およびダウンロード（以下</a:t>
                      </a:r>
                      <a:r>
                        <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DL</a:t>
                      </a:r>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）が可能</a:t>
                      </a:r>
                      <a:endPar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r>
                        <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a:t>
                      </a:r>
                      <a:r>
                        <a:rPr kumimoji="0" lang="ja-JP" altLang="en-US"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研修教材の配布はありませんので、受講者自身で印刷してください。</a:t>
                      </a:r>
                      <a:endParaRPr kumimoji="0" lang="en-US" altLang="ja-JP" sz="1600" kern="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536541363"/>
                  </a:ext>
                </a:extLst>
              </a:tr>
              <a:tr h="2274677">
                <a:tc>
                  <a:txBody>
                    <a:bodyPr/>
                    <a:lstStyle/>
                    <a:p>
                      <a:r>
                        <a:rPr kumimoji="1" lang="ja-JP" altLang="en-US" sz="16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研修の</a:t>
                      </a:r>
                      <a:endParaRPr kumimoji="1" lang="en-US" altLang="ja-JP" sz="16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学習ステップ</a:t>
                      </a:r>
                    </a:p>
                  </a:txBody>
                  <a:tcPr/>
                </a:tc>
                <a:tc>
                  <a:txBody>
                    <a:bodyPr/>
                    <a:lstStyle/>
                    <a:p>
                      <a:endParaRPr kumimoji="1" lang="en-US" altLang="ja-JP" sz="16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en-US" altLang="ja-JP" sz="16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2782943613"/>
                  </a:ext>
                </a:extLst>
              </a:tr>
            </a:tbl>
          </a:graphicData>
        </a:graphic>
      </p:graphicFrame>
      <p:sp>
        <p:nvSpPr>
          <p:cNvPr id="16" name="正方形/長方形 15">
            <a:extLst>
              <a:ext uri="{FF2B5EF4-FFF2-40B4-BE49-F238E27FC236}">
                <a16:creationId xmlns:a16="http://schemas.microsoft.com/office/drawing/2014/main" xmlns="" id="{E87A2F26-9768-40F9-9668-C094D5C69E0E}"/>
              </a:ext>
            </a:extLst>
          </p:cNvPr>
          <p:cNvSpPr/>
          <p:nvPr/>
        </p:nvSpPr>
        <p:spPr bwMode="auto">
          <a:xfrm>
            <a:off x="2097477" y="4546438"/>
            <a:ext cx="6372000" cy="288032"/>
          </a:xfrm>
          <a:prstGeom prst="rect">
            <a:avLst/>
          </a:prstGeom>
          <a:solidFill>
            <a:schemeClr val="bg1"/>
          </a:solidFill>
          <a:ln w="9525">
            <a:solidFill>
              <a:schemeClr val="bg1">
                <a:lumMod val="75000"/>
              </a:schemeClr>
            </a:solidFill>
            <a:miter lim="800000"/>
            <a:headEnd/>
            <a:tailEnd/>
          </a:ln>
          <a:effectLst/>
        </p:spPr>
        <p:txBody>
          <a:bodyPr wrap="square" lIns="90000" tIns="46800" rIns="90000" bIns="46800" rtlCol="0" anchor="ctr" anchorCtr="0">
            <a:noAutofit/>
          </a:bodyPr>
          <a:lstStyle/>
          <a:p>
            <a:pPr defTabSz="742950"/>
            <a:r>
              <a:rPr lang="ja-JP" altLang="en-US" sz="1600" kern="0" dirty="0">
                <a:latin typeface="Meiryo UI" panose="020B0604030504040204" pitchFamily="50" charset="-128"/>
                <a:ea typeface="Meiryo UI" panose="020B0604030504040204" pitchFamily="50" charset="-128"/>
                <a:cs typeface="Meiryo UI" panose="020B0604030504040204" pitchFamily="50" charset="-128"/>
              </a:rPr>
              <a:t>ステップ</a:t>
            </a:r>
            <a:r>
              <a:rPr kumimoji="0" lang="en-US" altLang="ja-JP" sz="1600" kern="0" dirty="0">
                <a:latin typeface="Meiryo UI" panose="020B0604030504040204" pitchFamily="50" charset="-128"/>
                <a:ea typeface="Meiryo UI" panose="020B0604030504040204" pitchFamily="50" charset="-128"/>
                <a:cs typeface="Meiryo UI" panose="020B0604030504040204" pitchFamily="50" charset="-128"/>
              </a:rPr>
              <a:t>1</a:t>
            </a:r>
            <a:r>
              <a:rPr kumimoji="0" lang="ja-JP" altLang="en-US" sz="1600" kern="0" dirty="0">
                <a:latin typeface="Meiryo UI" panose="020B0604030504040204" pitchFamily="50" charset="-128"/>
                <a:ea typeface="Meiryo UI" panose="020B0604030504040204" pitchFamily="50" charset="-128"/>
                <a:cs typeface="Meiryo UI" panose="020B0604030504040204" pitchFamily="50" charset="-128"/>
              </a:rPr>
              <a:t>：オープンデータとは何かを理解する</a:t>
            </a:r>
            <a:endParaRPr kumimoji="0" lang="ja-JP" altLang="en-US" sz="1600" kern="0" baseline="300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xmlns="" id="{E87A2F26-9768-40F9-9668-C094D5C69E0E}"/>
              </a:ext>
            </a:extLst>
          </p:cNvPr>
          <p:cNvSpPr/>
          <p:nvPr/>
        </p:nvSpPr>
        <p:spPr bwMode="auto">
          <a:xfrm>
            <a:off x="2097477" y="5094788"/>
            <a:ext cx="6372000" cy="288032"/>
          </a:xfrm>
          <a:prstGeom prst="rect">
            <a:avLst/>
          </a:prstGeom>
          <a:solidFill>
            <a:schemeClr val="bg1"/>
          </a:solidFill>
          <a:ln w="9525">
            <a:solidFill>
              <a:schemeClr val="bg1">
                <a:lumMod val="75000"/>
              </a:schemeClr>
            </a:solidFill>
            <a:miter lim="800000"/>
            <a:headEnd/>
            <a:tailEnd/>
          </a:ln>
          <a:effectLst/>
        </p:spPr>
        <p:txBody>
          <a:bodyPr wrap="square" lIns="90000" tIns="46800" rIns="90000" bIns="46800" rtlCol="0" anchor="ctr" anchorCtr="0">
            <a:noAutofit/>
          </a:bodyPr>
          <a:lstStyle/>
          <a:p>
            <a:pPr defTabSz="742950"/>
            <a:r>
              <a:rPr lang="ja-JP" altLang="en-US" sz="1600" kern="0" dirty="0">
                <a:latin typeface="Meiryo UI" panose="020B0604030504040204" pitchFamily="50" charset="-128"/>
                <a:ea typeface="Meiryo UI" panose="020B0604030504040204" pitchFamily="50" charset="-128"/>
                <a:cs typeface="Meiryo UI" panose="020B0604030504040204" pitchFamily="50" charset="-128"/>
              </a:rPr>
              <a:t>ステップ</a:t>
            </a:r>
            <a:r>
              <a:rPr kumimoji="0" lang="en-US" altLang="ja-JP" sz="1600" kern="0" dirty="0">
                <a:latin typeface="Meiryo UI" panose="020B0604030504040204" pitchFamily="50" charset="-128"/>
                <a:ea typeface="Meiryo UI" panose="020B0604030504040204" pitchFamily="50" charset="-128"/>
                <a:cs typeface="Meiryo UI" panose="020B0604030504040204" pitchFamily="50" charset="-128"/>
              </a:rPr>
              <a:t>2</a:t>
            </a:r>
            <a:r>
              <a:rPr kumimoji="0" lang="ja-JP" altLang="en-US" sz="1600" kern="0" dirty="0">
                <a:latin typeface="Meiryo UI" panose="020B0604030504040204" pitchFamily="50" charset="-128"/>
                <a:ea typeface="Meiryo UI" panose="020B0604030504040204" pitchFamily="50" charset="-128"/>
                <a:cs typeface="Meiryo UI" panose="020B0604030504040204" pitchFamily="50" charset="-128"/>
              </a:rPr>
              <a:t>：オープンデータを公開することのメリットを知る</a:t>
            </a:r>
            <a:endParaRPr kumimoji="0" lang="ja-JP" altLang="en-US" sz="1600" kern="0" baseline="300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正方形/長方形 18">
            <a:extLst>
              <a:ext uri="{FF2B5EF4-FFF2-40B4-BE49-F238E27FC236}">
                <a16:creationId xmlns:a16="http://schemas.microsoft.com/office/drawing/2014/main" xmlns="" id="{E87A2F26-9768-40F9-9668-C094D5C69E0E}"/>
              </a:ext>
            </a:extLst>
          </p:cNvPr>
          <p:cNvSpPr/>
          <p:nvPr/>
        </p:nvSpPr>
        <p:spPr bwMode="auto">
          <a:xfrm>
            <a:off x="2097476" y="5661232"/>
            <a:ext cx="6372000" cy="288032"/>
          </a:xfrm>
          <a:prstGeom prst="rect">
            <a:avLst/>
          </a:prstGeom>
          <a:solidFill>
            <a:schemeClr val="bg1"/>
          </a:solidFill>
          <a:ln w="9525">
            <a:solidFill>
              <a:schemeClr val="bg1">
                <a:lumMod val="75000"/>
              </a:schemeClr>
            </a:solidFill>
            <a:miter lim="800000"/>
            <a:headEnd/>
            <a:tailEnd/>
          </a:ln>
          <a:effectLst/>
        </p:spPr>
        <p:txBody>
          <a:bodyPr wrap="square" lIns="90000" tIns="46800" rIns="90000" bIns="46800" rtlCol="0" anchor="ctr" anchorCtr="0">
            <a:noAutofit/>
          </a:bodyPr>
          <a:lstStyle/>
          <a:p>
            <a:pPr defTabSz="742950"/>
            <a:r>
              <a:rPr lang="ja-JP" altLang="en-US" sz="1600" kern="0" dirty="0">
                <a:latin typeface="Meiryo UI" panose="020B0604030504040204" pitchFamily="50" charset="-128"/>
                <a:ea typeface="Meiryo UI" panose="020B0604030504040204" pitchFamily="50" charset="-128"/>
                <a:cs typeface="Meiryo UI" panose="020B0604030504040204" pitchFamily="50" charset="-128"/>
              </a:rPr>
              <a:t>ステップ</a:t>
            </a:r>
            <a:r>
              <a:rPr kumimoji="0" lang="en-US" altLang="ja-JP" sz="1600" kern="0" dirty="0">
                <a:latin typeface="Meiryo UI" panose="020B0604030504040204" pitchFamily="50" charset="-128"/>
                <a:ea typeface="Meiryo UI" panose="020B0604030504040204" pitchFamily="50" charset="-128"/>
                <a:cs typeface="Meiryo UI" panose="020B0604030504040204" pitchFamily="50" charset="-128"/>
              </a:rPr>
              <a:t>3</a:t>
            </a:r>
            <a:r>
              <a:rPr lang="ja-JP" altLang="en-US" sz="1600" kern="0" dirty="0">
                <a:latin typeface="Meiryo UI" panose="020B0604030504040204" pitchFamily="50" charset="-128"/>
                <a:ea typeface="Meiryo UI" panose="020B0604030504040204" pitchFamily="50" charset="-128"/>
                <a:cs typeface="Meiryo UI" panose="020B0604030504040204" pitchFamily="50" charset="-128"/>
              </a:rPr>
              <a:t>：</a:t>
            </a:r>
            <a:r>
              <a:rPr kumimoji="0" lang="ja-JP" altLang="en-US" sz="1600" kern="0" dirty="0">
                <a:latin typeface="Meiryo UI" panose="020B0604030504040204" pitchFamily="50" charset="-128"/>
                <a:ea typeface="Meiryo UI" panose="020B0604030504040204" pitchFamily="50" charset="-128"/>
                <a:cs typeface="Meiryo UI" panose="020B0604030504040204" pitchFamily="50" charset="-128"/>
              </a:rPr>
              <a:t>オープンデータを公開するための手順を学ぶ</a:t>
            </a:r>
            <a:endParaRPr kumimoji="0" lang="ja-JP" altLang="en-US" sz="1600" kern="0" baseline="300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xmlns="" id="{E87A2F26-9768-40F9-9668-C094D5C69E0E}"/>
              </a:ext>
            </a:extLst>
          </p:cNvPr>
          <p:cNvSpPr/>
          <p:nvPr/>
        </p:nvSpPr>
        <p:spPr bwMode="auto">
          <a:xfrm>
            <a:off x="2097477" y="6237312"/>
            <a:ext cx="6372000" cy="288032"/>
          </a:xfrm>
          <a:prstGeom prst="rect">
            <a:avLst/>
          </a:prstGeom>
          <a:solidFill>
            <a:schemeClr val="bg1"/>
          </a:solidFill>
          <a:ln w="9525">
            <a:solidFill>
              <a:schemeClr val="bg1">
                <a:lumMod val="75000"/>
              </a:schemeClr>
            </a:solidFill>
            <a:miter lim="800000"/>
            <a:headEnd/>
            <a:tailEnd/>
          </a:ln>
          <a:effectLst/>
        </p:spPr>
        <p:txBody>
          <a:bodyPr wrap="none" lIns="90000" tIns="46800" rIns="90000" bIns="46800" rtlCol="0" anchor="ctr" anchorCtr="0">
            <a:noAutofit/>
          </a:bodyPr>
          <a:lstStyle/>
          <a:p>
            <a:pPr defTabSz="742950"/>
            <a:r>
              <a:rPr lang="ja-JP" altLang="en-US" sz="1600" kern="0" dirty="0">
                <a:latin typeface="Meiryo UI" panose="020B0604030504040204" pitchFamily="50" charset="-128"/>
                <a:ea typeface="Meiryo UI" panose="020B0604030504040204" pitchFamily="50" charset="-128"/>
                <a:cs typeface="Meiryo UI" panose="020B0604030504040204" pitchFamily="50" charset="-128"/>
              </a:rPr>
              <a:t>ステップ</a:t>
            </a:r>
            <a:r>
              <a:rPr kumimoji="0" lang="en-US" altLang="ja-JP" sz="1600" kern="0" dirty="0">
                <a:latin typeface="Meiryo UI" panose="020B0604030504040204" pitchFamily="50" charset="-128"/>
                <a:ea typeface="Meiryo UI" panose="020B0604030504040204" pitchFamily="50" charset="-128"/>
                <a:cs typeface="Meiryo UI" panose="020B0604030504040204" pitchFamily="50" charset="-128"/>
              </a:rPr>
              <a:t>4</a:t>
            </a:r>
            <a:r>
              <a:rPr kumimoji="0" lang="ja-JP" altLang="en-US" sz="1600" kern="0" dirty="0">
                <a:latin typeface="Meiryo UI" panose="020B0604030504040204" pitchFamily="50" charset="-128"/>
                <a:ea typeface="Meiryo UI" panose="020B0604030504040204" pitchFamily="50" charset="-128"/>
                <a:cs typeface="Meiryo UI" panose="020B0604030504040204" pitchFamily="50" charset="-128"/>
              </a:rPr>
              <a:t>：オープンデータの公開を継続していくための取り組みを学ぶ</a:t>
            </a:r>
            <a:endParaRPr kumimoji="0" lang="en-US" altLang="ja-JP" sz="1600" kern="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下矢印 3"/>
          <p:cNvSpPr/>
          <p:nvPr/>
        </p:nvSpPr>
        <p:spPr>
          <a:xfrm>
            <a:off x="2339752" y="4834470"/>
            <a:ext cx="504056" cy="260318"/>
          </a:xfrm>
          <a:prstGeom prst="downArrow">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1" name="下矢印 20"/>
          <p:cNvSpPr/>
          <p:nvPr/>
        </p:nvSpPr>
        <p:spPr>
          <a:xfrm>
            <a:off x="2339752" y="5395590"/>
            <a:ext cx="504056" cy="260318"/>
          </a:xfrm>
          <a:prstGeom prst="downArrow">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2" name="下矢印 21"/>
          <p:cNvSpPr/>
          <p:nvPr/>
        </p:nvSpPr>
        <p:spPr>
          <a:xfrm>
            <a:off x="2339752" y="5961790"/>
            <a:ext cx="504056" cy="260318"/>
          </a:xfrm>
          <a:prstGeom prst="downArrow">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3" name="テキスト ボックス 22"/>
          <p:cNvSpPr txBox="1"/>
          <p:nvPr/>
        </p:nvSpPr>
        <p:spPr>
          <a:xfrm>
            <a:off x="107504" y="836712"/>
            <a:ext cx="7560840" cy="400110"/>
          </a:xfrm>
          <a:prstGeom prst="rect">
            <a:avLst/>
          </a:prstGeom>
          <a:noFill/>
        </p:spPr>
        <p:txBody>
          <a:bodyPr wrap="square" rtlCol="0">
            <a:spAutoFit/>
          </a:bodyPr>
          <a:lstStyle/>
          <a:p>
            <a:r>
              <a:rPr kumimoji="1" lang="ja-JP" altLang="en-US" sz="2000" dirty="0"/>
              <a:t>オープンデータ化支援研修は以下の方針に基づき実施します。</a:t>
            </a:r>
          </a:p>
        </p:txBody>
      </p:sp>
      <p:sp>
        <p:nvSpPr>
          <p:cNvPr id="5" name="スライド番号プレースホルダー 4"/>
          <p:cNvSpPr>
            <a:spLocks noGrp="1"/>
          </p:cNvSpPr>
          <p:nvPr>
            <p:ph type="sldNum" sz="quarter" idx="12"/>
          </p:nvPr>
        </p:nvSpPr>
        <p:spPr/>
        <p:txBody>
          <a:bodyPr/>
          <a:lstStyle/>
          <a:p>
            <a:fld id="{EEDB8509-CC2C-4EC7-9C2E-996B98B58898}" type="slidenum">
              <a:rPr kumimoji="1" lang="ja-JP" altLang="en-US" smtClean="0"/>
              <a:pPr/>
              <a:t>5</a:t>
            </a:fld>
            <a:endParaRPr kumimoji="1" lang="ja-JP" altLang="en-US"/>
          </a:p>
        </p:txBody>
      </p:sp>
    </p:spTree>
    <p:extLst>
      <p:ext uri="{BB962C8B-B14F-4D97-AF65-F5344CB8AC3E}">
        <p14:creationId xmlns:p14="http://schemas.microsoft.com/office/powerpoint/2010/main" val="251658290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1.3 </a:t>
            </a:r>
            <a:r>
              <a:rPr lang="ja-JP" altLang="en-US" dirty="0">
                <a:latin typeface="+mn-ea"/>
                <a:ea typeface="+mn-ea"/>
              </a:rPr>
              <a:t>オープンデータ化支援研修のプログラム</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1.</a:t>
            </a:r>
            <a:r>
              <a:rPr lang="ja-JP" altLang="en-US" sz="1200" dirty="0">
                <a:latin typeface="+mn-ea"/>
                <a:ea typeface="+mn-ea"/>
              </a:rPr>
              <a:t>オープンデータ化支援研修とは</a:t>
            </a:r>
          </a:p>
        </p:txBody>
      </p:sp>
      <p:graphicFrame>
        <p:nvGraphicFramePr>
          <p:cNvPr id="8" name="表 7"/>
          <p:cNvGraphicFramePr>
            <a:graphicFrameLocks noGrp="1"/>
          </p:cNvGraphicFramePr>
          <p:nvPr>
            <p:extLst>
              <p:ext uri="{D42A27DB-BD31-4B8C-83A1-F6EECF244321}">
                <p14:modId xmlns:p14="http://schemas.microsoft.com/office/powerpoint/2010/main" val="2296560078"/>
              </p:ext>
            </p:extLst>
          </p:nvPr>
        </p:nvGraphicFramePr>
        <p:xfrm>
          <a:off x="204564" y="1537664"/>
          <a:ext cx="8717222" cy="5231520"/>
        </p:xfrm>
        <a:graphic>
          <a:graphicData uri="http://schemas.openxmlformats.org/drawingml/2006/table">
            <a:tbl>
              <a:tblPr firstRow="1" bandRow="1">
                <a:tableStyleId>{93296810-A885-4BE3-A3E7-6D5BEEA58F35}</a:tableStyleId>
              </a:tblPr>
              <a:tblGrid>
                <a:gridCol w="792000">
                  <a:extLst>
                    <a:ext uri="{9D8B030D-6E8A-4147-A177-3AD203B41FA5}">
                      <a16:colId xmlns:a16="http://schemas.microsoft.com/office/drawing/2014/main" xmlns="" val="1285807236"/>
                    </a:ext>
                  </a:extLst>
                </a:gridCol>
                <a:gridCol w="792000">
                  <a:extLst>
                    <a:ext uri="{9D8B030D-6E8A-4147-A177-3AD203B41FA5}">
                      <a16:colId xmlns:a16="http://schemas.microsoft.com/office/drawing/2014/main" xmlns="" val="346812105"/>
                    </a:ext>
                  </a:extLst>
                </a:gridCol>
                <a:gridCol w="670538">
                  <a:extLst>
                    <a:ext uri="{9D8B030D-6E8A-4147-A177-3AD203B41FA5}">
                      <a16:colId xmlns:a16="http://schemas.microsoft.com/office/drawing/2014/main" xmlns="" val="3941947276"/>
                    </a:ext>
                  </a:extLst>
                </a:gridCol>
                <a:gridCol w="1584000">
                  <a:extLst>
                    <a:ext uri="{9D8B030D-6E8A-4147-A177-3AD203B41FA5}">
                      <a16:colId xmlns:a16="http://schemas.microsoft.com/office/drawing/2014/main" xmlns="" val="3712853067"/>
                    </a:ext>
                  </a:extLst>
                </a:gridCol>
                <a:gridCol w="1116000">
                  <a:extLst>
                    <a:ext uri="{9D8B030D-6E8A-4147-A177-3AD203B41FA5}">
                      <a16:colId xmlns:a16="http://schemas.microsoft.com/office/drawing/2014/main" xmlns="" val="1968632832"/>
                    </a:ext>
                  </a:extLst>
                </a:gridCol>
                <a:gridCol w="3762684">
                  <a:extLst>
                    <a:ext uri="{9D8B030D-6E8A-4147-A177-3AD203B41FA5}">
                      <a16:colId xmlns:a16="http://schemas.microsoft.com/office/drawing/2014/main" xmlns="" val="2252238391"/>
                    </a:ext>
                  </a:extLst>
                </a:gridCol>
              </a:tblGrid>
              <a:tr h="150471">
                <a:tc>
                  <a:txBody>
                    <a:bodyPr/>
                    <a:lstStyle/>
                    <a:p>
                      <a:pPr algn="ctr"/>
                      <a:r>
                        <a:rPr kumimoji="1" lang="ja-JP" altLang="en-US" sz="1600" dirty="0"/>
                        <a:t>開始</a:t>
                      </a:r>
                      <a:endParaRPr kumimoji="1" lang="ja-JP" altLang="en-US" sz="1600" dirty="0">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a:r>
                        <a:rPr kumimoji="1" lang="ja-JP" altLang="en-US" sz="1600" dirty="0"/>
                        <a:t>終了</a:t>
                      </a:r>
                      <a:endParaRPr kumimoji="1" lang="ja-JP" altLang="en-US" sz="1600" dirty="0">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a:r>
                        <a:rPr kumimoji="1" lang="ja-JP" altLang="en-US" sz="1600" dirty="0"/>
                        <a:t>時間</a:t>
                      </a:r>
                      <a:endParaRPr kumimoji="1" lang="ja-JP" altLang="en-US" sz="1600" dirty="0">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a:r>
                        <a:rPr kumimoji="1" lang="ja-JP" altLang="en-US" sz="1600" dirty="0"/>
                        <a:t>プログラム案</a:t>
                      </a:r>
                      <a:endParaRPr kumimoji="1" lang="ja-JP" altLang="en-US" sz="1600" dirty="0">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a:r>
                        <a:rPr kumimoji="1" lang="ja-JP" altLang="en-US" sz="1600" dirty="0"/>
                        <a:t>講師</a:t>
                      </a:r>
                      <a:endParaRPr kumimoji="1" lang="ja-JP" altLang="en-US" sz="1600" dirty="0">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a:r>
                        <a:rPr kumimoji="1" lang="ja-JP" altLang="en-US" sz="1600" dirty="0"/>
                        <a:t>内容</a:t>
                      </a:r>
                      <a:endParaRPr kumimoji="1" lang="ja-JP" altLang="en-US" sz="1600" dirty="0">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extLst>
                  <a:ext uri="{0D108BD9-81ED-4DB2-BD59-A6C34878D82A}">
                    <a16:rowId xmlns:a16="http://schemas.microsoft.com/office/drawing/2014/main" xmlns="" val="2322384870"/>
                  </a:ext>
                </a:extLst>
              </a:tr>
              <a:tr h="213710">
                <a:tc>
                  <a:txBody>
                    <a:bodyPr/>
                    <a:lstStyle/>
                    <a:p>
                      <a:pPr algn="ctr" fontAlgn="t"/>
                      <a:r>
                        <a:rPr lang="en-US" altLang="ja-JP" sz="1600" u="none" strike="noStrike" dirty="0">
                          <a:effectLst/>
                        </a:rPr>
                        <a:t>13:30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fontAlgn="t"/>
                      <a:r>
                        <a:rPr lang="en-US" altLang="ja-JP" sz="1600" u="none" strike="noStrike" dirty="0">
                          <a:effectLst/>
                        </a:rPr>
                        <a:t>13:35</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r" fontAlgn="t"/>
                      <a:r>
                        <a:rPr lang="en-US" altLang="ja-JP" sz="1600" u="none" strike="noStrike" dirty="0">
                          <a:effectLst/>
                        </a:rPr>
                        <a:t>5</a:t>
                      </a:r>
                      <a:r>
                        <a:rPr lang="ja-JP" altLang="en-US" sz="1600" u="none" strike="noStrike" dirty="0">
                          <a:effectLst/>
                        </a:rPr>
                        <a:t>分</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挨拶・説明</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幹部又はリーダ</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幹部、又はリーダによる挨拶、研修の全体</a:t>
                      </a:r>
                      <a:r>
                        <a:rPr lang="en-US" altLang="ja-JP" sz="1600" u="none" strike="noStrike" dirty="0">
                          <a:effectLst/>
                        </a:rPr>
                        <a:t/>
                      </a:r>
                      <a:br>
                        <a:rPr lang="en-US" altLang="ja-JP" sz="1600" u="none" strike="noStrike" dirty="0">
                          <a:effectLst/>
                        </a:rPr>
                      </a:br>
                      <a:r>
                        <a:rPr lang="ja-JP" altLang="en-US" sz="1600" u="none" strike="noStrike" dirty="0">
                          <a:effectLst/>
                        </a:rPr>
                        <a:t>説明</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extLst>
                  <a:ext uri="{0D108BD9-81ED-4DB2-BD59-A6C34878D82A}">
                    <a16:rowId xmlns:a16="http://schemas.microsoft.com/office/drawing/2014/main" xmlns="" val="763140846"/>
                  </a:ext>
                </a:extLst>
              </a:tr>
              <a:tr h="186388">
                <a:tc>
                  <a:txBody>
                    <a:bodyPr/>
                    <a:lstStyle/>
                    <a:p>
                      <a:pPr algn="ctr" fontAlgn="t"/>
                      <a:r>
                        <a:rPr lang="en-US" altLang="ja-JP" sz="1600" u="none" strike="noStrike" dirty="0">
                          <a:effectLst/>
                        </a:rPr>
                        <a:t>13:35</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fontAlgn="t"/>
                      <a:r>
                        <a:rPr lang="en-US" altLang="ja-JP" sz="1600" u="none" strike="noStrike" dirty="0">
                          <a:effectLst/>
                        </a:rPr>
                        <a:t>13:50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r" fontAlgn="t"/>
                      <a:r>
                        <a:rPr lang="en-US" altLang="ja-JP" sz="1600" u="none" strike="noStrike" dirty="0">
                          <a:effectLst/>
                        </a:rPr>
                        <a:t>15</a:t>
                      </a:r>
                      <a:r>
                        <a:rPr lang="ja-JP" altLang="en-US" sz="1600" u="none" strike="noStrike" dirty="0">
                          <a:effectLst/>
                        </a:rPr>
                        <a:t>分</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講義①</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都道府県</a:t>
                      </a:r>
                      <a:endParaRPr lang="en-US" altLang="ja-JP" sz="1600" u="none" strike="noStrike" dirty="0">
                        <a:effectLst/>
                      </a:endParaRPr>
                    </a:p>
                    <a:p>
                      <a:pPr algn="l" fontAlgn="t"/>
                      <a:r>
                        <a:rPr lang="ja-JP" altLang="en-US" sz="1600" u="none" strike="noStrike" dirty="0">
                          <a:effectLst/>
                        </a:rPr>
                        <a:t>又はリーダ</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官民データ活用推進計画の取組みの紹介</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extLst>
                  <a:ext uri="{0D108BD9-81ED-4DB2-BD59-A6C34878D82A}">
                    <a16:rowId xmlns:a16="http://schemas.microsoft.com/office/drawing/2014/main" xmlns="" val="2980971890"/>
                  </a:ext>
                </a:extLst>
              </a:tr>
              <a:tr h="150471">
                <a:tc>
                  <a:txBody>
                    <a:bodyPr/>
                    <a:lstStyle/>
                    <a:p>
                      <a:pPr marL="0" marR="0" lvl="0" indent="0" algn="ctr" defTabSz="914400" rtl="0" eaLnBrk="1" fontAlgn="t" latinLnBrk="0" hangingPunct="1">
                        <a:lnSpc>
                          <a:spcPct val="100000"/>
                        </a:lnSpc>
                        <a:spcBef>
                          <a:spcPts val="0"/>
                        </a:spcBef>
                        <a:spcAft>
                          <a:spcPts val="0"/>
                        </a:spcAft>
                        <a:buClrTx/>
                        <a:buSzTx/>
                        <a:buFontTx/>
                        <a:buNone/>
                        <a:tabLst/>
                        <a:defRPr/>
                      </a:pPr>
                      <a:r>
                        <a:rPr lang="en-US" altLang="ja-JP" sz="1600" u="none" strike="noStrike" dirty="0">
                          <a:effectLst/>
                        </a:rPr>
                        <a:t>13:50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fontAlgn="t"/>
                      <a:r>
                        <a:rPr lang="en-US" altLang="ja-JP" sz="1600" u="none" strike="noStrike" dirty="0">
                          <a:effectLst/>
                        </a:rPr>
                        <a:t>14:40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r" fontAlgn="t"/>
                      <a:r>
                        <a:rPr lang="en-US" altLang="ja-JP" sz="1600" u="none" strike="noStrike" dirty="0">
                          <a:effectLst/>
                        </a:rPr>
                        <a:t>50</a:t>
                      </a:r>
                      <a:r>
                        <a:rPr lang="ja-JP" altLang="en-US" sz="1600" u="none" strike="noStrike" dirty="0">
                          <a:effectLst/>
                        </a:rPr>
                        <a:t>分</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講義②</a:t>
                      </a:r>
                      <a:endParaRPr lang="en-US" altLang="ja-JP" sz="1600" u="none" strike="noStrike" dirty="0">
                        <a:effectLst/>
                      </a:endParaRPr>
                    </a:p>
                    <a:p>
                      <a:pPr algn="l" fontAlgn="t"/>
                      <a:r>
                        <a:rPr lang="ja-JP" altLang="en-US" sz="1600" u="none" strike="noStrike" dirty="0">
                          <a:effectLst/>
                        </a:rPr>
                        <a:t>オープンデータの定義、意義</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地域メンター</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marL="0" marR="0" lvl="0" indent="0" algn="l" defTabSz="914400" rtl="0" eaLnBrk="1" fontAlgn="t" latinLnBrk="0" hangingPunct="1">
                        <a:lnSpc>
                          <a:spcPct val="100000"/>
                        </a:lnSpc>
                        <a:spcBef>
                          <a:spcPts val="0"/>
                        </a:spcBef>
                        <a:spcAft>
                          <a:spcPts val="0"/>
                        </a:spcAft>
                        <a:buClrTx/>
                        <a:buSzTx/>
                        <a:buFontTx/>
                        <a:buNone/>
                        <a:tabLst/>
                        <a:defRPr/>
                      </a:pPr>
                      <a:r>
                        <a:rPr lang="ja-JP" altLang="en-US" sz="1600" u="none" strike="noStrike" dirty="0">
                          <a:effectLst/>
                        </a:rPr>
                        <a:t>オープンデータとは何か、オープンデータを公開することのメリットを理解する</a:t>
                      </a:r>
                      <a:endParaRPr lang="en-US" altLang="ja-JP" sz="160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extLst>
                  <a:ext uri="{0D108BD9-81ED-4DB2-BD59-A6C34878D82A}">
                    <a16:rowId xmlns:a16="http://schemas.microsoft.com/office/drawing/2014/main" xmlns="" val="976336235"/>
                  </a:ext>
                </a:extLst>
              </a:tr>
              <a:tr h="150471">
                <a:tc>
                  <a:txBody>
                    <a:bodyPr/>
                    <a:lstStyle/>
                    <a:p>
                      <a:pPr algn="ctr" fontAlgn="t"/>
                      <a:r>
                        <a:rPr lang="en-US" altLang="ja-JP" sz="1600" u="none" strike="noStrike" dirty="0">
                          <a:effectLst/>
                        </a:rPr>
                        <a:t>14:40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fontAlgn="t"/>
                      <a:r>
                        <a:rPr lang="en-US" altLang="ja-JP" sz="1600" u="none" strike="noStrike" dirty="0">
                          <a:effectLst/>
                        </a:rPr>
                        <a:t>15:20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r" fontAlgn="t"/>
                      <a:r>
                        <a:rPr lang="en-US" altLang="ja-JP" sz="1600" u="none" strike="noStrike" dirty="0">
                          <a:effectLst/>
                        </a:rPr>
                        <a:t>40</a:t>
                      </a:r>
                      <a:r>
                        <a:rPr lang="ja-JP" altLang="en-US" sz="1600" u="none" strike="noStrike" dirty="0">
                          <a:effectLst/>
                        </a:rPr>
                        <a:t>分</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講義③</a:t>
                      </a:r>
                      <a:endParaRPr lang="en-US" altLang="ja-JP" sz="1600" u="none" strike="noStrike" dirty="0">
                        <a:effectLst/>
                      </a:endParaRPr>
                    </a:p>
                    <a:p>
                      <a:pPr algn="l" fontAlgn="t"/>
                      <a:r>
                        <a:rPr lang="ja-JP" altLang="en-US" sz="1600" u="none" strike="noStrike" dirty="0">
                          <a:effectLst/>
                        </a:rPr>
                        <a:t>作業手順の理解</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受託者</a:t>
                      </a:r>
                      <a:endParaRPr lang="en-US" altLang="ja-JP" sz="1600" u="none" strike="noStrike" dirty="0">
                        <a:effectLst/>
                      </a:endParaRPr>
                    </a:p>
                  </a:txBody>
                  <a:tcPr marL="90000" marR="90000" marT="46800" marB="46800"/>
                </a:tc>
                <a:tc>
                  <a:txBody>
                    <a:bodyPr/>
                    <a:lstStyle/>
                    <a:p>
                      <a:pPr marL="0" marR="0" lvl="0" indent="0" algn="l" defTabSz="914400" rtl="0" eaLnBrk="1" fontAlgn="t" latinLnBrk="0" hangingPunct="1">
                        <a:lnSpc>
                          <a:spcPct val="100000"/>
                        </a:lnSpc>
                        <a:spcBef>
                          <a:spcPts val="0"/>
                        </a:spcBef>
                        <a:spcAft>
                          <a:spcPts val="0"/>
                        </a:spcAft>
                        <a:buClrTx/>
                        <a:buSzTx/>
                        <a:buFontTx/>
                        <a:buNone/>
                        <a:tabLst/>
                        <a:defRPr/>
                      </a:pPr>
                      <a:r>
                        <a:rPr lang="ja-JP" altLang="en-US" sz="1600" u="none" strike="noStrike" dirty="0">
                          <a:effectLst/>
                        </a:rPr>
                        <a:t>オープンデータ公開までの作業手順、継続のための取り組み内容を理解する</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extLst>
                  <a:ext uri="{0D108BD9-81ED-4DB2-BD59-A6C34878D82A}">
                    <a16:rowId xmlns:a16="http://schemas.microsoft.com/office/drawing/2014/main" xmlns="" val="2518319180"/>
                  </a:ext>
                </a:extLst>
              </a:tr>
              <a:tr h="150471">
                <a:tc>
                  <a:txBody>
                    <a:bodyPr/>
                    <a:lstStyle/>
                    <a:p>
                      <a:pPr algn="ctr" fontAlgn="t"/>
                      <a:r>
                        <a:rPr lang="en-US" altLang="ja-JP" sz="1600" u="none" strike="noStrike" dirty="0">
                          <a:effectLst/>
                        </a:rPr>
                        <a:t>15:20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fontAlgn="t"/>
                      <a:r>
                        <a:rPr lang="en-US" altLang="ja-JP" sz="1600" u="none" strike="noStrike" dirty="0">
                          <a:effectLst/>
                        </a:rPr>
                        <a:t>15:30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r" fontAlgn="t"/>
                      <a:r>
                        <a:rPr lang="en-US" altLang="ja-JP" sz="1600" u="none" strike="noStrike" dirty="0">
                          <a:effectLst/>
                        </a:rPr>
                        <a:t>10</a:t>
                      </a:r>
                      <a:r>
                        <a:rPr lang="ja-JP" altLang="en-US" sz="1600" u="none" strike="noStrike" dirty="0">
                          <a:effectLst/>
                        </a:rPr>
                        <a:t>分</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休憩</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en-US" altLang="ja-JP" sz="1600" u="none" strike="noStrike" dirty="0">
                          <a:effectLst/>
                        </a:rPr>
                        <a:t>―</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en-US" altLang="ja-JP" sz="1600" u="none" strike="noStrike" dirty="0">
                          <a:effectLst/>
                        </a:rPr>
                        <a:t>―</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extLst>
                  <a:ext uri="{0D108BD9-81ED-4DB2-BD59-A6C34878D82A}">
                    <a16:rowId xmlns:a16="http://schemas.microsoft.com/office/drawing/2014/main" xmlns="" val="3414462509"/>
                  </a:ext>
                </a:extLst>
              </a:tr>
              <a:tr h="150471">
                <a:tc>
                  <a:txBody>
                    <a:bodyPr/>
                    <a:lstStyle/>
                    <a:p>
                      <a:pPr algn="ctr" fontAlgn="t"/>
                      <a:r>
                        <a:rPr lang="en-US" altLang="ja-JP" sz="1600" u="none" strike="noStrike" dirty="0">
                          <a:effectLst/>
                        </a:rPr>
                        <a:t>15:30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fontAlgn="t"/>
                      <a:r>
                        <a:rPr lang="en-US" altLang="ja-JP" sz="1600" u="none" strike="noStrike" dirty="0">
                          <a:effectLst/>
                        </a:rPr>
                        <a:t>16:00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r" fontAlgn="t"/>
                      <a:r>
                        <a:rPr lang="en-US" altLang="ja-JP" sz="1600" u="none" strike="noStrike" dirty="0">
                          <a:effectLst/>
                        </a:rPr>
                        <a:t>30</a:t>
                      </a:r>
                      <a:r>
                        <a:rPr lang="ja-JP" altLang="en-US" sz="1600" u="none" strike="noStrike" dirty="0">
                          <a:effectLst/>
                        </a:rPr>
                        <a:t>分</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講義④</a:t>
                      </a:r>
                      <a:endParaRPr lang="en-US" altLang="ja-JP" sz="1600" u="none" strike="noStrike" dirty="0">
                        <a:effectLst/>
                      </a:endParaRPr>
                    </a:p>
                    <a:p>
                      <a:pPr algn="l" fontAlgn="t"/>
                      <a:r>
                        <a:rPr lang="ja-JP" altLang="en-US" sz="1600" u="none" strike="noStrike" dirty="0">
                          <a:effectLst/>
                        </a:rPr>
                        <a:t>ディスカッション</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リーダ、地域メンター、受託者</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今後、公開に向けて取組むオープンデータに関する意見交換</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extLst>
                  <a:ext uri="{0D108BD9-81ED-4DB2-BD59-A6C34878D82A}">
                    <a16:rowId xmlns:a16="http://schemas.microsoft.com/office/drawing/2014/main" xmlns="" val="947506193"/>
                  </a:ext>
                </a:extLst>
              </a:tr>
              <a:tr h="150471">
                <a:tc>
                  <a:txBody>
                    <a:bodyPr/>
                    <a:lstStyle/>
                    <a:p>
                      <a:pPr algn="ctr" fontAlgn="t"/>
                      <a:r>
                        <a:rPr lang="en-US" altLang="ja-JP" sz="1600" u="none" strike="noStrike" dirty="0">
                          <a:effectLst/>
                        </a:rPr>
                        <a:t>16:00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fontAlgn="t"/>
                      <a:r>
                        <a:rPr lang="en-US" altLang="ja-JP" sz="1600" u="none" strike="noStrike" dirty="0">
                          <a:effectLst/>
                        </a:rPr>
                        <a:t>16:20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r" fontAlgn="t"/>
                      <a:r>
                        <a:rPr lang="en-US" altLang="ja-JP" sz="1600" u="none" strike="noStrike" dirty="0">
                          <a:effectLst/>
                        </a:rPr>
                        <a:t>20</a:t>
                      </a:r>
                      <a:r>
                        <a:rPr lang="ja-JP" altLang="en-US" sz="1600" u="none" strike="noStrike" dirty="0">
                          <a:effectLst/>
                        </a:rPr>
                        <a:t>分</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確認テスト</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受託者</a:t>
                      </a:r>
                      <a:endParaRPr lang="en-US" altLang="ja-JP" sz="1600" u="none" strike="noStrike" dirty="0">
                        <a:effectLst/>
                      </a:endParaRPr>
                    </a:p>
                  </a:txBody>
                  <a:tcPr marL="90000" marR="90000" marT="46800" marB="46800"/>
                </a:tc>
                <a:tc>
                  <a:txBody>
                    <a:bodyPr/>
                    <a:lstStyle/>
                    <a:p>
                      <a:pPr algn="l" fontAlgn="t"/>
                      <a:r>
                        <a:rPr lang="ja-JP" altLang="en-US" sz="1600" u="none" strike="noStrike" dirty="0">
                          <a:effectLst/>
                        </a:rPr>
                        <a:t>テスト配布・答え合わせ・解説・回収</a:t>
                      </a:r>
                      <a:endParaRPr lang="en-US" altLang="ja-JP" sz="1600" u="none" strike="noStrike" dirty="0">
                        <a:effectLst/>
                      </a:endParaRPr>
                    </a:p>
                    <a:p>
                      <a:pPr algn="l" fontAlgn="t"/>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extLst>
                  <a:ext uri="{0D108BD9-81ED-4DB2-BD59-A6C34878D82A}">
                    <a16:rowId xmlns:a16="http://schemas.microsoft.com/office/drawing/2014/main" xmlns="" val="2354775219"/>
                  </a:ext>
                </a:extLst>
              </a:tr>
              <a:tr h="150471">
                <a:tc>
                  <a:txBody>
                    <a:bodyPr/>
                    <a:lstStyle/>
                    <a:p>
                      <a:pPr algn="ctr" fontAlgn="t"/>
                      <a:r>
                        <a:rPr lang="en-US" altLang="ja-JP" sz="1600" u="none" strike="noStrike">
                          <a:effectLst/>
                        </a:rPr>
                        <a:t>16:20</a:t>
                      </a:r>
                      <a:endParaRPr lang="en-US" altLang="ja-JP" sz="1600" b="0" i="0" u="none" strike="noStrike">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ctr" fontAlgn="t"/>
                      <a:r>
                        <a:rPr lang="en-US" altLang="ja-JP" sz="1600" u="none" strike="noStrike" dirty="0">
                          <a:effectLst/>
                        </a:rPr>
                        <a:t>16:30</a:t>
                      </a:r>
                      <a:endParaRPr lang="en-US" altLang="ja-JP"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r" fontAlgn="t"/>
                      <a:r>
                        <a:rPr lang="en-US" altLang="ja-JP" sz="1600" u="none" strike="noStrike" dirty="0">
                          <a:effectLst/>
                        </a:rPr>
                        <a:t>10</a:t>
                      </a:r>
                      <a:r>
                        <a:rPr lang="ja-JP" altLang="en-US" sz="1600" u="none" strike="noStrike" dirty="0">
                          <a:effectLst/>
                        </a:rPr>
                        <a:t>分</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アンケート記入等</a:t>
                      </a:r>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tc>
                  <a:txBody>
                    <a:bodyPr/>
                    <a:lstStyle/>
                    <a:p>
                      <a:pPr algn="l" fontAlgn="t"/>
                      <a:r>
                        <a:rPr lang="ja-JP" altLang="en-US" sz="1600" u="none" strike="noStrike" dirty="0">
                          <a:effectLst/>
                        </a:rPr>
                        <a:t>受託者</a:t>
                      </a:r>
                      <a:endParaRPr lang="en-US" altLang="ja-JP" sz="1600" u="none" strike="noStrike" dirty="0">
                        <a:effectLst/>
                      </a:endParaRPr>
                    </a:p>
                  </a:txBody>
                  <a:tcPr marL="90000" marR="90000" marT="46800" marB="46800"/>
                </a:tc>
                <a:tc>
                  <a:txBody>
                    <a:bodyPr/>
                    <a:lstStyle/>
                    <a:p>
                      <a:pPr algn="l" fontAlgn="t"/>
                      <a:r>
                        <a:rPr lang="ja-JP" altLang="en-US" sz="1600" u="none" strike="noStrike" dirty="0">
                          <a:effectLst/>
                        </a:rPr>
                        <a:t>アンケート配布、回収</a:t>
                      </a:r>
                      <a:endParaRPr lang="en-US" altLang="ja-JP" sz="1600" u="none" strike="noStrike" dirty="0">
                        <a:effectLst/>
                      </a:endParaRPr>
                    </a:p>
                    <a:p>
                      <a:pPr algn="l" fontAlgn="t"/>
                      <a:endParaRPr lang="ja-JP" altLang="en-US" sz="1600" b="0" i="0" u="none" strike="noStrike" dirty="0">
                        <a:solidFill>
                          <a:schemeClr val="tx1"/>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90000" marR="90000" marT="46800" marB="46800"/>
                </a:tc>
                <a:extLst>
                  <a:ext uri="{0D108BD9-81ED-4DB2-BD59-A6C34878D82A}">
                    <a16:rowId xmlns:a16="http://schemas.microsoft.com/office/drawing/2014/main" xmlns="" val="1316034790"/>
                  </a:ext>
                </a:extLst>
              </a:tr>
            </a:tbl>
          </a:graphicData>
        </a:graphic>
      </p:graphicFrame>
      <p:sp>
        <p:nvSpPr>
          <p:cNvPr id="12" name="テキスト ボックス 11"/>
          <p:cNvSpPr txBox="1"/>
          <p:nvPr/>
        </p:nvSpPr>
        <p:spPr>
          <a:xfrm>
            <a:off x="107504" y="836712"/>
            <a:ext cx="8856984" cy="707886"/>
          </a:xfrm>
          <a:prstGeom prst="rect">
            <a:avLst/>
          </a:prstGeom>
          <a:noFill/>
        </p:spPr>
        <p:txBody>
          <a:bodyPr wrap="square" rtlCol="0">
            <a:spAutoFit/>
          </a:bodyPr>
          <a:lstStyle/>
          <a:p>
            <a:r>
              <a:rPr kumimoji="1" lang="ja-JP" altLang="en-US" sz="2000" dirty="0"/>
              <a:t>オープンデータ化支援研修のプログラムは下記の予定です。</a:t>
            </a:r>
            <a:endParaRPr kumimoji="1" lang="en-US" altLang="ja-JP" sz="2000" dirty="0"/>
          </a:p>
          <a:p>
            <a:r>
              <a:rPr kumimoji="1" lang="ja-JP" altLang="en-US" sz="2000" dirty="0"/>
              <a:t>（開始時間等は会場毎に「都道府県」「会場となる市区町村リーダ」と別途調整）</a:t>
            </a:r>
          </a:p>
        </p:txBody>
      </p:sp>
      <p:sp>
        <p:nvSpPr>
          <p:cNvPr id="3" name="スライド番号プレースホルダー 2"/>
          <p:cNvSpPr>
            <a:spLocks noGrp="1"/>
          </p:cNvSpPr>
          <p:nvPr>
            <p:ph type="sldNum" sz="quarter" idx="12"/>
          </p:nvPr>
        </p:nvSpPr>
        <p:spPr/>
        <p:txBody>
          <a:bodyPr/>
          <a:lstStyle/>
          <a:p>
            <a:fld id="{EEDB8509-CC2C-4EC7-9C2E-996B98B58898}" type="slidenum">
              <a:rPr kumimoji="1" lang="ja-JP" altLang="en-US" smtClean="0"/>
              <a:pPr/>
              <a:t>6</a:t>
            </a:fld>
            <a:endParaRPr kumimoji="1" lang="ja-JP" altLang="en-US"/>
          </a:p>
        </p:txBody>
      </p:sp>
    </p:spTree>
    <p:extLst>
      <p:ext uri="{BB962C8B-B14F-4D97-AF65-F5344CB8AC3E}">
        <p14:creationId xmlns:p14="http://schemas.microsoft.com/office/powerpoint/2010/main" val="69843568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Text Box 29">
            <a:extLst>
              <a:ext uri="{FF2B5EF4-FFF2-40B4-BE49-F238E27FC236}">
                <a16:creationId xmlns:a16="http://schemas.microsoft.com/office/drawing/2014/main" xmlns="" id="{8FB1291F-8409-42A7-9AED-FB8796037451}"/>
              </a:ext>
            </a:extLst>
          </p:cNvPr>
          <p:cNvSpPr txBox="1">
            <a:spLocks noChangeArrowheads="1"/>
          </p:cNvSpPr>
          <p:nvPr/>
        </p:nvSpPr>
        <p:spPr bwMode="gray">
          <a:xfrm>
            <a:off x="566738" y="3178636"/>
            <a:ext cx="4059125" cy="430887"/>
          </a:xfrm>
          <a:prstGeom prst="rect">
            <a:avLst/>
          </a:prstGeom>
          <a:noFill/>
          <a:ln w="9525">
            <a:noFill/>
            <a:miter lim="800000"/>
            <a:headEnd/>
            <a:tailEnd/>
          </a:ln>
          <a:effectLst/>
        </p:spPr>
        <p:txBody>
          <a:bodyPr wrap="none">
            <a:spAutoFit/>
          </a:bodyPr>
          <a:lstStyle/>
          <a:p>
            <a:pPr>
              <a:lnSpc>
                <a:spcPct val="100000"/>
              </a:lnSpc>
            </a:pPr>
            <a:r>
              <a:rPr lang="ja-JP" altLang="en-US" sz="2200" dirty="0">
                <a:solidFill>
                  <a:schemeClr val="bg1">
                    <a:lumMod val="85000"/>
                  </a:schemeClr>
                </a:solidFill>
                <a:latin typeface="+mj-ea"/>
                <a:ea typeface="+mj-ea"/>
              </a:rPr>
              <a:t>１</a:t>
            </a:r>
            <a:r>
              <a:rPr lang="en-US" altLang="ja-JP" sz="2200" dirty="0">
                <a:solidFill>
                  <a:schemeClr val="bg1">
                    <a:lumMod val="85000"/>
                  </a:schemeClr>
                </a:solidFill>
                <a:latin typeface="+mj-ea"/>
                <a:ea typeface="+mj-ea"/>
              </a:rPr>
              <a:t>.</a:t>
            </a:r>
            <a:r>
              <a:rPr lang="ja-JP" altLang="en-US" sz="2200" dirty="0">
                <a:solidFill>
                  <a:schemeClr val="bg1">
                    <a:lumMod val="85000"/>
                  </a:schemeClr>
                </a:solidFill>
                <a:latin typeface="+mj-ea"/>
                <a:ea typeface="+mj-ea"/>
              </a:rPr>
              <a:t> オープンデータ化支援研修とは</a:t>
            </a:r>
          </a:p>
        </p:txBody>
      </p:sp>
      <p:sp>
        <p:nvSpPr>
          <p:cNvPr id="15" name="Text Box 31">
            <a:extLst>
              <a:ext uri="{FF2B5EF4-FFF2-40B4-BE49-F238E27FC236}">
                <a16:creationId xmlns:a16="http://schemas.microsoft.com/office/drawing/2014/main" xmlns="" id="{2AA45135-99A0-4D96-8159-29900E9825E7}"/>
              </a:ext>
            </a:extLst>
          </p:cNvPr>
          <p:cNvSpPr txBox="1">
            <a:spLocks noChangeArrowheads="1"/>
          </p:cNvSpPr>
          <p:nvPr/>
        </p:nvSpPr>
        <p:spPr bwMode="gray">
          <a:xfrm>
            <a:off x="566738" y="3677429"/>
            <a:ext cx="4624984" cy="430887"/>
          </a:xfrm>
          <a:prstGeom prst="rect">
            <a:avLst/>
          </a:prstGeom>
          <a:noFill/>
          <a:ln w="9525">
            <a:noFill/>
            <a:miter lim="800000"/>
            <a:headEnd/>
            <a:tailEnd/>
          </a:ln>
          <a:effectLst/>
        </p:spPr>
        <p:txBody>
          <a:bodyPr wrap="none">
            <a:spAutoFit/>
          </a:bodyPr>
          <a:lstStyle/>
          <a:p>
            <a:pPr>
              <a:lnSpc>
                <a:spcPct val="100000"/>
              </a:lnSpc>
            </a:pPr>
            <a:r>
              <a:rPr lang="ja-JP" altLang="en-US" sz="2200" dirty="0">
                <a:latin typeface="+mj-ea"/>
                <a:ea typeface="+mj-ea"/>
              </a:rPr>
              <a:t>２</a:t>
            </a:r>
            <a:r>
              <a:rPr lang="en-US" altLang="ja-JP" sz="2200" dirty="0">
                <a:latin typeface="+mj-ea"/>
                <a:ea typeface="+mj-ea"/>
              </a:rPr>
              <a:t>.</a:t>
            </a:r>
            <a:r>
              <a:rPr lang="ja-JP" altLang="en-US" sz="2200" dirty="0">
                <a:latin typeface="+mj-ea"/>
                <a:ea typeface="+mj-ea"/>
              </a:rPr>
              <a:t> オープンデータ化支援研修の進め方</a:t>
            </a:r>
          </a:p>
        </p:txBody>
      </p:sp>
      <p:sp>
        <p:nvSpPr>
          <p:cNvPr id="16" name="Text Box 31">
            <a:extLst>
              <a:ext uri="{FF2B5EF4-FFF2-40B4-BE49-F238E27FC236}">
                <a16:creationId xmlns:a16="http://schemas.microsoft.com/office/drawing/2014/main" xmlns="" id="{481B14C7-A8BD-48B1-9937-DC8AD9C3ADB2}"/>
              </a:ext>
            </a:extLst>
          </p:cNvPr>
          <p:cNvSpPr txBox="1">
            <a:spLocks noChangeArrowheads="1"/>
          </p:cNvSpPr>
          <p:nvPr/>
        </p:nvSpPr>
        <p:spPr bwMode="gray">
          <a:xfrm>
            <a:off x="566738" y="4172729"/>
            <a:ext cx="2569934" cy="430887"/>
          </a:xfrm>
          <a:prstGeom prst="rect">
            <a:avLst/>
          </a:prstGeom>
          <a:noFill/>
          <a:ln w="9525">
            <a:noFill/>
            <a:miter lim="800000"/>
            <a:headEnd/>
            <a:tailEnd/>
          </a:ln>
          <a:effectLst/>
        </p:spPr>
        <p:txBody>
          <a:bodyPr wrap="none">
            <a:spAutoFit/>
          </a:bodyPr>
          <a:lstStyle/>
          <a:p>
            <a:pPr>
              <a:lnSpc>
                <a:spcPct val="100000"/>
              </a:lnSpc>
            </a:pPr>
            <a:r>
              <a:rPr lang="ja-JP" altLang="en-US" sz="2200" dirty="0">
                <a:solidFill>
                  <a:schemeClr val="bg1">
                    <a:lumMod val="85000"/>
                  </a:schemeClr>
                </a:solidFill>
                <a:latin typeface="+mj-ea"/>
                <a:ea typeface="+mj-ea"/>
              </a:rPr>
              <a:t>３</a:t>
            </a:r>
            <a:r>
              <a:rPr lang="en-US" altLang="ja-JP" sz="2200" dirty="0">
                <a:solidFill>
                  <a:schemeClr val="bg1">
                    <a:lumMod val="85000"/>
                  </a:schemeClr>
                </a:solidFill>
                <a:latin typeface="+mj-ea"/>
                <a:ea typeface="+mj-ea"/>
              </a:rPr>
              <a:t>.</a:t>
            </a:r>
            <a:r>
              <a:rPr lang="ja-JP" altLang="en-US" sz="2200" dirty="0">
                <a:solidFill>
                  <a:schemeClr val="bg1">
                    <a:lumMod val="85000"/>
                  </a:schemeClr>
                </a:solidFill>
                <a:latin typeface="+mj-ea"/>
                <a:ea typeface="+mj-ea"/>
              </a:rPr>
              <a:t> ご協力依頼事項</a:t>
            </a:r>
          </a:p>
        </p:txBody>
      </p:sp>
      <p:sp>
        <p:nvSpPr>
          <p:cNvPr id="4" name="スライド番号プレースホルダー 3"/>
          <p:cNvSpPr>
            <a:spLocks noGrp="1"/>
          </p:cNvSpPr>
          <p:nvPr>
            <p:ph type="sldNum" sz="quarter" idx="12"/>
          </p:nvPr>
        </p:nvSpPr>
        <p:spPr/>
        <p:txBody>
          <a:bodyPr/>
          <a:lstStyle/>
          <a:p>
            <a:fld id="{EEDB8509-CC2C-4EC7-9C2E-996B98B58898}" type="slidenum">
              <a:rPr kumimoji="1" lang="ja-JP" altLang="en-US" smtClean="0"/>
              <a:pPr/>
              <a:t>7</a:t>
            </a:fld>
            <a:endParaRPr kumimoji="1" lang="ja-JP" altLang="en-US" dirty="0"/>
          </a:p>
        </p:txBody>
      </p:sp>
    </p:spTree>
    <p:extLst>
      <p:ext uri="{BB962C8B-B14F-4D97-AF65-F5344CB8AC3E}">
        <p14:creationId xmlns:p14="http://schemas.microsoft.com/office/powerpoint/2010/main" val="42381258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2.1 </a:t>
            </a:r>
            <a:r>
              <a:rPr lang="ja-JP" altLang="en-US" dirty="0">
                <a:latin typeface="+mn-ea"/>
                <a:ea typeface="+mn-ea"/>
              </a:rPr>
              <a:t>オープンデータ化支援研修実施に向けた連絡ルート</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2.</a:t>
            </a:r>
            <a:r>
              <a:rPr lang="ja-JP" altLang="en-US" sz="1200" dirty="0">
                <a:latin typeface="+mn-ea"/>
                <a:ea typeface="+mn-ea"/>
              </a:rPr>
              <a:t>オープンデータ化支援研修の進め方</a:t>
            </a:r>
          </a:p>
        </p:txBody>
      </p:sp>
      <p:sp>
        <p:nvSpPr>
          <p:cNvPr id="15" name="テキスト ボックス 14"/>
          <p:cNvSpPr txBox="1"/>
          <p:nvPr/>
        </p:nvSpPr>
        <p:spPr>
          <a:xfrm>
            <a:off x="107504" y="829161"/>
            <a:ext cx="8856984" cy="707886"/>
          </a:xfrm>
          <a:prstGeom prst="rect">
            <a:avLst/>
          </a:prstGeom>
          <a:noFill/>
        </p:spPr>
        <p:txBody>
          <a:bodyPr wrap="square" rtlCol="0">
            <a:spAutoFit/>
          </a:bodyPr>
          <a:lstStyle/>
          <a:p>
            <a:r>
              <a:rPr kumimoji="1" lang="ja-JP" altLang="en-US" sz="2000" dirty="0"/>
              <a:t>支援研修実施に向けた連絡事項や調整事項は、基本、都道府県経由で連絡します。ただし、会場となる市区町村に対しては、直接、受託者から連絡する場合もあります。</a:t>
            </a:r>
          </a:p>
        </p:txBody>
      </p:sp>
      <p:sp>
        <p:nvSpPr>
          <p:cNvPr id="2" name="正方形/長方形 1"/>
          <p:cNvSpPr/>
          <p:nvPr/>
        </p:nvSpPr>
        <p:spPr>
          <a:xfrm>
            <a:off x="971600" y="1726510"/>
            <a:ext cx="5400600" cy="576064"/>
          </a:xfrm>
          <a:prstGeom prst="rect">
            <a:avLst/>
          </a:prstGeom>
          <a:solidFill>
            <a:schemeClr val="accent6">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総務省</a:t>
            </a:r>
          </a:p>
        </p:txBody>
      </p:sp>
      <p:sp>
        <p:nvSpPr>
          <p:cNvPr id="23" name="正方形/長方形 22"/>
          <p:cNvSpPr/>
          <p:nvPr/>
        </p:nvSpPr>
        <p:spPr>
          <a:xfrm>
            <a:off x="971600" y="2948496"/>
            <a:ext cx="5400600" cy="576064"/>
          </a:xfrm>
          <a:prstGeom prst="rect">
            <a:avLst/>
          </a:prstGeom>
          <a:solidFill>
            <a:schemeClr val="accent6">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総務省　総合通信局、総合通信事務所</a:t>
            </a:r>
          </a:p>
        </p:txBody>
      </p:sp>
      <p:sp>
        <p:nvSpPr>
          <p:cNvPr id="24" name="正方形/長方形 23"/>
          <p:cNvSpPr/>
          <p:nvPr/>
        </p:nvSpPr>
        <p:spPr>
          <a:xfrm>
            <a:off x="971600" y="4018709"/>
            <a:ext cx="5400600" cy="576064"/>
          </a:xfrm>
          <a:prstGeom prst="rect">
            <a:avLst/>
          </a:prstGeom>
          <a:solidFill>
            <a:schemeClr val="accent6">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都道府県</a:t>
            </a:r>
          </a:p>
        </p:txBody>
      </p:sp>
      <p:sp>
        <p:nvSpPr>
          <p:cNvPr id="25" name="正方形/長方形 24"/>
          <p:cNvSpPr/>
          <p:nvPr/>
        </p:nvSpPr>
        <p:spPr>
          <a:xfrm>
            <a:off x="966103" y="5194950"/>
            <a:ext cx="1224136" cy="1089285"/>
          </a:xfrm>
          <a:prstGeom prst="rect">
            <a:avLst/>
          </a:prstGeom>
          <a:solidFill>
            <a:schemeClr val="accent6">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pPr algn="ctr"/>
            <a:r>
              <a:rPr kumimoji="1" lang="ja-JP" altLang="en-US" dirty="0">
                <a:solidFill>
                  <a:schemeClr val="tx1"/>
                </a:solidFill>
              </a:rPr>
              <a:t>参加</a:t>
            </a:r>
            <a:endParaRPr kumimoji="1" lang="en-US" altLang="ja-JP" dirty="0">
              <a:solidFill>
                <a:schemeClr val="tx1"/>
              </a:solidFill>
            </a:endParaRPr>
          </a:p>
          <a:p>
            <a:pPr algn="ctr"/>
            <a:r>
              <a:rPr kumimoji="1" lang="ja-JP" altLang="en-US" dirty="0">
                <a:solidFill>
                  <a:schemeClr val="tx1"/>
                </a:solidFill>
              </a:rPr>
              <a:t>市区町村</a:t>
            </a:r>
          </a:p>
        </p:txBody>
      </p:sp>
      <p:sp>
        <p:nvSpPr>
          <p:cNvPr id="26" name="正方形/長方形 25"/>
          <p:cNvSpPr/>
          <p:nvPr/>
        </p:nvSpPr>
        <p:spPr>
          <a:xfrm>
            <a:off x="3472797" y="5194949"/>
            <a:ext cx="1224136" cy="1089285"/>
          </a:xfrm>
          <a:prstGeom prst="rect">
            <a:avLst/>
          </a:prstGeom>
          <a:solidFill>
            <a:schemeClr val="accent6">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pPr algn="ctr"/>
            <a:r>
              <a:rPr kumimoji="1" lang="ja-JP" altLang="en-US" dirty="0">
                <a:solidFill>
                  <a:schemeClr val="tx1"/>
                </a:solidFill>
              </a:rPr>
              <a:t>参加</a:t>
            </a:r>
            <a:endParaRPr kumimoji="1" lang="en-US" altLang="ja-JP" dirty="0">
              <a:solidFill>
                <a:schemeClr val="tx1"/>
              </a:solidFill>
            </a:endParaRPr>
          </a:p>
          <a:p>
            <a:pPr algn="ctr"/>
            <a:r>
              <a:rPr kumimoji="1" lang="ja-JP" altLang="en-US" dirty="0">
                <a:solidFill>
                  <a:schemeClr val="tx1"/>
                </a:solidFill>
              </a:rPr>
              <a:t>市区町村</a:t>
            </a:r>
          </a:p>
        </p:txBody>
      </p:sp>
      <p:sp>
        <p:nvSpPr>
          <p:cNvPr id="27" name="正方形/長方形 26"/>
          <p:cNvSpPr/>
          <p:nvPr/>
        </p:nvSpPr>
        <p:spPr>
          <a:xfrm>
            <a:off x="5180184" y="5194950"/>
            <a:ext cx="1224136" cy="1089285"/>
          </a:xfrm>
          <a:prstGeom prst="rect">
            <a:avLst/>
          </a:prstGeom>
          <a:solidFill>
            <a:schemeClr val="accent6">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pPr algn="ctr"/>
            <a:r>
              <a:rPr kumimoji="1" lang="ja-JP" altLang="en-US" dirty="0">
                <a:solidFill>
                  <a:schemeClr val="tx1"/>
                </a:solidFill>
              </a:rPr>
              <a:t>会場となる</a:t>
            </a:r>
            <a:endParaRPr kumimoji="1" lang="en-US" altLang="ja-JP" dirty="0">
              <a:solidFill>
                <a:schemeClr val="tx1"/>
              </a:solidFill>
            </a:endParaRPr>
          </a:p>
          <a:p>
            <a:pPr algn="ctr"/>
            <a:r>
              <a:rPr kumimoji="1" lang="ja-JP" altLang="en-US" dirty="0">
                <a:solidFill>
                  <a:schemeClr val="tx1"/>
                </a:solidFill>
              </a:rPr>
              <a:t>市区町村</a:t>
            </a:r>
          </a:p>
        </p:txBody>
      </p:sp>
      <p:sp>
        <p:nvSpPr>
          <p:cNvPr id="28" name="正方形/長方形 27"/>
          <p:cNvSpPr/>
          <p:nvPr/>
        </p:nvSpPr>
        <p:spPr>
          <a:xfrm>
            <a:off x="7370822" y="1726510"/>
            <a:ext cx="1440160" cy="4557725"/>
          </a:xfrm>
          <a:prstGeom prst="rect">
            <a:avLst/>
          </a:prstGeom>
          <a:solidFill>
            <a:schemeClr val="accent6">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tx1"/>
                </a:solidFill>
              </a:rPr>
              <a:t>受託者</a:t>
            </a:r>
          </a:p>
          <a:p>
            <a:pPr algn="ctr"/>
            <a:r>
              <a:rPr kumimoji="1" lang="en-US" altLang="ja-JP" sz="1600" dirty="0">
                <a:solidFill>
                  <a:schemeClr val="tx1"/>
                </a:solidFill>
              </a:rPr>
              <a:t>(</a:t>
            </a:r>
            <a:r>
              <a:rPr kumimoji="1" lang="ja-JP" altLang="en-US" sz="1600" dirty="0">
                <a:solidFill>
                  <a:schemeClr val="tx1"/>
                </a:solidFill>
              </a:rPr>
              <a:t>日立製作所</a:t>
            </a:r>
            <a:r>
              <a:rPr kumimoji="1" lang="en-US" altLang="ja-JP" sz="1600" dirty="0">
                <a:solidFill>
                  <a:schemeClr val="tx1"/>
                </a:solidFill>
              </a:rPr>
              <a:t>)</a:t>
            </a:r>
            <a:endParaRPr kumimoji="1" lang="ja-JP" altLang="en-US" sz="1600" dirty="0">
              <a:solidFill>
                <a:schemeClr val="tx1"/>
              </a:solidFill>
            </a:endParaRPr>
          </a:p>
        </p:txBody>
      </p:sp>
      <p:sp>
        <p:nvSpPr>
          <p:cNvPr id="29" name="正方形/長方形 28"/>
          <p:cNvSpPr/>
          <p:nvPr/>
        </p:nvSpPr>
        <p:spPr>
          <a:xfrm>
            <a:off x="2219450" y="5194950"/>
            <a:ext cx="1224136" cy="108928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pPr algn="ctr"/>
            <a:r>
              <a:rPr kumimoji="1" lang="ja-JP" altLang="en-US" dirty="0">
                <a:solidFill>
                  <a:schemeClr val="tx1"/>
                </a:solidFill>
              </a:rPr>
              <a:t>・・・</a:t>
            </a:r>
          </a:p>
        </p:txBody>
      </p:sp>
      <p:sp>
        <p:nvSpPr>
          <p:cNvPr id="9" name="テキスト ボックス 8"/>
          <p:cNvSpPr txBox="1"/>
          <p:nvPr/>
        </p:nvSpPr>
        <p:spPr>
          <a:xfrm>
            <a:off x="179512" y="3990982"/>
            <a:ext cx="461665" cy="2293252"/>
          </a:xfrm>
          <a:prstGeom prst="rect">
            <a:avLst/>
          </a:prstGeom>
          <a:noFill/>
        </p:spPr>
        <p:txBody>
          <a:bodyPr vert="eaVert" wrap="square" rtlCol="0">
            <a:spAutoFit/>
          </a:bodyPr>
          <a:lstStyle/>
          <a:p>
            <a:pPr algn="ctr"/>
            <a:r>
              <a:rPr kumimoji="1" lang="ja-JP" altLang="en-US" dirty="0"/>
              <a:t>支援研修参加団体</a:t>
            </a:r>
          </a:p>
        </p:txBody>
      </p:sp>
      <p:cxnSp>
        <p:nvCxnSpPr>
          <p:cNvPr id="8" name="直線矢印コネクタ 7"/>
          <p:cNvCxnSpPr>
            <a:stCxn id="2" idx="2"/>
            <a:endCxn id="23" idx="0"/>
          </p:cNvCxnSpPr>
          <p:nvPr/>
        </p:nvCxnSpPr>
        <p:spPr>
          <a:xfrm>
            <a:off x="3671900" y="2302574"/>
            <a:ext cx="0" cy="64592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30" name="直線矢印コネクタ 29"/>
          <p:cNvCxnSpPr>
            <a:stCxn id="23" idx="2"/>
            <a:endCxn id="24" idx="0"/>
          </p:cNvCxnSpPr>
          <p:nvPr/>
        </p:nvCxnSpPr>
        <p:spPr>
          <a:xfrm>
            <a:off x="3671900" y="3524560"/>
            <a:ext cx="0" cy="49414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31" name="直線矢印コネクタ 30"/>
          <p:cNvCxnSpPr>
            <a:stCxn id="24" idx="2"/>
            <a:endCxn id="25" idx="0"/>
          </p:cNvCxnSpPr>
          <p:nvPr/>
        </p:nvCxnSpPr>
        <p:spPr>
          <a:xfrm flipH="1">
            <a:off x="1578171" y="4594773"/>
            <a:ext cx="2093729" cy="60017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32" name="直線矢印コネクタ 31"/>
          <p:cNvCxnSpPr>
            <a:stCxn id="24" idx="2"/>
            <a:endCxn id="26" idx="0"/>
          </p:cNvCxnSpPr>
          <p:nvPr/>
        </p:nvCxnSpPr>
        <p:spPr>
          <a:xfrm>
            <a:off x="3671900" y="4594773"/>
            <a:ext cx="412965" cy="60017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33" name="直線矢印コネクタ 32"/>
          <p:cNvCxnSpPr>
            <a:stCxn id="24" idx="2"/>
            <a:endCxn id="29" idx="0"/>
          </p:cNvCxnSpPr>
          <p:nvPr/>
        </p:nvCxnSpPr>
        <p:spPr>
          <a:xfrm flipH="1">
            <a:off x="2831518" y="4594773"/>
            <a:ext cx="840382" cy="60017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35" name="直線矢印コネクタ 34"/>
          <p:cNvCxnSpPr>
            <a:stCxn id="24" idx="2"/>
            <a:endCxn id="27" idx="0"/>
          </p:cNvCxnSpPr>
          <p:nvPr/>
        </p:nvCxnSpPr>
        <p:spPr>
          <a:xfrm>
            <a:off x="3671900" y="4594773"/>
            <a:ext cx="2120352" cy="60017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38" name="直線矢印コネクタ 37"/>
          <p:cNvCxnSpPr/>
          <p:nvPr/>
        </p:nvCxnSpPr>
        <p:spPr>
          <a:xfrm flipH="1" flipV="1">
            <a:off x="6371738" y="4264752"/>
            <a:ext cx="999084" cy="1"/>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41" name="直線矢印コネクタ 40"/>
          <p:cNvCxnSpPr>
            <a:endCxn id="27" idx="3"/>
          </p:cNvCxnSpPr>
          <p:nvPr/>
        </p:nvCxnSpPr>
        <p:spPr>
          <a:xfrm flipH="1" flipV="1">
            <a:off x="6404320" y="5739593"/>
            <a:ext cx="966502" cy="0"/>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43" name="直線矢印コネクタ 42"/>
          <p:cNvCxnSpPr/>
          <p:nvPr/>
        </p:nvCxnSpPr>
        <p:spPr>
          <a:xfrm flipH="1" flipV="1">
            <a:off x="6371738" y="2030828"/>
            <a:ext cx="999084" cy="1"/>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sp>
        <p:nvSpPr>
          <p:cNvPr id="45" name="平行四辺形 44"/>
          <p:cNvSpPr/>
          <p:nvPr/>
        </p:nvSpPr>
        <p:spPr>
          <a:xfrm>
            <a:off x="6371738" y="3933056"/>
            <a:ext cx="992001" cy="190497"/>
          </a:xfrm>
          <a:prstGeom prst="parallelogram">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050" dirty="0">
                <a:solidFill>
                  <a:schemeClr val="tx1"/>
                </a:solidFill>
              </a:rPr>
              <a:t>調整事項</a:t>
            </a:r>
          </a:p>
        </p:txBody>
      </p:sp>
      <p:sp>
        <p:nvSpPr>
          <p:cNvPr id="46" name="平行四辺形 45"/>
          <p:cNvSpPr/>
          <p:nvPr/>
        </p:nvSpPr>
        <p:spPr>
          <a:xfrm>
            <a:off x="3796466" y="2507105"/>
            <a:ext cx="965107" cy="201815"/>
          </a:xfrm>
          <a:prstGeom prst="parallelogram">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050" dirty="0">
                <a:solidFill>
                  <a:schemeClr val="tx1"/>
                </a:solidFill>
              </a:rPr>
              <a:t>連絡事項</a:t>
            </a:r>
          </a:p>
        </p:txBody>
      </p:sp>
      <p:sp>
        <p:nvSpPr>
          <p:cNvPr id="51" name="平行四辺形 50"/>
          <p:cNvSpPr/>
          <p:nvPr/>
        </p:nvSpPr>
        <p:spPr>
          <a:xfrm>
            <a:off x="3796466" y="3573016"/>
            <a:ext cx="965107" cy="201815"/>
          </a:xfrm>
          <a:prstGeom prst="parallelogram">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050" dirty="0">
                <a:solidFill>
                  <a:schemeClr val="tx1"/>
                </a:solidFill>
              </a:rPr>
              <a:t>連絡事項</a:t>
            </a:r>
          </a:p>
        </p:txBody>
      </p:sp>
      <p:sp>
        <p:nvSpPr>
          <p:cNvPr id="53" name="平行四辺形 52"/>
          <p:cNvSpPr/>
          <p:nvPr/>
        </p:nvSpPr>
        <p:spPr>
          <a:xfrm>
            <a:off x="4760358" y="4676609"/>
            <a:ext cx="965107" cy="201815"/>
          </a:xfrm>
          <a:prstGeom prst="parallelogram">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050" dirty="0">
                <a:solidFill>
                  <a:schemeClr val="tx1"/>
                </a:solidFill>
              </a:rPr>
              <a:t>連絡事項</a:t>
            </a:r>
          </a:p>
        </p:txBody>
      </p:sp>
      <p:sp>
        <p:nvSpPr>
          <p:cNvPr id="5" name="角丸四角形 4"/>
          <p:cNvSpPr/>
          <p:nvPr/>
        </p:nvSpPr>
        <p:spPr>
          <a:xfrm>
            <a:off x="755576" y="3835965"/>
            <a:ext cx="5904656" cy="2592288"/>
          </a:xfrm>
          <a:prstGeom prst="roundRect">
            <a:avLst>
              <a:gd name="adj" fmla="val 6292"/>
            </a:avLst>
          </a:prstGeom>
          <a:noFill/>
          <a:ln w="381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6" name="平行四辺形 35"/>
          <p:cNvSpPr/>
          <p:nvPr/>
        </p:nvSpPr>
        <p:spPr>
          <a:xfrm>
            <a:off x="6371738" y="1772816"/>
            <a:ext cx="992001" cy="190497"/>
          </a:xfrm>
          <a:prstGeom prst="parallelogram">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050" dirty="0">
                <a:solidFill>
                  <a:schemeClr val="tx1"/>
                </a:solidFill>
              </a:rPr>
              <a:t>調整事項</a:t>
            </a:r>
          </a:p>
        </p:txBody>
      </p:sp>
      <p:sp>
        <p:nvSpPr>
          <p:cNvPr id="34" name="平行四辺形 33">
            <a:extLst>
              <a:ext uri="{FF2B5EF4-FFF2-40B4-BE49-F238E27FC236}">
                <a16:creationId xmlns:a16="http://schemas.microsoft.com/office/drawing/2014/main" xmlns="" id="{434C57AF-E473-40B9-9753-49218229FE3E}"/>
              </a:ext>
            </a:extLst>
          </p:cNvPr>
          <p:cNvSpPr/>
          <p:nvPr/>
        </p:nvSpPr>
        <p:spPr>
          <a:xfrm>
            <a:off x="1682552" y="4676609"/>
            <a:ext cx="965107" cy="201815"/>
          </a:xfrm>
          <a:prstGeom prst="parallelogram">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050" dirty="0">
                <a:solidFill>
                  <a:schemeClr val="tx1"/>
                </a:solidFill>
              </a:rPr>
              <a:t>連絡事項</a:t>
            </a:r>
          </a:p>
        </p:txBody>
      </p:sp>
      <p:sp>
        <p:nvSpPr>
          <p:cNvPr id="37" name="平行四辺形 36">
            <a:extLst>
              <a:ext uri="{FF2B5EF4-FFF2-40B4-BE49-F238E27FC236}">
                <a16:creationId xmlns:a16="http://schemas.microsoft.com/office/drawing/2014/main" xmlns="" id="{C394758A-9CF0-4BC6-8017-57676E99AA88}"/>
              </a:ext>
            </a:extLst>
          </p:cNvPr>
          <p:cNvSpPr/>
          <p:nvPr/>
        </p:nvSpPr>
        <p:spPr>
          <a:xfrm>
            <a:off x="3174845" y="4811361"/>
            <a:ext cx="965107" cy="201815"/>
          </a:xfrm>
          <a:prstGeom prst="parallelogram">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050" dirty="0">
                <a:solidFill>
                  <a:schemeClr val="tx1"/>
                </a:solidFill>
              </a:rPr>
              <a:t>連絡事項</a:t>
            </a:r>
          </a:p>
        </p:txBody>
      </p:sp>
      <p:sp>
        <p:nvSpPr>
          <p:cNvPr id="39" name="平行四辺形 38">
            <a:extLst>
              <a:ext uri="{FF2B5EF4-FFF2-40B4-BE49-F238E27FC236}">
                <a16:creationId xmlns:a16="http://schemas.microsoft.com/office/drawing/2014/main" xmlns="" id="{E454136E-74DB-4126-8BD0-67A9C9C8815C}"/>
              </a:ext>
            </a:extLst>
          </p:cNvPr>
          <p:cNvSpPr/>
          <p:nvPr/>
        </p:nvSpPr>
        <p:spPr>
          <a:xfrm>
            <a:off x="6371738" y="5449320"/>
            <a:ext cx="992001" cy="190497"/>
          </a:xfrm>
          <a:prstGeom prst="parallelogram">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050" dirty="0">
                <a:solidFill>
                  <a:schemeClr val="tx1"/>
                </a:solidFill>
              </a:rPr>
              <a:t>調整事項</a:t>
            </a:r>
          </a:p>
        </p:txBody>
      </p:sp>
      <p:sp>
        <p:nvSpPr>
          <p:cNvPr id="4" name="スライド番号プレースホルダー 3"/>
          <p:cNvSpPr>
            <a:spLocks noGrp="1"/>
          </p:cNvSpPr>
          <p:nvPr>
            <p:ph type="sldNum" sz="quarter" idx="12"/>
          </p:nvPr>
        </p:nvSpPr>
        <p:spPr/>
        <p:txBody>
          <a:bodyPr/>
          <a:lstStyle/>
          <a:p>
            <a:fld id="{EEDB8509-CC2C-4EC7-9C2E-996B98B58898}" type="slidenum">
              <a:rPr kumimoji="1" lang="ja-JP" altLang="en-US" smtClean="0"/>
              <a:pPr/>
              <a:t>8</a:t>
            </a:fld>
            <a:endParaRPr kumimoji="1" lang="ja-JP" altLang="en-US"/>
          </a:p>
        </p:txBody>
      </p:sp>
    </p:spTree>
    <p:extLst>
      <p:ext uri="{BB962C8B-B14F-4D97-AF65-F5344CB8AC3E}">
        <p14:creationId xmlns:p14="http://schemas.microsoft.com/office/powerpoint/2010/main" val="246086979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1"/>
          <p:cNvSpPr>
            <a:spLocks noGrp="1"/>
          </p:cNvSpPr>
          <p:nvPr>
            <p:ph type="title"/>
          </p:nvPr>
        </p:nvSpPr>
        <p:spPr>
          <a:xfrm>
            <a:off x="251520" y="313813"/>
            <a:ext cx="8712968" cy="424732"/>
          </a:xfrm>
        </p:spPr>
        <p:txBody>
          <a:bodyPr/>
          <a:lstStyle/>
          <a:p>
            <a:r>
              <a:rPr lang="en-US" altLang="ja-JP" dirty="0">
                <a:latin typeface="+mn-ea"/>
                <a:ea typeface="+mn-ea"/>
              </a:rPr>
              <a:t>2.2 </a:t>
            </a:r>
            <a:r>
              <a:rPr lang="ja-JP" altLang="en-US" dirty="0">
                <a:latin typeface="+mn-ea"/>
                <a:ea typeface="+mn-ea"/>
              </a:rPr>
              <a:t>オープンデータ化支援研修の進め方</a:t>
            </a:r>
            <a:endParaRPr kumimoji="1" lang="ja-JP" altLang="en-US" dirty="0">
              <a:latin typeface="+mn-ea"/>
              <a:ea typeface="+mn-ea"/>
            </a:endParaRPr>
          </a:p>
        </p:txBody>
      </p:sp>
      <p:sp>
        <p:nvSpPr>
          <p:cNvPr id="11" name="タイトル 1"/>
          <p:cNvSpPr txBox="1">
            <a:spLocks/>
          </p:cNvSpPr>
          <p:nvPr/>
        </p:nvSpPr>
        <p:spPr>
          <a:xfrm>
            <a:off x="251520" y="116632"/>
            <a:ext cx="8712968" cy="234159"/>
          </a:xfrm>
          <a:prstGeom prst="rect">
            <a:avLst/>
          </a:prstGeom>
        </p:spPr>
        <p:txBody>
          <a:bodyPr vert="horz" wrap="none" lIns="91440" tIns="45720" rIns="91440" bIns="45720" rtlCol="0" anchor="ctr">
            <a:normAutofit fontScale="92500" lnSpcReduction="10000"/>
          </a:bodyPr>
          <a:lstStyle>
            <a:lvl1pPr algn="l" defTabSz="914400" rtl="0" eaLnBrk="1" latinLnBrk="0" hangingPunct="1">
              <a:lnSpc>
                <a:spcPct val="90000"/>
              </a:lnSpc>
              <a:spcBef>
                <a:spcPct val="0"/>
              </a:spcBef>
              <a:buNone/>
              <a:defRPr kumimoji="1" lang="en-US" sz="2400" kern="1200" dirty="0">
                <a:solidFill>
                  <a:schemeClr val="tx1"/>
                </a:solidFill>
                <a:latin typeface="HGP創英角ｺﾞｼｯｸUB" panose="020B0900000000000000" pitchFamily="50" charset="-128"/>
                <a:ea typeface="HGP創英角ｺﾞｼｯｸUB" panose="020B0900000000000000" pitchFamily="50" charset="-128"/>
                <a:cs typeface="+mj-cs"/>
              </a:defRPr>
            </a:lvl1pPr>
          </a:lstStyle>
          <a:p>
            <a:r>
              <a:rPr lang="en-US" altLang="ja-JP" sz="1200" dirty="0">
                <a:latin typeface="+mn-ea"/>
                <a:ea typeface="+mn-ea"/>
              </a:rPr>
              <a:t>2.</a:t>
            </a:r>
            <a:r>
              <a:rPr lang="ja-JP" altLang="en-US" sz="1200" dirty="0">
                <a:latin typeface="+mn-ea"/>
                <a:ea typeface="+mn-ea"/>
              </a:rPr>
              <a:t>オープンデータ化支援研修の進め方</a:t>
            </a:r>
          </a:p>
        </p:txBody>
      </p:sp>
      <p:sp>
        <p:nvSpPr>
          <p:cNvPr id="3" name="ホームベース 2"/>
          <p:cNvSpPr/>
          <p:nvPr/>
        </p:nvSpPr>
        <p:spPr>
          <a:xfrm>
            <a:off x="1475656" y="1872538"/>
            <a:ext cx="2520280" cy="369332"/>
          </a:xfrm>
          <a:prstGeom prst="homePlate">
            <a:avLst>
              <a:gd name="adj" fmla="val 30120"/>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調整、準備</a:t>
            </a:r>
            <a:endParaRPr kumimoji="1" lang="en-US" altLang="ja-JP" sz="1600" dirty="0"/>
          </a:p>
        </p:txBody>
      </p:sp>
      <p:sp>
        <p:nvSpPr>
          <p:cNvPr id="16" name="ホームベース 15"/>
          <p:cNvSpPr/>
          <p:nvPr/>
        </p:nvSpPr>
        <p:spPr>
          <a:xfrm>
            <a:off x="3995936" y="1872538"/>
            <a:ext cx="2520280" cy="369332"/>
          </a:xfrm>
          <a:prstGeom prst="homePlate">
            <a:avLst>
              <a:gd name="adj" fmla="val 31983"/>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研修</a:t>
            </a:r>
          </a:p>
        </p:txBody>
      </p:sp>
      <p:sp>
        <p:nvSpPr>
          <p:cNvPr id="17" name="ホームベース 16"/>
          <p:cNvSpPr/>
          <p:nvPr/>
        </p:nvSpPr>
        <p:spPr>
          <a:xfrm>
            <a:off x="6516216" y="1872538"/>
            <a:ext cx="2520280" cy="369332"/>
          </a:xfrm>
          <a:prstGeom prst="homePlate">
            <a:avLst>
              <a:gd name="adj" fmla="val 28877"/>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t>フォローアップ</a:t>
            </a:r>
          </a:p>
        </p:txBody>
      </p:sp>
      <p:sp>
        <p:nvSpPr>
          <p:cNvPr id="4" name="テキスト ボックス 3"/>
          <p:cNvSpPr txBox="1"/>
          <p:nvPr/>
        </p:nvSpPr>
        <p:spPr>
          <a:xfrm>
            <a:off x="1475656" y="1484784"/>
            <a:ext cx="2520280" cy="369332"/>
          </a:xfrm>
          <a:prstGeom prst="rect">
            <a:avLst/>
          </a:prstGeom>
          <a:noFill/>
        </p:spPr>
        <p:txBody>
          <a:bodyPr wrap="square" rtlCol="0">
            <a:spAutoFit/>
          </a:bodyPr>
          <a:lstStyle/>
          <a:p>
            <a:r>
              <a:rPr kumimoji="1" lang="ja-JP" altLang="en-US" dirty="0"/>
              <a:t>研修前</a:t>
            </a:r>
            <a:r>
              <a:rPr kumimoji="1" lang="ja-JP" altLang="en-US" sz="1400" dirty="0"/>
              <a:t>（</a:t>
            </a:r>
            <a:r>
              <a:rPr kumimoji="1" lang="en-US" altLang="ja-JP" sz="1400" dirty="0"/>
              <a:t>2</a:t>
            </a:r>
            <a:r>
              <a:rPr kumimoji="1" lang="ja-JP" altLang="en-US" sz="1400" dirty="0"/>
              <a:t>週間前～目安）</a:t>
            </a:r>
          </a:p>
        </p:txBody>
      </p:sp>
      <p:sp>
        <p:nvSpPr>
          <p:cNvPr id="18" name="テキスト ボックス 17"/>
          <p:cNvSpPr txBox="1"/>
          <p:nvPr/>
        </p:nvSpPr>
        <p:spPr>
          <a:xfrm>
            <a:off x="3995936" y="1484784"/>
            <a:ext cx="2520280" cy="369332"/>
          </a:xfrm>
          <a:prstGeom prst="rect">
            <a:avLst/>
          </a:prstGeom>
          <a:noFill/>
        </p:spPr>
        <p:txBody>
          <a:bodyPr wrap="square" rtlCol="0">
            <a:spAutoFit/>
          </a:bodyPr>
          <a:lstStyle/>
          <a:p>
            <a:r>
              <a:rPr kumimoji="1" lang="ja-JP" altLang="en-US" dirty="0"/>
              <a:t>当日</a:t>
            </a:r>
          </a:p>
        </p:txBody>
      </p:sp>
      <p:sp>
        <p:nvSpPr>
          <p:cNvPr id="19" name="テキスト ボックス 18"/>
          <p:cNvSpPr txBox="1"/>
          <p:nvPr/>
        </p:nvSpPr>
        <p:spPr>
          <a:xfrm>
            <a:off x="6516216" y="1484784"/>
            <a:ext cx="2520280" cy="369332"/>
          </a:xfrm>
          <a:prstGeom prst="rect">
            <a:avLst/>
          </a:prstGeom>
          <a:noFill/>
        </p:spPr>
        <p:txBody>
          <a:bodyPr wrap="square" rtlCol="0">
            <a:spAutoFit/>
          </a:bodyPr>
          <a:lstStyle/>
          <a:p>
            <a:r>
              <a:rPr kumimoji="1" lang="ja-JP" altLang="en-US" dirty="0"/>
              <a:t>研修後</a:t>
            </a:r>
          </a:p>
        </p:txBody>
      </p:sp>
      <p:sp>
        <p:nvSpPr>
          <p:cNvPr id="5" name="テキスト ボックス 4"/>
          <p:cNvSpPr txBox="1"/>
          <p:nvPr/>
        </p:nvSpPr>
        <p:spPr>
          <a:xfrm>
            <a:off x="1440560" y="2325728"/>
            <a:ext cx="2483368" cy="830997"/>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市区町村との調整</a:t>
            </a:r>
            <a:endParaRPr kumimoji="1" lang="en-US" altLang="ja-JP" sz="1600" dirty="0"/>
          </a:p>
          <a:p>
            <a:pPr marL="285750" indent="-285750">
              <a:buFont typeface="Arial" panose="020B0604020202020204" pitchFamily="34" charset="0"/>
              <a:buChar char="•"/>
            </a:pPr>
            <a:r>
              <a:rPr kumimoji="1" lang="ja-JP" altLang="en-US" sz="1600" dirty="0"/>
              <a:t>プログラム、講師確認</a:t>
            </a:r>
            <a:endParaRPr kumimoji="1" lang="en-US" altLang="ja-JP" sz="1600" dirty="0"/>
          </a:p>
          <a:p>
            <a:pPr marL="285750" indent="-285750">
              <a:buFont typeface="Arial" panose="020B0604020202020204" pitchFamily="34" charset="0"/>
              <a:buChar char="•"/>
            </a:pPr>
            <a:r>
              <a:rPr kumimoji="1" lang="ja-JP" altLang="en-US" sz="1600" dirty="0"/>
              <a:t>研修案内、受講者管理</a:t>
            </a:r>
            <a:endParaRPr kumimoji="1" lang="en-US" altLang="ja-JP" sz="1600" dirty="0"/>
          </a:p>
        </p:txBody>
      </p:sp>
      <p:sp>
        <p:nvSpPr>
          <p:cNvPr id="8" name="角丸四角形 7"/>
          <p:cNvSpPr/>
          <p:nvPr/>
        </p:nvSpPr>
        <p:spPr>
          <a:xfrm>
            <a:off x="179512" y="2325727"/>
            <a:ext cx="1189040" cy="830997"/>
          </a:xfrm>
          <a:prstGeom prst="roundRect">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pPr algn="ctr"/>
            <a:r>
              <a:rPr kumimoji="1" lang="ja-JP" altLang="en-US" sz="1600" dirty="0">
                <a:solidFill>
                  <a:schemeClr val="bg1"/>
                </a:solidFill>
              </a:rPr>
              <a:t>都道府県</a:t>
            </a:r>
            <a:endParaRPr kumimoji="1" lang="en-US" altLang="ja-JP" sz="1600" dirty="0">
              <a:solidFill>
                <a:schemeClr val="bg1"/>
              </a:solidFill>
            </a:endParaRPr>
          </a:p>
        </p:txBody>
      </p:sp>
      <p:sp>
        <p:nvSpPr>
          <p:cNvPr id="25" name="角丸四角形 24"/>
          <p:cNvSpPr/>
          <p:nvPr/>
        </p:nvSpPr>
        <p:spPr>
          <a:xfrm>
            <a:off x="179512" y="3225468"/>
            <a:ext cx="1189040" cy="1063290"/>
          </a:xfrm>
          <a:prstGeom prst="roundRect">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bg1"/>
                </a:solidFill>
              </a:rPr>
              <a:t>会場となる市区町村</a:t>
            </a:r>
            <a:endParaRPr kumimoji="1" lang="en-US" altLang="ja-JP" sz="1600" dirty="0">
              <a:solidFill>
                <a:schemeClr val="bg1"/>
              </a:solidFill>
            </a:endParaRPr>
          </a:p>
        </p:txBody>
      </p:sp>
      <p:sp>
        <p:nvSpPr>
          <p:cNvPr id="26" name="角丸四角形 25"/>
          <p:cNvSpPr/>
          <p:nvPr/>
        </p:nvSpPr>
        <p:spPr>
          <a:xfrm>
            <a:off x="179512" y="4360766"/>
            <a:ext cx="1189040" cy="851604"/>
          </a:xfrm>
          <a:prstGeom prst="roundRect">
            <a:avLst/>
          </a:prstGeom>
          <a:solidFill>
            <a:schemeClr val="accent6"/>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bg1"/>
                </a:solidFill>
              </a:rPr>
              <a:t>参加</a:t>
            </a:r>
            <a:endParaRPr kumimoji="1" lang="en-US" altLang="ja-JP" sz="1600" dirty="0">
              <a:solidFill>
                <a:schemeClr val="bg1"/>
              </a:solidFill>
            </a:endParaRPr>
          </a:p>
          <a:p>
            <a:pPr algn="ctr"/>
            <a:r>
              <a:rPr kumimoji="1" lang="ja-JP" altLang="en-US" sz="1600" dirty="0">
                <a:solidFill>
                  <a:schemeClr val="bg1"/>
                </a:solidFill>
              </a:rPr>
              <a:t>市区町村</a:t>
            </a:r>
            <a:endParaRPr kumimoji="1" lang="en-US" altLang="ja-JP" sz="1600" dirty="0">
              <a:solidFill>
                <a:schemeClr val="bg1"/>
              </a:solidFill>
            </a:endParaRPr>
          </a:p>
        </p:txBody>
      </p:sp>
      <p:sp>
        <p:nvSpPr>
          <p:cNvPr id="28" name="テキスト ボックス 27"/>
          <p:cNvSpPr txBox="1"/>
          <p:nvPr/>
        </p:nvSpPr>
        <p:spPr>
          <a:xfrm>
            <a:off x="1440560" y="3225468"/>
            <a:ext cx="2483368" cy="1077218"/>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l"/>
            </a:pPr>
            <a:r>
              <a:rPr kumimoji="1" lang="ja-JP" altLang="en-US" sz="1600" dirty="0"/>
              <a:t>プロジェクタ・</a:t>
            </a:r>
            <a:r>
              <a:rPr kumimoji="1" lang="en-US" altLang="ja-JP" sz="1600" dirty="0"/>
              <a:t>PC</a:t>
            </a:r>
            <a:r>
              <a:rPr kumimoji="1" lang="ja-JP" altLang="en-US" sz="1600" dirty="0"/>
              <a:t>準備</a:t>
            </a:r>
            <a:endParaRPr kumimoji="1" lang="en-US" altLang="ja-JP" sz="1600" dirty="0"/>
          </a:p>
          <a:p>
            <a:pPr marL="285750" indent="-285750">
              <a:buFont typeface="Wingdings" panose="05000000000000000000" pitchFamily="2" charset="2"/>
              <a:buChar char="l"/>
            </a:pPr>
            <a:r>
              <a:rPr kumimoji="1" lang="ja-JP" altLang="en-US" sz="1600" dirty="0"/>
              <a:t>受講者募集、決定</a:t>
            </a:r>
            <a:endParaRPr kumimoji="1" lang="en-US" altLang="ja-JP" sz="1600" dirty="0"/>
          </a:p>
          <a:p>
            <a:pPr marL="285750" indent="-285750">
              <a:buFont typeface="Wingdings" panose="05000000000000000000" pitchFamily="2" charset="2"/>
              <a:buChar char="l"/>
            </a:pPr>
            <a:r>
              <a:rPr kumimoji="1" lang="ja-JP" altLang="en-US" sz="1600" dirty="0"/>
              <a:t>教材</a:t>
            </a:r>
            <a:r>
              <a:rPr kumimoji="1" lang="en-US" altLang="ja-JP" sz="1600" dirty="0"/>
              <a:t>(</a:t>
            </a:r>
            <a:r>
              <a:rPr kumimoji="1" lang="ja-JP" altLang="en-US" sz="1600" dirty="0"/>
              <a:t>予習・当日</a:t>
            </a:r>
            <a:r>
              <a:rPr kumimoji="1" lang="en-US" altLang="ja-JP" sz="1600" dirty="0"/>
              <a:t>)</a:t>
            </a:r>
            <a:r>
              <a:rPr kumimoji="1" lang="ja-JP" altLang="en-US" sz="1600" dirty="0"/>
              <a:t>展開</a:t>
            </a:r>
            <a:endParaRPr kumimoji="1" lang="en-US" altLang="ja-JP" sz="1600" dirty="0"/>
          </a:p>
          <a:p>
            <a:pPr marL="285750" indent="-285750">
              <a:buFont typeface="Wingdings" panose="05000000000000000000" pitchFamily="2" charset="2"/>
              <a:buChar char="p"/>
            </a:pPr>
            <a:r>
              <a:rPr kumimoji="1" lang="ja-JP" altLang="en-US" sz="1600" dirty="0"/>
              <a:t>予習、教材</a:t>
            </a:r>
            <a:r>
              <a:rPr kumimoji="1" lang="en-US" altLang="ja-JP" sz="1600" dirty="0"/>
              <a:t>(</a:t>
            </a:r>
            <a:r>
              <a:rPr kumimoji="1" lang="ja-JP" altLang="en-US" sz="1600" dirty="0"/>
              <a:t>当日</a:t>
            </a:r>
            <a:r>
              <a:rPr kumimoji="1" lang="en-US" altLang="ja-JP" sz="1600" dirty="0"/>
              <a:t>)</a:t>
            </a:r>
            <a:r>
              <a:rPr kumimoji="1" lang="ja-JP" altLang="en-US" sz="1600" dirty="0"/>
              <a:t>準備</a:t>
            </a:r>
            <a:endParaRPr kumimoji="1" lang="en-US" altLang="ja-JP" sz="1600" dirty="0"/>
          </a:p>
        </p:txBody>
      </p:sp>
      <p:sp>
        <p:nvSpPr>
          <p:cNvPr id="29" name="テキスト ボックス 28"/>
          <p:cNvSpPr txBox="1"/>
          <p:nvPr/>
        </p:nvSpPr>
        <p:spPr>
          <a:xfrm>
            <a:off x="1440560" y="4360767"/>
            <a:ext cx="2483368" cy="830997"/>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l"/>
            </a:pPr>
            <a:r>
              <a:rPr kumimoji="1" lang="ja-JP" altLang="en-US" sz="1600" dirty="0"/>
              <a:t>受講者募集、決定</a:t>
            </a:r>
            <a:endParaRPr kumimoji="1" lang="en-US" altLang="ja-JP" sz="1600" dirty="0"/>
          </a:p>
          <a:p>
            <a:pPr marL="285750" indent="-285750">
              <a:buFont typeface="Wingdings" panose="05000000000000000000" pitchFamily="2" charset="2"/>
              <a:buChar char="l"/>
            </a:pPr>
            <a:r>
              <a:rPr kumimoji="1" lang="ja-JP" altLang="en-US" sz="1600" dirty="0"/>
              <a:t>教材</a:t>
            </a:r>
            <a:r>
              <a:rPr kumimoji="1" lang="en-US" altLang="ja-JP" sz="1600" dirty="0"/>
              <a:t>(</a:t>
            </a:r>
            <a:r>
              <a:rPr kumimoji="1" lang="ja-JP" altLang="en-US" sz="1600" dirty="0"/>
              <a:t>予習・当日</a:t>
            </a:r>
            <a:r>
              <a:rPr kumimoji="1" lang="en-US" altLang="ja-JP" sz="1600" dirty="0"/>
              <a:t>)</a:t>
            </a:r>
            <a:r>
              <a:rPr kumimoji="1" lang="ja-JP" altLang="en-US" sz="1600" dirty="0"/>
              <a:t>展開</a:t>
            </a:r>
            <a:endParaRPr kumimoji="1" lang="en-US" altLang="ja-JP" sz="1600" dirty="0"/>
          </a:p>
          <a:p>
            <a:pPr marL="285750" indent="-285750">
              <a:buFont typeface="Wingdings" panose="05000000000000000000" pitchFamily="2" charset="2"/>
              <a:buChar char="p"/>
            </a:pPr>
            <a:r>
              <a:rPr kumimoji="1" lang="ja-JP" altLang="en-US" sz="1600" dirty="0"/>
              <a:t>予習、教材</a:t>
            </a:r>
            <a:r>
              <a:rPr kumimoji="1" lang="en-US" altLang="ja-JP" sz="1600" dirty="0"/>
              <a:t>(</a:t>
            </a:r>
            <a:r>
              <a:rPr kumimoji="1" lang="ja-JP" altLang="en-US" sz="1600" dirty="0"/>
              <a:t>当日</a:t>
            </a:r>
            <a:r>
              <a:rPr kumimoji="1" lang="en-US" altLang="ja-JP" sz="1600" dirty="0"/>
              <a:t>)</a:t>
            </a:r>
            <a:r>
              <a:rPr kumimoji="1" lang="ja-JP" altLang="en-US" sz="1600" dirty="0"/>
              <a:t>準備</a:t>
            </a:r>
            <a:endParaRPr kumimoji="1" lang="en-US" altLang="ja-JP" sz="1600" dirty="0"/>
          </a:p>
        </p:txBody>
      </p:sp>
      <p:sp>
        <p:nvSpPr>
          <p:cNvPr id="30" name="テキスト ボックス 29"/>
          <p:cNvSpPr txBox="1"/>
          <p:nvPr/>
        </p:nvSpPr>
        <p:spPr>
          <a:xfrm>
            <a:off x="3995936" y="2325728"/>
            <a:ext cx="2483368" cy="830997"/>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受講者名簿準備</a:t>
            </a:r>
            <a:endParaRPr kumimoji="1" lang="en-US" altLang="ja-JP" sz="1600" dirty="0"/>
          </a:p>
          <a:p>
            <a:pPr marL="285750" indent="-285750">
              <a:buFont typeface="Arial" panose="020B0604020202020204" pitchFamily="34" charset="0"/>
              <a:buChar char="•"/>
            </a:pPr>
            <a:r>
              <a:rPr kumimoji="1" lang="ja-JP" altLang="en-US" sz="1600" dirty="0"/>
              <a:t>講師（講義①）</a:t>
            </a:r>
            <a:endParaRPr kumimoji="1" lang="en-US" altLang="ja-JP" sz="1600" dirty="0"/>
          </a:p>
          <a:p>
            <a:pPr marL="285750" indent="-285750">
              <a:buFont typeface="Wingdings" panose="05000000000000000000" pitchFamily="2" charset="2"/>
              <a:buChar char="l"/>
            </a:pPr>
            <a:endParaRPr kumimoji="1" lang="en-US" altLang="ja-JP" sz="1600" dirty="0"/>
          </a:p>
        </p:txBody>
      </p:sp>
      <p:sp>
        <p:nvSpPr>
          <p:cNvPr id="31" name="テキスト ボックス 30"/>
          <p:cNvSpPr txBox="1"/>
          <p:nvPr/>
        </p:nvSpPr>
        <p:spPr>
          <a:xfrm>
            <a:off x="3995936" y="3225468"/>
            <a:ext cx="2483368" cy="1077218"/>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l"/>
            </a:pPr>
            <a:r>
              <a:rPr kumimoji="1" lang="ja-JP" altLang="en-US" sz="1600" dirty="0"/>
              <a:t>会場設営、片付け</a:t>
            </a:r>
            <a:endParaRPr kumimoji="1" lang="en-US" altLang="ja-JP" sz="1600" dirty="0"/>
          </a:p>
          <a:p>
            <a:pPr marL="285750" indent="-285750">
              <a:buFont typeface="Wingdings" panose="05000000000000000000" pitchFamily="2" charset="2"/>
              <a:buChar char="l"/>
            </a:pPr>
            <a:r>
              <a:rPr kumimoji="1" lang="ja-JP" altLang="en-US" sz="1600" dirty="0"/>
              <a:t>司会進行</a:t>
            </a:r>
            <a:endParaRPr kumimoji="1" lang="en-US" altLang="ja-JP" sz="1600" dirty="0"/>
          </a:p>
          <a:p>
            <a:pPr marL="285750" indent="-285750">
              <a:buFont typeface="Wingdings" panose="05000000000000000000" pitchFamily="2" charset="2"/>
              <a:buChar char="p"/>
            </a:pPr>
            <a:r>
              <a:rPr kumimoji="1" lang="ja-JP" altLang="en-US" sz="1600" dirty="0"/>
              <a:t>研修受講</a:t>
            </a:r>
            <a:endParaRPr kumimoji="1" lang="en-US" altLang="ja-JP" sz="1600" dirty="0"/>
          </a:p>
          <a:p>
            <a:endParaRPr kumimoji="1" lang="en-US" altLang="ja-JP" sz="1600" dirty="0"/>
          </a:p>
        </p:txBody>
      </p:sp>
      <p:sp>
        <p:nvSpPr>
          <p:cNvPr id="32" name="テキスト ボックス 31"/>
          <p:cNvSpPr txBox="1"/>
          <p:nvPr/>
        </p:nvSpPr>
        <p:spPr>
          <a:xfrm>
            <a:off x="3995936" y="4360767"/>
            <a:ext cx="2483368" cy="830997"/>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p"/>
            </a:pPr>
            <a:r>
              <a:rPr kumimoji="1" lang="ja-JP" altLang="en-US" sz="1600" dirty="0"/>
              <a:t>研修受講</a:t>
            </a:r>
            <a:endParaRPr kumimoji="1" lang="en-US" altLang="ja-JP" sz="1600" dirty="0"/>
          </a:p>
          <a:p>
            <a:pPr marL="285750" indent="-285750">
              <a:buFont typeface="Wingdings" panose="05000000000000000000" pitchFamily="2" charset="2"/>
              <a:buChar char="l"/>
            </a:pPr>
            <a:endParaRPr kumimoji="1" lang="en-US" altLang="ja-JP" sz="1600" dirty="0"/>
          </a:p>
          <a:p>
            <a:pPr marL="285750" indent="-285750">
              <a:buFont typeface="Wingdings" panose="05000000000000000000" pitchFamily="2" charset="2"/>
              <a:buChar char="l"/>
            </a:pPr>
            <a:endParaRPr kumimoji="1" lang="en-US" altLang="ja-JP" sz="1600" dirty="0"/>
          </a:p>
        </p:txBody>
      </p:sp>
      <p:sp>
        <p:nvSpPr>
          <p:cNvPr id="33" name="テキスト ボックス 32"/>
          <p:cNvSpPr txBox="1"/>
          <p:nvPr/>
        </p:nvSpPr>
        <p:spPr>
          <a:xfrm>
            <a:off x="6547964" y="2325728"/>
            <a:ext cx="2483368" cy="830997"/>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都道府県下市区町村の</a:t>
            </a:r>
            <a:r>
              <a:rPr kumimoji="1" lang="en-US" altLang="ja-JP" sz="1600" dirty="0"/>
              <a:t/>
            </a:r>
            <a:br>
              <a:rPr kumimoji="1" lang="en-US" altLang="ja-JP" sz="1600" dirty="0"/>
            </a:br>
            <a:r>
              <a:rPr kumimoji="1" lang="ja-JP" altLang="en-US" sz="1600" dirty="0"/>
              <a:t>オープンデータ取組み</a:t>
            </a:r>
            <a:r>
              <a:rPr kumimoji="1" lang="en-US" altLang="ja-JP" sz="1600" dirty="0"/>
              <a:t/>
            </a:r>
            <a:br>
              <a:rPr kumimoji="1" lang="en-US" altLang="ja-JP" sz="1600" dirty="0"/>
            </a:br>
            <a:r>
              <a:rPr kumimoji="1" lang="ja-JP" altLang="en-US" sz="1600" dirty="0"/>
              <a:t>状況の確認</a:t>
            </a:r>
            <a:endParaRPr kumimoji="1" lang="en-US" altLang="ja-JP" sz="1600" dirty="0"/>
          </a:p>
        </p:txBody>
      </p:sp>
      <p:sp>
        <p:nvSpPr>
          <p:cNvPr id="34" name="テキスト ボックス 33"/>
          <p:cNvSpPr txBox="1"/>
          <p:nvPr/>
        </p:nvSpPr>
        <p:spPr>
          <a:xfrm>
            <a:off x="6547964" y="3225468"/>
            <a:ext cx="2483368" cy="1077218"/>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p"/>
            </a:pPr>
            <a:r>
              <a:rPr kumimoji="1" lang="en-US" altLang="ja-JP" sz="1600" dirty="0"/>
              <a:t>e-learning</a:t>
            </a:r>
            <a:r>
              <a:rPr kumimoji="1" lang="ja-JP" altLang="en-US" sz="1600" dirty="0"/>
              <a:t>学習</a:t>
            </a:r>
            <a:endParaRPr kumimoji="1" lang="en-US" altLang="ja-JP" sz="1600" dirty="0"/>
          </a:p>
          <a:p>
            <a:pPr marL="285750" indent="-285750">
              <a:buFont typeface="Wingdings" panose="05000000000000000000" pitchFamily="2" charset="2"/>
              <a:buChar char="p"/>
            </a:pPr>
            <a:r>
              <a:rPr kumimoji="1" lang="ja-JP" altLang="en-US" sz="1600" dirty="0"/>
              <a:t>オープンデータ公開に</a:t>
            </a:r>
            <a:r>
              <a:rPr kumimoji="1" lang="en-US" altLang="ja-JP" sz="1600" dirty="0"/>
              <a:t/>
            </a:r>
            <a:br>
              <a:rPr kumimoji="1" lang="en-US" altLang="ja-JP" sz="1600" dirty="0"/>
            </a:br>
            <a:r>
              <a:rPr kumimoji="1" lang="ja-JP" altLang="en-US" sz="1600" dirty="0"/>
              <a:t>向けた取組み実施</a:t>
            </a:r>
            <a:endParaRPr kumimoji="1" lang="en-US" altLang="ja-JP" sz="1600" dirty="0"/>
          </a:p>
          <a:p>
            <a:endParaRPr kumimoji="1" lang="ja-JP" altLang="en-US" sz="1600" dirty="0"/>
          </a:p>
        </p:txBody>
      </p:sp>
      <p:sp>
        <p:nvSpPr>
          <p:cNvPr id="35" name="テキスト ボックス 34"/>
          <p:cNvSpPr txBox="1"/>
          <p:nvPr/>
        </p:nvSpPr>
        <p:spPr>
          <a:xfrm>
            <a:off x="6547964" y="4360767"/>
            <a:ext cx="2483368" cy="830997"/>
          </a:xfrm>
          <a:prstGeom prst="rect">
            <a:avLst/>
          </a:prstGeom>
          <a:solidFill>
            <a:schemeClr val="accent6">
              <a:lumMod val="40000"/>
              <a:lumOff val="60000"/>
            </a:schemeClr>
          </a:solidFill>
        </p:spPr>
        <p:txBody>
          <a:bodyPr wrap="square" rtlCol="0">
            <a:spAutoFit/>
          </a:bodyPr>
          <a:lstStyle/>
          <a:p>
            <a:pPr marL="285750" indent="-285750">
              <a:buFont typeface="Wingdings" panose="05000000000000000000" pitchFamily="2" charset="2"/>
              <a:buChar char="p"/>
            </a:pPr>
            <a:r>
              <a:rPr kumimoji="1" lang="en-US" altLang="ja-JP" sz="1600" dirty="0"/>
              <a:t>e-learning</a:t>
            </a:r>
            <a:r>
              <a:rPr kumimoji="1" lang="ja-JP" altLang="en-US" sz="1600" dirty="0"/>
              <a:t>学習</a:t>
            </a:r>
            <a:endParaRPr kumimoji="1" lang="en-US" altLang="ja-JP" sz="1600" dirty="0"/>
          </a:p>
          <a:p>
            <a:pPr marL="285750" indent="-285750">
              <a:buFont typeface="Wingdings" panose="05000000000000000000" pitchFamily="2" charset="2"/>
              <a:buChar char="p"/>
            </a:pPr>
            <a:r>
              <a:rPr kumimoji="1" lang="ja-JP" altLang="en-US" sz="1600" dirty="0"/>
              <a:t>オープンデータ公開に</a:t>
            </a:r>
            <a:r>
              <a:rPr kumimoji="1" lang="en-US" altLang="ja-JP" sz="1600" dirty="0"/>
              <a:t/>
            </a:r>
            <a:br>
              <a:rPr kumimoji="1" lang="en-US" altLang="ja-JP" sz="1600" dirty="0"/>
            </a:br>
            <a:r>
              <a:rPr kumimoji="1" lang="ja-JP" altLang="en-US" sz="1600" dirty="0"/>
              <a:t>向けた取組み実施</a:t>
            </a:r>
            <a:endParaRPr kumimoji="1" lang="en-US" altLang="ja-JP" sz="1600" dirty="0"/>
          </a:p>
        </p:txBody>
      </p:sp>
      <p:sp>
        <p:nvSpPr>
          <p:cNvPr id="27" name="角丸四角形 26"/>
          <p:cNvSpPr/>
          <p:nvPr/>
        </p:nvSpPr>
        <p:spPr>
          <a:xfrm>
            <a:off x="179512" y="5910932"/>
            <a:ext cx="1189040" cy="584776"/>
          </a:xfrm>
          <a:prstGeom prst="roundRect">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bg1"/>
                </a:solidFill>
              </a:rPr>
              <a:t>受託者</a:t>
            </a:r>
            <a:endParaRPr kumimoji="1" lang="en-US" altLang="ja-JP" sz="1600" dirty="0">
              <a:solidFill>
                <a:schemeClr val="bg1"/>
              </a:solidFill>
            </a:endParaRPr>
          </a:p>
        </p:txBody>
      </p:sp>
      <p:sp>
        <p:nvSpPr>
          <p:cNvPr id="36" name="テキスト ボックス 35"/>
          <p:cNvSpPr txBox="1"/>
          <p:nvPr/>
        </p:nvSpPr>
        <p:spPr>
          <a:xfrm>
            <a:off x="1440560" y="5910932"/>
            <a:ext cx="2483368" cy="584775"/>
          </a:xfrm>
          <a:prstGeom prst="rect">
            <a:avLst/>
          </a:prstGeom>
          <a:solidFill>
            <a:schemeClr val="bg1">
              <a:lumMod val="85000"/>
            </a:schemeClr>
          </a:solidFill>
        </p:spPr>
        <p:txBody>
          <a:bodyPr wrap="square" rtlCol="0">
            <a:spAutoFit/>
          </a:bodyPr>
          <a:lstStyle/>
          <a:p>
            <a:pPr marL="285750" indent="-285750">
              <a:buFont typeface="Arial" panose="020B0604020202020204" pitchFamily="34" charset="0"/>
              <a:buChar char="•"/>
            </a:pPr>
            <a:r>
              <a:rPr kumimoji="1" lang="ja-JP" altLang="en-US" sz="1600" dirty="0"/>
              <a:t>プログラム、講師調整</a:t>
            </a:r>
            <a:endParaRPr kumimoji="1" lang="en-US" altLang="ja-JP" sz="1600" dirty="0"/>
          </a:p>
          <a:p>
            <a:pPr marL="285750" indent="-285750">
              <a:buFont typeface="Arial" panose="020B0604020202020204" pitchFamily="34" charset="0"/>
              <a:buChar char="•"/>
            </a:pPr>
            <a:r>
              <a:rPr kumimoji="1" lang="ja-JP" altLang="en-US" sz="1600" dirty="0"/>
              <a:t>教材</a:t>
            </a:r>
            <a:r>
              <a:rPr kumimoji="1" lang="en-US" altLang="ja-JP" sz="1600" dirty="0"/>
              <a:t>(</a:t>
            </a:r>
            <a:r>
              <a:rPr kumimoji="1" lang="ja-JP" altLang="en-US" sz="1600" dirty="0"/>
              <a:t>予習・当日</a:t>
            </a:r>
            <a:r>
              <a:rPr kumimoji="1" lang="en-US" altLang="ja-JP" sz="1600" dirty="0"/>
              <a:t>)</a:t>
            </a:r>
            <a:r>
              <a:rPr kumimoji="1" lang="ja-JP" altLang="en-US" sz="1600" dirty="0"/>
              <a:t>作成</a:t>
            </a:r>
            <a:endParaRPr kumimoji="1" lang="en-US" altLang="ja-JP" sz="1600" dirty="0"/>
          </a:p>
        </p:txBody>
      </p:sp>
      <p:sp>
        <p:nvSpPr>
          <p:cNvPr id="37" name="テキスト ボックス 36"/>
          <p:cNvSpPr txBox="1"/>
          <p:nvPr/>
        </p:nvSpPr>
        <p:spPr>
          <a:xfrm>
            <a:off x="3995936" y="5910932"/>
            <a:ext cx="2483368" cy="584775"/>
          </a:xfrm>
          <a:prstGeom prst="rect">
            <a:avLst/>
          </a:prstGeom>
          <a:solidFill>
            <a:schemeClr val="bg1">
              <a:lumMod val="85000"/>
            </a:schemeClr>
          </a:solidFill>
        </p:spPr>
        <p:txBody>
          <a:bodyPr wrap="square" rtlCol="0">
            <a:spAutoFit/>
          </a:bodyPr>
          <a:lstStyle/>
          <a:p>
            <a:pPr marL="285750" indent="-285750">
              <a:buFont typeface="Arial" panose="020B0604020202020204" pitchFamily="34" charset="0"/>
              <a:buChar char="•"/>
            </a:pPr>
            <a:r>
              <a:rPr kumimoji="1" lang="ja-JP" altLang="en-US" sz="1600" dirty="0"/>
              <a:t>会場設営、片付け</a:t>
            </a:r>
            <a:endParaRPr kumimoji="1" lang="en-US" altLang="ja-JP" sz="1600" dirty="0"/>
          </a:p>
          <a:p>
            <a:pPr marL="285750" indent="-285750">
              <a:buFont typeface="Arial" panose="020B0604020202020204" pitchFamily="34" charset="0"/>
              <a:buChar char="•"/>
            </a:pPr>
            <a:r>
              <a:rPr kumimoji="1" lang="ja-JP" altLang="en-US" sz="1600" dirty="0"/>
              <a:t>講師（講義③、④）</a:t>
            </a:r>
            <a:endParaRPr kumimoji="1" lang="en-US" altLang="ja-JP" sz="1600" dirty="0"/>
          </a:p>
        </p:txBody>
      </p:sp>
      <p:sp>
        <p:nvSpPr>
          <p:cNvPr id="38" name="テキスト ボックス 37"/>
          <p:cNvSpPr txBox="1"/>
          <p:nvPr/>
        </p:nvSpPr>
        <p:spPr>
          <a:xfrm>
            <a:off x="6547964" y="5910932"/>
            <a:ext cx="2483368" cy="584775"/>
          </a:xfrm>
          <a:prstGeom prst="rect">
            <a:avLst/>
          </a:prstGeom>
          <a:solidFill>
            <a:schemeClr val="bg1">
              <a:lumMod val="85000"/>
            </a:schemeClr>
          </a:solidFill>
        </p:spPr>
        <p:txBody>
          <a:bodyPr wrap="square" rtlCol="0">
            <a:spAutoFit/>
          </a:bodyPr>
          <a:lstStyle/>
          <a:p>
            <a:pPr marL="285750" indent="-285750">
              <a:buFont typeface="Arial" panose="020B0604020202020204" pitchFamily="34" charset="0"/>
              <a:buChar char="•"/>
            </a:pPr>
            <a:r>
              <a:rPr kumimoji="1" lang="ja-JP" altLang="en-US" sz="1600" dirty="0"/>
              <a:t>問い合わせ回答</a:t>
            </a:r>
            <a:endParaRPr kumimoji="1" lang="en-US" altLang="ja-JP" sz="1600" dirty="0"/>
          </a:p>
          <a:p>
            <a:pPr marL="285750" indent="-285750">
              <a:buFont typeface="Wingdings" panose="05000000000000000000" pitchFamily="2" charset="2"/>
              <a:buChar char="l"/>
            </a:pPr>
            <a:endParaRPr kumimoji="1" lang="en-US" altLang="ja-JP" sz="1600" dirty="0"/>
          </a:p>
        </p:txBody>
      </p:sp>
      <p:sp>
        <p:nvSpPr>
          <p:cNvPr id="39" name="テキスト ボックス 38">
            <a:extLst>
              <a:ext uri="{FF2B5EF4-FFF2-40B4-BE49-F238E27FC236}">
                <a16:creationId xmlns:a16="http://schemas.microsoft.com/office/drawing/2014/main" xmlns="" id="{CBDC05E1-418F-4459-95A6-B14516E4FF8E}"/>
              </a:ext>
            </a:extLst>
          </p:cNvPr>
          <p:cNvSpPr txBox="1"/>
          <p:nvPr/>
        </p:nvSpPr>
        <p:spPr>
          <a:xfrm>
            <a:off x="107504" y="829161"/>
            <a:ext cx="8856984" cy="707886"/>
          </a:xfrm>
          <a:prstGeom prst="rect">
            <a:avLst/>
          </a:prstGeom>
          <a:noFill/>
        </p:spPr>
        <p:txBody>
          <a:bodyPr wrap="square" rtlCol="0">
            <a:spAutoFit/>
          </a:bodyPr>
          <a:lstStyle/>
          <a:p>
            <a:r>
              <a:rPr kumimoji="1" lang="ja-JP" altLang="en-US" sz="2000" dirty="0"/>
              <a:t>支援研修は、研修前の「調整、準備」、当日の「研修」、研修後の「フォローアップ」</a:t>
            </a:r>
            <a:r>
              <a:rPr kumimoji="1" lang="en-US" altLang="ja-JP" sz="2000" dirty="0"/>
              <a:t/>
            </a:r>
            <a:br>
              <a:rPr kumimoji="1" lang="en-US" altLang="ja-JP" sz="2000" dirty="0"/>
            </a:br>
            <a:r>
              <a:rPr kumimoji="1" lang="ja-JP" altLang="en-US" sz="2000" dirty="0"/>
              <a:t>により実施します。リーダおよび受講者の主な実施内容は以下のとおりです。</a:t>
            </a:r>
          </a:p>
        </p:txBody>
      </p:sp>
      <p:sp>
        <p:nvSpPr>
          <p:cNvPr id="40" name="テキスト ボックス 39">
            <a:extLst>
              <a:ext uri="{FF2B5EF4-FFF2-40B4-BE49-F238E27FC236}">
                <a16:creationId xmlns:a16="http://schemas.microsoft.com/office/drawing/2014/main" xmlns="" id="{8D5494EF-B11B-4ADB-8AB2-55B0F6E7DE01}"/>
              </a:ext>
            </a:extLst>
          </p:cNvPr>
          <p:cNvSpPr txBox="1"/>
          <p:nvPr/>
        </p:nvSpPr>
        <p:spPr>
          <a:xfrm>
            <a:off x="1475656" y="6476606"/>
            <a:ext cx="5688632" cy="276999"/>
          </a:xfrm>
          <a:prstGeom prst="rect">
            <a:avLst/>
          </a:prstGeom>
          <a:noFill/>
        </p:spPr>
        <p:txBody>
          <a:bodyPr wrap="square" rtlCol="0">
            <a:spAutoFit/>
          </a:bodyPr>
          <a:lstStyle/>
          <a:p>
            <a:r>
              <a:rPr kumimoji="1" lang="ja-JP" altLang="en-US" sz="1200" dirty="0"/>
              <a:t>●：リーダの実施事項　　□：受講者の実施事項</a:t>
            </a:r>
          </a:p>
        </p:txBody>
      </p:sp>
      <p:sp>
        <p:nvSpPr>
          <p:cNvPr id="41" name="角丸四角形 26">
            <a:extLst>
              <a:ext uri="{FF2B5EF4-FFF2-40B4-BE49-F238E27FC236}">
                <a16:creationId xmlns:a16="http://schemas.microsoft.com/office/drawing/2014/main" xmlns="" id="{EE66ACC2-6672-4545-83CD-35D47BF68A64}"/>
              </a:ext>
            </a:extLst>
          </p:cNvPr>
          <p:cNvSpPr/>
          <p:nvPr/>
        </p:nvSpPr>
        <p:spPr>
          <a:xfrm>
            <a:off x="179512" y="5253226"/>
            <a:ext cx="1189040" cy="584776"/>
          </a:xfrm>
          <a:prstGeom prst="round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bg1"/>
                </a:solidFill>
              </a:rPr>
              <a:t>地域</a:t>
            </a:r>
            <a:endParaRPr kumimoji="1" lang="en-US" altLang="ja-JP" sz="1600" dirty="0">
              <a:solidFill>
                <a:schemeClr val="bg1"/>
              </a:solidFill>
            </a:endParaRPr>
          </a:p>
          <a:p>
            <a:pPr algn="ctr"/>
            <a:r>
              <a:rPr kumimoji="1" lang="ja-JP" altLang="en-US" sz="1600" dirty="0">
                <a:solidFill>
                  <a:schemeClr val="bg1"/>
                </a:solidFill>
              </a:rPr>
              <a:t>メンター</a:t>
            </a:r>
            <a:endParaRPr kumimoji="1" lang="en-US" altLang="ja-JP" sz="1600" dirty="0">
              <a:solidFill>
                <a:schemeClr val="bg1"/>
              </a:solidFill>
            </a:endParaRPr>
          </a:p>
        </p:txBody>
      </p:sp>
      <p:sp>
        <p:nvSpPr>
          <p:cNvPr id="42" name="テキスト ボックス 41">
            <a:extLst>
              <a:ext uri="{FF2B5EF4-FFF2-40B4-BE49-F238E27FC236}">
                <a16:creationId xmlns:a16="http://schemas.microsoft.com/office/drawing/2014/main" xmlns="" id="{132FCA30-653F-4EA3-A170-AA6CFF5A0EC7}"/>
              </a:ext>
            </a:extLst>
          </p:cNvPr>
          <p:cNvSpPr txBox="1"/>
          <p:nvPr/>
        </p:nvSpPr>
        <p:spPr>
          <a:xfrm>
            <a:off x="1440560" y="5253226"/>
            <a:ext cx="2483368" cy="584775"/>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教材</a:t>
            </a:r>
            <a:r>
              <a:rPr kumimoji="1" lang="en-US" altLang="ja-JP" sz="1600" dirty="0"/>
              <a:t>(</a:t>
            </a:r>
            <a:r>
              <a:rPr kumimoji="1" lang="ja-JP" altLang="en-US" sz="1600" dirty="0"/>
              <a:t>予習・当日</a:t>
            </a:r>
            <a:r>
              <a:rPr kumimoji="1" lang="en-US" altLang="ja-JP" sz="1600" dirty="0"/>
              <a:t>)</a:t>
            </a:r>
            <a:r>
              <a:rPr kumimoji="1" lang="ja-JP" altLang="en-US" sz="1600" dirty="0"/>
              <a:t>確認</a:t>
            </a:r>
            <a:endParaRPr kumimoji="1" lang="en-US" altLang="ja-JP" sz="1600" dirty="0"/>
          </a:p>
          <a:p>
            <a:pPr marL="285750" indent="-285750">
              <a:buFont typeface="Arial" panose="020B0604020202020204" pitchFamily="34" charset="0"/>
              <a:buChar char="•"/>
            </a:pPr>
            <a:endParaRPr kumimoji="1" lang="en-US" altLang="ja-JP" sz="1600" dirty="0"/>
          </a:p>
        </p:txBody>
      </p:sp>
      <p:sp>
        <p:nvSpPr>
          <p:cNvPr id="43" name="テキスト ボックス 42">
            <a:extLst>
              <a:ext uri="{FF2B5EF4-FFF2-40B4-BE49-F238E27FC236}">
                <a16:creationId xmlns:a16="http://schemas.microsoft.com/office/drawing/2014/main" xmlns="" id="{39740D14-AA48-49B5-A91F-F1D54DE02B15}"/>
              </a:ext>
            </a:extLst>
          </p:cNvPr>
          <p:cNvSpPr txBox="1"/>
          <p:nvPr/>
        </p:nvSpPr>
        <p:spPr>
          <a:xfrm>
            <a:off x="3995936" y="5253226"/>
            <a:ext cx="2483368" cy="584775"/>
          </a:xfrm>
          <a:prstGeom prst="rect">
            <a:avLst/>
          </a:prstGeom>
          <a:solidFill>
            <a:schemeClr val="accent6">
              <a:lumMod val="40000"/>
              <a:lumOff val="60000"/>
            </a:schemeClr>
          </a:solidFill>
        </p:spPr>
        <p:txBody>
          <a:bodyPr wrap="square" rtlCol="0">
            <a:spAutoFit/>
          </a:bodyPr>
          <a:lstStyle/>
          <a:p>
            <a:pPr marL="285750" indent="-285750">
              <a:buFont typeface="Arial" panose="020B0604020202020204" pitchFamily="34" charset="0"/>
              <a:buChar char="•"/>
            </a:pPr>
            <a:r>
              <a:rPr kumimoji="1" lang="ja-JP" altLang="en-US" sz="1600" dirty="0"/>
              <a:t>講師（講義②）</a:t>
            </a:r>
            <a:endParaRPr kumimoji="1" lang="en-US" altLang="ja-JP" sz="1600" dirty="0"/>
          </a:p>
          <a:p>
            <a:pPr marL="285750" indent="-285750">
              <a:buFont typeface="Arial" panose="020B0604020202020204" pitchFamily="34" charset="0"/>
              <a:buChar char="•"/>
            </a:pPr>
            <a:r>
              <a:rPr kumimoji="1" lang="ja-JP" altLang="en-US" sz="1600" dirty="0"/>
              <a:t>講師支援（講義④）</a:t>
            </a:r>
            <a:endParaRPr kumimoji="1" lang="en-US" altLang="ja-JP" sz="1600" dirty="0"/>
          </a:p>
        </p:txBody>
      </p:sp>
      <p:sp>
        <p:nvSpPr>
          <p:cNvPr id="44" name="テキスト ボックス 43">
            <a:extLst>
              <a:ext uri="{FF2B5EF4-FFF2-40B4-BE49-F238E27FC236}">
                <a16:creationId xmlns:a16="http://schemas.microsoft.com/office/drawing/2014/main" xmlns="" id="{880C01CE-913C-4BF6-B146-64DB481F8844}"/>
              </a:ext>
            </a:extLst>
          </p:cNvPr>
          <p:cNvSpPr txBox="1"/>
          <p:nvPr/>
        </p:nvSpPr>
        <p:spPr>
          <a:xfrm>
            <a:off x="6547964" y="5253226"/>
            <a:ext cx="2483368" cy="584775"/>
          </a:xfrm>
          <a:prstGeom prst="rect">
            <a:avLst/>
          </a:prstGeom>
          <a:solidFill>
            <a:schemeClr val="accent6">
              <a:lumMod val="40000"/>
              <a:lumOff val="60000"/>
            </a:schemeClr>
          </a:solidFill>
        </p:spPr>
        <p:txBody>
          <a:bodyPr wrap="square" rtlCol="0">
            <a:spAutoFit/>
          </a:bodyPr>
          <a:lstStyle/>
          <a:p>
            <a:r>
              <a:rPr kumimoji="1" lang="ja-JP" altLang="en-US" sz="1600" dirty="0" err="1"/>
              <a:t>ー</a:t>
            </a:r>
            <a:endParaRPr kumimoji="1" lang="en-US" altLang="ja-JP" sz="1600" dirty="0"/>
          </a:p>
          <a:p>
            <a:pPr marL="285750" indent="-285750">
              <a:buFont typeface="Wingdings" panose="05000000000000000000" pitchFamily="2" charset="2"/>
              <a:buChar char="l"/>
            </a:pPr>
            <a:endParaRPr kumimoji="1" lang="en-US" altLang="ja-JP" sz="1600" dirty="0"/>
          </a:p>
        </p:txBody>
      </p:sp>
      <p:sp>
        <p:nvSpPr>
          <p:cNvPr id="6" name="スライド番号プレースホルダー 5"/>
          <p:cNvSpPr>
            <a:spLocks noGrp="1"/>
          </p:cNvSpPr>
          <p:nvPr>
            <p:ph type="sldNum" sz="quarter" idx="12"/>
          </p:nvPr>
        </p:nvSpPr>
        <p:spPr/>
        <p:txBody>
          <a:bodyPr/>
          <a:lstStyle/>
          <a:p>
            <a:fld id="{EEDB8509-CC2C-4EC7-9C2E-996B98B58898}" type="slidenum">
              <a:rPr kumimoji="1" lang="ja-JP" altLang="en-US" smtClean="0"/>
              <a:pPr/>
              <a:t>9</a:t>
            </a:fld>
            <a:endParaRPr kumimoji="1" lang="ja-JP" altLang="en-US"/>
          </a:p>
        </p:txBody>
      </p:sp>
    </p:spTree>
    <p:extLst>
      <p:ext uri="{BB962C8B-B14F-4D97-AF65-F5344CB8AC3E}">
        <p14:creationId xmlns:p14="http://schemas.microsoft.com/office/powerpoint/2010/main" val="2865193038"/>
      </p:ext>
    </p:extLst>
  </p:cSld>
  <p:clrMapOvr>
    <a:masterClrMapping/>
  </p:clrMapOvr>
</p:sld>
</file>

<file path=ppt/theme/theme1.xml><?xml version="1.0" encoding="utf-8"?>
<a:theme xmlns:a="http://schemas.openxmlformats.org/drawingml/2006/main" name="Office テーマ">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ユーザー定義 1">
      <a:majorFont>
        <a:latin typeface="Meiryo UI"/>
        <a:ea typeface="Meiryo UI"/>
        <a:cs typeface=""/>
      </a:majorFont>
      <a:minorFont>
        <a:latin typeface="Meiryo UI"/>
        <a:ea typeface="Meiryo UI"/>
        <a:cs typeface=""/>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1544</Words>
  <Application>Microsoft Office PowerPoint</Application>
  <PresentationFormat>画面に合わせる (4:3)</PresentationFormat>
  <Paragraphs>337</Paragraphs>
  <Slides>16</Slides>
  <Notes>16</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16</vt:i4>
      </vt:variant>
    </vt:vector>
  </HeadingPairs>
  <TitlesOfParts>
    <vt:vector size="22" baseType="lpstr">
      <vt:lpstr>Arial Unicode MS</vt:lpstr>
      <vt:lpstr>Meiryo UI</vt:lpstr>
      <vt:lpstr>游ゴシック</vt:lpstr>
      <vt:lpstr>Arial</vt:lpstr>
      <vt:lpstr>Wingdings</vt:lpstr>
      <vt:lpstr>Office テーマ</vt:lpstr>
      <vt:lpstr>オープンデータリーダ育成研修</vt:lpstr>
      <vt:lpstr>PowerPoint プレゼンテーション</vt:lpstr>
      <vt:lpstr>PowerPoint プレゼンテーション</vt:lpstr>
      <vt:lpstr>1.1 オープンデータ化支援研修とは</vt:lpstr>
      <vt:lpstr>1.2 オープンデータ化支援研修の実施方針</vt:lpstr>
      <vt:lpstr>1.3 オープンデータ化支援研修のプログラム</vt:lpstr>
      <vt:lpstr>PowerPoint プレゼンテーション</vt:lpstr>
      <vt:lpstr>2.1 オープンデータ化支援研修実施に向けた連絡ルート</vt:lpstr>
      <vt:lpstr>2.2 オープンデータ化支援研修の進め方</vt:lpstr>
      <vt:lpstr>PowerPoint プレゼンテーション</vt:lpstr>
      <vt:lpstr>3.1 都道府県様へのご協力依頼事項</vt:lpstr>
      <vt:lpstr>3.2 会場となる市区町村様へのご協力依頼事項</vt:lpstr>
      <vt:lpstr>3.3 参加する市区町村様へのご協力依頼事項</vt:lpstr>
      <vt:lpstr>3.4 地域メンターの方へのご協力依頼事項</vt:lpstr>
      <vt:lpstr>3.5 研修ポータルサイトについて</vt:lpstr>
      <vt:lpstr>PowerPoint プレゼンテーション</vt:lpstr>
    </vt:vector>
  </TitlesOfParts>
  <Manager/>
  <Company/>
  <LinksUpToDate>false</LinksUpToDate>
  <SharedDoc>false</SharedDoc>
  <HyperlinkBase/>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subject/>
  <dc:creator/>
  <cp:keywords/>
  <dc:description/>
  <cp:lastModifiedBy/>
  <cp:revision>1</cp:revision>
  <dcterms:created xsi:type="dcterms:W3CDTF">2018-11-22T10:02:29Z</dcterms:created>
  <dcterms:modified xsi:type="dcterms:W3CDTF">2018-11-22T10:02:44Z</dcterms:modified>
  <cp:category/>
</cp:coreProperties>
</file>

<file path=docProps/thumbnail.jpeg>
</file>