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32" r:id="rId3"/>
    <p:sldId id="257" r:id="rId4"/>
    <p:sldId id="258" r:id="rId5"/>
    <p:sldId id="259" r:id="rId6"/>
    <p:sldId id="262" r:id="rId7"/>
    <p:sldId id="263" r:id="rId8"/>
    <p:sldId id="264" r:id="rId9"/>
    <p:sldId id="260" r:id="rId10"/>
    <p:sldId id="261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8" r:id="rId23"/>
    <p:sldId id="310" r:id="rId24"/>
    <p:sldId id="276" r:id="rId25"/>
    <p:sldId id="281" r:id="rId26"/>
    <p:sldId id="282" r:id="rId27"/>
    <p:sldId id="283" r:id="rId28"/>
    <p:sldId id="333" r:id="rId29"/>
    <p:sldId id="334" r:id="rId30"/>
    <p:sldId id="284" r:id="rId31"/>
    <p:sldId id="285" r:id="rId32"/>
    <p:sldId id="286" r:id="rId33"/>
    <p:sldId id="287" r:id="rId34"/>
    <p:sldId id="280" r:id="rId35"/>
    <p:sldId id="277" r:id="rId36"/>
    <p:sldId id="279" r:id="rId37"/>
    <p:sldId id="300" r:id="rId38"/>
    <p:sldId id="288" r:id="rId39"/>
    <p:sldId id="289" r:id="rId40"/>
    <p:sldId id="290" r:id="rId41"/>
    <p:sldId id="296" r:id="rId42"/>
    <p:sldId id="297" r:id="rId43"/>
    <p:sldId id="298" r:id="rId44"/>
    <p:sldId id="291" r:id="rId45"/>
    <p:sldId id="292" r:id="rId46"/>
    <p:sldId id="293" r:id="rId47"/>
    <p:sldId id="294" r:id="rId48"/>
    <p:sldId id="295" r:id="rId49"/>
    <p:sldId id="299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36" r:id="rId60"/>
    <p:sldId id="337" r:id="rId61"/>
    <p:sldId id="338" r:id="rId62"/>
    <p:sldId id="339" r:id="rId63"/>
    <p:sldId id="340" r:id="rId64"/>
    <p:sldId id="341" r:id="rId65"/>
    <p:sldId id="342" r:id="rId66"/>
    <p:sldId id="343" r:id="rId67"/>
    <p:sldId id="344" r:id="rId6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9A99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13929-AFD9-4247-8C40-DDEFD044A08A}" type="datetimeFigureOut">
              <a:rPr kumimoji="1" lang="ja-JP" altLang="en-US" smtClean="0"/>
              <a:t>2019/1/29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C285D-E5FC-4B1B-BD28-7D45A745619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83498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13929-AFD9-4247-8C40-DDEFD044A08A}" type="datetimeFigureOut">
              <a:rPr kumimoji="1" lang="ja-JP" altLang="en-US" smtClean="0"/>
              <a:t>2019/1/29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C285D-E5FC-4B1B-BD28-7D45A745619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01446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13929-AFD9-4247-8C40-DDEFD044A08A}" type="datetimeFigureOut">
              <a:rPr kumimoji="1" lang="ja-JP" altLang="en-US" smtClean="0"/>
              <a:t>2019/1/29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C285D-E5FC-4B1B-BD28-7D45A745619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10863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13929-AFD9-4247-8C40-DDEFD044A08A}" type="datetimeFigureOut">
              <a:rPr kumimoji="1" lang="ja-JP" altLang="en-US" smtClean="0"/>
              <a:t>2019/1/29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C285D-E5FC-4B1B-BD28-7D45A745619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49400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13929-AFD9-4247-8C40-DDEFD044A08A}" type="datetimeFigureOut">
              <a:rPr kumimoji="1" lang="ja-JP" altLang="en-US" smtClean="0"/>
              <a:t>2019/1/29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C285D-E5FC-4B1B-BD28-7D45A745619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07888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13929-AFD9-4247-8C40-DDEFD044A08A}" type="datetimeFigureOut">
              <a:rPr kumimoji="1" lang="ja-JP" altLang="en-US" smtClean="0"/>
              <a:t>2019/1/29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C285D-E5FC-4B1B-BD28-7D45A745619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87352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13929-AFD9-4247-8C40-DDEFD044A08A}" type="datetimeFigureOut">
              <a:rPr kumimoji="1" lang="ja-JP" altLang="en-US" smtClean="0"/>
              <a:t>2019/1/29</a:t>
            </a:fld>
            <a:endParaRPr kumimoji="1" lang="ja-JP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C285D-E5FC-4B1B-BD28-7D45A745619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21353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13929-AFD9-4247-8C40-DDEFD044A08A}" type="datetimeFigureOut">
              <a:rPr kumimoji="1" lang="ja-JP" altLang="en-US" smtClean="0"/>
              <a:t>2019/1/29</a:t>
            </a:fld>
            <a:endParaRPr kumimoji="1"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C285D-E5FC-4B1B-BD28-7D45A745619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97659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13929-AFD9-4247-8C40-DDEFD044A08A}" type="datetimeFigureOut">
              <a:rPr kumimoji="1" lang="ja-JP" altLang="en-US" smtClean="0"/>
              <a:t>2019/1/29</a:t>
            </a:fld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C285D-E5FC-4B1B-BD28-7D45A745619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89483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13929-AFD9-4247-8C40-DDEFD044A08A}" type="datetimeFigureOut">
              <a:rPr kumimoji="1" lang="ja-JP" altLang="en-US" smtClean="0"/>
              <a:t>2019/1/29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C285D-E5FC-4B1B-BD28-7D45A745619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03523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13929-AFD9-4247-8C40-DDEFD044A08A}" type="datetimeFigureOut">
              <a:rPr kumimoji="1" lang="ja-JP" altLang="en-US" smtClean="0"/>
              <a:t>2019/1/29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C285D-E5FC-4B1B-BD28-7D45A745619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41404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fld id="{3D313929-AFD9-4247-8C40-DDEFD044A08A}" type="datetimeFigureOut">
              <a:rPr lang="ja-JP" altLang="en-US" smtClean="0"/>
              <a:pPr/>
              <a:t>2019/1/29</a:t>
            </a:fld>
            <a:endParaRPr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endParaRPr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fld id="{DA5C285D-E5FC-4B1B-BD28-7D45A7456192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50210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35.pn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40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1403798"/>
            <a:ext cx="9144000" cy="1880316"/>
          </a:xfr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kumimoji="1" lang="ja-JP" altLang="en-US" sz="4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北海道</a:t>
            </a:r>
            <a:r>
              <a:rPr kumimoji="1" lang="en-US" altLang="ja-JP" sz="4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ICT</a:t>
            </a:r>
            <a:r>
              <a:rPr kumimoji="1" lang="ja-JP" altLang="en-US" sz="4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利活用推進計画</a:t>
            </a:r>
            <a:r>
              <a:rPr lang="en-US" altLang="ja-JP" sz="4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lang="en-US" altLang="ja-JP" sz="4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4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について</a:t>
            </a:r>
            <a:endParaRPr kumimoji="1" lang="ja-JP" altLang="en-US" sz="4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390413"/>
          </a:xfrm>
        </p:spPr>
        <p:txBody>
          <a:bodyPr>
            <a:normAutofit lnSpcReduction="10000"/>
          </a:bodyPr>
          <a:lstStyle/>
          <a:p>
            <a:r>
              <a:rPr kumimoji="1" lang="ja-JP" altLang="en-US" dirty="0" smtClean="0"/>
              <a:t>北海道総合政策部情報統計局情報政策課</a:t>
            </a:r>
            <a:endParaRPr kumimoji="1" lang="ja-JP" altLang="en-US" dirty="0"/>
          </a:p>
        </p:txBody>
      </p:sp>
      <p:pic>
        <p:nvPicPr>
          <p:cNvPr id="4" name="図形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817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482956" y="1563694"/>
            <a:ext cx="835838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北海道の「めざす姿」の実現に向けた</a:t>
            </a:r>
            <a:r>
              <a:rPr kumimoji="1" lang="en-US" altLang="ja-JP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ICT</a:t>
            </a:r>
            <a:r>
              <a:rPr kumimoji="1" lang="ja-JP" altLang="en-US" sz="2400" b="1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の利</a:t>
            </a:r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活用</a:t>
            </a:r>
            <a:endParaRPr kumimoji="1"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基本的な</a:t>
            </a:r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考え方</a:t>
            </a:r>
            <a:endParaRPr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重点的</a:t>
            </a:r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</a:t>
            </a:r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取り組む</a:t>
            </a:r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施策</a:t>
            </a:r>
            <a:endParaRPr kumimoji="1"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4</a:t>
            </a:r>
            <a:r>
              <a:rPr lang="ja-JP" altLang="en-US" sz="2400" b="1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つの</a:t>
            </a: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基本方針にかかる施策の展開</a:t>
            </a:r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方向</a:t>
            </a:r>
            <a:endParaRPr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計画推進</a:t>
            </a:r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体制</a:t>
            </a:r>
            <a:endParaRPr kumimoji="1"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965916" y="597779"/>
            <a:ext cx="68451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目次から</a:t>
            </a:r>
            <a:endParaRPr kumimoji="1" lang="ja-JP" altLang="en-US" sz="4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4" name="図形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817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482956" y="1563694"/>
            <a:ext cx="835838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kumimoji="1" lang="ja-JP" altLang="en-US" sz="2400" b="1" dirty="0" smtClean="0">
                <a:solidFill>
                  <a:schemeClr val="bg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北海道の「めざす姿」の実現に向けた</a:t>
            </a:r>
            <a:r>
              <a:rPr kumimoji="1" lang="en-US" altLang="ja-JP" sz="2400" b="1" dirty="0" smtClean="0">
                <a:solidFill>
                  <a:schemeClr val="bg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ICT</a:t>
            </a:r>
            <a:r>
              <a:rPr kumimoji="1" lang="ja-JP" altLang="en-US" sz="2400" b="1" dirty="0" err="1" smtClean="0">
                <a:solidFill>
                  <a:schemeClr val="bg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の利</a:t>
            </a:r>
            <a:r>
              <a:rPr kumimoji="1" lang="ja-JP" altLang="en-US" sz="2400" b="1" dirty="0" smtClean="0">
                <a:solidFill>
                  <a:schemeClr val="bg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活用</a:t>
            </a:r>
            <a:endParaRPr kumimoji="1" lang="en-US" altLang="ja-JP" sz="2400" b="1" dirty="0" smtClean="0">
              <a:solidFill>
                <a:schemeClr val="bg1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lang="ja-JP" altLang="en-US" sz="2400" b="1" dirty="0">
                <a:solidFill>
                  <a:schemeClr val="bg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基本的な</a:t>
            </a:r>
            <a:r>
              <a:rPr lang="ja-JP" altLang="en-US" sz="2400" b="1" dirty="0" smtClean="0">
                <a:solidFill>
                  <a:schemeClr val="bg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考え方</a:t>
            </a:r>
            <a:endParaRPr lang="en-US" altLang="ja-JP" sz="2400" b="1" dirty="0" smtClean="0">
              <a:solidFill>
                <a:schemeClr val="bg1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重点的</a:t>
            </a:r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</a:t>
            </a:r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取り組む</a:t>
            </a:r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施策</a:t>
            </a:r>
            <a:endParaRPr kumimoji="1"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lang="en-US" altLang="ja-JP" sz="2400" b="1" dirty="0">
                <a:solidFill>
                  <a:schemeClr val="bg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4</a:t>
            </a:r>
            <a:r>
              <a:rPr lang="ja-JP" altLang="en-US" sz="2400" b="1" dirty="0" err="1">
                <a:solidFill>
                  <a:schemeClr val="bg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つの</a:t>
            </a:r>
            <a:r>
              <a:rPr lang="ja-JP" altLang="en-US" sz="2400" b="1" dirty="0">
                <a:solidFill>
                  <a:schemeClr val="bg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基本方針にかかる施策の展開</a:t>
            </a:r>
            <a:r>
              <a:rPr lang="ja-JP" altLang="en-US" sz="2400" b="1" dirty="0" smtClean="0">
                <a:solidFill>
                  <a:schemeClr val="bg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方向</a:t>
            </a:r>
            <a:endParaRPr lang="en-US" altLang="ja-JP" sz="2400" b="1" dirty="0" smtClean="0">
              <a:solidFill>
                <a:schemeClr val="bg1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kumimoji="1" lang="ja-JP" altLang="en-US" sz="2400" b="1" dirty="0">
                <a:solidFill>
                  <a:schemeClr val="bg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計画推進</a:t>
            </a:r>
            <a:r>
              <a:rPr kumimoji="1" lang="ja-JP" altLang="en-US" sz="2400" b="1" dirty="0" smtClean="0">
                <a:solidFill>
                  <a:schemeClr val="bg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体制</a:t>
            </a:r>
            <a:endParaRPr kumimoji="1" lang="en-US" altLang="ja-JP" sz="2400" b="1" dirty="0" smtClean="0">
              <a:solidFill>
                <a:schemeClr val="bg1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965916" y="597779"/>
            <a:ext cx="68451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目次から</a:t>
            </a:r>
            <a:endParaRPr kumimoji="1" lang="ja-JP" altLang="en-US" sz="4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4" name="図形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7687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270456" y="1563694"/>
            <a:ext cx="857088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lnSpc>
                <a:spcPct val="150000"/>
              </a:lnSpc>
              <a:buFont typeface="+mj-ea"/>
              <a:buAutoNum type="circleNumDbPlain"/>
            </a:pPr>
            <a:r>
              <a:rPr kumimoji="1" lang="en-US" altLang="ja-JP" sz="2400" b="1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IoT</a:t>
            </a:r>
            <a:r>
              <a:rPr kumimoji="1" lang="ja-JP" altLang="en-US" sz="2400" b="1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、</a:t>
            </a:r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オープンデータ、ビッグデータ、</a:t>
            </a:r>
            <a:r>
              <a:rPr kumimoji="1" lang="en-US" altLang="ja-JP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AI</a:t>
            </a:r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等の活用推進</a:t>
            </a:r>
            <a:endParaRPr kumimoji="1"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742950" indent="-742950">
              <a:lnSpc>
                <a:spcPct val="150000"/>
              </a:lnSpc>
              <a:buFont typeface="+mj-ea"/>
              <a:buAutoNum type="circleNumDbPlain"/>
            </a:pP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テレワークの</a:t>
            </a:r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推進</a:t>
            </a:r>
            <a:endParaRPr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742950" indent="-742950">
              <a:lnSpc>
                <a:spcPct val="150000"/>
              </a:lnSpc>
              <a:buFont typeface="+mj-ea"/>
              <a:buAutoNum type="circleNumDbPlain"/>
            </a:pPr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マイナンバー制度の円滑な運用等</a:t>
            </a:r>
            <a:endParaRPr kumimoji="1"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742950" indent="-742950">
              <a:lnSpc>
                <a:spcPct val="150000"/>
              </a:lnSpc>
              <a:buFont typeface="+mj-ea"/>
              <a:buAutoNum type="circleNumDbPlain"/>
            </a:pPr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情報通信基盤の維持・整備</a:t>
            </a:r>
            <a:endParaRPr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742950" indent="-742950">
              <a:lnSpc>
                <a:spcPct val="150000"/>
              </a:lnSpc>
              <a:buFont typeface="+mj-ea"/>
              <a:buAutoNum type="circleNumDbPlain"/>
            </a:pPr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サイバーセキュリティ対策の推進</a:t>
            </a:r>
            <a:endParaRPr kumimoji="1"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742950" indent="-742950">
              <a:lnSpc>
                <a:spcPct val="150000"/>
              </a:lnSpc>
              <a:buFont typeface="+mj-ea"/>
              <a:buAutoNum type="circleNumDbPlain"/>
            </a:pP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人材</a:t>
            </a:r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育成・普及啓発（プログラミング教育、セキュリティ人材）</a:t>
            </a:r>
            <a:endParaRPr kumimoji="1"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965916" y="597779"/>
            <a:ext cx="68451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３</a:t>
            </a:r>
            <a:r>
              <a:rPr lang="ja-JP" altLang="en-US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．重点的に取り組む施策</a:t>
            </a:r>
            <a:endParaRPr kumimoji="1" lang="ja-JP" altLang="en-US" sz="4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4" name="図形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5245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270456" y="1563694"/>
            <a:ext cx="857088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lnSpc>
                <a:spcPct val="150000"/>
              </a:lnSpc>
              <a:buFont typeface="+mj-ea"/>
              <a:buAutoNum type="circleNumDbPlain"/>
            </a:pPr>
            <a:r>
              <a:rPr kumimoji="1" lang="en-US" altLang="ja-JP" sz="2400" b="1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IoT</a:t>
            </a:r>
            <a:r>
              <a:rPr kumimoji="1" lang="ja-JP" altLang="en-US" sz="2400" b="1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、</a:t>
            </a:r>
            <a:r>
              <a:rPr kumimoji="1" lang="ja-JP" altLang="en-US" sz="24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オープンデータ</a:t>
            </a:r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、ビッグデータ、</a:t>
            </a:r>
            <a:r>
              <a:rPr kumimoji="1" lang="en-US" altLang="ja-JP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AI</a:t>
            </a:r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等の活用推進</a:t>
            </a:r>
            <a:endParaRPr kumimoji="1"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742950" indent="-742950">
              <a:lnSpc>
                <a:spcPct val="150000"/>
              </a:lnSpc>
              <a:buFont typeface="+mj-ea"/>
              <a:buAutoNum type="circleNumDbPlain"/>
            </a:pPr>
            <a:r>
              <a:rPr lang="ja-JP" altLang="en-US" sz="2400" b="1" dirty="0">
                <a:solidFill>
                  <a:schemeClr val="bg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テレワークの</a:t>
            </a:r>
            <a:r>
              <a:rPr lang="ja-JP" altLang="en-US" sz="2400" b="1" dirty="0" smtClean="0">
                <a:solidFill>
                  <a:schemeClr val="bg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推進</a:t>
            </a:r>
            <a:endParaRPr lang="en-US" altLang="ja-JP" sz="2400" b="1" dirty="0" smtClean="0">
              <a:solidFill>
                <a:schemeClr val="bg1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742950" indent="-742950">
              <a:lnSpc>
                <a:spcPct val="150000"/>
              </a:lnSpc>
              <a:buFont typeface="+mj-ea"/>
              <a:buAutoNum type="circleNumDbPlain"/>
            </a:pPr>
            <a:r>
              <a:rPr kumimoji="1" lang="ja-JP" altLang="en-US" sz="2400" b="1" dirty="0" smtClean="0">
                <a:solidFill>
                  <a:schemeClr val="bg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マイナンバー制度の円滑な運用等</a:t>
            </a:r>
            <a:endParaRPr kumimoji="1" lang="en-US" altLang="ja-JP" sz="2400" b="1" dirty="0" smtClean="0">
              <a:solidFill>
                <a:schemeClr val="bg1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742950" indent="-742950">
              <a:lnSpc>
                <a:spcPct val="150000"/>
              </a:lnSpc>
              <a:buFont typeface="+mj-ea"/>
              <a:buAutoNum type="circleNumDbPlain"/>
            </a:pPr>
            <a:r>
              <a:rPr lang="ja-JP" altLang="en-US" sz="2400" b="1" dirty="0" smtClean="0">
                <a:solidFill>
                  <a:schemeClr val="bg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情報通信基盤の維持・整備</a:t>
            </a:r>
            <a:endParaRPr lang="en-US" altLang="ja-JP" sz="2400" b="1" dirty="0" smtClean="0">
              <a:solidFill>
                <a:schemeClr val="bg1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742950" indent="-742950">
              <a:lnSpc>
                <a:spcPct val="150000"/>
              </a:lnSpc>
              <a:buFont typeface="+mj-ea"/>
              <a:buAutoNum type="circleNumDbPlain"/>
            </a:pPr>
            <a:r>
              <a:rPr kumimoji="1" lang="ja-JP" altLang="en-US" sz="2400" b="1" dirty="0" smtClean="0">
                <a:solidFill>
                  <a:schemeClr val="bg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サイバーセキュリティ対策の推進</a:t>
            </a:r>
            <a:endParaRPr kumimoji="1" lang="en-US" altLang="ja-JP" sz="2400" b="1" dirty="0" smtClean="0">
              <a:solidFill>
                <a:schemeClr val="bg1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742950" indent="-742950">
              <a:lnSpc>
                <a:spcPct val="150000"/>
              </a:lnSpc>
              <a:buFont typeface="+mj-ea"/>
              <a:buAutoNum type="circleNumDbPlain"/>
            </a:pPr>
            <a:r>
              <a:rPr lang="ja-JP" altLang="en-US" sz="2400" b="1" dirty="0">
                <a:solidFill>
                  <a:schemeClr val="bg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人材</a:t>
            </a:r>
            <a:r>
              <a:rPr lang="ja-JP" altLang="en-US" sz="2400" b="1" dirty="0" smtClean="0">
                <a:solidFill>
                  <a:schemeClr val="bg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育成・普及啓発（プログラミング教育、セキュリティ人材）</a:t>
            </a:r>
            <a:endParaRPr kumimoji="1" lang="en-US" altLang="ja-JP" sz="2400" b="1" dirty="0" smtClean="0">
              <a:solidFill>
                <a:schemeClr val="bg1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965916" y="597779"/>
            <a:ext cx="68451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３</a:t>
            </a:r>
            <a:r>
              <a:rPr lang="ja-JP" altLang="en-US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．重点的に取り組む施策</a:t>
            </a:r>
            <a:endParaRPr kumimoji="1" lang="ja-JP" altLang="en-US" sz="4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4" name="図形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2666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367046" y="2336427"/>
            <a:ext cx="83583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オープンデータは</a:t>
            </a:r>
            <a:endParaRPr kumimoji="1" lang="en-US" altLang="ja-JP" sz="4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一番に取り組むべきこと！</a:t>
            </a:r>
            <a:endParaRPr kumimoji="1" lang="ja-JP" altLang="en-US" sz="4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2141" y="3768412"/>
            <a:ext cx="3089588" cy="3089588"/>
          </a:xfrm>
          <a:prstGeom prst="rect">
            <a:avLst/>
          </a:prstGeom>
        </p:spPr>
      </p:pic>
      <p:pic>
        <p:nvPicPr>
          <p:cNvPr id="4" name="図形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9930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193183"/>
            <a:ext cx="9143999" cy="584775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 anchor="t">
            <a:spAutoFit/>
          </a:bodyPr>
          <a:lstStyle/>
          <a:p>
            <a:pPr algn="ctr"/>
            <a:r>
              <a:rPr kumimoji="1"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官民データ活用推進基本法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92049" y="1120463"/>
            <a:ext cx="75598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第</a:t>
            </a:r>
            <a:r>
              <a:rPr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11</a:t>
            </a:r>
            <a:r>
              <a:rPr kumimoji="1" lang="ja-JP" altLang="en-US" sz="6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条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92804" y="2478631"/>
            <a:ext cx="835838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国及び地方公共団体は、</a:t>
            </a:r>
            <a:r>
              <a:rPr kumimoji="1" lang="ja-JP" altLang="en-US" sz="32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自ら保有する官民データ</a:t>
            </a:r>
            <a:r>
              <a:rPr kumimoji="1"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について、個人及び法人の権利利益、国の安全が害されることがないようにしつつ、</a:t>
            </a:r>
            <a:r>
              <a:rPr kumimoji="1"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国民がインターネット</a:t>
            </a:r>
            <a:r>
              <a:rPr kumimoji="1"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その他の高度情報通信ネットワークを通じて</a:t>
            </a:r>
            <a:r>
              <a:rPr kumimoji="1"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容易に利用できるよう、必要な措置を講ずるものとする</a:t>
            </a:r>
            <a:r>
              <a:rPr kumimoji="1"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。</a:t>
            </a:r>
            <a:endParaRPr kumimoji="1"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7" name="図形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2385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431440" y="1769756"/>
            <a:ext cx="835838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行政のデータは</a:t>
            </a:r>
            <a:endParaRPr kumimoji="1" lang="en-US" altLang="ja-JP" sz="4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4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基本</a:t>
            </a:r>
            <a:r>
              <a:rPr kumimoji="1" lang="ja-JP" altLang="en-US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オープンデータ！</a:t>
            </a:r>
            <a:endParaRPr kumimoji="1" lang="en-US" altLang="ja-JP" sz="4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インターネットで容易に</a:t>
            </a:r>
            <a:endParaRPr lang="en-US" altLang="ja-JP" sz="4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入手できるよう</a:t>
            </a:r>
            <a:r>
              <a:rPr kumimoji="1" lang="ja-JP" altLang="en-US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にしなければ</a:t>
            </a:r>
            <a:endParaRPr kumimoji="1" lang="en-US" altLang="ja-JP" sz="4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いけません！</a:t>
            </a:r>
            <a:endParaRPr kumimoji="1" lang="ja-JP" altLang="en-US" sz="4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2330" y="4016330"/>
            <a:ext cx="2841670" cy="2841670"/>
          </a:xfrm>
          <a:prstGeom prst="rect">
            <a:avLst/>
          </a:prstGeom>
        </p:spPr>
      </p:pic>
      <p:pic>
        <p:nvPicPr>
          <p:cNvPr id="4" name="図形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5673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482955" y="2812945"/>
            <a:ext cx="8358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法律で義務化されています</a:t>
            </a:r>
            <a:endParaRPr kumimoji="1" lang="ja-JP" altLang="en-US" sz="4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3657" y="3906860"/>
            <a:ext cx="2828791" cy="2828791"/>
          </a:xfrm>
          <a:prstGeom prst="rect">
            <a:avLst/>
          </a:prstGeom>
        </p:spPr>
      </p:pic>
      <p:pic>
        <p:nvPicPr>
          <p:cNvPr id="4" name="図形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833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392803" y="2284912"/>
            <a:ext cx="83583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目標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8039" y="3890086"/>
            <a:ext cx="2967914" cy="2967914"/>
          </a:xfrm>
          <a:prstGeom prst="rect">
            <a:avLst/>
          </a:prstGeom>
        </p:spPr>
      </p:pic>
      <p:pic>
        <p:nvPicPr>
          <p:cNvPr id="4" name="図形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2273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392802" y="1795515"/>
            <a:ext cx="835838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ICT</a:t>
            </a:r>
            <a:r>
              <a:rPr lang="ja-JP" altLang="en-US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計画では</a:t>
            </a:r>
            <a:endParaRPr lang="en-US" altLang="ja-JP" sz="4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en-US" altLang="ja-JP" sz="4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2020</a:t>
            </a:r>
            <a:r>
              <a:rPr lang="ja-JP" altLang="en-US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年までに</a:t>
            </a:r>
            <a:endParaRPr lang="en-US" altLang="ja-JP" sz="4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道内</a:t>
            </a:r>
            <a:r>
              <a:rPr kumimoji="1" lang="ja-JP" altLang="en-US" sz="4000" b="1" dirty="0">
                <a:solidFill>
                  <a:schemeClr val="accent5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全ての市町村</a:t>
            </a:r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</a:t>
            </a:r>
            <a:r>
              <a:rPr kumimoji="1" lang="ja-JP" altLang="en-US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おいて</a:t>
            </a:r>
            <a:endParaRPr kumimoji="1" lang="en-US" altLang="ja-JP" sz="4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オープンデータ</a:t>
            </a:r>
            <a:r>
              <a:rPr lang="ja-JP" altLang="en-US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</a:t>
            </a: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取組</a:t>
            </a:r>
            <a:r>
              <a:rPr lang="ja-JP" altLang="en-US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を進める！</a:t>
            </a:r>
            <a:endParaRPr kumimoji="1" lang="ja-JP" altLang="en-US" sz="4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3" name="図形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906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" y="2884867"/>
            <a:ext cx="9143999" cy="769441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 anchor="t">
            <a:spAutoFit/>
          </a:bodyPr>
          <a:lstStyle/>
          <a:p>
            <a:pPr algn="ctr"/>
            <a:r>
              <a:rPr kumimoji="1" lang="ja-JP" altLang="en-US" sz="4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官民データ活用推進基本法</a:t>
            </a:r>
            <a:endParaRPr kumimoji="1" lang="ja-JP" altLang="en-US" sz="4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3" name="図形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317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03" y="244699"/>
            <a:ext cx="8810167" cy="5968888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444319" y="2619762"/>
            <a:ext cx="8358387" cy="1323439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ICT</a:t>
            </a:r>
            <a:r>
              <a:rPr kumimoji="1" lang="ja-JP" altLang="en-US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計画は</a:t>
            </a:r>
            <a:endParaRPr kumimoji="1" lang="en-US" altLang="ja-JP" sz="4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4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道庁</a:t>
            </a:r>
            <a:r>
              <a:rPr lang="ja-JP" altLang="en-US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と</a:t>
            </a:r>
            <a:r>
              <a:rPr lang="ja-JP" altLang="en-US" sz="4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道内市町村全体</a:t>
            </a:r>
            <a:r>
              <a:rPr lang="ja-JP" altLang="en-US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の計画</a:t>
            </a:r>
            <a:endParaRPr kumimoji="1" lang="ja-JP" altLang="en-US" sz="4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4" name="図形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9813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392802" y="103031"/>
            <a:ext cx="83583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目標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4937" y="837793"/>
            <a:ext cx="1574115" cy="1574115"/>
          </a:xfrm>
          <a:prstGeom prst="rect">
            <a:avLst/>
          </a:prstGeom>
        </p:spPr>
      </p:pic>
      <p:sp>
        <p:nvSpPr>
          <p:cNvPr id="2" name="フリーフォーム 1"/>
          <p:cNvSpPr/>
          <p:nvPr/>
        </p:nvSpPr>
        <p:spPr>
          <a:xfrm>
            <a:off x="450761" y="2369713"/>
            <a:ext cx="8474298" cy="4237149"/>
          </a:xfrm>
          <a:custGeom>
            <a:avLst/>
            <a:gdLst>
              <a:gd name="connsiteX0" fmla="*/ 3657600 w 8474298"/>
              <a:gd name="connsiteY0" fmla="*/ 0 h 4237149"/>
              <a:gd name="connsiteX1" fmla="*/ 0 w 8474298"/>
              <a:gd name="connsiteY1" fmla="*/ 4237149 h 4237149"/>
              <a:gd name="connsiteX2" fmla="*/ 8474298 w 8474298"/>
              <a:gd name="connsiteY2" fmla="*/ 4237149 h 4237149"/>
              <a:gd name="connsiteX3" fmla="*/ 4584878 w 8474298"/>
              <a:gd name="connsiteY3" fmla="*/ 12879 h 4237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74298" h="4237149">
                <a:moveTo>
                  <a:pt x="3657600" y="0"/>
                </a:moveTo>
                <a:lnTo>
                  <a:pt x="0" y="4237149"/>
                </a:lnTo>
                <a:lnTo>
                  <a:pt x="8474298" y="4237149"/>
                </a:lnTo>
                <a:lnTo>
                  <a:pt x="4584878" y="12879"/>
                </a:lnTo>
              </a:path>
            </a:pathLst>
          </a:cu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442863">
            <a:off x="6149503" y="3121244"/>
            <a:ext cx="1354159" cy="1354159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688321">
            <a:off x="5136510" y="2105063"/>
            <a:ext cx="1211270" cy="121127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109554">
            <a:off x="1432378" y="3613314"/>
            <a:ext cx="1106786" cy="1106786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23703">
            <a:off x="218051" y="4823112"/>
            <a:ext cx="1607098" cy="1607098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23898" flipH="1">
            <a:off x="2749108" y="1977376"/>
            <a:ext cx="1379512" cy="1379512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951442">
            <a:off x="7332246" y="4260544"/>
            <a:ext cx="1371076" cy="1371076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347147" y="4409262"/>
            <a:ext cx="835838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みんな</a:t>
            </a:r>
            <a:r>
              <a:rPr lang="ja-JP" altLang="en-US" sz="3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で協力して</a:t>
            </a:r>
            <a:endParaRPr lang="en-US" altLang="ja-JP" sz="32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3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目標</a:t>
            </a:r>
            <a:r>
              <a:rPr kumimoji="1" lang="ja-JP" altLang="en-US" sz="3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を目指しましょう</a:t>
            </a:r>
            <a:endParaRPr kumimoji="1" lang="ja-JP" altLang="en-US" sz="3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12" name="図形 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7517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0" y="2606884"/>
            <a:ext cx="914400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b="1" dirty="0" smtClean="0">
                <a:solidFill>
                  <a:schemeClr val="accent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オープンデータデータの</a:t>
            </a:r>
            <a:endParaRPr kumimoji="1" lang="en-US" altLang="ja-JP" sz="4000" b="1" dirty="0" smtClean="0">
              <a:solidFill>
                <a:schemeClr val="accent1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4000" b="1" dirty="0" smtClean="0">
                <a:solidFill>
                  <a:schemeClr val="accent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公開方法</a:t>
            </a:r>
            <a:endParaRPr kumimoji="1" lang="ja-JP" altLang="en-US" sz="4000" b="1" dirty="0">
              <a:solidFill>
                <a:schemeClr val="accent1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3" name="図形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2459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792047" y="2671279"/>
            <a:ext cx="772088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kumimoji="1" lang="ja-JP" altLang="en-US" sz="3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市町村のホームページ</a:t>
            </a:r>
            <a:endParaRPr kumimoji="1" lang="en-US" altLang="ja-JP" sz="3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lang="ja-JP" altLang="en-US" sz="3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北海道オープンデータポータル</a:t>
            </a:r>
            <a:endParaRPr lang="en-US" altLang="ja-JP" sz="3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kumimoji="1" lang="en-US" altLang="ja-JP" sz="3600" b="1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HODaP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89016" y="595634"/>
            <a:ext cx="77208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データの公開方法は、</a:t>
            </a:r>
            <a:endParaRPr kumimoji="1" lang="en-US" altLang="ja-JP" sz="3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3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市町村の状況によって選択できます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4" name="図形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4271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2768958"/>
            <a:ext cx="9144000" cy="100455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市町村のホームページで公開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4" name="図形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6966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392802" y="1795515"/>
            <a:ext cx="835838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オープンデータに</a:t>
            </a:r>
            <a:r>
              <a:rPr lang="ja-JP" altLang="en-US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したい</a:t>
            </a:r>
            <a:endParaRPr lang="en-US" altLang="ja-JP" sz="4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データが</a:t>
            </a:r>
            <a:r>
              <a:rPr kumimoji="1" lang="ja-JP" altLang="en-US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あるページに</a:t>
            </a:r>
            <a:endParaRPr kumimoji="1" lang="en-US" altLang="ja-JP" sz="4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次の文章を書くだけで</a:t>
            </a:r>
            <a:endParaRPr kumimoji="1" lang="en-US" altLang="ja-JP" sz="4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そのデータ</a:t>
            </a:r>
            <a:r>
              <a:rPr lang="ja-JP" altLang="en-US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</a:t>
            </a: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オープンデータ</a:t>
            </a:r>
            <a:r>
              <a:rPr lang="ja-JP" altLang="en-US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に！</a:t>
            </a:r>
            <a:endParaRPr kumimoji="1" lang="ja-JP" altLang="en-US" sz="4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3" name="図形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678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560229" y="2104609"/>
            <a:ext cx="835838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「このページの情報は、オープンデータとして自由に二次利用することが可能です。</a:t>
            </a:r>
            <a:endParaRPr kumimoji="1" lang="en-US" altLang="ja-JP" sz="28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利用する場合には、出所明示を行ってください。（</a:t>
            </a:r>
            <a:r>
              <a:rPr kumimoji="1" lang="en-US" altLang="ja-JP" sz="2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CC-BY</a:t>
            </a:r>
            <a:r>
              <a:rPr kumimoji="1"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</a:t>
            </a:r>
            <a:endParaRPr kumimoji="1" lang="en-US" altLang="ja-JP" sz="28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詳しく</a:t>
            </a:r>
            <a:r>
              <a:rPr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</a:t>
            </a: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利用規約</a:t>
            </a:r>
            <a:r>
              <a:rPr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ご確認</a:t>
            </a:r>
            <a:r>
              <a:rPr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ください。」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3" name="図形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26926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9722" y="328211"/>
            <a:ext cx="5601236" cy="2893496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9113" y="3595755"/>
            <a:ext cx="6045829" cy="2714893"/>
          </a:xfrm>
          <a:prstGeom prst="rect">
            <a:avLst/>
          </a:prstGeom>
        </p:spPr>
      </p:pic>
      <p:sp>
        <p:nvSpPr>
          <p:cNvPr id="4" name="フリーフォーム 3"/>
          <p:cNvSpPr/>
          <p:nvPr/>
        </p:nvSpPr>
        <p:spPr>
          <a:xfrm>
            <a:off x="1146220" y="3155324"/>
            <a:ext cx="6529588" cy="579549"/>
          </a:xfrm>
          <a:custGeom>
            <a:avLst/>
            <a:gdLst>
              <a:gd name="connsiteX0" fmla="*/ 0 w 6529588"/>
              <a:gd name="connsiteY0" fmla="*/ 579549 h 579549"/>
              <a:gd name="connsiteX1" fmla="*/ 2408349 w 6529588"/>
              <a:gd name="connsiteY1" fmla="*/ 193183 h 579549"/>
              <a:gd name="connsiteX2" fmla="*/ 4610636 w 6529588"/>
              <a:gd name="connsiteY2" fmla="*/ 373487 h 579549"/>
              <a:gd name="connsiteX3" fmla="*/ 6529588 w 6529588"/>
              <a:gd name="connsiteY3" fmla="*/ 0 h 579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29588" h="579549">
                <a:moveTo>
                  <a:pt x="0" y="579549"/>
                </a:moveTo>
                <a:cubicBezTo>
                  <a:pt x="819955" y="403538"/>
                  <a:pt x="1639910" y="227527"/>
                  <a:pt x="2408349" y="193183"/>
                </a:cubicBezTo>
                <a:cubicBezTo>
                  <a:pt x="3176788" y="158839"/>
                  <a:pt x="3923763" y="405684"/>
                  <a:pt x="4610636" y="373487"/>
                </a:cubicBezTo>
                <a:cubicBezTo>
                  <a:pt x="5297509" y="341290"/>
                  <a:pt x="5913548" y="170645"/>
                  <a:pt x="6529588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 6"/>
          <p:cNvSpPr/>
          <p:nvPr/>
        </p:nvSpPr>
        <p:spPr>
          <a:xfrm>
            <a:off x="1131193" y="3075902"/>
            <a:ext cx="6529588" cy="579549"/>
          </a:xfrm>
          <a:custGeom>
            <a:avLst/>
            <a:gdLst>
              <a:gd name="connsiteX0" fmla="*/ 0 w 6529588"/>
              <a:gd name="connsiteY0" fmla="*/ 579549 h 579549"/>
              <a:gd name="connsiteX1" fmla="*/ 2408349 w 6529588"/>
              <a:gd name="connsiteY1" fmla="*/ 193183 h 579549"/>
              <a:gd name="connsiteX2" fmla="*/ 4610636 w 6529588"/>
              <a:gd name="connsiteY2" fmla="*/ 373487 h 579549"/>
              <a:gd name="connsiteX3" fmla="*/ 6529588 w 6529588"/>
              <a:gd name="connsiteY3" fmla="*/ 0 h 579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29588" h="579549">
                <a:moveTo>
                  <a:pt x="0" y="579549"/>
                </a:moveTo>
                <a:cubicBezTo>
                  <a:pt x="819955" y="403538"/>
                  <a:pt x="1639910" y="227527"/>
                  <a:pt x="2408349" y="193183"/>
                </a:cubicBezTo>
                <a:cubicBezTo>
                  <a:pt x="3176788" y="158839"/>
                  <a:pt x="3923763" y="405684"/>
                  <a:pt x="4610636" y="373487"/>
                </a:cubicBezTo>
                <a:cubicBezTo>
                  <a:pt x="5297509" y="341290"/>
                  <a:pt x="5913548" y="170645"/>
                  <a:pt x="6529588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2575775" y="4533363"/>
            <a:ext cx="4765183" cy="65682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" name="図形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9121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431436" y="1769757"/>
            <a:ext cx="83583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もしくはこのマークを</a:t>
            </a:r>
            <a:endParaRPr kumimoji="1" lang="en-US" altLang="ja-JP" sz="4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貼るだけ</a:t>
            </a:r>
            <a:endParaRPr kumimoji="1" lang="ja-JP" altLang="en-US" sz="4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4589" y="3412029"/>
            <a:ext cx="3332079" cy="1250538"/>
          </a:xfrm>
          <a:prstGeom prst="rect">
            <a:avLst/>
          </a:prstGeom>
        </p:spPr>
      </p:pic>
      <p:pic>
        <p:nvPicPr>
          <p:cNvPr id="4" name="図形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06698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431434" y="494748"/>
            <a:ext cx="8358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室蘭市のホームページ</a:t>
            </a:r>
            <a:endParaRPr kumimoji="1" lang="ja-JP" altLang="en-US" sz="4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434" y="1202634"/>
            <a:ext cx="8087932" cy="426539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角丸四角形 3"/>
          <p:cNvSpPr/>
          <p:nvPr/>
        </p:nvSpPr>
        <p:spPr>
          <a:xfrm>
            <a:off x="6993228" y="4945487"/>
            <a:ext cx="1416676" cy="52254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" name="図形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86722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193183"/>
            <a:ext cx="9143999" cy="584775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 anchor="t">
            <a:spAutoFit/>
          </a:bodyPr>
          <a:lstStyle/>
          <a:p>
            <a:pPr algn="ctr"/>
            <a:r>
              <a:rPr kumimoji="1"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官民データ活用推進基本法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92049" y="1120463"/>
            <a:ext cx="75598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2016</a:t>
            </a:r>
            <a:r>
              <a:rPr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年（平成</a:t>
            </a:r>
            <a:r>
              <a:rPr lang="en-US" altLang="ja-JP" sz="3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28</a:t>
            </a:r>
            <a:r>
              <a:rPr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年）</a:t>
            </a:r>
            <a:r>
              <a:rPr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12</a:t>
            </a:r>
            <a:r>
              <a:rPr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月に</a:t>
            </a:r>
            <a:endParaRPr lang="en-US" altLang="ja-JP" sz="3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施工された法律</a:t>
            </a:r>
            <a:endParaRPr kumimoji="1"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92049" y="3307725"/>
            <a:ext cx="75598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以下、「</a:t>
            </a:r>
            <a:r>
              <a:rPr kumimoji="1" lang="ja-JP" altLang="en-US" sz="48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官デ法</a:t>
            </a:r>
            <a:r>
              <a:rPr kumimoji="1"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」といいます</a:t>
            </a:r>
            <a:endParaRPr kumimoji="1"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3076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495835" y="2581127"/>
            <a:ext cx="8358387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ホームページの更新作業と同じです。</a:t>
            </a:r>
            <a:endParaRPr kumimoji="1" lang="en-US" altLang="ja-JP" sz="28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簡単です</a:t>
            </a:r>
            <a:r>
              <a:rPr lang="ja-JP" altLang="en-US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ね。</a:t>
            </a:r>
            <a:endParaRPr kumimoji="1" lang="ja-JP" altLang="en-US" sz="4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3" name="図形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04882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560229" y="2104609"/>
            <a:ext cx="835838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利用規約があった方がいい場合は</a:t>
            </a:r>
            <a:endParaRPr kumimoji="1" lang="en-US" altLang="ja-JP" sz="4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北海道</a:t>
            </a:r>
            <a:r>
              <a:rPr lang="ja-JP" altLang="en-US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</a:t>
            </a: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利用規約</a:t>
            </a:r>
            <a:r>
              <a:rPr lang="ja-JP" altLang="en-US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endParaRPr lang="en-US" altLang="ja-JP" sz="4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マネして作ってください。</a:t>
            </a:r>
            <a:endParaRPr kumimoji="1" lang="en-US" altLang="ja-JP" sz="4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3" name="図形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83404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49996"/>
            <a:ext cx="9144000" cy="481798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角丸四角形 2"/>
          <p:cNvSpPr/>
          <p:nvPr/>
        </p:nvSpPr>
        <p:spPr>
          <a:xfrm>
            <a:off x="1493949" y="3874711"/>
            <a:ext cx="3541690" cy="39924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11745" y="172778"/>
            <a:ext cx="835838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「地域をつなげるネットワーク」に</a:t>
            </a:r>
            <a:endParaRPr kumimoji="1" lang="en-US" altLang="ja-JP" sz="3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ファイルを置いています</a:t>
            </a:r>
            <a:endParaRPr kumimoji="1" lang="en-US" altLang="ja-JP" sz="3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6" name="図形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96855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172778"/>
            <a:ext cx="91439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オープンデータに関する</a:t>
            </a:r>
            <a:endParaRPr kumimoji="1" lang="en-US" altLang="ja-JP" sz="3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説明ページ</a:t>
            </a:r>
            <a:r>
              <a:rPr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作っておく</a:t>
            </a:r>
            <a:r>
              <a:rPr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と親切です</a:t>
            </a:r>
            <a:endParaRPr kumimoji="1" lang="en-US" altLang="ja-JP" sz="3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2"/>
          <a:srcRect b="15408"/>
          <a:stretch/>
        </p:blipFill>
        <p:spPr>
          <a:xfrm>
            <a:off x="769042" y="1350940"/>
            <a:ext cx="7477125" cy="456046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テキスト ボックス 6"/>
          <p:cNvSpPr txBox="1"/>
          <p:nvPr/>
        </p:nvSpPr>
        <p:spPr>
          <a:xfrm>
            <a:off x="769042" y="5911403"/>
            <a:ext cx="57863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例：音更町ホームページのオープンデータのページ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6" name="図形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30884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2768958"/>
            <a:ext cx="9144000" cy="100455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北海道オープンデータポータル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4" name="図形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60734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392802" y="1795515"/>
            <a:ext cx="835838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2018</a:t>
            </a:r>
            <a:r>
              <a:rPr kumimoji="1" lang="ja-JP" altLang="en-US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</a:t>
            </a:r>
            <a:r>
              <a:rPr kumimoji="1" lang="en-US" altLang="ja-JP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8</a:t>
            </a:r>
            <a:r>
              <a:rPr kumimoji="1" lang="ja-JP" altLang="en-US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endParaRPr kumimoji="1" lang="en-US" altLang="ja-JP" sz="4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北海道</a:t>
            </a:r>
            <a:r>
              <a:rPr lang="ja-JP" altLang="en-US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と道内市町村</a:t>
            </a:r>
            <a:endParaRPr lang="en-US" altLang="ja-JP" sz="4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</a:t>
            </a:r>
            <a:r>
              <a:rPr lang="en-US" altLang="ja-JP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HARP</a:t>
            </a:r>
            <a:r>
              <a:rPr lang="ja-JP" altLang="en-US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参加団体</a:t>
            </a:r>
            <a:r>
              <a:rPr lang="en-US" altLang="ja-JP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120</a:t>
            </a:r>
            <a:r>
              <a:rPr lang="ja-JP" altLang="en-US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市町村）</a:t>
            </a:r>
            <a:endParaRPr lang="en-US" altLang="ja-JP" sz="4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が共同でデータを登録できる</a:t>
            </a:r>
            <a:endParaRPr lang="en-US" altLang="ja-JP" sz="4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ポータルサイト</a:t>
            </a:r>
            <a:r>
              <a:rPr lang="ja-JP" altLang="en-US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をオープン</a:t>
            </a:r>
            <a:endParaRPr kumimoji="1" lang="ja-JP" altLang="en-US" sz="4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3" name="図形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83496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91522"/>
            <a:ext cx="9144000" cy="5674955"/>
          </a:xfrm>
          <a:prstGeom prst="rect">
            <a:avLst/>
          </a:prstGeom>
        </p:spPr>
      </p:pic>
      <p:pic>
        <p:nvPicPr>
          <p:cNvPr id="3" name="図形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86041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1272524"/>
              </p:ext>
            </p:extLst>
          </p:nvPr>
        </p:nvGraphicFramePr>
        <p:xfrm>
          <a:off x="207851" y="1577650"/>
          <a:ext cx="8720250" cy="335314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671749"/>
                <a:gridCol w="2085085"/>
                <a:gridCol w="4963416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項目</a:t>
                      </a:r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内容</a:t>
                      </a:r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備考</a:t>
                      </a:r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</a:tr>
              <a:tr h="492263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ＵＲＬ</a:t>
                      </a:r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https://wwwharp.lg.jp/opendata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</a:tr>
              <a:tr h="492263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パッケージ</a:t>
                      </a:r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SHIRASAGI</a:t>
                      </a:r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オープンソース</a:t>
                      </a:r>
                      <a:r>
                        <a:rPr kumimoji="1" lang="en-US" altLang="ja-JP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CMS</a:t>
                      </a:r>
                      <a:r>
                        <a:rPr kumimoji="1"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ソフトウエア</a:t>
                      </a:r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</a:tr>
              <a:tr h="961953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主な機能</a:t>
                      </a:r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・データカタログ</a:t>
                      </a:r>
                      <a:endParaRPr kumimoji="1"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  <a:p>
                      <a:r>
                        <a:rPr kumimoji="1"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・外部へのリンク</a:t>
                      </a:r>
                      <a:endParaRPr kumimoji="1"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  <a:p>
                      <a:r>
                        <a:rPr kumimoji="1"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・おしらせ</a:t>
                      </a:r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</a:tr>
              <a:tr h="492263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データ保存容量</a:t>
                      </a:r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30MB</a:t>
                      </a:r>
                      <a:r>
                        <a:rPr kumimoji="1"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／</a:t>
                      </a:r>
                      <a:r>
                        <a:rPr kumimoji="1" lang="en-US" altLang="ja-JP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自治体</a:t>
                      </a:r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承認で保存容量の増加は可能</a:t>
                      </a:r>
                      <a:endParaRPr kumimoji="1"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</a:tr>
              <a:tr h="492263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利用規約</a:t>
                      </a:r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あり</a:t>
                      </a:r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https://wwwharp.lg.jp/opendata</a:t>
                      </a:r>
                      <a:r>
                        <a:rPr kumimoji="1" lang="en-US" altLang="ja-JP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/terms.html</a:t>
                      </a:r>
                      <a:endParaRPr lang="en-US" altLang="ja-JP" sz="16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テキスト ボックス 3"/>
          <p:cNvSpPr txBox="1"/>
          <p:nvPr/>
        </p:nvSpPr>
        <p:spPr>
          <a:xfrm>
            <a:off x="207850" y="1208318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＜システム概要＞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5" name="図形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21115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0452"/>
            <a:ext cx="9144000" cy="492053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テキスト ボックス 3"/>
          <p:cNvSpPr txBox="1"/>
          <p:nvPr/>
        </p:nvSpPr>
        <p:spPr>
          <a:xfrm>
            <a:off x="0" y="172778"/>
            <a:ext cx="91439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一つのデータセットに</a:t>
            </a:r>
            <a:endParaRPr kumimoji="1" lang="en-US" altLang="ja-JP" sz="3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複数のファイルを登録できます。</a:t>
            </a:r>
            <a:endParaRPr kumimoji="1" lang="en-US" altLang="ja-JP" sz="3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5" name="図形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23958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0" y="449936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データの登録も簡単にできます</a:t>
            </a:r>
            <a:endParaRPr kumimoji="1" lang="en-US" altLang="ja-JP" sz="3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7151"/>
            <a:ext cx="9144000" cy="431885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図形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0549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193183"/>
            <a:ext cx="9143999" cy="584775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 anchor="t">
            <a:spAutoFit/>
          </a:bodyPr>
          <a:lstStyle/>
          <a:p>
            <a:pPr algn="ctr"/>
            <a:r>
              <a:rPr kumimoji="1"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官民データ活用推進基本法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92049" y="1120463"/>
            <a:ext cx="75598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第</a:t>
            </a:r>
            <a:r>
              <a:rPr kumimoji="1" lang="en-US" altLang="ja-JP" sz="6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9</a:t>
            </a:r>
            <a:r>
              <a:rPr kumimoji="1" lang="ja-JP" altLang="en-US" sz="6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条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92804" y="2478631"/>
            <a:ext cx="835838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都道府県は、官民データ活用推進基本法に則して、</a:t>
            </a:r>
            <a:r>
              <a:rPr kumimoji="1" lang="ja-JP" altLang="en-US" sz="3200" b="1" dirty="0" smtClean="0">
                <a:solidFill>
                  <a:schemeClr val="accent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当該都道府県の区域</a:t>
            </a:r>
            <a:r>
              <a:rPr kumimoji="1"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における官民データ活用の推進に関する施策について、基本的な計画を定めなければならない。</a:t>
            </a:r>
            <a:endParaRPr kumimoji="1"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7" name="図形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992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" y="220783"/>
            <a:ext cx="91439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利用規約もあるので、</a:t>
            </a:r>
            <a:endParaRPr kumimoji="1" lang="en-US" altLang="ja-JP" sz="3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個々で作成する必要もありません</a:t>
            </a:r>
            <a:endParaRPr kumimoji="1" lang="en-US" altLang="ja-JP" sz="3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491184"/>
            <a:ext cx="9144000" cy="459684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図形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85742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0" y="172778"/>
            <a:ext cx="91439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ダウンロード数が分かるので、</a:t>
            </a:r>
            <a:endParaRPr kumimoji="1" lang="en-US" altLang="ja-JP" sz="3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ニーズを</a:t>
            </a:r>
            <a:r>
              <a:rPr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つかみやすい</a:t>
            </a:r>
            <a:endParaRPr kumimoji="1" lang="en-US" altLang="ja-JP" sz="3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816911"/>
            <a:ext cx="9144000" cy="404842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角丸四角形 4"/>
          <p:cNvSpPr/>
          <p:nvPr/>
        </p:nvSpPr>
        <p:spPr>
          <a:xfrm>
            <a:off x="2021983" y="4353059"/>
            <a:ext cx="1030310" cy="39924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四角形吹き出し 5"/>
          <p:cNvSpPr/>
          <p:nvPr/>
        </p:nvSpPr>
        <p:spPr>
          <a:xfrm>
            <a:off x="3902298" y="5029199"/>
            <a:ext cx="3618963" cy="1139781"/>
          </a:xfrm>
          <a:prstGeom prst="wedgeRectCallout">
            <a:avLst>
              <a:gd name="adj1" fmla="val -74509"/>
              <a:gd name="adj2" fmla="val -88138"/>
            </a:avLst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北海道の「道内医療機関名簿」</a:t>
            </a:r>
            <a:endParaRPr kumimoji="1" lang="en-US" altLang="ja-JP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</a:t>
            </a:r>
            <a:r>
              <a:rPr kumimoji="1" lang="en-US" altLang="ja-JP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</a:t>
            </a:r>
            <a:r>
              <a:rPr kumimoji="1" lang="ja-JP" altLang="en-US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ヶ月で</a:t>
            </a:r>
            <a:r>
              <a:rPr kumimoji="1" lang="en-US" altLang="ja-JP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800</a:t>
            </a:r>
            <a:r>
              <a:rPr kumimoji="1" lang="ja-JP" altLang="en-US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以上の</a:t>
            </a:r>
            <a:endParaRPr kumimoji="1" lang="en-US" altLang="ja-JP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ダウンロード数！</a:t>
            </a:r>
            <a:endParaRPr kumimoji="1" lang="ja-JP" altLang="en-US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7" name="図形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33673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5299"/>
            <a:ext cx="9144000" cy="409073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テキスト ボックス 3"/>
          <p:cNvSpPr txBox="1"/>
          <p:nvPr/>
        </p:nvSpPr>
        <p:spPr>
          <a:xfrm>
            <a:off x="0" y="172778"/>
            <a:ext cx="91439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ホームページへのリンクすることも</a:t>
            </a:r>
            <a:endParaRPr kumimoji="1" lang="en-US" altLang="ja-JP" sz="3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可能です</a:t>
            </a:r>
            <a:endParaRPr kumimoji="1" lang="en-US" altLang="ja-JP" sz="3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206060" y="2910625"/>
            <a:ext cx="3528811" cy="28333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四角形吹き出し 9"/>
          <p:cNvSpPr/>
          <p:nvPr/>
        </p:nvSpPr>
        <p:spPr>
          <a:xfrm>
            <a:off x="3889420" y="4011768"/>
            <a:ext cx="2730322" cy="1139781"/>
          </a:xfrm>
          <a:prstGeom prst="wedgeRectCallout">
            <a:avLst>
              <a:gd name="adj1" fmla="val -87494"/>
              <a:gd name="adj2" fmla="val -30511"/>
            </a:avLst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リンクの場合は、</a:t>
            </a:r>
            <a:endParaRPr kumimoji="1" lang="en-US" altLang="ja-JP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ダウンロード数</a:t>
            </a:r>
            <a:r>
              <a:rPr lang="ja-JP" altLang="en-US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</a:t>
            </a:r>
            <a:endParaRPr lang="en-US" altLang="ja-JP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カウント</a:t>
            </a:r>
            <a:r>
              <a:rPr lang="ja-JP" altLang="en-US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されません</a:t>
            </a:r>
            <a:endParaRPr kumimoji="1" lang="ja-JP" altLang="en-US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6" name="図形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57472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" y="71005"/>
            <a:ext cx="91439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複数の市町村のデータが</a:t>
            </a:r>
            <a:endParaRPr kumimoji="1" lang="en-US" altLang="ja-JP" sz="3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一つの場所</a:t>
            </a:r>
            <a:r>
              <a:rPr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で</a:t>
            </a: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検索出来る</a:t>
            </a:r>
            <a:r>
              <a:rPr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ので便利！</a:t>
            </a:r>
            <a:endParaRPr kumimoji="1" lang="en-US" altLang="ja-JP" sz="3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" name="グループ化 4"/>
          <p:cNvGrpSpPr/>
          <p:nvPr/>
        </p:nvGrpSpPr>
        <p:grpSpPr>
          <a:xfrm>
            <a:off x="1076323" y="1148223"/>
            <a:ext cx="7232651" cy="5509624"/>
            <a:chOff x="847723" y="1148223"/>
            <a:chExt cx="7232651" cy="5509624"/>
          </a:xfrm>
        </p:grpSpPr>
        <p:pic>
          <p:nvPicPr>
            <p:cNvPr id="2" name="図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7723" y="3567243"/>
              <a:ext cx="7232651" cy="3090604"/>
            </a:xfrm>
            <a:prstGeom prst="rect">
              <a:avLst/>
            </a:prstGeom>
          </p:spPr>
        </p:pic>
        <p:pic>
          <p:nvPicPr>
            <p:cNvPr id="3" name="図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71549" y="1148223"/>
              <a:ext cx="6915151" cy="2693490"/>
            </a:xfrm>
            <a:prstGeom prst="rect">
              <a:avLst/>
            </a:prstGeom>
          </p:spPr>
        </p:pic>
      </p:grpSp>
      <p:pic>
        <p:nvPicPr>
          <p:cNvPr id="6" name="図形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71282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" y="2136515"/>
            <a:ext cx="9144000" cy="4542557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1" y="220783"/>
            <a:ext cx="91439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HARP</a:t>
            </a:r>
            <a:r>
              <a:rPr kumimoji="1"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参加団体の</a:t>
            </a:r>
            <a:r>
              <a:rPr kumimoji="1" lang="en-US" altLang="ja-JP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120</a:t>
            </a:r>
            <a:r>
              <a:rPr kumimoji="1"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市町村は</a:t>
            </a:r>
            <a:endParaRPr kumimoji="1" lang="en-US" altLang="ja-JP" sz="3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ポータルサイト</a:t>
            </a:r>
            <a:r>
              <a:rPr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で簡単に</a:t>
            </a:r>
            <a:endParaRPr lang="en-US" altLang="ja-JP" sz="3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オープンデータを公開出来ます</a:t>
            </a:r>
            <a:endParaRPr kumimoji="1" lang="en-US" altLang="ja-JP" sz="3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6241143" y="4978400"/>
            <a:ext cx="1915884" cy="348343"/>
          </a:xfrm>
          <a:prstGeom prst="rect">
            <a:avLst/>
          </a:prstGeom>
          <a:solidFill>
            <a:srgbClr val="FB9A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HARP</a:t>
            </a:r>
            <a:r>
              <a:rPr kumimoji="1" lang="ja-JP" altLang="en-US" sz="1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参加団体</a:t>
            </a:r>
            <a:endParaRPr kumimoji="1" lang="ja-JP" altLang="en-US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6241142" y="5326743"/>
            <a:ext cx="1915885" cy="34834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参加していない団体</a:t>
            </a:r>
            <a:endParaRPr kumimoji="1" lang="ja-JP" altLang="en-US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6" name="図形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90123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" y="2136515"/>
            <a:ext cx="9144000" cy="4542557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1" y="1392760"/>
            <a:ext cx="9143999" cy="584775"/>
          </a:xfrm>
          <a:prstGeom prst="rect">
            <a:avLst/>
          </a:prstGeom>
          <a:solidFill>
            <a:srgbClr val="FFFFFF">
              <a:alpha val="77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59</a:t>
            </a:r>
            <a:r>
              <a:rPr kumimoji="1"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市町村はどうするの？</a:t>
            </a:r>
            <a:endParaRPr kumimoji="1" lang="en-US" altLang="ja-JP" sz="3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6241143" y="4978400"/>
            <a:ext cx="1915884" cy="348343"/>
          </a:xfrm>
          <a:prstGeom prst="rect">
            <a:avLst/>
          </a:prstGeom>
          <a:solidFill>
            <a:srgbClr val="FB9A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HARP</a:t>
            </a:r>
            <a:r>
              <a:rPr kumimoji="1" lang="ja-JP" altLang="en-US" sz="1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参加団体</a:t>
            </a:r>
            <a:endParaRPr kumimoji="1" lang="ja-JP" altLang="en-US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6241142" y="5326743"/>
            <a:ext cx="1915885" cy="34834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参加していない団体</a:t>
            </a:r>
            <a:endParaRPr kumimoji="1" lang="ja-JP" altLang="en-US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7" name="図形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18657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2768958"/>
            <a:ext cx="9144000" cy="100455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600" b="1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HODaP</a:t>
            </a:r>
            <a:r>
              <a:rPr lang="ja-JP" altLang="en-US" sz="3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（ほだっぷ）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4" name="図形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18360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392802" y="1795515"/>
            <a:ext cx="835838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b="1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HODaP</a:t>
            </a:r>
            <a:r>
              <a:rPr kumimoji="1"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は、</a:t>
            </a:r>
            <a:endParaRPr kumimoji="1" lang="en-US" altLang="ja-JP" sz="3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北海道オープンデータ推進協議会が</a:t>
            </a:r>
            <a:endParaRPr kumimoji="1" lang="en-US" altLang="ja-JP" sz="3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作成した、</a:t>
            </a:r>
            <a:endParaRPr kumimoji="1" lang="en-US" altLang="ja-JP" sz="3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オープンデータ用</a:t>
            </a:r>
            <a:r>
              <a:rPr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のプラットフォーム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3" name="図形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82606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80160"/>
            <a:ext cx="9144000" cy="4297680"/>
          </a:xfrm>
          <a:prstGeom prst="rect">
            <a:avLst/>
          </a:prstGeom>
        </p:spPr>
      </p:pic>
      <p:pic>
        <p:nvPicPr>
          <p:cNvPr id="3" name="図形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96419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04060"/>
            <a:ext cx="9144000" cy="4297680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1" y="589083"/>
            <a:ext cx="91439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CKAN</a:t>
            </a:r>
            <a:r>
              <a:rPr kumimoji="1"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を使ったプラットフォーム</a:t>
            </a:r>
            <a:endParaRPr kumimoji="1" lang="en-US" altLang="ja-JP" sz="3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自治体</a:t>
            </a:r>
            <a:r>
              <a:rPr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</a:t>
            </a: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無料</a:t>
            </a:r>
            <a:r>
              <a:rPr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で</a:t>
            </a: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利用できる</a:t>
            </a:r>
            <a:endParaRPr kumimoji="1" lang="en-US" altLang="ja-JP" sz="3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4" name="図形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9501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328409" y="1280359"/>
            <a:ext cx="83583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官デ法</a:t>
            </a:r>
            <a:r>
              <a:rPr lang="ja-JP" altLang="en-US" sz="4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に則した</a:t>
            </a:r>
            <a:endParaRPr lang="en-US" altLang="ja-JP" sz="40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4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都道府県官民データ活用推進計画</a:t>
            </a:r>
            <a:endParaRPr kumimoji="1" lang="ja-JP" altLang="en-US" sz="4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0" y="3787045"/>
            <a:ext cx="9144000" cy="707886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sz="4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北海道</a:t>
            </a:r>
            <a:r>
              <a:rPr kumimoji="1" lang="en-US" altLang="ja-JP" sz="4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ICT</a:t>
            </a:r>
            <a:r>
              <a:rPr kumimoji="1" lang="ja-JP" altLang="en-US" sz="4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利活用推進計画</a:t>
            </a:r>
            <a:endParaRPr kumimoji="1" lang="ja-JP" altLang="en-US" sz="4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" name="等号 1"/>
          <p:cNvSpPr/>
          <p:nvPr/>
        </p:nvSpPr>
        <p:spPr>
          <a:xfrm rot="5400000">
            <a:off x="4050403" y="2693414"/>
            <a:ext cx="914400" cy="914400"/>
          </a:xfrm>
          <a:prstGeom prst="mathEqual">
            <a:avLst>
              <a:gd name="adj1" fmla="val 16478"/>
              <a:gd name="adj2" fmla="val 1457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752304" y="2950559"/>
            <a:ext cx="17257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イコール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92050" y="4674162"/>
            <a:ext cx="75598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以下、「</a:t>
            </a:r>
            <a:r>
              <a:rPr lang="en-US" altLang="ja-JP" sz="2800" b="1" dirty="0" smtClean="0">
                <a:solidFill>
                  <a:schemeClr val="accent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ICT</a:t>
            </a:r>
            <a:r>
              <a:rPr lang="ja-JP" altLang="en-US" sz="2800" b="1" dirty="0">
                <a:solidFill>
                  <a:schemeClr val="accent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計画</a:t>
            </a:r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」といいます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9" name="図形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32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04060"/>
            <a:ext cx="9144000" cy="4297680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1" y="347783"/>
            <a:ext cx="91439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利用したい方は、</a:t>
            </a:r>
            <a:endParaRPr kumimoji="1" lang="en-US" altLang="ja-JP" sz="3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北海道オープンデータ推進協議会へ</a:t>
            </a:r>
            <a:endParaRPr lang="en-US" altLang="ja-JP" sz="3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問い合わせてください</a:t>
            </a:r>
            <a:endParaRPr kumimoji="1" lang="en-US" altLang="ja-JP" sz="3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4" name="図形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26614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342002" y="2455915"/>
            <a:ext cx="83583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なんか、</a:t>
            </a:r>
            <a:r>
              <a:rPr lang="ja-JP" altLang="en-US" sz="4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いろいろあって</a:t>
            </a:r>
            <a:endParaRPr lang="en-US" altLang="ja-JP" sz="40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4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利用しづらくない？</a:t>
            </a:r>
            <a:endParaRPr kumimoji="1" lang="ja-JP" altLang="en-US" sz="4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3949700"/>
            <a:ext cx="2794000" cy="2794000"/>
          </a:xfrm>
          <a:prstGeom prst="rect">
            <a:avLst/>
          </a:prstGeom>
        </p:spPr>
      </p:pic>
      <p:pic>
        <p:nvPicPr>
          <p:cNvPr id="4" name="図形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32429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405502" y="2506715"/>
            <a:ext cx="83583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そうですね、利用しづらいかもしれません</a:t>
            </a:r>
            <a:endParaRPr kumimoji="1" lang="en-US" altLang="ja-JP" sz="3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しかし、</a:t>
            </a:r>
            <a:endParaRPr kumimoji="1" lang="en-US" altLang="ja-JP" sz="48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3" name="図形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20352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494402" y="360415"/>
            <a:ext cx="835838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同時に同じ目的に向かう人たちが</a:t>
            </a:r>
            <a:endParaRPr kumimoji="1" lang="en-US" altLang="ja-JP" sz="3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複数いたということ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" name="二等辺三角形 1"/>
          <p:cNvSpPr/>
          <p:nvPr/>
        </p:nvSpPr>
        <p:spPr>
          <a:xfrm>
            <a:off x="1651001" y="2463800"/>
            <a:ext cx="6400799" cy="4394199"/>
          </a:xfrm>
          <a:prstGeom prst="triangl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893081">
            <a:off x="558795" y="4838694"/>
            <a:ext cx="1981205" cy="1981205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390142" flipH="1">
            <a:off x="6898299" y="4670828"/>
            <a:ext cx="1964233" cy="1964233"/>
          </a:xfrm>
          <a:prstGeom prst="rect">
            <a:avLst/>
          </a:prstGeom>
        </p:spPr>
      </p:pic>
      <p:sp>
        <p:nvSpPr>
          <p:cNvPr id="5" name="二等辺三角形 4"/>
          <p:cNvSpPr/>
          <p:nvPr/>
        </p:nvSpPr>
        <p:spPr>
          <a:xfrm rot="5400000">
            <a:off x="4897993" y="1524736"/>
            <a:ext cx="579913" cy="673100"/>
          </a:xfrm>
          <a:prstGeom prst="triangl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cxnSp>
        <p:nvCxnSpPr>
          <p:cNvPr id="8" name="直線コネクタ 7"/>
          <p:cNvCxnSpPr>
            <a:stCxn id="5" idx="2"/>
          </p:cNvCxnSpPr>
          <p:nvPr/>
        </p:nvCxnSpPr>
        <p:spPr>
          <a:xfrm flipH="1">
            <a:off x="4851399" y="1571330"/>
            <a:ext cx="1" cy="1400470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二等辺三角形 10"/>
          <p:cNvSpPr/>
          <p:nvPr/>
        </p:nvSpPr>
        <p:spPr>
          <a:xfrm rot="5095041">
            <a:off x="6664032" y="4351753"/>
            <a:ext cx="330200" cy="1713255"/>
          </a:xfrm>
          <a:prstGeom prst="triangl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 sz="2400">
              <a:solidFill>
                <a:schemeClr val="dk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" name="二等辺三角形 11"/>
          <p:cNvSpPr/>
          <p:nvPr/>
        </p:nvSpPr>
        <p:spPr>
          <a:xfrm rot="16504959" flipH="1">
            <a:off x="2560720" y="4636129"/>
            <a:ext cx="333135" cy="1419084"/>
          </a:xfrm>
          <a:prstGeom prst="triangl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 sz="2400">
              <a:solidFill>
                <a:schemeClr val="dk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円/楕円 9"/>
          <p:cNvSpPr/>
          <p:nvPr/>
        </p:nvSpPr>
        <p:spPr>
          <a:xfrm>
            <a:off x="2988705" y="4968039"/>
            <a:ext cx="3725387" cy="1508828"/>
          </a:xfrm>
          <a:prstGeom prst="ellips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頂上に行きやすいように道を作ろう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13" name="図形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84978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494402" y="360415"/>
            <a:ext cx="835838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目標は同じなので</a:t>
            </a:r>
            <a:endParaRPr kumimoji="1" lang="en-US" altLang="ja-JP" sz="3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協力して進めていきます！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" name="二等辺三角形 1"/>
          <p:cNvSpPr/>
          <p:nvPr/>
        </p:nvSpPr>
        <p:spPr>
          <a:xfrm>
            <a:off x="1651001" y="2463800"/>
            <a:ext cx="6400799" cy="4394199"/>
          </a:xfrm>
          <a:prstGeom prst="triangl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893081">
            <a:off x="2671152" y="1873188"/>
            <a:ext cx="1981205" cy="1981205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390142" flipH="1">
            <a:off x="4879000" y="1816545"/>
            <a:ext cx="1964233" cy="1964233"/>
          </a:xfrm>
          <a:prstGeom prst="rect">
            <a:avLst/>
          </a:prstGeom>
        </p:spPr>
      </p:pic>
      <p:sp>
        <p:nvSpPr>
          <p:cNvPr id="5" name="二等辺三角形 4"/>
          <p:cNvSpPr/>
          <p:nvPr/>
        </p:nvSpPr>
        <p:spPr>
          <a:xfrm rot="5400000">
            <a:off x="4897993" y="1524736"/>
            <a:ext cx="579913" cy="673100"/>
          </a:xfrm>
          <a:prstGeom prst="triangl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cxnSp>
        <p:nvCxnSpPr>
          <p:cNvPr id="8" name="直線コネクタ 7"/>
          <p:cNvCxnSpPr>
            <a:stCxn id="5" idx="2"/>
          </p:cNvCxnSpPr>
          <p:nvPr/>
        </p:nvCxnSpPr>
        <p:spPr>
          <a:xfrm flipH="1">
            <a:off x="4851399" y="1571330"/>
            <a:ext cx="1" cy="1400470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二等辺三角形 10"/>
          <p:cNvSpPr/>
          <p:nvPr/>
        </p:nvSpPr>
        <p:spPr>
          <a:xfrm rot="1604481">
            <a:off x="5185623" y="3174645"/>
            <a:ext cx="343978" cy="1295703"/>
          </a:xfrm>
          <a:prstGeom prst="triangl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 sz="2400">
              <a:solidFill>
                <a:schemeClr val="dk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 rot="2676031">
            <a:off x="6115840" y="1908234"/>
            <a:ext cx="6469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！</a:t>
            </a:r>
            <a:endParaRPr kumimoji="1"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 rot="18923969" flipH="1">
            <a:off x="2651175" y="2015135"/>
            <a:ext cx="6469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！</a:t>
            </a:r>
            <a:endParaRPr kumimoji="1"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" name="二等辺三角形 13"/>
          <p:cNvSpPr/>
          <p:nvPr/>
        </p:nvSpPr>
        <p:spPr>
          <a:xfrm rot="19995519" flipH="1">
            <a:off x="4090210" y="3207894"/>
            <a:ext cx="343978" cy="1295703"/>
          </a:xfrm>
          <a:prstGeom prst="triangl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 sz="2400">
              <a:solidFill>
                <a:schemeClr val="dk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円/楕円 9"/>
          <p:cNvSpPr/>
          <p:nvPr/>
        </p:nvSpPr>
        <p:spPr>
          <a:xfrm>
            <a:off x="3339795" y="4103779"/>
            <a:ext cx="3099530" cy="1508828"/>
          </a:xfrm>
          <a:prstGeom prst="ellips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同じこと</a:t>
            </a:r>
            <a:endParaRPr kumimoji="1" lang="en-US" altLang="ja-JP" sz="24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考えていた！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15" name="図形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78454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03" y="244699"/>
            <a:ext cx="8810167" cy="5968888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444319" y="2619762"/>
            <a:ext cx="8358387" cy="1323439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北海道はでっかいし、</a:t>
            </a:r>
            <a:endParaRPr kumimoji="1" lang="en-US" altLang="ja-JP" sz="4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市町村数</a:t>
            </a:r>
            <a:r>
              <a:rPr lang="ja-JP" altLang="en-US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も都府県の数倍！</a:t>
            </a:r>
            <a:endParaRPr kumimoji="1" lang="ja-JP" altLang="en-US" sz="4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4" name="図形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25582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03" y="244699"/>
            <a:ext cx="8810167" cy="5968888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444319" y="2619762"/>
            <a:ext cx="8358387" cy="1323439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いろいろな選択肢があって</a:t>
            </a:r>
            <a:endParaRPr kumimoji="1" lang="en-US" altLang="ja-JP" sz="4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いいと</a:t>
            </a:r>
            <a:r>
              <a:rPr lang="ja-JP" altLang="en-US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思います。</a:t>
            </a:r>
            <a:endParaRPr kumimoji="1" lang="ja-JP" altLang="en-US" sz="4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4" name="図形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57226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494402" y="2049515"/>
            <a:ext cx="83583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「オープンデータ」なので、</a:t>
            </a:r>
            <a:endParaRPr kumimoji="1" lang="en-US" altLang="ja-JP" sz="3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データはどこにあっても</a:t>
            </a:r>
            <a:r>
              <a:rPr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よい</a:t>
            </a:r>
            <a:endParaRPr lang="en-US" altLang="ja-JP" sz="3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それぞれつながればよい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7520" y="3854450"/>
            <a:ext cx="3003550" cy="3003550"/>
          </a:xfrm>
          <a:prstGeom prst="rect">
            <a:avLst/>
          </a:prstGeom>
        </p:spPr>
      </p:pic>
      <p:pic>
        <p:nvPicPr>
          <p:cNvPr id="4" name="図形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21944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95960"/>
            <a:ext cx="4762500" cy="223837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4926" y="695959"/>
            <a:ext cx="3606674" cy="223837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81250" y="3982096"/>
            <a:ext cx="4584700" cy="2059294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8" name="直線矢印コネクタ 7"/>
          <p:cNvCxnSpPr/>
          <p:nvPr/>
        </p:nvCxnSpPr>
        <p:spPr>
          <a:xfrm flipH="1">
            <a:off x="6480239" y="2934335"/>
            <a:ext cx="876363" cy="1047761"/>
          </a:xfrm>
          <a:prstGeom prst="straightConnector1">
            <a:avLst/>
          </a:prstGeom>
          <a:ln w="57150">
            <a:solidFill>
              <a:schemeClr val="accent4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/>
          <p:nvPr/>
        </p:nvCxnSpPr>
        <p:spPr>
          <a:xfrm>
            <a:off x="2511521" y="2934334"/>
            <a:ext cx="866679" cy="1047762"/>
          </a:xfrm>
          <a:prstGeom prst="straightConnector1">
            <a:avLst/>
          </a:prstGeom>
          <a:ln w="57150">
            <a:solidFill>
              <a:schemeClr val="accent4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/>
          <p:nvPr/>
        </p:nvCxnSpPr>
        <p:spPr>
          <a:xfrm flipV="1">
            <a:off x="4762500" y="1574800"/>
            <a:ext cx="622426" cy="1"/>
          </a:xfrm>
          <a:prstGeom prst="straightConnector1">
            <a:avLst/>
          </a:prstGeom>
          <a:ln w="57150">
            <a:solidFill>
              <a:schemeClr val="accent4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3378200" y="3170267"/>
            <a:ext cx="32555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それぞれリンク</a:t>
            </a:r>
            <a:endParaRPr kumimoji="1" lang="en-US" altLang="ja-JP" sz="28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9" name="図形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71118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0" y="2606884"/>
            <a:ext cx="91440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b="1" dirty="0" smtClean="0">
                <a:solidFill>
                  <a:schemeClr val="accent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国のポータルへの登録</a:t>
            </a:r>
            <a:endParaRPr kumimoji="1" lang="en-US" altLang="ja-JP" sz="4000" b="1" dirty="0" smtClean="0">
              <a:solidFill>
                <a:schemeClr val="accent1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3" name="図形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0132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27452"/>
            <a:ext cx="9015212" cy="3166386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727656" y="3901430"/>
            <a:ext cx="7559899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2018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</a:t>
            </a:r>
            <a:r>
              <a:rPr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H30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）～</a:t>
            </a:r>
            <a:r>
              <a:rPr lang="en-US" altLang="ja-JP" sz="2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2021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</a:t>
            </a:r>
            <a:r>
              <a:rPr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H33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）までの</a:t>
            </a:r>
            <a:endParaRPr lang="en-US" altLang="ja-JP" sz="2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en-US" altLang="ja-JP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4</a:t>
            </a:r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カ年計画</a:t>
            </a:r>
          </a:p>
        </p:txBody>
      </p:sp>
      <p:pic>
        <p:nvPicPr>
          <p:cNvPr id="5" name="図形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10539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0" y="1782567"/>
            <a:ext cx="9144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市町村が</a:t>
            </a:r>
            <a:endParaRPr kumimoji="1" lang="en-US" altLang="ja-JP" sz="3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3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オープンデータの取組を</a:t>
            </a:r>
            <a:r>
              <a:rPr lang="ja-JP" altLang="en-US" sz="3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始めたら、</a:t>
            </a:r>
            <a:endParaRPr lang="en-US" altLang="ja-JP" sz="3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3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国の内閣官房</a:t>
            </a:r>
            <a:r>
              <a:rPr lang="en-US" altLang="ja-JP" sz="3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IT</a:t>
            </a:r>
            <a:r>
              <a:rPr lang="ja-JP" altLang="en-US" sz="3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総合戦略室へ</a:t>
            </a:r>
            <a:endParaRPr lang="en-US" altLang="ja-JP" sz="3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報告</a:t>
            </a:r>
            <a:r>
              <a:rPr kumimoji="1" lang="ja-JP" altLang="en-US" sz="3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して、政府</a:t>
            </a:r>
            <a:r>
              <a:rPr kumimoji="1" lang="en-US" altLang="ja-JP" sz="3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CIO</a:t>
            </a:r>
            <a:r>
              <a:rPr kumimoji="1" lang="ja-JP" altLang="en-US" sz="3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ポータルに</a:t>
            </a:r>
            <a:endParaRPr kumimoji="1" lang="en-US" altLang="ja-JP" sz="3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3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登録してもらいます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3" name="図形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49141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304" y="1085627"/>
            <a:ext cx="8963696" cy="5048829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0" y="314377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政府</a:t>
            </a:r>
            <a:r>
              <a:rPr kumimoji="1" lang="en-US" altLang="ja-JP" sz="3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CIO</a:t>
            </a:r>
            <a:r>
              <a:rPr kumimoji="1" lang="ja-JP" altLang="en-US" sz="3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ポータルサイト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5" name="図形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12785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0" y="314377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オープンデータ取組済自治体資料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70262"/>
            <a:ext cx="9144000" cy="5206873"/>
          </a:xfrm>
          <a:prstGeom prst="rect">
            <a:avLst/>
          </a:prstGeom>
        </p:spPr>
      </p:pic>
      <p:pic>
        <p:nvPicPr>
          <p:cNvPr id="5" name="図形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95832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0" y="2529543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登録の条件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3" name="図形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52450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12311" y="3315154"/>
            <a:ext cx="851937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kumimoji="1"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市町村のホームページでオープンデータを公開している</a:t>
            </a:r>
            <a:r>
              <a:rPr kumimoji="1" lang="en-US" altLang="ja-JP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＜または＞</a:t>
            </a:r>
            <a:endParaRPr kumimoji="1" lang="en-US" altLang="ja-JP" sz="3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kumimoji="1"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市町村のホームページでオープンデータの保存場所へのリンクを記載している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312312" y="1293081"/>
            <a:ext cx="851937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市町村のホームページでオープンデータの取組をしていることを記載して</a:t>
            </a:r>
            <a:r>
              <a:rPr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いる</a:t>
            </a:r>
            <a:r>
              <a:rPr lang="en-US" altLang="ja-JP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lang="en-US" altLang="ja-JP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＜そして＞</a:t>
            </a:r>
            <a:endParaRPr lang="en-US" altLang="ja-JP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-2" y="194337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b="1" dirty="0" smtClean="0">
                <a:solidFill>
                  <a:schemeClr val="accent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登録の条件</a:t>
            </a:r>
            <a:endParaRPr kumimoji="1" lang="ja-JP" altLang="en-US" sz="3600" b="1" dirty="0">
              <a:solidFill>
                <a:schemeClr val="accent1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6" name="図形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87702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27380"/>
            <a:ext cx="9144000" cy="476840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7925"/>
            <a:ext cx="9144000" cy="133636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8739" y="6584100"/>
            <a:ext cx="3400425" cy="209550"/>
          </a:xfrm>
          <a:prstGeom prst="rect">
            <a:avLst/>
          </a:prstGeom>
        </p:spPr>
      </p:pic>
      <p:pic>
        <p:nvPicPr>
          <p:cNvPr id="5" name="図形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57212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828" y="333643"/>
            <a:ext cx="8699747" cy="6137116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620" y="6562993"/>
            <a:ext cx="4638675" cy="171450"/>
          </a:xfrm>
          <a:prstGeom prst="rect">
            <a:avLst/>
          </a:prstGeom>
        </p:spPr>
      </p:pic>
      <p:pic>
        <p:nvPicPr>
          <p:cNvPr id="5" name="図形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39627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0" y="1602264"/>
            <a:ext cx="9144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国への連絡は、</a:t>
            </a:r>
            <a:endParaRPr kumimoji="1" lang="en-US" altLang="ja-JP" sz="3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3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北海道が行いますので、</a:t>
            </a:r>
            <a:endParaRPr kumimoji="1" lang="en-US" altLang="ja-JP" sz="3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3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オープンデータの取組を始めたら</a:t>
            </a:r>
            <a:endParaRPr kumimoji="1" lang="en-US" altLang="ja-JP" sz="3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3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北海道</a:t>
            </a:r>
            <a:r>
              <a:rPr lang="ja-JP" altLang="en-US" sz="36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情報</a:t>
            </a:r>
            <a:r>
              <a:rPr lang="ja-JP" altLang="en-US" sz="3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政策課</a:t>
            </a:r>
            <a:r>
              <a:rPr lang="en-US" altLang="ja-JP" sz="3600" b="1" dirty="0" err="1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IoT</a:t>
            </a:r>
            <a:r>
              <a:rPr lang="ja-JP" altLang="en-US" sz="3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推進グループ</a:t>
            </a:r>
            <a:r>
              <a:rPr lang="ja-JP" altLang="en-US" sz="3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へ</a:t>
            </a:r>
            <a:endParaRPr lang="en-US" altLang="ja-JP" sz="3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連絡ください</a:t>
            </a:r>
          </a:p>
        </p:txBody>
      </p:sp>
      <p:pic>
        <p:nvPicPr>
          <p:cNvPr id="3" name="図形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2272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193183"/>
            <a:ext cx="9143999" cy="584775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 anchor="t">
            <a:spAutoFit/>
          </a:bodyPr>
          <a:lstStyle/>
          <a:p>
            <a:pPr algn="ctr"/>
            <a:r>
              <a:rPr kumimoji="1"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官民データ活用推進基本法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92049" y="1120463"/>
            <a:ext cx="75598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第</a:t>
            </a:r>
            <a:r>
              <a:rPr kumimoji="1" lang="en-US" altLang="ja-JP" sz="6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9</a:t>
            </a:r>
            <a:r>
              <a:rPr kumimoji="1" lang="ja-JP" altLang="en-US" sz="6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条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92804" y="2478631"/>
            <a:ext cx="835838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solidFill>
                  <a:schemeClr val="bg1">
                    <a:lumMod val="6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都道府県は、官民データ活用推進基本法に則して、</a:t>
            </a:r>
            <a:r>
              <a:rPr kumimoji="1"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当該都道府県の区域</a:t>
            </a:r>
            <a:r>
              <a:rPr kumimoji="1" lang="ja-JP" altLang="en-US" sz="3200" dirty="0" smtClean="0">
                <a:solidFill>
                  <a:schemeClr val="bg1">
                    <a:lumMod val="6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における官民データ活用の推進に関する施策について、基本的な計画を定めなければならない。</a:t>
            </a:r>
            <a:endParaRPr kumimoji="1" lang="ja-JP" altLang="en-US" sz="3200" dirty="0">
              <a:solidFill>
                <a:schemeClr val="bg1">
                  <a:lumMod val="6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7" name="図形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8104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03" y="244699"/>
            <a:ext cx="8810167" cy="5968888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444319" y="2619762"/>
            <a:ext cx="8358387" cy="1323439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ICT</a:t>
            </a:r>
            <a:r>
              <a:rPr kumimoji="1" lang="ja-JP" altLang="en-US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計画は</a:t>
            </a:r>
            <a:endParaRPr kumimoji="1" lang="en-US" altLang="ja-JP" sz="4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4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道庁</a:t>
            </a:r>
            <a:r>
              <a:rPr lang="ja-JP" altLang="en-US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と</a:t>
            </a:r>
            <a:r>
              <a:rPr lang="ja-JP" altLang="en-US" sz="4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道内市町村全体</a:t>
            </a:r>
            <a:r>
              <a:rPr lang="ja-JP" altLang="en-US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の計画</a:t>
            </a:r>
            <a:endParaRPr kumimoji="1" lang="ja-JP" altLang="en-US" sz="4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4" name="図形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3719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444319" y="2619762"/>
            <a:ext cx="83583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ICT</a:t>
            </a:r>
            <a:r>
              <a:rPr kumimoji="1" lang="ja-JP" altLang="en-US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計画には</a:t>
            </a:r>
            <a:endParaRPr kumimoji="1" lang="en-US" altLang="ja-JP" sz="4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何が書いてある？</a:t>
            </a:r>
            <a:endParaRPr kumimoji="1" lang="ja-JP" altLang="en-US" sz="4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1381" y="3616413"/>
            <a:ext cx="3192619" cy="3192619"/>
          </a:xfrm>
          <a:prstGeom prst="rect">
            <a:avLst/>
          </a:prstGeom>
        </p:spPr>
      </p:pic>
      <p:pic>
        <p:nvPicPr>
          <p:cNvPr id="5" name="図形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103" y="6545848"/>
            <a:ext cx="885897" cy="31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64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1479</TotalTime>
  <Words>1093</Words>
  <Application>Microsoft Office PowerPoint</Application>
  <PresentationFormat>画面に合わせる (4:3)</PresentationFormat>
  <Paragraphs>198</Paragraphs>
  <Slides>67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67</vt:i4>
      </vt:variant>
    </vt:vector>
  </HeadingPairs>
  <TitlesOfParts>
    <vt:vector size="72" baseType="lpstr">
      <vt:lpstr>ＭＳ Ｐゴシック</vt:lpstr>
      <vt:lpstr>メイリオ</vt:lpstr>
      <vt:lpstr>Arial</vt:lpstr>
      <vt:lpstr>Calibri</vt:lpstr>
      <vt:lpstr>Office テーマ</vt:lpstr>
      <vt:lpstr>北海道ICT利活用推進計画 について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北海道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北海道</dc:creator>
  <cp:lastModifiedBy>北海道</cp:lastModifiedBy>
  <cp:revision>72</cp:revision>
  <dcterms:created xsi:type="dcterms:W3CDTF">2018-11-05T06:13:37Z</dcterms:created>
  <dcterms:modified xsi:type="dcterms:W3CDTF">2019-01-29T00:17:51Z</dcterms:modified>
</cp:coreProperties>
</file>