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handoutMasterIdLst>
    <p:handoutMasterId r:id="rId16"/>
  </p:handoutMasterIdLst>
  <p:sldIdLst>
    <p:sldId id="260" r:id="rId2"/>
    <p:sldId id="268" r:id="rId3"/>
    <p:sldId id="305" r:id="rId4"/>
    <p:sldId id="370" r:id="rId5"/>
    <p:sldId id="366" r:id="rId6"/>
    <p:sldId id="371" r:id="rId7"/>
    <p:sldId id="367" r:id="rId8"/>
    <p:sldId id="368" r:id="rId9"/>
    <p:sldId id="373" r:id="rId10"/>
    <p:sldId id="372" r:id="rId11"/>
    <p:sldId id="374" r:id="rId12"/>
    <p:sldId id="375" r:id="rId13"/>
    <p:sldId id="3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15" autoAdjust="0"/>
    <p:restoredTop sz="74144" autoAdjust="0"/>
  </p:normalViewPr>
  <p:slideViewPr>
    <p:cSldViewPr>
      <p:cViewPr varScale="1">
        <p:scale>
          <a:sx n="51" d="100"/>
          <a:sy n="51" d="100"/>
        </p:scale>
        <p:origin x="1958"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AA22CD-D278-8D43-8C95-B2A319E12B10}" type="doc">
      <dgm:prSet loTypeId="urn:microsoft.com/office/officeart/2005/8/layout/venn3" loCatId="" qsTypeId="urn:microsoft.com/office/officeart/2005/8/quickstyle/simple1" qsCatId="simple" csTypeId="urn:microsoft.com/office/officeart/2005/8/colors/accent1_2" csCatId="accent1" phldr="1"/>
      <dgm:spPr/>
      <dgm:t>
        <a:bodyPr/>
        <a:lstStyle/>
        <a:p>
          <a:endParaRPr kumimoji="1" lang="ja-JP" altLang="en-US"/>
        </a:p>
      </dgm:t>
    </dgm:pt>
    <dgm:pt modelId="{95511142-341E-A74B-8984-E2834FEE7727}">
      <dgm:prSet phldrT="[テキスト]" custT="1">
        <dgm:style>
          <a:lnRef idx="0">
            <a:scrgbClr r="0" g="0" b="0"/>
          </a:lnRef>
          <a:fillRef idx="0">
            <a:scrgbClr r="0" g="0" b="0"/>
          </a:fillRef>
          <a:effectRef idx="0">
            <a:scrgbClr r="0" g="0" b="0"/>
          </a:effectRef>
          <a:fontRef idx="minor">
            <a:schemeClr val="lt1"/>
          </a:fontRef>
        </dgm:style>
      </dgm:prSet>
      <dgm:spPr>
        <a:solidFill>
          <a:srgbClr val="4472C4">
            <a:alpha val="85098"/>
          </a:srgbClr>
        </a:solidFill>
        <a:ln>
          <a:noFill/>
        </a:ln>
      </dgm:spPr>
      <dgm:t>
        <a:bodyPr/>
        <a:lstStyle/>
        <a:p>
          <a:r>
            <a:rPr kumimoji="1" lang="ja-JP" altLang="en-US" sz="2000" b="1">
              <a:solidFill>
                <a:schemeClr val="bg1"/>
              </a:solidFill>
            </a:rPr>
            <a:t>踏み出す</a:t>
          </a:r>
        </a:p>
      </dgm:t>
    </dgm:pt>
    <dgm:pt modelId="{EECA3976-9982-C848-9334-52EA1643F8F2}" type="parTrans" cxnId="{CDFF706B-221D-7740-9865-13BAC4BCA248}">
      <dgm:prSet/>
      <dgm:spPr/>
      <dgm:t>
        <a:bodyPr/>
        <a:lstStyle/>
        <a:p>
          <a:endParaRPr kumimoji="1" lang="ja-JP" altLang="en-US" sz="2000" b="1"/>
        </a:p>
      </dgm:t>
    </dgm:pt>
    <dgm:pt modelId="{03E2C64D-F35F-CD4A-AB23-4725E6EFB532}" type="sibTrans" cxnId="{CDFF706B-221D-7740-9865-13BAC4BCA248}">
      <dgm:prSet/>
      <dgm:spPr/>
      <dgm:t>
        <a:bodyPr/>
        <a:lstStyle/>
        <a:p>
          <a:endParaRPr kumimoji="1" lang="ja-JP" altLang="en-US" sz="2000" b="1"/>
        </a:p>
      </dgm:t>
    </dgm:pt>
    <dgm:pt modelId="{F4307B4C-BB19-C847-805A-ECB53EFF12F1}">
      <dgm:prSet phldrT="[テキスト]" custT="1"/>
      <dgm:spPr>
        <a:solidFill>
          <a:srgbClr val="4472C4">
            <a:alpha val="85098"/>
          </a:srgbClr>
        </a:solidFill>
        <a:ln>
          <a:noFill/>
        </a:ln>
      </dgm:spPr>
      <dgm:t>
        <a:bodyPr/>
        <a:lstStyle/>
        <a:p>
          <a:r>
            <a:rPr kumimoji="1" lang="ja-JP" altLang="en-US" sz="2000" b="1">
              <a:solidFill>
                <a:schemeClr val="bg1"/>
              </a:solidFill>
            </a:rPr>
            <a:t>整備する</a:t>
          </a:r>
        </a:p>
      </dgm:t>
    </dgm:pt>
    <dgm:pt modelId="{B88CDF25-F071-F146-97C3-D13E85066E77}" type="parTrans" cxnId="{FF255CB6-9C66-034F-BE3A-1E7EA7E3FDDC}">
      <dgm:prSet/>
      <dgm:spPr/>
      <dgm:t>
        <a:bodyPr/>
        <a:lstStyle/>
        <a:p>
          <a:endParaRPr kumimoji="1" lang="ja-JP" altLang="en-US" sz="2000" b="1"/>
        </a:p>
      </dgm:t>
    </dgm:pt>
    <dgm:pt modelId="{0113B5EA-C131-AF4B-A4F2-2EEA2519947D}" type="sibTrans" cxnId="{FF255CB6-9C66-034F-BE3A-1E7EA7E3FDDC}">
      <dgm:prSet/>
      <dgm:spPr/>
      <dgm:t>
        <a:bodyPr/>
        <a:lstStyle/>
        <a:p>
          <a:endParaRPr kumimoji="1" lang="ja-JP" altLang="en-US" sz="2000" b="1"/>
        </a:p>
      </dgm:t>
    </dgm:pt>
    <dgm:pt modelId="{1B0D7DC4-80DC-1945-900C-BAFDC8D5E117}">
      <dgm:prSet phldrT="[テキスト]" custT="1"/>
      <dgm:spPr>
        <a:solidFill>
          <a:srgbClr val="4472C4">
            <a:alpha val="85098"/>
          </a:srgbClr>
        </a:solidFill>
        <a:ln>
          <a:noFill/>
        </a:ln>
      </dgm:spPr>
      <dgm:t>
        <a:bodyPr/>
        <a:lstStyle/>
        <a:p>
          <a:r>
            <a:rPr kumimoji="1" lang="ja-JP" altLang="en-US" sz="2000" b="1">
              <a:solidFill>
                <a:schemeClr val="bg1"/>
              </a:solidFill>
            </a:rPr>
            <a:t>公開する</a:t>
          </a:r>
        </a:p>
      </dgm:t>
    </dgm:pt>
    <dgm:pt modelId="{3BB1101E-A6FD-0446-A41F-B4A12CE6FDDD}" type="parTrans" cxnId="{4BB87C68-BAD0-0D4F-B35B-90D8CE0129F5}">
      <dgm:prSet/>
      <dgm:spPr/>
      <dgm:t>
        <a:bodyPr/>
        <a:lstStyle/>
        <a:p>
          <a:endParaRPr kumimoji="1" lang="ja-JP" altLang="en-US" sz="2000" b="1"/>
        </a:p>
      </dgm:t>
    </dgm:pt>
    <dgm:pt modelId="{F34091F0-F3E7-5949-9056-E1D60E39BDE6}" type="sibTrans" cxnId="{4BB87C68-BAD0-0D4F-B35B-90D8CE0129F5}">
      <dgm:prSet/>
      <dgm:spPr/>
      <dgm:t>
        <a:bodyPr/>
        <a:lstStyle/>
        <a:p>
          <a:endParaRPr kumimoji="1" lang="ja-JP" altLang="en-US" sz="2000" b="1"/>
        </a:p>
      </dgm:t>
    </dgm:pt>
    <dgm:pt modelId="{A7B2827A-5E73-9E47-96C3-ECDFD661C427}">
      <dgm:prSet phldrT="[テキスト]" custT="1"/>
      <dgm:spPr>
        <a:solidFill>
          <a:srgbClr val="4472C4">
            <a:alpha val="85098"/>
          </a:srgbClr>
        </a:solidFill>
        <a:ln>
          <a:noFill/>
        </a:ln>
      </dgm:spPr>
      <dgm:t>
        <a:bodyPr/>
        <a:lstStyle/>
        <a:p>
          <a:r>
            <a:rPr kumimoji="1" lang="ja-JP" altLang="en-US" sz="2000" b="1">
              <a:solidFill>
                <a:schemeClr val="bg1"/>
              </a:solidFill>
            </a:rPr>
            <a:t>活用する</a:t>
          </a:r>
        </a:p>
      </dgm:t>
    </dgm:pt>
    <dgm:pt modelId="{4F5BB171-F0EE-554D-88B7-C698F3AD2DB2}" type="parTrans" cxnId="{64337D64-052E-A04B-AB57-7FE37DC4E026}">
      <dgm:prSet/>
      <dgm:spPr/>
      <dgm:t>
        <a:bodyPr/>
        <a:lstStyle/>
        <a:p>
          <a:endParaRPr kumimoji="1" lang="ja-JP" altLang="en-US" sz="2000" b="1"/>
        </a:p>
      </dgm:t>
    </dgm:pt>
    <dgm:pt modelId="{419D9E90-012D-2748-BF8D-9CB7626B0654}" type="sibTrans" cxnId="{64337D64-052E-A04B-AB57-7FE37DC4E026}">
      <dgm:prSet/>
      <dgm:spPr/>
      <dgm:t>
        <a:bodyPr/>
        <a:lstStyle/>
        <a:p>
          <a:endParaRPr kumimoji="1" lang="ja-JP" altLang="en-US" sz="2000" b="1"/>
        </a:p>
      </dgm:t>
    </dgm:pt>
    <dgm:pt modelId="{A8F375DF-E6A4-3840-92AC-A7E7D597D218}" type="pres">
      <dgm:prSet presAssocID="{CEAA22CD-D278-8D43-8C95-B2A319E12B10}" presName="Name0" presStyleCnt="0">
        <dgm:presLayoutVars>
          <dgm:dir/>
          <dgm:resizeHandles val="exact"/>
        </dgm:presLayoutVars>
      </dgm:prSet>
      <dgm:spPr/>
      <dgm:t>
        <a:bodyPr/>
        <a:lstStyle/>
        <a:p>
          <a:endParaRPr kumimoji="1" lang="ja-JP" altLang="en-US"/>
        </a:p>
      </dgm:t>
    </dgm:pt>
    <dgm:pt modelId="{88A0A265-23A0-4A48-A565-C26A2E69BEA1}" type="pres">
      <dgm:prSet presAssocID="{95511142-341E-A74B-8984-E2834FEE7727}" presName="Name5" presStyleLbl="vennNode1" presStyleIdx="0" presStyleCnt="4">
        <dgm:presLayoutVars>
          <dgm:bulletEnabled val="1"/>
        </dgm:presLayoutVars>
      </dgm:prSet>
      <dgm:spPr/>
      <dgm:t>
        <a:bodyPr/>
        <a:lstStyle/>
        <a:p>
          <a:endParaRPr kumimoji="1" lang="ja-JP" altLang="en-US"/>
        </a:p>
      </dgm:t>
    </dgm:pt>
    <dgm:pt modelId="{7D7A96D2-DA9F-6843-AC50-55F2EF0F8AAF}" type="pres">
      <dgm:prSet presAssocID="{03E2C64D-F35F-CD4A-AB23-4725E6EFB532}" presName="space" presStyleCnt="0"/>
      <dgm:spPr/>
    </dgm:pt>
    <dgm:pt modelId="{01A07667-1A8D-CF46-B041-C20365DCE646}" type="pres">
      <dgm:prSet presAssocID="{F4307B4C-BB19-C847-805A-ECB53EFF12F1}" presName="Name5" presStyleLbl="vennNode1" presStyleIdx="1" presStyleCnt="4">
        <dgm:presLayoutVars>
          <dgm:bulletEnabled val="1"/>
        </dgm:presLayoutVars>
      </dgm:prSet>
      <dgm:spPr/>
      <dgm:t>
        <a:bodyPr/>
        <a:lstStyle/>
        <a:p>
          <a:endParaRPr kumimoji="1" lang="ja-JP" altLang="en-US"/>
        </a:p>
      </dgm:t>
    </dgm:pt>
    <dgm:pt modelId="{3B944F82-DD25-BF42-B957-D752516A3FA0}" type="pres">
      <dgm:prSet presAssocID="{0113B5EA-C131-AF4B-A4F2-2EEA2519947D}" presName="space" presStyleCnt="0"/>
      <dgm:spPr/>
    </dgm:pt>
    <dgm:pt modelId="{F71B5ACD-264A-234E-88F2-D0E1B71568C6}" type="pres">
      <dgm:prSet presAssocID="{1B0D7DC4-80DC-1945-900C-BAFDC8D5E117}" presName="Name5" presStyleLbl="vennNode1" presStyleIdx="2" presStyleCnt="4">
        <dgm:presLayoutVars>
          <dgm:bulletEnabled val="1"/>
        </dgm:presLayoutVars>
      </dgm:prSet>
      <dgm:spPr/>
      <dgm:t>
        <a:bodyPr/>
        <a:lstStyle/>
        <a:p>
          <a:endParaRPr kumimoji="1" lang="ja-JP" altLang="en-US"/>
        </a:p>
      </dgm:t>
    </dgm:pt>
    <dgm:pt modelId="{0EC5C307-4765-5941-86DE-4B8B23010764}" type="pres">
      <dgm:prSet presAssocID="{F34091F0-F3E7-5949-9056-E1D60E39BDE6}" presName="space" presStyleCnt="0"/>
      <dgm:spPr/>
    </dgm:pt>
    <dgm:pt modelId="{E6F40667-4896-7344-A346-935E354106F5}" type="pres">
      <dgm:prSet presAssocID="{A7B2827A-5E73-9E47-96C3-ECDFD661C427}" presName="Name5" presStyleLbl="vennNode1" presStyleIdx="3" presStyleCnt="4">
        <dgm:presLayoutVars>
          <dgm:bulletEnabled val="1"/>
        </dgm:presLayoutVars>
      </dgm:prSet>
      <dgm:spPr/>
      <dgm:t>
        <a:bodyPr/>
        <a:lstStyle/>
        <a:p>
          <a:endParaRPr kumimoji="1" lang="ja-JP" altLang="en-US"/>
        </a:p>
      </dgm:t>
    </dgm:pt>
  </dgm:ptLst>
  <dgm:cxnLst>
    <dgm:cxn modelId="{69C48BA2-61E4-2440-BDD6-1907C2D4BEF2}" type="presOf" srcId="{F4307B4C-BB19-C847-805A-ECB53EFF12F1}" destId="{01A07667-1A8D-CF46-B041-C20365DCE646}" srcOrd="0" destOrd="0" presId="urn:microsoft.com/office/officeart/2005/8/layout/venn3"/>
    <dgm:cxn modelId="{DBE2192C-9A0D-3447-AC78-44F2F62CED9E}" type="presOf" srcId="{A7B2827A-5E73-9E47-96C3-ECDFD661C427}" destId="{E6F40667-4896-7344-A346-935E354106F5}" srcOrd="0" destOrd="0" presId="urn:microsoft.com/office/officeart/2005/8/layout/venn3"/>
    <dgm:cxn modelId="{5D54648B-1881-844E-9EDC-0C7B152039F6}" type="presOf" srcId="{95511142-341E-A74B-8984-E2834FEE7727}" destId="{88A0A265-23A0-4A48-A565-C26A2E69BEA1}" srcOrd="0" destOrd="0" presId="urn:microsoft.com/office/officeart/2005/8/layout/venn3"/>
    <dgm:cxn modelId="{FF255CB6-9C66-034F-BE3A-1E7EA7E3FDDC}" srcId="{CEAA22CD-D278-8D43-8C95-B2A319E12B10}" destId="{F4307B4C-BB19-C847-805A-ECB53EFF12F1}" srcOrd="1" destOrd="0" parTransId="{B88CDF25-F071-F146-97C3-D13E85066E77}" sibTransId="{0113B5EA-C131-AF4B-A4F2-2EEA2519947D}"/>
    <dgm:cxn modelId="{67DDD47B-954C-9343-AA9A-EE66910F99C7}" type="presOf" srcId="{1B0D7DC4-80DC-1945-900C-BAFDC8D5E117}" destId="{F71B5ACD-264A-234E-88F2-D0E1B71568C6}" srcOrd="0" destOrd="0" presId="urn:microsoft.com/office/officeart/2005/8/layout/venn3"/>
    <dgm:cxn modelId="{3D57010A-3DD4-1742-914F-F53C9BD17DD7}" type="presOf" srcId="{CEAA22CD-D278-8D43-8C95-B2A319E12B10}" destId="{A8F375DF-E6A4-3840-92AC-A7E7D597D218}" srcOrd="0" destOrd="0" presId="urn:microsoft.com/office/officeart/2005/8/layout/venn3"/>
    <dgm:cxn modelId="{4BB87C68-BAD0-0D4F-B35B-90D8CE0129F5}" srcId="{CEAA22CD-D278-8D43-8C95-B2A319E12B10}" destId="{1B0D7DC4-80DC-1945-900C-BAFDC8D5E117}" srcOrd="2" destOrd="0" parTransId="{3BB1101E-A6FD-0446-A41F-B4A12CE6FDDD}" sibTransId="{F34091F0-F3E7-5949-9056-E1D60E39BDE6}"/>
    <dgm:cxn modelId="{CDFF706B-221D-7740-9865-13BAC4BCA248}" srcId="{CEAA22CD-D278-8D43-8C95-B2A319E12B10}" destId="{95511142-341E-A74B-8984-E2834FEE7727}" srcOrd="0" destOrd="0" parTransId="{EECA3976-9982-C848-9334-52EA1643F8F2}" sibTransId="{03E2C64D-F35F-CD4A-AB23-4725E6EFB532}"/>
    <dgm:cxn modelId="{64337D64-052E-A04B-AB57-7FE37DC4E026}" srcId="{CEAA22CD-D278-8D43-8C95-B2A319E12B10}" destId="{A7B2827A-5E73-9E47-96C3-ECDFD661C427}" srcOrd="3" destOrd="0" parTransId="{4F5BB171-F0EE-554D-88B7-C698F3AD2DB2}" sibTransId="{419D9E90-012D-2748-BF8D-9CB7626B0654}"/>
    <dgm:cxn modelId="{40F9322C-ADED-E840-A7CD-127700D532E6}" type="presParOf" srcId="{A8F375DF-E6A4-3840-92AC-A7E7D597D218}" destId="{88A0A265-23A0-4A48-A565-C26A2E69BEA1}" srcOrd="0" destOrd="0" presId="urn:microsoft.com/office/officeart/2005/8/layout/venn3"/>
    <dgm:cxn modelId="{2D4BD054-520C-C348-B288-6A4C98EA9FF3}" type="presParOf" srcId="{A8F375DF-E6A4-3840-92AC-A7E7D597D218}" destId="{7D7A96D2-DA9F-6843-AC50-55F2EF0F8AAF}" srcOrd="1" destOrd="0" presId="urn:microsoft.com/office/officeart/2005/8/layout/venn3"/>
    <dgm:cxn modelId="{7FFAB84D-23D4-8244-AE7B-A4C19761D001}" type="presParOf" srcId="{A8F375DF-E6A4-3840-92AC-A7E7D597D218}" destId="{01A07667-1A8D-CF46-B041-C20365DCE646}" srcOrd="2" destOrd="0" presId="urn:microsoft.com/office/officeart/2005/8/layout/venn3"/>
    <dgm:cxn modelId="{4165351D-4858-1E4B-BBF9-7D1532CB5F0B}" type="presParOf" srcId="{A8F375DF-E6A4-3840-92AC-A7E7D597D218}" destId="{3B944F82-DD25-BF42-B957-D752516A3FA0}" srcOrd="3" destOrd="0" presId="urn:microsoft.com/office/officeart/2005/8/layout/venn3"/>
    <dgm:cxn modelId="{67C17C2C-ED92-4742-8D00-D48E2747875D}" type="presParOf" srcId="{A8F375DF-E6A4-3840-92AC-A7E7D597D218}" destId="{F71B5ACD-264A-234E-88F2-D0E1B71568C6}" srcOrd="4" destOrd="0" presId="urn:microsoft.com/office/officeart/2005/8/layout/venn3"/>
    <dgm:cxn modelId="{4B538490-6AA5-994D-AA42-70C62310B257}" type="presParOf" srcId="{A8F375DF-E6A4-3840-92AC-A7E7D597D218}" destId="{0EC5C307-4765-5941-86DE-4B8B23010764}" srcOrd="5" destOrd="0" presId="urn:microsoft.com/office/officeart/2005/8/layout/venn3"/>
    <dgm:cxn modelId="{41F695B0-86C7-E748-9E4C-336C1311CFA6}" type="presParOf" srcId="{A8F375DF-E6A4-3840-92AC-A7E7D597D218}" destId="{E6F40667-4896-7344-A346-935E354106F5}"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0A265-23A0-4A48-A565-C26A2E69BEA1}">
      <dsp:nvSpPr>
        <dsp:cNvPr id="0" name=""/>
        <dsp:cNvSpPr/>
      </dsp:nvSpPr>
      <dsp:spPr>
        <a:xfrm>
          <a:off x="1169" y="490796"/>
          <a:ext cx="1173594" cy="1173594"/>
        </a:xfrm>
        <a:prstGeom prst="ellipse">
          <a:avLst/>
        </a:prstGeom>
        <a:solidFill>
          <a:srgbClr val="4472C4">
            <a:alpha val="85098"/>
          </a:srgbClr>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4587" tIns="25400" rIns="64587" bIns="25400" numCol="1" spcCol="1270" anchor="ctr" anchorCtr="0">
          <a:noAutofit/>
        </a:bodyPr>
        <a:lstStyle/>
        <a:p>
          <a:pPr lvl="0" algn="ctr" defTabSz="889000">
            <a:lnSpc>
              <a:spcPct val="90000"/>
            </a:lnSpc>
            <a:spcBef>
              <a:spcPct val="0"/>
            </a:spcBef>
            <a:spcAft>
              <a:spcPct val="35000"/>
            </a:spcAft>
          </a:pPr>
          <a:r>
            <a:rPr kumimoji="1" lang="ja-JP" altLang="en-US" sz="2000" b="1" kern="1200">
              <a:solidFill>
                <a:schemeClr val="bg1"/>
              </a:solidFill>
            </a:rPr>
            <a:t>踏み出す</a:t>
          </a:r>
        </a:p>
      </dsp:txBody>
      <dsp:txXfrm>
        <a:off x="173038" y="662665"/>
        <a:ext cx="829856" cy="829856"/>
      </dsp:txXfrm>
    </dsp:sp>
    <dsp:sp modelId="{01A07667-1A8D-CF46-B041-C20365DCE646}">
      <dsp:nvSpPr>
        <dsp:cNvPr id="0" name=""/>
        <dsp:cNvSpPr/>
      </dsp:nvSpPr>
      <dsp:spPr>
        <a:xfrm>
          <a:off x="940045" y="490796"/>
          <a:ext cx="1173594" cy="1173594"/>
        </a:xfrm>
        <a:prstGeom prst="ellipse">
          <a:avLst/>
        </a:prstGeom>
        <a:solidFill>
          <a:srgbClr val="4472C4">
            <a:alpha val="85098"/>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4587" tIns="25400" rIns="64587" bIns="25400" numCol="1" spcCol="1270" anchor="ctr" anchorCtr="0">
          <a:noAutofit/>
        </a:bodyPr>
        <a:lstStyle/>
        <a:p>
          <a:pPr lvl="0" algn="ctr" defTabSz="889000">
            <a:lnSpc>
              <a:spcPct val="90000"/>
            </a:lnSpc>
            <a:spcBef>
              <a:spcPct val="0"/>
            </a:spcBef>
            <a:spcAft>
              <a:spcPct val="35000"/>
            </a:spcAft>
          </a:pPr>
          <a:r>
            <a:rPr kumimoji="1" lang="ja-JP" altLang="en-US" sz="2000" b="1" kern="1200">
              <a:solidFill>
                <a:schemeClr val="bg1"/>
              </a:solidFill>
            </a:rPr>
            <a:t>整備する</a:t>
          </a:r>
        </a:p>
      </dsp:txBody>
      <dsp:txXfrm>
        <a:off x="1111914" y="662665"/>
        <a:ext cx="829856" cy="829856"/>
      </dsp:txXfrm>
    </dsp:sp>
    <dsp:sp modelId="{F71B5ACD-264A-234E-88F2-D0E1B71568C6}">
      <dsp:nvSpPr>
        <dsp:cNvPr id="0" name=""/>
        <dsp:cNvSpPr/>
      </dsp:nvSpPr>
      <dsp:spPr>
        <a:xfrm>
          <a:off x="1878921" y="490796"/>
          <a:ext cx="1173594" cy="1173594"/>
        </a:xfrm>
        <a:prstGeom prst="ellipse">
          <a:avLst/>
        </a:prstGeom>
        <a:solidFill>
          <a:srgbClr val="4472C4">
            <a:alpha val="85098"/>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4587" tIns="25400" rIns="64587" bIns="25400" numCol="1" spcCol="1270" anchor="ctr" anchorCtr="0">
          <a:noAutofit/>
        </a:bodyPr>
        <a:lstStyle/>
        <a:p>
          <a:pPr lvl="0" algn="ctr" defTabSz="889000">
            <a:lnSpc>
              <a:spcPct val="90000"/>
            </a:lnSpc>
            <a:spcBef>
              <a:spcPct val="0"/>
            </a:spcBef>
            <a:spcAft>
              <a:spcPct val="35000"/>
            </a:spcAft>
          </a:pPr>
          <a:r>
            <a:rPr kumimoji="1" lang="ja-JP" altLang="en-US" sz="2000" b="1" kern="1200">
              <a:solidFill>
                <a:schemeClr val="bg1"/>
              </a:solidFill>
            </a:rPr>
            <a:t>公開する</a:t>
          </a:r>
        </a:p>
      </dsp:txBody>
      <dsp:txXfrm>
        <a:off x="2050790" y="662665"/>
        <a:ext cx="829856" cy="829856"/>
      </dsp:txXfrm>
    </dsp:sp>
    <dsp:sp modelId="{E6F40667-4896-7344-A346-935E354106F5}">
      <dsp:nvSpPr>
        <dsp:cNvPr id="0" name=""/>
        <dsp:cNvSpPr/>
      </dsp:nvSpPr>
      <dsp:spPr>
        <a:xfrm>
          <a:off x="2817796" y="490796"/>
          <a:ext cx="1173594" cy="1173594"/>
        </a:xfrm>
        <a:prstGeom prst="ellipse">
          <a:avLst/>
        </a:prstGeom>
        <a:solidFill>
          <a:srgbClr val="4472C4">
            <a:alpha val="85098"/>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4587" tIns="25400" rIns="64587" bIns="25400" numCol="1" spcCol="1270" anchor="ctr" anchorCtr="0">
          <a:noAutofit/>
        </a:bodyPr>
        <a:lstStyle/>
        <a:p>
          <a:pPr lvl="0" algn="ctr" defTabSz="889000">
            <a:lnSpc>
              <a:spcPct val="90000"/>
            </a:lnSpc>
            <a:spcBef>
              <a:spcPct val="0"/>
            </a:spcBef>
            <a:spcAft>
              <a:spcPct val="35000"/>
            </a:spcAft>
          </a:pPr>
          <a:r>
            <a:rPr kumimoji="1" lang="ja-JP" altLang="en-US" sz="2000" b="1" kern="1200">
              <a:solidFill>
                <a:schemeClr val="bg1"/>
              </a:solidFill>
            </a:rPr>
            <a:t>活用する</a:t>
          </a:r>
        </a:p>
      </dsp:txBody>
      <dsp:txXfrm>
        <a:off x="2989665" y="662665"/>
        <a:ext cx="829856" cy="829856"/>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 xmlns:a16="http://schemas.microsoft.com/office/drawing/2014/main" id="{0FFD8529-5692-A04D-B911-4EDAFD5F71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 xmlns:a16="http://schemas.microsoft.com/office/drawing/2014/main" id="{B3A0030A-6AB3-1047-A47B-9D3B8D59F64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5BB65B-F59C-144D-BB4D-48D46BD09914}" type="datetimeFigureOut">
              <a:rPr kumimoji="1" lang="ja-JP" altLang="en-US" smtClean="0"/>
              <a:t>2018/11/5</a:t>
            </a:fld>
            <a:endParaRPr kumimoji="1" lang="ja-JP" altLang="en-US"/>
          </a:p>
        </p:txBody>
      </p:sp>
      <p:sp>
        <p:nvSpPr>
          <p:cNvPr id="4" name="フッター プレースホルダー 3">
            <a:extLst>
              <a:ext uri="{FF2B5EF4-FFF2-40B4-BE49-F238E27FC236}">
                <a16:creationId xmlns="" xmlns:a16="http://schemas.microsoft.com/office/drawing/2014/main" id="{C517413A-5FE7-294C-A765-C6D24B0F29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 xmlns:a16="http://schemas.microsoft.com/office/drawing/2014/main" id="{4957B39F-2E8B-624D-B776-136F662BDC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EF0644-6DF8-E747-8C4B-C89A5E4A6A18}" type="slidenum">
              <a:rPr kumimoji="1" lang="ja-JP" altLang="en-US" smtClean="0"/>
              <a:t>‹#›</a:t>
            </a:fld>
            <a:endParaRPr kumimoji="1" lang="ja-JP" altLang="en-US"/>
          </a:p>
        </p:txBody>
      </p:sp>
    </p:spTree>
    <p:extLst>
      <p:ext uri="{BB962C8B-B14F-4D97-AF65-F5344CB8AC3E}">
        <p14:creationId xmlns:p14="http://schemas.microsoft.com/office/powerpoint/2010/main" val="1369373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1612712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3346048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2765519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65807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2058140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326161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957643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3679738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2651779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3297743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1601305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453143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2616649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CC BY 4.0</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CC BY 4.0</a:t>
            </a:r>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CC BY 4.0</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CC BY 4.0</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CC BY 4.0</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CC BY 4.0</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b="0">
                <a:latin typeface="+mj-ea"/>
                <a:ea typeface="+mj-ea"/>
              </a:defRPr>
            </a:lvl1pPr>
            <a:lvl2pPr>
              <a:defRPr b="0">
                <a:latin typeface="+mj-ea"/>
                <a:ea typeface="+mj-ea"/>
              </a:defRPr>
            </a:lvl2pPr>
            <a:lvl3pPr>
              <a:defRPr b="0">
                <a:latin typeface="+mj-ea"/>
                <a:ea typeface="+mj-ea"/>
              </a:defRPr>
            </a:lvl3pPr>
            <a:lvl4pPr>
              <a:defRPr b="0">
                <a:latin typeface="+mj-ea"/>
                <a:ea typeface="+mj-ea"/>
              </a:defRPr>
            </a:lvl4pPr>
            <a:lvl5pPr>
              <a:defRPr b="0">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b="0">
                <a:latin typeface="+mj-ea"/>
                <a:ea typeface="+mj-ea"/>
              </a:defRPr>
            </a:lvl1pPr>
            <a:lvl2pPr>
              <a:defRPr b="0">
                <a:latin typeface="+mj-ea"/>
                <a:ea typeface="+mj-ea"/>
              </a:defRPr>
            </a:lvl2pPr>
            <a:lvl3pPr>
              <a:defRPr b="0">
                <a:latin typeface="+mj-ea"/>
                <a:ea typeface="+mj-ea"/>
              </a:defRPr>
            </a:lvl3pPr>
            <a:lvl4pPr>
              <a:defRPr b="0">
                <a:latin typeface="+mj-ea"/>
                <a:ea typeface="+mj-ea"/>
              </a:defRPr>
            </a:lvl4pPr>
            <a:lvl5pPr>
              <a:defRPr b="0">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テキスト プレースホルダー 2">
            <a:extLst>
              <a:ext uri="{FF2B5EF4-FFF2-40B4-BE49-F238E27FC236}">
                <a16:creationId xmlns="" xmlns:a16="http://schemas.microsoft.com/office/drawing/2014/main" id="{9A76D350-2C90-0642-8ADD-501F55C6F300}"/>
              </a:ext>
            </a:extLst>
          </p:cNvPr>
          <p:cNvSpPr>
            <a:spLocks noGrp="1"/>
          </p:cNvSpPr>
          <p:nvPr>
            <p:ph type="body" sz="quarter" idx="14"/>
          </p:nvPr>
        </p:nvSpPr>
        <p:spPr>
          <a:xfrm>
            <a:off x="827088" y="1989138"/>
            <a:ext cx="3816350" cy="647700"/>
          </a:xfrm>
        </p:spPr>
        <p:txBody>
          <a:bodyPr/>
          <a:lstStyle>
            <a:lvl1pPr>
              <a:defRPr b="0">
                <a:latin typeface="+mj-ea"/>
                <a:ea typeface="+mj-ea"/>
              </a:defRPr>
            </a:lvl1pPr>
          </a:lstStyle>
          <a:p>
            <a:endParaRPr kumimoji="1" lang="ja-JP" altLang="en-US"/>
          </a:p>
        </p:txBody>
      </p:sp>
    </p:spTree>
    <p:extLst>
      <p:ext uri="{BB962C8B-B14F-4D97-AF65-F5344CB8AC3E}">
        <p14:creationId xmlns:p14="http://schemas.microsoft.com/office/powerpoint/2010/main" val="113374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b="0">
                <a:latin typeface="+mj-ea"/>
                <a:ea typeface="+mj-ea"/>
              </a:defRPr>
            </a:lvl1pPr>
            <a:lvl2pPr>
              <a:defRPr b="0">
                <a:latin typeface="+mj-ea"/>
                <a:ea typeface="+mj-ea"/>
              </a:defRPr>
            </a:lvl2pPr>
            <a:lvl3pPr>
              <a:defRPr b="0">
                <a:latin typeface="+mj-ea"/>
                <a:ea typeface="+mj-ea"/>
              </a:defRPr>
            </a:lvl3pPr>
            <a:lvl4pPr>
              <a:defRPr b="0">
                <a:latin typeface="+mj-ea"/>
                <a:ea typeface="+mj-ea"/>
              </a:defRPr>
            </a:lvl4pPr>
            <a:lvl5pPr>
              <a:defRPr b="0">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2775545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a:t>CC BY 4.0</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CC BY 4.0</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CC BY 4.0</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CC BY 4.0</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CC BY 4.0</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6" r:id="rId3"/>
    <p:sldLayoutId id="2147483675" r:id="rId4"/>
    <p:sldLayoutId id="2147483672"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a:t>オープンデータリーダ育成研修</a:t>
            </a:r>
            <a:endParaRPr kumimoji="1" lang="ja-JP" altLang="en-US" dirty="0"/>
          </a:p>
        </p:txBody>
      </p:sp>
      <p:sp>
        <p:nvSpPr>
          <p:cNvPr id="4" name="サブタイトル 3"/>
          <p:cNvSpPr>
            <a:spLocks noGrp="1"/>
          </p:cNvSpPr>
          <p:nvPr>
            <p:ph type="subTitle" idx="1"/>
          </p:nvPr>
        </p:nvSpPr>
        <p:spPr>
          <a:xfrm>
            <a:off x="3131840" y="3669364"/>
            <a:ext cx="5695454" cy="2279915"/>
          </a:xfrm>
        </p:spPr>
        <p:txBody>
          <a:bodyPr>
            <a:normAutofit fontScale="92500"/>
          </a:bodyPr>
          <a:lstStyle/>
          <a:p>
            <a:r>
              <a:rPr kumimoji="1" lang="ja-JP" altLang="en-US" dirty="0" err="1"/>
              <a:t>ー</a:t>
            </a:r>
            <a:r>
              <a:rPr lang="ja-JP" altLang="en-US" dirty="0"/>
              <a:t>実務講習</a:t>
            </a:r>
            <a:r>
              <a:rPr kumimoji="1" lang="ja-JP" altLang="en-US" dirty="0" err="1"/>
              <a:t>ー</a:t>
            </a:r>
            <a:endParaRPr kumimoji="1" lang="en-US" altLang="ja-JP" dirty="0"/>
          </a:p>
          <a:p>
            <a:endParaRPr lang="en-US" altLang="ja-JP" dirty="0"/>
          </a:p>
          <a:p>
            <a:r>
              <a:rPr lang="ja-JP" altLang="en-US" dirty="0"/>
              <a:t>事例紹介</a:t>
            </a:r>
            <a:endParaRPr lang="en-US" altLang="ja-JP" dirty="0"/>
          </a:p>
          <a:p>
            <a:r>
              <a:rPr kumimoji="1" lang="en-US" altLang="ja-JP" dirty="0" err="1" smtClean="0"/>
              <a:t>Georepublic</a:t>
            </a:r>
            <a:r>
              <a:rPr kumimoji="1" lang="en-US" altLang="ja-JP" dirty="0" smtClean="0"/>
              <a:t> Japan/</a:t>
            </a:r>
            <a:r>
              <a:rPr kumimoji="1" lang="ja-JP" altLang="en-US" dirty="0" smtClean="0"/>
              <a:t>オープン・ナレッジ・ジャパン</a:t>
            </a:r>
            <a:endParaRPr kumimoji="1" lang="en-US" altLang="ja-JP" dirty="0"/>
          </a:p>
          <a:p>
            <a:r>
              <a:rPr lang="ja-JP" altLang="en-US" dirty="0" smtClean="0"/>
              <a:t>東　修作</a:t>
            </a:r>
            <a:endParaRPr kumimoji="1" lang="ja-JP" altLang="en-US" dirty="0"/>
          </a:p>
        </p:txBody>
      </p:sp>
    </p:spTree>
    <p:extLst>
      <p:ext uri="{BB962C8B-B14F-4D97-AF65-F5344CB8AC3E}">
        <p14:creationId xmlns:p14="http://schemas.microsoft.com/office/powerpoint/2010/main" val="3022948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r>
              <a:rPr kumimoji="1" lang="ja-JP" altLang="en-US" sz="1600">
                <a:solidFill>
                  <a:srgbClr val="000000"/>
                </a:solidFill>
                <a:latin typeface="Meiryo UI" panose="020B0604030504040204" pitchFamily="50" charset="-128"/>
                <a:ea typeface="Meiryo UI" panose="020B0604030504040204" pitchFamily="50" charset="-128"/>
                <a:cs typeface="Meiryo UI" panose="020B0604030504040204" pitchFamily="50" charset="-128"/>
              </a:rPr>
              <a:t>事例の内容を記載してください</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リアルタイム性が求められる工事</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や</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災害情報などを行政が</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API</a:t>
            </a:r>
            <a:r>
              <a:rPr kumimoji="1" lang="ja-JP" altLang="en-US" sz="2000" dirty="0" err="1"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で提</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供し、民間企業が自社データと組み合わせてカーナビで提供</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しずみ</a:t>
            </a:r>
            <a:r>
              <a:rPr lang="ja-JP" altLang="en-US" dirty="0" err="1" smtClean="0">
                <a:latin typeface="+mn-ea"/>
                <a:ea typeface="+mn-ea"/>
              </a:rPr>
              <a:t>ち</a:t>
            </a:r>
            <a:r>
              <a:rPr lang="en-US" altLang="ja-JP" dirty="0" smtClean="0">
                <a:latin typeface="+mn-ea"/>
                <a:ea typeface="+mn-ea"/>
              </a:rPr>
              <a:t>info</a:t>
            </a:r>
            <a:r>
              <a:rPr lang="ja-JP" altLang="en-US" dirty="0" smtClean="0">
                <a:latin typeface="+mn-ea"/>
                <a:ea typeface="+mn-ea"/>
              </a:rPr>
              <a:t>（静岡市＋トヨタ自動車）</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rPr>
              <a:t>4.</a:t>
            </a:r>
            <a:r>
              <a:rPr lang="ja-JP" altLang="en-US" sz="1200" dirty="0">
                <a:latin typeface="+mn-ea"/>
              </a:rPr>
              <a:t>データ活用 </a:t>
            </a:r>
            <a:r>
              <a:rPr lang="en-US" altLang="ja-JP" sz="1200" dirty="0">
                <a:latin typeface="+mn-ea"/>
              </a:rPr>
              <a:t>– </a:t>
            </a:r>
            <a:r>
              <a:rPr lang="ja-JP" altLang="en-US" sz="1200" dirty="0">
                <a:latin typeface="+mn-ea"/>
              </a:rPr>
              <a:t>活用する</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pic>
        <p:nvPicPr>
          <p:cNvPr id="2" name="図 1"/>
          <p:cNvPicPr>
            <a:picLocks noChangeAspect="1"/>
          </p:cNvPicPr>
          <p:nvPr/>
        </p:nvPicPr>
        <p:blipFill>
          <a:blip r:embed="rId3"/>
          <a:stretch>
            <a:fillRect/>
          </a:stretch>
        </p:blipFill>
        <p:spPr>
          <a:xfrm>
            <a:off x="365356" y="1787662"/>
            <a:ext cx="8344673" cy="3801578"/>
          </a:xfrm>
          <a:prstGeom prst="rect">
            <a:avLst/>
          </a:prstGeom>
        </p:spPr>
      </p:pic>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https://shizuokashi-road.appspot.com/index_pub.html</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bwMode="auto">
          <a:xfrm>
            <a:off x="368300" y="4697976"/>
            <a:ext cx="8646340" cy="1611344"/>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158220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r>
              <a:rPr kumimoji="1" lang="ja-JP" altLang="en-US" sz="1600">
                <a:solidFill>
                  <a:srgbClr val="000000"/>
                </a:solidFill>
                <a:latin typeface="Meiryo UI" panose="020B0604030504040204" pitchFamily="50" charset="-128"/>
                <a:ea typeface="Meiryo UI" panose="020B0604030504040204" pitchFamily="50" charset="-128"/>
                <a:cs typeface="Meiryo UI" panose="020B0604030504040204" pitchFamily="50" charset="-128"/>
              </a:rPr>
              <a:t>事例の内容を記載してください</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2017</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10</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万人あたり交通事故数</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年連続</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No1</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であった佐賀県が公開した位置情報付きの交通事故データを元に、</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Code for Saga</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を中心に活用</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アイデア検討イベント</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が開催され、地図上に可視化したり、日めくりカレンダーアプリなどが開発されました</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めくるん（佐賀県＋</a:t>
            </a:r>
            <a:r>
              <a:rPr lang="en-US" altLang="ja-JP" dirty="0" smtClean="0">
                <a:latin typeface="+mn-ea"/>
                <a:ea typeface="+mn-ea"/>
              </a:rPr>
              <a:t>Code for Saga</a:t>
            </a:r>
            <a:r>
              <a:rPr lang="ja-JP" altLang="en-US" dirty="0" smtClean="0">
                <a:latin typeface="+mn-ea"/>
                <a:ea typeface="+mn-ea"/>
              </a:rPr>
              <a:t>）</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rPr>
              <a:t>4.</a:t>
            </a:r>
            <a:r>
              <a:rPr lang="ja-JP" altLang="en-US" sz="1200" dirty="0">
                <a:latin typeface="+mn-ea"/>
              </a:rPr>
              <a:t>データ活用 </a:t>
            </a:r>
            <a:r>
              <a:rPr lang="en-US" altLang="ja-JP" sz="1200" dirty="0">
                <a:latin typeface="+mn-ea"/>
              </a:rPr>
              <a:t>– </a:t>
            </a:r>
            <a:r>
              <a:rPr lang="ja-JP" altLang="en-US" sz="1200" dirty="0">
                <a:latin typeface="+mn-ea"/>
              </a:rPr>
              <a:t>活用する</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http://mekurn.azurewebsites.net/mekurun.html</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bwMode="auto">
          <a:xfrm>
            <a:off x="368300" y="4697976"/>
            <a:ext cx="8646340" cy="1611344"/>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1187624" y="1870204"/>
            <a:ext cx="2591509" cy="4484036"/>
          </a:xfrm>
          <a:prstGeom prst="rect">
            <a:avLst/>
          </a:prstGeom>
        </p:spPr>
      </p:pic>
      <p:pic>
        <p:nvPicPr>
          <p:cNvPr id="4" name="図 3"/>
          <p:cNvPicPr>
            <a:picLocks noChangeAspect="1"/>
          </p:cNvPicPr>
          <p:nvPr/>
        </p:nvPicPr>
        <p:blipFill>
          <a:blip r:embed="rId4"/>
          <a:stretch>
            <a:fillRect/>
          </a:stretch>
        </p:blipFill>
        <p:spPr>
          <a:xfrm>
            <a:off x="3810218" y="2971310"/>
            <a:ext cx="4733333" cy="3057143"/>
          </a:xfrm>
          <a:prstGeom prst="rect">
            <a:avLst/>
          </a:prstGeom>
        </p:spPr>
      </p:pic>
    </p:spTree>
    <p:extLst>
      <p:ext uri="{BB962C8B-B14F-4D97-AF65-F5344CB8AC3E}">
        <p14:creationId xmlns:p14="http://schemas.microsoft.com/office/powerpoint/2010/main" val="33407368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福岡市が公開した介護事業所データなどを元に利用者に適した介護事業所の検索などをできるようにしたサービス「ミルモ」が民間企業ウェルモによって開発されました</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ミルモ（福岡市＋ウェルモ）</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rPr>
              <a:t>4.</a:t>
            </a:r>
            <a:r>
              <a:rPr lang="ja-JP" altLang="en-US" sz="1200" dirty="0">
                <a:latin typeface="+mn-ea"/>
              </a:rPr>
              <a:t>データ活用 </a:t>
            </a:r>
            <a:r>
              <a:rPr lang="en-US" altLang="ja-JP" sz="1200" dirty="0">
                <a:latin typeface="+mn-ea"/>
              </a:rPr>
              <a:t>– </a:t>
            </a:r>
            <a:r>
              <a:rPr lang="ja-JP" altLang="en-US" sz="1200" dirty="0">
                <a:latin typeface="+mn-ea"/>
              </a:rPr>
              <a:t>活用する</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https://welmo.co.jp/service/</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bwMode="auto">
          <a:xfrm>
            <a:off x="368300" y="4697976"/>
            <a:ext cx="8646340" cy="1611344"/>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864096" y="1737806"/>
            <a:ext cx="7380312" cy="4444497"/>
          </a:xfrm>
          <a:prstGeom prst="rect">
            <a:avLst/>
          </a:prstGeom>
        </p:spPr>
      </p:pic>
    </p:spTree>
    <p:extLst>
      <p:ext uri="{BB962C8B-B14F-4D97-AF65-F5344CB8AC3E}">
        <p14:creationId xmlns:p14="http://schemas.microsoft.com/office/powerpoint/2010/main" val="1983526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11"/>
          <p:cNvSpPr>
            <a:spLocks noChangeArrowheads="1"/>
          </p:cNvSpPr>
          <p:nvPr/>
        </p:nvSpPr>
        <p:spPr bwMode="gray">
          <a:xfrm>
            <a:off x="251520" y="2771636"/>
            <a:ext cx="864000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latin typeface="+mj-ea"/>
              <a:ea typeface="+mj-ea"/>
            </a:endParaRPr>
          </a:p>
        </p:txBody>
      </p:sp>
      <p:sp>
        <p:nvSpPr>
          <p:cNvPr id="8" name="Text Box 35"/>
          <p:cNvSpPr txBox="1">
            <a:spLocks noChangeArrowheads="1"/>
          </p:cNvSpPr>
          <p:nvPr/>
        </p:nvSpPr>
        <p:spPr bwMode="gray">
          <a:xfrm>
            <a:off x="561975" y="2153703"/>
            <a:ext cx="995785" cy="553998"/>
          </a:xfrm>
          <a:prstGeom prst="rect">
            <a:avLst/>
          </a:prstGeom>
          <a:noFill/>
          <a:ln w="9525">
            <a:noFill/>
            <a:miter lim="800000"/>
            <a:headEnd/>
            <a:tailEnd/>
          </a:ln>
          <a:effectLst/>
        </p:spPr>
        <p:txBody>
          <a:bodyPr wrap="none">
            <a:spAutoFit/>
          </a:bodyPr>
          <a:lstStyle/>
          <a:p>
            <a:pPr>
              <a:lnSpc>
                <a:spcPct val="100000"/>
              </a:lnSpc>
            </a:pPr>
            <a:r>
              <a:rPr lang="en-US" altLang="ja-JP" sz="3000" dirty="0">
                <a:solidFill>
                  <a:schemeClr val="tx1"/>
                </a:solidFill>
                <a:latin typeface="+mj-ea"/>
                <a:ea typeface="+mj-ea"/>
                <a:cs typeface="Arial Unicode MS" pitchFamily="50" charset="-128"/>
              </a:rPr>
              <a:t>END</a:t>
            </a:r>
          </a:p>
        </p:txBody>
      </p:sp>
      <p:sp>
        <p:nvSpPr>
          <p:cNvPr id="7" name="タイトル 1">
            <a:extLst>
              <a:ext uri="{FF2B5EF4-FFF2-40B4-BE49-F238E27FC236}">
                <a16:creationId xmlns="" xmlns:a16="http://schemas.microsoft.com/office/drawing/2014/main" id="{352C171B-BA27-684C-9A67-FD61292AB517}"/>
              </a:ext>
            </a:extLst>
          </p:cNvPr>
          <p:cNvSpPr txBox="1">
            <a:spLocks/>
          </p:cNvSpPr>
          <p:nvPr/>
        </p:nvSpPr>
        <p:spPr>
          <a:xfrm>
            <a:off x="3498702" y="2932007"/>
            <a:ext cx="5328592" cy="538609"/>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r>
              <a:rPr lang="ja-JP" altLang="en-US" sz="2800">
                <a:latin typeface="+mj-ea"/>
              </a:rPr>
              <a:t>オープンデータリーダ育成研修</a:t>
            </a:r>
            <a:endParaRPr lang="ja-JP" altLang="en-US" sz="2800" dirty="0">
              <a:latin typeface="+mj-ea"/>
            </a:endParaRPr>
          </a:p>
        </p:txBody>
      </p:sp>
      <p:sp>
        <p:nvSpPr>
          <p:cNvPr id="9" name="サブタイトル 3">
            <a:extLst>
              <a:ext uri="{FF2B5EF4-FFF2-40B4-BE49-F238E27FC236}">
                <a16:creationId xmlns="" xmlns:a16="http://schemas.microsoft.com/office/drawing/2014/main" id="{5C0B5FD1-250D-4C49-9436-EEFA36CDC5E9}"/>
              </a:ext>
            </a:extLst>
          </p:cNvPr>
          <p:cNvSpPr txBox="1">
            <a:spLocks/>
          </p:cNvSpPr>
          <p:nvPr/>
        </p:nvSpPr>
        <p:spPr>
          <a:xfrm>
            <a:off x="2411760" y="3669364"/>
            <a:ext cx="6415534" cy="24959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a:buNone/>
            </a:pPr>
            <a:r>
              <a:rPr lang="ja-JP" altLang="en-US" sz="2400" dirty="0" err="1">
                <a:latin typeface="+mj-ea"/>
                <a:ea typeface="+mj-ea"/>
              </a:rPr>
              <a:t>ー</a:t>
            </a:r>
            <a:r>
              <a:rPr lang="ja-JP" altLang="en-US" sz="2400" dirty="0">
                <a:latin typeface="+mj-ea"/>
                <a:ea typeface="+mj-ea"/>
              </a:rPr>
              <a:t>実務講習</a:t>
            </a:r>
            <a:r>
              <a:rPr lang="ja-JP" altLang="en-US" sz="2400" dirty="0" err="1">
                <a:latin typeface="+mj-ea"/>
                <a:ea typeface="+mj-ea"/>
              </a:rPr>
              <a:t>ー</a:t>
            </a:r>
            <a:endParaRPr lang="en-US" altLang="ja-JP" sz="2400" dirty="0">
              <a:latin typeface="+mj-ea"/>
              <a:ea typeface="+mj-ea"/>
            </a:endParaRPr>
          </a:p>
          <a:p>
            <a:pPr marL="0" indent="0" algn="r">
              <a:buNone/>
            </a:pPr>
            <a:r>
              <a:rPr lang="ja-JP" altLang="en-US" sz="2400" dirty="0">
                <a:latin typeface="+mj-ea"/>
                <a:ea typeface="+mj-ea"/>
              </a:rPr>
              <a:t>事例紹介</a:t>
            </a:r>
            <a:endParaRPr lang="en-US" altLang="ja-JP" sz="2400" dirty="0">
              <a:latin typeface="+mj-ea"/>
              <a:ea typeface="+mj-ea"/>
            </a:endParaRPr>
          </a:p>
          <a:p>
            <a:pPr marL="0" indent="0" algn="r">
              <a:buNone/>
            </a:pPr>
            <a:endParaRPr lang="en-US" altLang="ja-JP" sz="2400" dirty="0">
              <a:latin typeface="+mj-ea"/>
              <a:ea typeface="+mj-ea"/>
            </a:endParaRPr>
          </a:p>
          <a:p>
            <a:r>
              <a:rPr lang="en-US" altLang="ja-JP" sz="2400" dirty="0" err="1"/>
              <a:t>Georepublic</a:t>
            </a:r>
            <a:r>
              <a:rPr lang="en-US" altLang="ja-JP" sz="2400" dirty="0"/>
              <a:t> Japan/</a:t>
            </a:r>
            <a:r>
              <a:rPr lang="ja-JP" altLang="en-US" sz="2400" dirty="0"/>
              <a:t>オープン・ナレッジ・ジャパン</a:t>
            </a:r>
            <a:endParaRPr lang="en-US" altLang="ja-JP" sz="2400" dirty="0"/>
          </a:p>
          <a:p>
            <a:pPr marL="0" indent="0" algn="r">
              <a:buNone/>
            </a:pPr>
            <a:r>
              <a:rPr lang="ja-JP" altLang="en-US" sz="2400" dirty="0" smtClean="0">
                <a:latin typeface="+mj-ea"/>
                <a:ea typeface="+mj-ea"/>
              </a:rPr>
              <a:t>東　修作</a:t>
            </a:r>
            <a:endParaRPr lang="ja-JP" altLang="en-US" sz="2400" dirty="0">
              <a:latin typeface="+mj-ea"/>
              <a:ea typeface="+mj-ea"/>
            </a:endParaRPr>
          </a:p>
        </p:txBody>
      </p:sp>
      <p:sp>
        <p:nvSpPr>
          <p:cNvPr id="10" name="スライド番号プレースホルダー 9"/>
          <p:cNvSpPr>
            <a:spLocks noGrp="1"/>
          </p:cNvSpPr>
          <p:nvPr>
            <p:ph type="sldNum" sz="quarter" idx="12"/>
          </p:nvPr>
        </p:nvSpPr>
        <p:spPr/>
        <p:txBody>
          <a:bodyPr/>
          <a:lstStyle/>
          <a:p>
            <a:fld id="{EEDB8509-CC2C-4EC7-9C2E-996B98B58898}" type="slidenum">
              <a:rPr kumimoji="1" lang="ja-JP" altLang="en-US" smtClean="0"/>
              <a:t>13</a:t>
            </a:fld>
            <a:endParaRPr kumimoji="1" lang="ja-JP" altLang="en-US"/>
          </a:p>
        </p:txBody>
      </p:sp>
    </p:spTree>
    <p:extLst>
      <p:ext uri="{BB962C8B-B14F-4D97-AF65-F5344CB8AC3E}">
        <p14:creationId xmlns:p14="http://schemas.microsoft.com/office/powerpoint/2010/main" val="3361911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 xmlns:a16="http://schemas.microsoft.com/office/drawing/2014/main" id="{8FB1291F-8409-42A7-9AED-FB8796037451}"/>
              </a:ext>
            </a:extLst>
          </p:cNvPr>
          <p:cNvSpPr txBox="1">
            <a:spLocks noChangeArrowheads="1"/>
          </p:cNvSpPr>
          <p:nvPr/>
        </p:nvSpPr>
        <p:spPr bwMode="gray">
          <a:xfrm>
            <a:off x="566738" y="3178636"/>
            <a:ext cx="3158237"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a:solidFill>
                  <a:schemeClr val="tx1"/>
                </a:solidFill>
                <a:latin typeface="+mj-ea"/>
                <a:ea typeface="+mj-ea"/>
              </a:rPr>
              <a:t> 企画立案</a:t>
            </a:r>
            <a:r>
              <a:rPr lang="en-US" altLang="ja-JP" sz="2200" dirty="0">
                <a:solidFill>
                  <a:schemeClr val="tx1"/>
                </a:solidFill>
                <a:latin typeface="+mj-ea"/>
                <a:ea typeface="+mj-ea"/>
              </a:rPr>
              <a:t> - </a:t>
            </a:r>
            <a:r>
              <a:rPr lang="ja-JP" altLang="en-US" sz="2200">
                <a:latin typeface="+mj-ea"/>
                <a:ea typeface="+mj-ea"/>
              </a:rPr>
              <a:t>踏み出す</a:t>
            </a:r>
            <a:endParaRPr lang="ja-JP" altLang="en-US" sz="2200" dirty="0">
              <a:solidFill>
                <a:schemeClr val="tx1"/>
              </a:solidFill>
              <a:latin typeface="+mj-ea"/>
              <a:ea typeface="+mj-ea"/>
            </a:endParaRPr>
          </a:p>
        </p:txBody>
      </p:sp>
      <p:sp>
        <p:nvSpPr>
          <p:cNvPr id="7" name="Text Box 31">
            <a:extLst>
              <a:ext uri="{FF2B5EF4-FFF2-40B4-BE49-F238E27FC236}">
                <a16:creationId xmlns="" xmlns:a16="http://schemas.microsoft.com/office/drawing/2014/main" id="{2AA45135-99A0-4D96-8159-29900E9825E7}"/>
              </a:ext>
            </a:extLst>
          </p:cNvPr>
          <p:cNvSpPr txBox="1">
            <a:spLocks noChangeArrowheads="1"/>
          </p:cNvSpPr>
          <p:nvPr/>
        </p:nvSpPr>
        <p:spPr bwMode="gray">
          <a:xfrm>
            <a:off x="566738" y="3677429"/>
            <a:ext cx="3122971"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a:latin typeface="+mj-ea"/>
                <a:ea typeface="+mj-ea"/>
              </a:rPr>
              <a:t> 環境整備</a:t>
            </a:r>
            <a:r>
              <a:rPr lang="en-US" altLang="ja-JP" sz="2200" dirty="0">
                <a:latin typeface="+mj-ea"/>
                <a:ea typeface="+mj-ea"/>
              </a:rPr>
              <a:t> - </a:t>
            </a:r>
            <a:r>
              <a:rPr lang="ja-JP" altLang="en-US" sz="2200">
                <a:latin typeface="+mj-ea"/>
                <a:ea typeface="+mj-ea"/>
              </a:rPr>
              <a:t>整備する</a:t>
            </a:r>
            <a:endParaRPr lang="ja-JP" altLang="en-US" sz="2200" dirty="0">
              <a:latin typeface="+mj-ea"/>
              <a:ea typeface="+mj-ea"/>
            </a:endParaRPr>
          </a:p>
        </p:txBody>
      </p:sp>
      <p:sp>
        <p:nvSpPr>
          <p:cNvPr id="8"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172729"/>
            <a:ext cx="3215945"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a:latin typeface="+mj-ea"/>
                <a:ea typeface="+mj-ea"/>
              </a:rPr>
              <a:t> データ公開</a:t>
            </a:r>
            <a:r>
              <a:rPr lang="en-US" altLang="ja-JP" sz="2200" dirty="0">
                <a:latin typeface="+mj-ea"/>
                <a:ea typeface="+mj-ea"/>
              </a:rPr>
              <a:t> - </a:t>
            </a:r>
            <a:r>
              <a:rPr lang="ja-JP" altLang="en-US" sz="2200">
                <a:latin typeface="+mj-ea"/>
                <a:ea typeface="+mj-ea"/>
              </a:rPr>
              <a:t>公開する</a:t>
            </a:r>
            <a:endParaRPr lang="ja-JP" altLang="en-US" sz="2200" dirty="0">
              <a:latin typeface="+mj-ea"/>
              <a:ea typeface="+mj-ea"/>
            </a:endParaRPr>
          </a:p>
        </p:txBody>
      </p:sp>
      <p:sp>
        <p:nvSpPr>
          <p:cNvPr id="10"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679827"/>
            <a:ext cx="3215945"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４</a:t>
            </a:r>
            <a:r>
              <a:rPr lang="en-US" altLang="ja-JP" sz="2200" dirty="0">
                <a:latin typeface="+mj-ea"/>
                <a:ea typeface="+mj-ea"/>
              </a:rPr>
              <a:t>.</a:t>
            </a:r>
            <a:r>
              <a:rPr lang="ja-JP" altLang="en-US" sz="2200">
                <a:latin typeface="+mj-ea"/>
                <a:ea typeface="+mj-ea"/>
              </a:rPr>
              <a:t> データ活用</a:t>
            </a:r>
            <a:r>
              <a:rPr lang="en-US" altLang="ja-JP" sz="2200" dirty="0">
                <a:latin typeface="+mj-ea"/>
                <a:ea typeface="+mj-ea"/>
              </a:rPr>
              <a:t> - </a:t>
            </a:r>
            <a:r>
              <a:rPr lang="ja-JP" altLang="en-US" sz="2200">
                <a:latin typeface="+mj-ea"/>
                <a:ea typeface="+mj-ea"/>
              </a:rPr>
              <a:t>活用する</a:t>
            </a:r>
            <a:endParaRPr lang="ja-JP" altLang="en-US" sz="2200" dirty="0">
              <a:latin typeface="+mj-ea"/>
              <a:ea typeface="+mj-ea"/>
            </a:endParaRPr>
          </a:p>
        </p:txBody>
      </p:sp>
      <p:graphicFrame>
        <p:nvGraphicFramePr>
          <p:cNvPr id="11" name="図表 10">
            <a:extLst>
              <a:ext uri="{FF2B5EF4-FFF2-40B4-BE49-F238E27FC236}">
                <a16:creationId xmlns="" xmlns:a16="http://schemas.microsoft.com/office/drawing/2014/main" id="{A85F56A2-DFA6-3648-9AD9-9E99459758F1}"/>
              </a:ext>
            </a:extLst>
          </p:cNvPr>
          <p:cNvGraphicFramePr/>
          <p:nvPr>
            <p:extLst>
              <p:ext uri="{D42A27DB-BD31-4B8C-83A1-F6EECF244321}">
                <p14:modId xmlns:p14="http://schemas.microsoft.com/office/powerpoint/2010/main" val="3148230502"/>
              </p:ext>
            </p:extLst>
          </p:nvPr>
        </p:nvGraphicFramePr>
        <p:xfrm>
          <a:off x="4467871" y="3074012"/>
          <a:ext cx="3992561" cy="2155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スライド番号プレースホルダー 8"/>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Tree>
    <p:extLst>
      <p:ext uri="{BB962C8B-B14F-4D97-AF65-F5344CB8AC3E}">
        <p14:creationId xmlns:p14="http://schemas.microsoft.com/office/powerpoint/2010/main" val="656721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63550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https://www.city.chiba.jp/somu/joho/kaikaku/opendata_guideline.html</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2014</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年、トップダウンで方向性を示す</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ことで全庁あげて</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の取り組みとしてオーソライズされました</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オープンデータの推進に関する指針の策定（千葉市）</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a:latin typeface="+mn-ea"/>
                <a:ea typeface="+mn-ea"/>
              </a:rPr>
              <a:t>企画立案 </a:t>
            </a:r>
            <a:r>
              <a:rPr lang="en-US" altLang="ja-JP" sz="1200" dirty="0">
                <a:latin typeface="+mn-ea"/>
                <a:ea typeface="+mn-ea"/>
              </a:rPr>
              <a:t>– </a:t>
            </a:r>
            <a:r>
              <a:rPr lang="ja-JP" altLang="en-US" sz="1200">
                <a:latin typeface="+mn-ea"/>
                <a:ea typeface="+mn-ea"/>
              </a:rPr>
              <a:t>踏み出す</a:t>
            </a:r>
            <a:endParaRPr lang="ja-JP" altLang="en-US" sz="1200" dirty="0">
              <a:latin typeface="+mn-ea"/>
              <a:ea typeface="+mn-ea"/>
            </a:endParaRP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3</a:t>
            </a:fld>
            <a:endParaRPr kumimoji="1" lang="ja-JP" altLang="en-US"/>
          </a:p>
        </p:txBody>
      </p:sp>
      <p:pic>
        <p:nvPicPr>
          <p:cNvPr id="2" name="図 1"/>
          <p:cNvPicPr>
            <a:picLocks noChangeAspect="1"/>
          </p:cNvPicPr>
          <p:nvPr/>
        </p:nvPicPr>
        <p:blipFill>
          <a:blip r:embed="rId3"/>
          <a:stretch>
            <a:fillRect/>
          </a:stretch>
        </p:blipFill>
        <p:spPr>
          <a:xfrm>
            <a:off x="211395" y="1736856"/>
            <a:ext cx="7308428" cy="4447908"/>
          </a:xfrm>
          <a:prstGeom prst="rect">
            <a:avLst/>
          </a:prstGeom>
        </p:spPr>
      </p:pic>
    </p:spTree>
    <p:extLst>
      <p:ext uri="{BB962C8B-B14F-4D97-AF65-F5344CB8AC3E}">
        <p14:creationId xmlns:p14="http://schemas.microsoft.com/office/powerpoint/2010/main" val="1572504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368300" y="4160390"/>
            <a:ext cx="8646340" cy="2148930"/>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2013/</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冬：市長が</a:t>
            </a:r>
            <a:r>
              <a:rPr kumimoji="1" lang="ja-JP" altLang="en-US" sz="16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オープンデータの説明・提案を受け、前向きの意向</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2014/2:</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須坂市の情報化を考える会（有志）が開催した公開イベントでオープンデータ推進会議の設置を求める提案書を提出</a:t>
            </a:r>
          </a:p>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2014/4/21:</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須坂市オープンデータ推進会議設置。月一の推進会議開催、総務省</a:t>
            </a: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ICT</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地域マネージャー派遣事業への申請</a:t>
            </a:r>
          </a:p>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2014/5/1:</a:t>
            </a:r>
            <a:r>
              <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須坂市オープンデータ推進宣言サイトを公開し、利用したいオープンデータを市民が作成・申請し、市が審査後に公開することと</a:t>
            </a:r>
            <a:r>
              <a:rPr kumimoji="1" lang="ja-JP" altLang="en-US" sz="16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した</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2014</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年</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、まず</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はオープンデータ宣言を行い、公開手段の確立や職員のオープンデータへの理解を深めることに</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注力。</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データを整備するところから市民の力を借りながらスタート。</a:t>
            </a: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市民</a:t>
            </a:r>
            <a:r>
              <a:rPr lang="ja-JP" altLang="en-US" dirty="0">
                <a:latin typeface="+mn-ea"/>
                <a:ea typeface="+mn-ea"/>
              </a:rPr>
              <a:t>提案型</a:t>
            </a:r>
            <a:r>
              <a:rPr lang="ja-JP" altLang="en-US" dirty="0" smtClean="0">
                <a:latin typeface="+mn-ea"/>
                <a:ea typeface="+mn-ea"/>
              </a:rPr>
              <a:t>オープンデータ（</a:t>
            </a:r>
            <a:r>
              <a:rPr lang="ja-JP" altLang="en-US" dirty="0" smtClean="0">
                <a:latin typeface="+mn-ea"/>
              </a:rPr>
              <a:t>須坂市</a:t>
            </a:r>
            <a:r>
              <a:rPr lang="ja-JP" altLang="en-US" dirty="0" smtClean="0">
                <a:latin typeface="+mn-ea"/>
                <a:ea typeface="+mn-ea"/>
              </a:rPr>
              <a:t>）</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企画立案 </a:t>
            </a:r>
            <a:r>
              <a:rPr lang="en-US" altLang="ja-JP" sz="1200" dirty="0">
                <a:latin typeface="+mn-ea"/>
                <a:ea typeface="+mn-ea"/>
              </a:rPr>
              <a:t>– </a:t>
            </a:r>
            <a:r>
              <a:rPr lang="ja-JP" altLang="en-US" sz="1200" dirty="0">
                <a:latin typeface="+mn-ea"/>
                <a:ea typeface="+mn-ea"/>
              </a:rPr>
              <a:t>踏み出す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pic>
        <p:nvPicPr>
          <p:cNvPr id="3" name="図 2"/>
          <p:cNvPicPr>
            <a:picLocks noChangeAspect="1"/>
          </p:cNvPicPr>
          <p:nvPr/>
        </p:nvPicPr>
        <p:blipFill>
          <a:blip r:embed="rId3"/>
          <a:stretch>
            <a:fillRect/>
          </a:stretch>
        </p:blipFill>
        <p:spPr>
          <a:xfrm>
            <a:off x="196587" y="1828585"/>
            <a:ext cx="4375413" cy="2213843"/>
          </a:xfrm>
          <a:prstGeom prst="rect">
            <a:avLst/>
          </a:prstGeom>
        </p:spPr>
      </p:pic>
      <p:sp>
        <p:nvSpPr>
          <p:cNvPr id="9" name="正方形/長方形 8"/>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https://www.pc-webzine.com/entry/2018/03/post-210.html</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64838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オープンデータの定義などを公表するオープン・ナレッジが世界同日開催している</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オープンデータ・デイ</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にキーパーソンが</a:t>
            </a:r>
            <a:r>
              <a:rPr kumimoji="1" lang="ja-JP" altLang="en-US" sz="2000" dirty="0" err="1"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いち</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個人として参加し、率直な意見交換を行ったり、事例収集したり、</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オープンデータ推進の</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ためのコミュニティづくりのきっかけとしています</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オープンデータ・デイへの参加（多数）</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rPr>
              <a:t>1.</a:t>
            </a:r>
            <a:r>
              <a:rPr lang="ja-JP" altLang="en-US" sz="1200" dirty="0">
                <a:latin typeface="+mn-ea"/>
              </a:rPr>
              <a:t>企画立案 </a:t>
            </a:r>
            <a:r>
              <a:rPr lang="en-US" altLang="ja-JP" sz="1200" dirty="0">
                <a:latin typeface="+mn-ea"/>
              </a:rPr>
              <a:t>– </a:t>
            </a:r>
            <a:r>
              <a:rPr lang="ja-JP" altLang="en-US" sz="1200" dirty="0">
                <a:latin typeface="+mn-ea"/>
              </a:rPr>
              <a:t>踏み出す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7" name="正方形/長方形 6"/>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http://okfn.jp/2016/12/12/iodd2017-entry/</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 name="図 1"/>
          <p:cNvPicPr>
            <a:picLocks noChangeAspect="1"/>
          </p:cNvPicPr>
          <p:nvPr/>
        </p:nvPicPr>
        <p:blipFill>
          <a:blip r:embed="rId3"/>
          <a:stretch>
            <a:fillRect/>
          </a:stretch>
        </p:blipFill>
        <p:spPr>
          <a:xfrm>
            <a:off x="251520" y="1787110"/>
            <a:ext cx="5760640" cy="4607208"/>
          </a:xfrm>
          <a:prstGeom prst="rect">
            <a:avLst/>
          </a:prstGeom>
        </p:spPr>
      </p:pic>
    </p:spTree>
    <p:extLst>
      <p:ext uri="{BB962C8B-B14F-4D97-AF65-F5344CB8AC3E}">
        <p14:creationId xmlns:p14="http://schemas.microsoft.com/office/powerpoint/2010/main" val="2291107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県単位で</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とりまとめる</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こと</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で、基礎</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自治体で独自にポータルサイトを立てずに公開</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でき、またフォーマット</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が統一され、県内全域の串刺しや横比較が容易に</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なります</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県単位での公開サイト（福井、他）</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a:latin typeface="+mn-ea"/>
                <a:ea typeface="+mn-ea"/>
              </a:rPr>
              <a:t>環境整備 </a:t>
            </a:r>
            <a:r>
              <a:rPr lang="en-US" altLang="ja-JP" sz="1200" dirty="0">
                <a:latin typeface="+mn-ea"/>
                <a:ea typeface="+mn-ea"/>
              </a:rPr>
              <a:t>– </a:t>
            </a:r>
            <a:r>
              <a:rPr lang="ja-JP" altLang="en-US" sz="1200">
                <a:latin typeface="+mn-ea"/>
                <a:ea typeface="+mn-ea"/>
              </a:rPr>
              <a:t>整備する</a:t>
            </a:r>
            <a:endParaRPr lang="ja-JP" altLang="en-US" sz="1200" dirty="0">
              <a:latin typeface="+mn-ea"/>
              <a:ea typeface="+mn-ea"/>
            </a:endParaRP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pic>
        <p:nvPicPr>
          <p:cNvPr id="2" name="図 1"/>
          <p:cNvPicPr>
            <a:picLocks noChangeAspect="1"/>
          </p:cNvPicPr>
          <p:nvPr/>
        </p:nvPicPr>
        <p:blipFill>
          <a:blip r:embed="rId3"/>
          <a:stretch>
            <a:fillRect/>
          </a:stretch>
        </p:blipFill>
        <p:spPr>
          <a:xfrm>
            <a:off x="215900" y="1938590"/>
            <a:ext cx="4788148" cy="4577084"/>
          </a:xfrm>
          <a:prstGeom prst="rect">
            <a:avLst/>
          </a:prstGeom>
        </p:spPr>
      </p:pic>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http://www.pref.fukui.lg.jp/doc/toukei-jouhou/opendata/category.html</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26646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・すでにある自治体ホームページで公開する（千葉市、他）</a:t>
            </a:r>
            <a:endPar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endPar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CMS</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を活用する（静岡市、徳島県、栃木県、他）</a:t>
            </a:r>
            <a:endPar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endPar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データポータル専用システム（</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CKAN</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等</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）を利用する（福岡市、他）</a:t>
            </a:r>
            <a:endPar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endParaRPr kumimoji="1"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・民間サービス（</a:t>
            </a:r>
            <a:r>
              <a:rPr kumimoji="1" lang="en-US" altLang="ja-JP" sz="2000" dirty="0" err="1"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Github</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）を利用する（和歌山県）</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公開方法には以下のようなパターンがありますが、これに留まらず、適したものを選びます。</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様々な公開方法</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a:latin typeface="+mn-ea"/>
                <a:ea typeface="+mn-ea"/>
              </a:rPr>
              <a:t>データ公開 </a:t>
            </a:r>
            <a:r>
              <a:rPr lang="en-US" altLang="ja-JP" sz="1200" dirty="0">
                <a:latin typeface="+mn-ea"/>
                <a:ea typeface="+mn-ea"/>
              </a:rPr>
              <a:t>– </a:t>
            </a:r>
            <a:r>
              <a:rPr lang="ja-JP" altLang="en-US" sz="1200">
                <a:latin typeface="+mn-ea"/>
                <a:ea typeface="+mn-ea"/>
              </a:rPr>
              <a:t>公開する</a:t>
            </a:r>
            <a:endParaRPr lang="ja-JP" altLang="en-US" sz="1200" dirty="0">
              <a:latin typeface="+mn-ea"/>
              <a:ea typeface="+mn-ea"/>
            </a:endParaRP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bwMode="auto">
          <a:xfrm>
            <a:off x="368300" y="4697976"/>
            <a:ext cx="8646340" cy="1611344"/>
          </a:xfrm>
          <a:prstGeom prst="rect">
            <a:avLst/>
          </a:prstGeom>
          <a:noFill/>
          <a:ln w="6350">
            <a:noFill/>
            <a:miter lim="800000"/>
            <a:headEnd/>
            <a:tailEnd/>
          </a:ln>
          <a:extLst/>
        </p:spPr>
        <p:txBody>
          <a:bodyPr wrap="square" rtlCol="0" anchor="ctr" anchorCtr="1"/>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45224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r>
              <a:rPr kumimoji="1" lang="ja-JP" altLang="en-US" sz="1600">
                <a:solidFill>
                  <a:srgbClr val="000000"/>
                </a:solidFill>
                <a:latin typeface="Meiryo UI" panose="020B0604030504040204" pitchFamily="50" charset="-128"/>
                <a:ea typeface="Meiryo UI" panose="020B0604030504040204" pitchFamily="50" charset="-128"/>
                <a:cs typeface="Meiryo UI" panose="020B0604030504040204" pitchFamily="50" charset="-128"/>
              </a:rPr>
              <a:t>事例の内容を記載してください</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市民団体</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Code for Kanazawa</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が開発。</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HP</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で公開されているゴミ収集情報をデータ化し、種類ごとの収集日などを分かりやすく提示。オープンソースで公開されたため、同じ仕組みが全国に広がった。</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en-US" altLang="ja-JP" dirty="0" smtClean="0">
                <a:latin typeface="+mn-ea"/>
                <a:ea typeface="+mn-ea"/>
              </a:rPr>
              <a:t>5374</a:t>
            </a:r>
            <a:r>
              <a:rPr lang="ja-JP" altLang="en-US" dirty="0" smtClean="0">
                <a:latin typeface="+mn-ea"/>
                <a:ea typeface="+mn-ea"/>
              </a:rPr>
              <a:t>（ゴミナシ）</a:t>
            </a:r>
            <a:r>
              <a:rPr lang="en-US" altLang="ja-JP" dirty="0" smtClean="0">
                <a:latin typeface="+mn-ea"/>
                <a:ea typeface="+mn-ea"/>
              </a:rPr>
              <a:t>.</a:t>
            </a:r>
            <a:r>
              <a:rPr lang="en-US" altLang="ja-JP" dirty="0" err="1" smtClean="0">
                <a:latin typeface="+mn-ea"/>
                <a:ea typeface="+mn-ea"/>
              </a:rPr>
              <a:t>jp</a:t>
            </a:r>
            <a:r>
              <a:rPr lang="ja-JP" altLang="en-US" dirty="0" smtClean="0">
                <a:latin typeface="+mn-ea"/>
                <a:ea typeface="+mn-ea"/>
              </a:rPr>
              <a:t>（金沢市、他多数）</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a:t>
            </a:r>
            <a:r>
              <a:rPr lang="ja-JP" altLang="en-US" sz="1200" dirty="0">
                <a:latin typeface="+mn-ea"/>
                <a:ea typeface="+mn-ea"/>
              </a:rPr>
              <a:t>データ活用 </a:t>
            </a:r>
            <a:r>
              <a:rPr lang="en-US" altLang="ja-JP" sz="1200" dirty="0">
                <a:latin typeface="+mn-ea"/>
                <a:ea typeface="+mn-ea"/>
              </a:rPr>
              <a:t>– </a:t>
            </a:r>
            <a:r>
              <a:rPr lang="ja-JP" altLang="en-US" sz="1200" dirty="0">
                <a:latin typeface="+mn-ea"/>
                <a:ea typeface="+mn-ea"/>
              </a:rPr>
              <a:t>活用する</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pic>
        <p:nvPicPr>
          <p:cNvPr id="2" name="図 1"/>
          <p:cNvPicPr>
            <a:picLocks noChangeAspect="1"/>
          </p:cNvPicPr>
          <p:nvPr/>
        </p:nvPicPr>
        <p:blipFill>
          <a:blip r:embed="rId3"/>
          <a:stretch>
            <a:fillRect/>
          </a:stretch>
        </p:blipFill>
        <p:spPr>
          <a:xfrm>
            <a:off x="265224" y="1816262"/>
            <a:ext cx="7308304" cy="4545252"/>
          </a:xfrm>
          <a:prstGeom prst="rect">
            <a:avLst/>
          </a:prstGeom>
        </p:spPr>
      </p:pic>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http://5374.jp/</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98176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正方形/長方形 30"/>
          <p:cNvSpPr/>
          <p:nvPr/>
        </p:nvSpPr>
        <p:spPr bwMode="auto">
          <a:xfrm>
            <a:off x="215900" y="1843972"/>
            <a:ext cx="8748588" cy="4681371"/>
          </a:xfrm>
          <a:prstGeom prst="rect">
            <a:avLst/>
          </a:prstGeom>
          <a:noFill/>
          <a:ln w="6350">
            <a:noFill/>
            <a:miter lim="800000"/>
            <a:headEnd/>
            <a:tailEnd/>
          </a:ln>
          <a:extLst/>
        </p:spPr>
        <p:txBody>
          <a:bodyPr wrap="square" rtlCol="0" anchor="ctr" anchorCtr="1"/>
          <a:lstStyle/>
          <a:p>
            <a:pPr>
              <a:lnSpc>
                <a:spcPct val="100000"/>
              </a:lnSpc>
            </a:pPr>
            <a:r>
              <a:rPr kumimoji="1" lang="ja-JP" altLang="en-US" sz="1600">
                <a:solidFill>
                  <a:srgbClr val="000000"/>
                </a:solidFill>
                <a:latin typeface="Meiryo UI" panose="020B0604030504040204" pitchFamily="50" charset="-128"/>
                <a:ea typeface="Meiryo UI" panose="020B0604030504040204" pitchFamily="50" charset="-128"/>
                <a:cs typeface="Meiryo UI" panose="020B0604030504040204" pitchFamily="50" charset="-128"/>
              </a:rPr>
              <a:t>事例の内容を記載してください</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正方形/長方形 33"/>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市民団体</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Code for Sapporo</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が開発。</a:t>
            </a:r>
            <a:r>
              <a:rPr kumimoji="1" lang="en-US" altLang="ja-JP"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HP</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で公開されている保育園情報をデータ化し、地図上で解りやすく可視化。オープンソースで公開されたため、同じ仕組みが全国に広がった。</a:t>
            </a:r>
            <a:endPar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latin typeface="+mn-ea"/>
                <a:ea typeface="+mn-ea"/>
              </a:rPr>
              <a:t>札幌保育園マップ（札幌市、他多数）</a:t>
            </a:r>
            <a:endParaRPr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a:t>
            </a:r>
            <a:r>
              <a:rPr lang="ja-JP" altLang="en-US" sz="1200" dirty="0">
                <a:latin typeface="+mn-ea"/>
                <a:ea typeface="+mn-ea"/>
              </a:rPr>
              <a:t>データ活用 </a:t>
            </a:r>
            <a:r>
              <a:rPr lang="en-US" altLang="ja-JP" sz="1200" dirty="0">
                <a:latin typeface="+mn-ea"/>
                <a:ea typeface="+mn-ea"/>
              </a:rPr>
              <a:t>– </a:t>
            </a:r>
            <a:r>
              <a:rPr lang="ja-JP" altLang="en-US" sz="1200" dirty="0">
                <a:latin typeface="+mn-ea"/>
                <a:ea typeface="+mn-ea"/>
              </a:rPr>
              <a:t>活用する</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9</a:t>
            </a:fld>
            <a:endParaRPr kumimoji="1" lang="ja-JP" altLang="en-US"/>
          </a:p>
        </p:txBody>
      </p:sp>
      <p:sp>
        <p:nvSpPr>
          <p:cNvPr id="8" name="正方形/長方形 7"/>
          <p:cNvSpPr/>
          <p:nvPr/>
        </p:nvSpPr>
        <p:spPr bwMode="auto">
          <a:xfrm>
            <a:off x="368300" y="6507414"/>
            <a:ext cx="8748588" cy="314346"/>
          </a:xfrm>
          <a:prstGeom prst="rect">
            <a:avLst/>
          </a:prstGeom>
          <a:noFill/>
          <a:ln w="6350">
            <a:noFill/>
            <a:miter lim="800000"/>
            <a:headEnd/>
            <a:tailEnd/>
          </a:ln>
          <a:extLst/>
        </p:spPr>
        <p:txBody>
          <a:bodyPr wrap="square" rtlCol="0" anchor="ctr" anchorCtr="1"/>
          <a:lstStyle/>
          <a:p>
            <a:pPr>
              <a:lnSpc>
                <a:spcPct val="100000"/>
              </a:lnSpc>
            </a:pPr>
            <a:r>
              <a:rPr kumimoji="1" lang="en-US" altLang="ja-JP"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http://papamama.codeforsapporo.org/</a:t>
            </a: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179512" y="1964349"/>
            <a:ext cx="8775700" cy="4200955"/>
          </a:xfrm>
          <a:prstGeom prst="rect">
            <a:avLst/>
          </a:prstGeom>
        </p:spPr>
      </p:pic>
    </p:spTree>
    <p:extLst>
      <p:ext uri="{BB962C8B-B14F-4D97-AF65-F5344CB8AC3E}">
        <p14:creationId xmlns:p14="http://schemas.microsoft.com/office/powerpoint/2010/main" val="1241846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1645</TotalTime>
  <Words>827</Words>
  <Application>Microsoft Office PowerPoint</Application>
  <PresentationFormat>画面に合わせる (4:3)</PresentationFormat>
  <Paragraphs>100</Paragraphs>
  <Slides>13</Slides>
  <Notes>13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Arial Unicode MS</vt:lpstr>
      <vt:lpstr>HGP創英角ｺﾞｼｯｸUB</vt:lpstr>
      <vt:lpstr>Meiryo UI</vt:lpstr>
      <vt:lpstr>游ゴシック</vt:lpstr>
      <vt:lpstr>Arial</vt:lpstr>
      <vt:lpstr>Office テーマ</vt:lpstr>
      <vt:lpstr>オープンデータリーダ育成研修</vt:lpstr>
      <vt:lpstr>PowerPoint プレゼンテーション</vt:lpstr>
      <vt:lpstr>オープンデータの推進に関する指針の策定（千葉市）</vt:lpstr>
      <vt:lpstr>市民提案型オープンデータ（須坂市）</vt:lpstr>
      <vt:lpstr>オープンデータ・デイへの参加（多数）</vt:lpstr>
      <vt:lpstr>県単位での公開サイト（福井、他）</vt:lpstr>
      <vt:lpstr>様々な公開方法</vt:lpstr>
      <vt:lpstr>5374（ゴミナシ）.jp（金沢市、他多数）</vt:lpstr>
      <vt:lpstr>札幌保育園マップ（札幌市、他多数）</vt:lpstr>
      <vt:lpstr>しずみちinfo（静岡市＋トヨタ自動車）</vt:lpstr>
      <vt:lpstr>めくるん（佐賀県＋Code for Saga）</vt:lpstr>
      <vt:lpstr>ミルモ（福岡市＋ウェルモ）</vt:lpstr>
      <vt:lpstr>PowerPoint プレゼンテーション</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オープンデータリーダ育成研修</dc:title>
  <dc:subject/>
  <dc:creator/>
  <cp:keywords/>
  <dc:description/>
  <cp:lastModifiedBy>Higashi Shu</cp:lastModifiedBy>
  <cp:revision>548</cp:revision>
  <cp:lastPrinted>2018-10-03T01:38:44Z</cp:lastPrinted>
  <dcterms:created xsi:type="dcterms:W3CDTF">2018-08-15T08:39:21Z</dcterms:created>
  <dcterms:modified xsi:type="dcterms:W3CDTF">2018-11-05T04:16:41Z</dcterms:modified>
  <cp:category/>
</cp:coreProperties>
</file>