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
  </p:notesMasterIdLst>
  <p:handoutMasterIdLst>
    <p:handoutMasterId r:id="rId5"/>
  </p:handoutMasterIdLst>
  <p:sldIdLst>
    <p:sldId id="405" r:id="rId2"/>
    <p:sldId id="404"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72C4"/>
    <a:srgbClr val="DCE6F2"/>
    <a:srgbClr val="B5C7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452" autoAdjust="0"/>
    <p:restoredTop sz="71918" autoAdjust="0"/>
  </p:normalViewPr>
  <p:slideViewPr>
    <p:cSldViewPr>
      <p:cViewPr varScale="1">
        <p:scale>
          <a:sx n="49" d="100"/>
          <a:sy n="49" d="100"/>
        </p:scale>
        <p:origin x="1556" y="32"/>
      </p:cViewPr>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76" d="100"/>
          <a:sy n="76" d="100"/>
        </p:scale>
        <p:origin x="3360"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0FFD8529-5692-A04D-B911-4EDAFD5F71D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B3A0030A-6AB3-1047-A47B-9D3B8D59F64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E5BB65B-F59C-144D-BB4D-48D46BD09914}" type="datetimeFigureOut">
              <a:rPr kumimoji="1" lang="ja-JP" altLang="en-US" smtClean="0"/>
              <a:t>2018/11/6</a:t>
            </a:fld>
            <a:endParaRPr kumimoji="1" lang="ja-JP" altLang="en-US"/>
          </a:p>
        </p:txBody>
      </p:sp>
      <p:sp>
        <p:nvSpPr>
          <p:cNvPr id="4" name="フッター プレースホルダー 3">
            <a:extLst>
              <a:ext uri="{FF2B5EF4-FFF2-40B4-BE49-F238E27FC236}">
                <a16:creationId xmlns:a16="http://schemas.microsoft.com/office/drawing/2014/main" id="{C517413A-5FE7-294C-A765-C6D24B0F29D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4957B39F-2E8B-624D-B776-136F662BDCC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8EF0644-6DF8-E747-8C4B-C89A5E4A6A18}" type="slidenum">
              <a:rPr kumimoji="1" lang="ja-JP" altLang="en-US" smtClean="0"/>
              <a:t>‹#›</a:t>
            </a:fld>
            <a:endParaRPr kumimoji="1" lang="ja-JP" altLang="en-US"/>
          </a:p>
        </p:txBody>
      </p:sp>
    </p:spTree>
    <p:extLst>
      <p:ext uri="{BB962C8B-B14F-4D97-AF65-F5344CB8AC3E}">
        <p14:creationId xmlns:p14="http://schemas.microsoft.com/office/powerpoint/2010/main" val="13693730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053B6B-85F0-4D10-BE8B-30F32F836F75}" type="datetimeFigureOut">
              <a:rPr kumimoji="1" lang="ja-JP" altLang="en-US" smtClean="0"/>
              <a:t>2018/11/6</a:t>
            </a:fld>
            <a:endParaRPr kumimoji="1" lang="ja-JP" altLang="en-US"/>
          </a:p>
        </p:txBody>
      </p:sp>
      <p:sp>
        <p:nvSpPr>
          <p:cNvPr id="4" name="スライド イメージ プレースホルダー 3"/>
          <p:cNvSpPr>
            <a:spLocks noGrp="1" noRot="1" noChangeAspect="1"/>
          </p:cNvSpPr>
          <p:nvPr>
            <p:ph type="sldImg" idx="2"/>
          </p:nvPr>
        </p:nvSpPr>
        <p:spPr>
          <a:xfrm>
            <a:off x="685800" y="313184"/>
            <a:ext cx="5486400" cy="41148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571999"/>
            <a:ext cx="5486400" cy="4113213"/>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a:p>
            <a:pPr lvl="2"/>
            <a:r>
              <a:rPr kumimoji="1" lang="ja-JP" altLang="en-US"/>
              <a:t>第 </a:t>
            </a:r>
            <a:r>
              <a:rPr kumimoji="1" lang="en-US" altLang="ja-JP" dirty="0"/>
              <a:t>3 </a:t>
            </a:r>
            <a:r>
              <a:rPr kumimoji="1" lang="ja-JP" altLang="en-US"/>
              <a:t>レベル</a:t>
            </a:r>
          </a:p>
          <a:p>
            <a:pPr lvl="3"/>
            <a:r>
              <a:rPr kumimoji="1" lang="ja-JP" altLang="en-US"/>
              <a:t>第 </a:t>
            </a:r>
            <a:r>
              <a:rPr kumimoji="1" lang="en-US" altLang="ja-JP" dirty="0"/>
              <a:t>4 </a:t>
            </a:r>
            <a:r>
              <a:rPr kumimoji="1" lang="ja-JP" altLang="en-US"/>
              <a:t>レベル</a:t>
            </a:r>
          </a:p>
          <a:p>
            <a:pPr lvl="4"/>
            <a:r>
              <a:rPr kumimoji="1" lang="ja-JP" altLang="en-US"/>
              <a:t>第 </a:t>
            </a:r>
            <a:r>
              <a:rPr kumimoji="1" lang="en-US" altLang="ja-JP" dirty="0"/>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b="0" i="0" kern="1200">
        <a:solidFill>
          <a:schemeClr val="tx1"/>
        </a:solidFill>
        <a:latin typeface="Meiryo UI" panose="020B0604030504040204" pitchFamily="34" charset="-128"/>
        <a:ea typeface="Meiryo UI" panose="020B0604030504040204" pitchFamily="34" charset="-128"/>
        <a:cs typeface="+mn-cs"/>
      </a:defRPr>
    </a:lvl1pPr>
    <a:lvl2pPr marL="457200" algn="l" defTabSz="914400" rtl="0" eaLnBrk="1" latinLnBrk="0" hangingPunct="1">
      <a:defRPr kumimoji="1" sz="1200" b="0" i="0" kern="1200">
        <a:solidFill>
          <a:schemeClr val="tx1"/>
        </a:solidFill>
        <a:latin typeface="Meiryo UI" panose="020B0604030504040204" pitchFamily="34" charset="-128"/>
        <a:ea typeface="Meiryo UI" panose="020B0604030504040204" pitchFamily="34" charset="-128"/>
        <a:cs typeface="+mn-cs"/>
      </a:defRPr>
    </a:lvl2pPr>
    <a:lvl3pPr marL="914400" algn="l" defTabSz="914400" rtl="0" eaLnBrk="1" latinLnBrk="0" hangingPunct="1">
      <a:defRPr kumimoji="1" sz="1200" b="0" i="0" kern="1200">
        <a:solidFill>
          <a:schemeClr val="tx1"/>
        </a:solidFill>
        <a:latin typeface="Meiryo UI" panose="020B0604030504040204" pitchFamily="34" charset="-128"/>
        <a:ea typeface="Meiryo UI" panose="020B0604030504040204" pitchFamily="34" charset="-128"/>
        <a:cs typeface="+mn-cs"/>
      </a:defRPr>
    </a:lvl3pPr>
    <a:lvl4pPr marL="1371600" algn="l" defTabSz="914400" rtl="0" eaLnBrk="1" latinLnBrk="0" hangingPunct="1">
      <a:defRPr kumimoji="1" sz="1200" b="0" i="0" kern="1200">
        <a:solidFill>
          <a:schemeClr val="tx1"/>
        </a:solidFill>
        <a:latin typeface="Meiryo UI" panose="020B0604030504040204" pitchFamily="34" charset="-128"/>
        <a:ea typeface="Meiryo UI" panose="020B0604030504040204" pitchFamily="34" charset="-128"/>
        <a:cs typeface="+mn-cs"/>
      </a:defRPr>
    </a:lvl4pPr>
    <a:lvl5pPr marL="1828800" algn="l" defTabSz="914400" rtl="0" eaLnBrk="1" latinLnBrk="0" hangingPunct="1">
      <a:defRPr kumimoji="1" sz="1200" b="0" i="0" kern="1200">
        <a:solidFill>
          <a:schemeClr val="tx1"/>
        </a:solidFill>
        <a:latin typeface="Meiryo UI" panose="020B0604030504040204" pitchFamily="34" charset="-128"/>
        <a:ea typeface="Meiryo UI" panose="020B0604030504040204" pitchFamily="34"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312738"/>
            <a:ext cx="5486400" cy="4114800"/>
          </a:xfrm>
        </p:spPr>
      </p:sp>
      <p:sp>
        <p:nvSpPr>
          <p:cNvPr id="3" name="ノート プレースホルダー 2"/>
          <p:cNvSpPr>
            <a:spLocks noGrp="1"/>
          </p:cNvSpPr>
          <p:nvPr>
            <p:ph type="body" idx="1"/>
          </p:nvPr>
        </p:nvSpPr>
        <p:spPr/>
        <p:txBody>
          <a:bodyPr/>
          <a:lstStyle/>
          <a:p>
            <a:r>
              <a:rPr kumimoji="1" lang="ja-JP" altLang="en-US" sz="1200" b="0" i="0" dirty="0">
                <a:latin typeface="Meiryo UI" panose="020B0604030504040204" pitchFamily="34" charset="-128"/>
                <a:ea typeface="Meiryo UI" panose="020B0604030504040204" pitchFamily="34" charset="-128"/>
              </a:rPr>
              <a:t>講義ノート：</a:t>
            </a:r>
            <a:endParaRPr kumimoji="1" lang="en-US" altLang="ja-JP" sz="1200" b="0" i="0" dirty="0">
              <a:latin typeface="Meiryo UI" panose="020B0604030504040204" pitchFamily="34" charset="-128"/>
              <a:ea typeface="Meiryo UI" panose="020B0604030504040204" pitchFamily="34" charset="-128"/>
            </a:endParaRPr>
          </a:p>
          <a:p>
            <a:endParaRPr kumimoji="1" lang="en-US" altLang="ja-JP" sz="1200" b="0" i="0" dirty="0">
              <a:latin typeface="Meiryo UI" panose="020B0604030504040204" pitchFamily="34" charset="-128"/>
              <a:ea typeface="Meiryo UI" panose="020B0604030504040204" pitchFamily="3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ただし、こうしたサービスは何もせずに生まれるわけではありません。公式／非公式な対話や共創の場が不可欠です</a:t>
            </a:r>
            <a:r>
              <a:rPr kumimoji="1" lang="ja-JP" altLang="en-US" sz="1200" b="0" i="0" dirty="0">
                <a:solidFill>
                  <a:srgbClr val="000000"/>
                </a:solidFill>
                <a:latin typeface="Meiryo UI" panose="020B0604030504040204" pitchFamily="34" charset="-128"/>
                <a:ea typeface="Meiryo UI" panose="020B0604030504040204" pitchFamily="34" charset="-128"/>
                <a:cs typeface="Meiryo UI" panose="020B0604030504040204" pitchFamily="50" charset="-128"/>
              </a:rPr>
              <a:t>。</a:t>
            </a:r>
            <a:endParaRPr kumimoji="1" lang="en-US" altLang="ja-JP" sz="1200" b="0" i="0" dirty="0">
              <a:solidFill>
                <a:srgbClr val="000000"/>
              </a:solidFill>
              <a:latin typeface="Meiryo UI" panose="020B0604030504040204" pitchFamily="34" charset="-128"/>
              <a:ea typeface="Meiryo UI" panose="020B0604030504040204" pitchFamily="34"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dirty="0">
              <a:solidFill>
                <a:srgbClr val="000000"/>
              </a:solidFill>
              <a:latin typeface="Meiryo UI" panose="020B0604030504040204" pitchFamily="34" charset="-128"/>
              <a:ea typeface="Meiryo UI" panose="020B0604030504040204" pitchFamily="34"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dirty="0">
                <a:latin typeface="Meiryo UI" panose="020B0604030504040204" pitchFamily="34" charset="-128"/>
                <a:ea typeface="Meiryo UI" panose="020B0604030504040204" pitchFamily="34" charset="-128"/>
              </a:rPr>
              <a:t>オープンデータは行政と市民がともに地域のことを考えるための手段にすぎません。</a:t>
            </a:r>
            <a:endParaRPr kumimoji="1" lang="en-US" altLang="ja-JP" sz="1200" b="0" i="0" dirty="0">
              <a:solidFill>
                <a:srgbClr val="000000"/>
              </a:solidFill>
              <a:latin typeface="Meiryo UI" panose="020B0604030504040204" pitchFamily="34" charset="-128"/>
              <a:ea typeface="Meiryo UI" panose="020B0604030504040204" pitchFamily="34" charset="-128"/>
              <a:cs typeface="Meiryo UI" panose="020B0604030504040204" pitchFamily="50" charset="-128"/>
            </a:endParaRPr>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a:t>
            </a:fld>
            <a:endParaRPr kumimoji="1" lang="ja-JP" altLang="en-US"/>
          </a:p>
        </p:txBody>
      </p:sp>
    </p:spTree>
    <p:extLst>
      <p:ext uri="{BB962C8B-B14F-4D97-AF65-F5344CB8AC3E}">
        <p14:creationId xmlns:p14="http://schemas.microsoft.com/office/powerpoint/2010/main" val="4284647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312738"/>
            <a:ext cx="5486400" cy="4114800"/>
          </a:xfrm>
        </p:spPr>
      </p:sp>
      <p:sp>
        <p:nvSpPr>
          <p:cNvPr id="3" name="ノート プレースホルダー 2"/>
          <p:cNvSpPr>
            <a:spLocks noGrp="1"/>
          </p:cNvSpPr>
          <p:nvPr>
            <p:ph type="body" idx="1"/>
          </p:nvPr>
        </p:nvSpPr>
        <p:spPr/>
        <p:txBody>
          <a:bodyPr/>
          <a:lstStyle/>
          <a:p>
            <a:r>
              <a:rPr kumimoji="1" lang="ja-JP" altLang="en-US" sz="1200" b="0" i="0" dirty="0">
                <a:latin typeface="Meiryo UI" panose="020B0604030504040204" pitchFamily="34" charset="-128"/>
                <a:ea typeface="Meiryo UI" panose="020B0604030504040204" pitchFamily="34" charset="-128"/>
              </a:rPr>
              <a:t>講義ノート：</a:t>
            </a:r>
            <a:endParaRPr kumimoji="1" lang="en-US" altLang="ja-JP" sz="1200" b="0" i="0" dirty="0">
              <a:latin typeface="Meiryo UI" panose="020B0604030504040204" pitchFamily="34" charset="-128"/>
              <a:ea typeface="Meiryo UI" panose="020B0604030504040204" pitchFamily="34" charset="-128"/>
            </a:endParaRPr>
          </a:p>
          <a:p>
            <a:endParaRPr kumimoji="1" lang="en-US" altLang="ja-JP" sz="1200" b="0" i="0" dirty="0">
              <a:latin typeface="Meiryo UI" panose="020B0604030504040204" pitchFamily="34" charset="-128"/>
              <a:ea typeface="Meiryo UI" panose="020B0604030504040204" pitchFamily="34" charset="-128"/>
            </a:endParaRPr>
          </a:p>
          <a:p>
            <a:r>
              <a:rPr kumimoji="1" lang="ja-JP" altLang="en-US" sz="1200" b="0" i="0" dirty="0">
                <a:latin typeface="Meiryo UI" panose="020B0604030504040204" pitchFamily="34" charset="-128"/>
                <a:ea typeface="Meiryo UI" panose="020B0604030504040204" pitchFamily="34" charset="-128"/>
              </a:rPr>
              <a:t>画像は総務省のホームページの例ですが、省庁の利用規約には全て「政府標準利用規約</a:t>
            </a:r>
            <a:r>
              <a:rPr kumimoji="1" lang="en-US" altLang="ja-JP" sz="1200" b="0" i="0" dirty="0">
                <a:latin typeface="Meiryo UI" panose="020B0604030504040204" pitchFamily="34" charset="-128"/>
                <a:ea typeface="Meiryo UI" panose="020B0604030504040204" pitchFamily="34" charset="-128"/>
              </a:rPr>
              <a:t>2.0</a:t>
            </a:r>
            <a:r>
              <a:rPr kumimoji="1" lang="ja-JP" altLang="en-US" sz="1200" b="0" i="0" dirty="0">
                <a:latin typeface="Meiryo UI" panose="020B0604030504040204" pitchFamily="34" charset="-128"/>
                <a:ea typeface="Meiryo UI" panose="020B0604030504040204" pitchFamily="34" charset="-128"/>
              </a:rPr>
              <a:t>準拠（</a:t>
            </a:r>
            <a:r>
              <a:rPr kumimoji="1" lang="en-US" altLang="ja-JP" sz="1200" b="0" i="0" dirty="0">
                <a:latin typeface="Meiryo UI" panose="020B0604030504040204" pitchFamily="34" charset="-128"/>
                <a:ea typeface="Meiryo UI" panose="020B0604030504040204" pitchFamily="34" charset="-128"/>
              </a:rPr>
              <a:t>CC BY 4.0</a:t>
            </a:r>
            <a:r>
              <a:rPr kumimoji="1" lang="ja-JP" altLang="en-US" sz="1200" b="0" i="0" dirty="0">
                <a:latin typeface="Meiryo UI" panose="020B0604030504040204" pitchFamily="34" charset="-128"/>
                <a:ea typeface="Meiryo UI" panose="020B0604030504040204" pitchFamily="34" charset="-128"/>
              </a:rPr>
              <a:t>互換）」と記載されており、特別な記載のあるものを除き、オープンデータとして活用できるようになっています。</a:t>
            </a:r>
            <a:endParaRPr kumimoji="1" lang="en-US" altLang="ja-JP" sz="1200" b="0" i="0" dirty="0">
              <a:latin typeface="Meiryo UI" panose="020B0604030504040204" pitchFamily="34" charset="-128"/>
              <a:ea typeface="Meiryo UI" panose="020B0604030504040204" pitchFamily="34" charset="-128"/>
            </a:endParaRPr>
          </a:p>
          <a:p>
            <a:endParaRPr kumimoji="1" lang="en-US" altLang="ja-JP" sz="1200" b="0" i="0" dirty="0">
              <a:latin typeface="Meiryo UI" panose="020B0604030504040204" pitchFamily="34" charset="-128"/>
              <a:ea typeface="Meiryo UI" panose="020B0604030504040204" pitchFamily="34" charset="-128"/>
            </a:endParaRPr>
          </a:p>
          <a:p>
            <a:r>
              <a:rPr kumimoji="1" lang="ja-JP" altLang="en-US" sz="1200" b="0" i="0" dirty="0">
                <a:solidFill>
                  <a:srgbClr val="000000"/>
                </a:solidFill>
                <a:latin typeface="Meiryo UI" panose="020B0604030504040204" pitchFamily="34" charset="-128"/>
                <a:ea typeface="Meiryo UI" panose="020B0604030504040204" pitchFamily="34" charset="-128"/>
                <a:cs typeface="Meiryo UI" panose="020B0604030504040204" pitchFamily="50" charset="-128"/>
              </a:rPr>
              <a:t>自治体で同じような記載をすることについては全く問題ありません。</a:t>
            </a:r>
            <a:endParaRPr kumimoji="1" lang="en-US" altLang="ja-JP" sz="1200" b="0" i="0" dirty="0">
              <a:latin typeface="Meiryo UI" panose="020B0604030504040204" pitchFamily="34" charset="-128"/>
              <a:ea typeface="Meiryo UI" panose="020B0604030504040204" pitchFamily="34" charset="-128"/>
            </a:endParaRPr>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1995570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mj-ea"/>
                <a:ea typeface="+mj-ea"/>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mj-ea"/>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endParaRPr kumimoji="1" lang="ja-JP" alt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0739094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0" dirty="0">
                <a:solidFill>
                  <a:schemeClr val="tx1"/>
                </a:solidFill>
                <a:latin typeface="+mj-ea"/>
                <a:ea typeface="+mj-ea"/>
                <a:cs typeface="Arial" panose="020B0604020202020204" pitchFamily="34" charset="0"/>
              </a:rPr>
              <a:t>Contents</a:t>
            </a:r>
            <a:endParaRPr kumimoji="1" lang="ja-JP" altLang="en-US" sz="3200" b="0" dirty="0">
              <a:solidFill>
                <a:schemeClr val="tx1"/>
              </a:solidFill>
              <a:latin typeface="+mj-ea"/>
              <a:ea typeface="+mj-ea"/>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mj-ea"/>
                <a:ea typeface="+mj-ea"/>
              </a:defRPr>
            </a:lvl1pPr>
            <a:lvl2pPr>
              <a:defRPr>
                <a:latin typeface="+mj-ea"/>
                <a:ea typeface="+mj-ea"/>
              </a:defRPr>
            </a:lvl2pPr>
            <a:lvl3pPr>
              <a:defRPr>
                <a:latin typeface="+mj-ea"/>
                <a:ea typeface="+mj-ea"/>
              </a:defRPr>
            </a:lvl3pPr>
            <a:lvl4pPr>
              <a:defRPr>
                <a:latin typeface="+mj-ea"/>
                <a:ea typeface="+mj-ea"/>
              </a:defRPr>
            </a:lvl4pPr>
            <a:lvl5pPr>
              <a:defRPr>
                <a:latin typeface="+mj-ea"/>
                <a:ea typeface="+mj-ea"/>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mj-ea"/>
                <a:ea typeface="+mj-ea"/>
              </a:defRPr>
            </a:lvl1pPr>
            <a:lvl2pPr>
              <a:defRPr>
                <a:latin typeface="+mj-ea"/>
                <a:ea typeface="+mj-ea"/>
              </a:defRPr>
            </a:lvl2pPr>
            <a:lvl3pPr>
              <a:defRPr>
                <a:latin typeface="+mj-ea"/>
                <a:ea typeface="+mj-ea"/>
              </a:defRPr>
            </a:lvl3pPr>
            <a:lvl4pPr>
              <a:defRPr>
                <a:latin typeface="+mj-ea"/>
                <a:ea typeface="+mj-ea"/>
              </a:defRPr>
            </a:lvl4pPr>
            <a:lvl5pPr>
              <a:defRPr>
                <a:latin typeface="+mj-ea"/>
                <a:ea typeface="+mj-ea"/>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3" name="テキスト プレースホルダー 2">
            <a:extLst>
              <a:ext uri="{FF2B5EF4-FFF2-40B4-BE49-F238E27FC236}">
                <a16:creationId xmlns:a16="http://schemas.microsoft.com/office/drawing/2014/main" id="{9A76D350-2C90-0642-8ADD-501F55C6F300}"/>
              </a:ext>
            </a:extLst>
          </p:cNvPr>
          <p:cNvSpPr>
            <a:spLocks noGrp="1"/>
          </p:cNvSpPr>
          <p:nvPr>
            <p:ph type="body" sz="quarter" idx="14"/>
          </p:nvPr>
        </p:nvSpPr>
        <p:spPr>
          <a:xfrm>
            <a:off x="827088" y="1989138"/>
            <a:ext cx="3816350" cy="647700"/>
          </a:xfrm>
        </p:spPr>
        <p:txBody>
          <a:bodyPr/>
          <a:lstStyle/>
          <a:p>
            <a:endParaRPr kumimoji="1" lang="ja-JP" altLang="en-US"/>
          </a:p>
        </p:txBody>
      </p:sp>
    </p:spTree>
    <p:extLst>
      <p:ext uri="{BB962C8B-B14F-4D97-AF65-F5344CB8AC3E}">
        <p14:creationId xmlns:p14="http://schemas.microsoft.com/office/powerpoint/2010/main" val="113374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0" dirty="0">
                <a:solidFill>
                  <a:schemeClr val="tx1"/>
                </a:solidFill>
                <a:latin typeface="+mj-ea"/>
                <a:ea typeface="+mj-ea"/>
                <a:cs typeface="Arial" panose="020B0604020202020204" pitchFamily="34" charset="0"/>
              </a:rPr>
              <a:t>Contents</a:t>
            </a:r>
            <a:endParaRPr kumimoji="1" lang="ja-JP" altLang="en-US" sz="3200" b="0" dirty="0">
              <a:solidFill>
                <a:schemeClr val="tx1"/>
              </a:solidFill>
              <a:latin typeface="+mj-ea"/>
              <a:ea typeface="+mj-ea"/>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mj-ea"/>
                <a:ea typeface="+mj-ea"/>
              </a:defRPr>
            </a:lvl1pPr>
            <a:lvl2pPr>
              <a:defRPr>
                <a:latin typeface="+mj-ea"/>
                <a:ea typeface="+mj-ea"/>
              </a:defRPr>
            </a:lvl2pPr>
            <a:lvl3pPr>
              <a:defRPr>
                <a:latin typeface="+mj-ea"/>
                <a:ea typeface="+mj-ea"/>
              </a:defRPr>
            </a:lvl3pPr>
            <a:lvl4pPr>
              <a:defRPr>
                <a:latin typeface="+mj-ea"/>
                <a:ea typeface="+mj-ea"/>
              </a:defRPr>
            </a:lvl4pPr>
            <a:lvl5pPr>
              <a:defRPr>
                <a:latin typeface="+mj-ea"/>
                <a:ea typeface="+mj-ea"/>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2775545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mj-ea"/>
                <a:ea typeface="+mj-ea"/>
              </a:defRPr>
            </a:lvl1pPr>
          </a:lstStyle>
          <a:p>
            <a:pPr lvl="0" fontAlgn="base">
              <a:lnSpc>
                <a:spcPct val="100000"/>
              </a:lnSpc>
              <a:spcAft>
                <a:spcPct val="0"/>
              </a:spcAft>
            </a:pPr>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7560840" cy="424732"/>
          </a:xfrm>
        </p:spPr>
        <p:txBody>
          <a:bodyPr wrap="none">
            <a:normAutofit/>
          </a:bodyPr>
          <a:lstStyle>
            <a:lvl1pPr>
              <a:defRPr lang="en-US" sz="2400" dirty="0">
                <a:latin typeface="+mj-ea"/>
                <a:ea typeface="+mj-ea"/>
              </a:defRPr>
            </a:lvl1pPr>
          </a:lstStyle>
          <a:p>
            <a:pPr lvl="0" fontAlgn="base">
              <a:spcAft>
                <a:spcPct val="0"/>
              </a:spcAft>
            </a:pPr>
            <a:r>
              <a:rPr lang="ja-JP" altLang="en-US"/>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6" r:id="rId3"/>
    <p:sldLayoutId id="2147483675" r:id="rId4"/>
    <p:sldLayoutId id="2147483672"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a:t>
            </a:fld>
            <a:endParaRPr kumimoji="1" lang="ja-JP" altLang="en-US"/>
          </a:p>
        </p:txBody>
      </p:sp>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3.2 </a:t>
            </a:r>
            <a:r>
              <a:rPr lang="ja-JP" altLang="en-US">
                <a:latin typeface="+mn-ea"/>
                <a:ea typeface="+mn-ea"/>
              </a:rPr>
              <a:t>オープンデータ流サービス開発</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3.</a:t>
            </a:r>
            <a:r>
              <a:rPr lang="ja-JP" altLang="en-US" sz="1200">
                <a:latin typeface="+mn-ea"/>
                <a:ea typeface="+mn-ea"/>
              </a:rPr>
              <a:t>オープンデータの利活用</a:t>
            </a:r>
            <a:endParaRPr lang="ja-JP" altLang="en-US" sz="1200" dirty="0">
              <a:latin typeface="+mn-ea"/>
              <a:ea typeface="+mn-ea"/>
            </a:endParaRPr>
          </a:p>
        </p:txBody>
      </p:sp>
      <p:sp>
        <p:nvSpPr>
          <p:cNvPr id="9" name="正方形/長方形 8">
            <a:extLst>
              <a:ext uri="{FF2B5EF4-FFF2-40B4-BE49-F238E27FC236}">
                <a16:creationId xmlns:a16="http://schemas.microsoft.com/office/drawing/2014/main" id="{A30EBC00-D092-D340-8EC7-61A9BC914200}"/>
              </a:ext>
            </a:extLst>
          </p:cNvPr>
          <p:cNvSpPr/>
          <p:nvPr/>
        </p:nvSpPr>
        <p:spPr bwMode="auto">
          <a:xfrm>
            <a:off x="215901" y="836712"/>
            <a:ext cx="8748588" cy="873911"/>
          </a:xfrm>
          <a:prstGeom prst="rect">
            <a:avLst/>
          </a:prstGeom>
          <a:solidFill>
            <a:schemeClr val="accent4">
              <a:lumMod val="40000"/>
              <a:lumOff val="60000"/>
              <a:alpha val="46000"/>
            </a:schemeClr>
          </a:solidFill>
          <a:ln w="6350">
            <a:noFill/>
            <a:miter lim="800000"/>
            <a:headEnd/>
            <a:tailEnd/>
          </a:ln>
          <a:extLst/>
        </p:spPr>
        <p:txBody>
          <a:bodyPr wrap="square" rtlCol="0" anchor="ctr" anchorCtr="0"/>
          <a:lstStyle/>
          <a:p>
            <a:pPr>
              <a:lnSpc>
                <a:spcPct val="100000"/>
              </a:lnSpc>
            </a:pP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ただし、こうしたサービスは何もせずに生まれるわけではありません。公式／非公式な対話や共創の場が不可欠です</a:t>
            </a:r>
            <a:endParaRPr kumimoji="1" lang="en-US" altLang="ja-JP"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円/楕円 14">
            <a:extLst>
              <a:ext uri="{FF2B5EF4-FFF2-40B4-BE49-F238E27FC236}">
                <a16:creationId xmlns:a16="http://schemas.microsoft.com/office/drawing/2014/main" id="{B2124F09-CFCD-6B47-92A2-24DB0FECB5D6}"/>
              </a:ext>
            </a:extLst>
          </p:cNvPr>
          <p:cNvSpPr/>
          <p:nvPr/>
        </p:nvSpPr>
        <p:spPr>
          <a:xfrm>
            <a:off x="3779912" y="1700808"/>
            <a:ext cx="1368152" cy="1368152"/>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bg1"/>
                </a:solidFill>
              </a:rPr>
              <a:t>地域の課題</a:t>
            </a:r>
          </a:p>
        </p:txBody>
      </p:sp>
      <p:sp>
        <p:nvSpPr>
          <p:cNvPr id="16" name="右矢印 15">
            <a:extLst>
              <a:ext uri="{FF2B5EF4-FFF2-40B4-BE49-F238E27FC236}">
                <a16:creationId xmlns:a16="http://schemas.microsoft.com/office/drawing/2014/main" id="{52743AAD-C332-5241-91AB-F372C7AD0559}"/>
              </a:ext>
            </a:extLst>
          </p:cNvPr>
          <p:cNvSpPr/>
          <p:nvPr/>
        </p:nvSpPr>
        <p:spPr>
          <a:xfrm rot="5400000">
            <a:off x="4369160" y="5161565"/>
            <a:ext cx="296260" cy="271060"/>
          </a:xfrm>
          <a:prstGeom prst="rightArrow">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a:extLst>
              <a:ext uri="{FF2B5EF4-FFF2-40B4-BE49-F238E27FC236}">
                <a16:creationId xmlns:a16="http://schemas.microsoft.com/office/drawing/2014/main" id="{9C9A9058-33F9-6348-8F6C-C5F6300EE181}"/>
              </a:ext>
            </a:extLst>
          </p:cNvPr>
          <p:cNvSpPr/>
          <p:nvPr/>
        </p:nvSpPr>
        <p:spPr>
          <a:xfrm>
            <a:off x="2276557" y="4437112"/>
            <a:ext cx="970086" cy="936104"/>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sz="1400" b="1" dirty="0">
                <a:solidFill>
                  <a:schemeClr val="bg1"/>
                </a:solidFill>
              </a:rPr>
              <a:t>専門的な知見</a:t>
            </a:r>
          </a:p>
        </p:txBody>
      </p:sp>
      <p:sp>
        <p:nvSpPr>
          <p:cNvPr id="37" name="円/楕円 36">
            <a:extLst>
              <a:ext uri="{FF2B5EF4-FFF2-40B4-BE49-F238E27FC236}">
                <a16:creationId xmlns:a16="http://schemas.microsoft.com/office/drawing/2014/main" id="{F63F2242-AE92-1640-B420-5D81C338753D}"/>
              </a:ext>
            </a:extLst>
          </p:cNvPr>
          <p:cNvSpPr/>
          <p:nvPr/>
        </p:nvSpPr>
        <p:spPr>
          <a:xfrm>
            <a:off x="251520" y="3645024"/>
            <a:ext cx="1598275" cy="144896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a:solidFill>
                  <a:schemeClr val="bg1"/>
                </a:solidFill>
              </a:rPr>
              <a:t>行政</a:t>
            </a:r>
          </a:p>
        </p:txBody>
      </p:sp>
      <p:sp>
        <p:nvSpPr>
          <p:cNvPr id="40" name="右矢印 39">
            <a:extLst>
              <a:ext uri="{FF2B5EF4-FFF2-40B4-BE49-F238E27FC236}">
                <a16:creationId xmlns:a16="http://schemas.microsoft.com/office/drawing/2014/main" id="{43EE668D-FDDB-A64F-BF3F-430660D34C91}"/>
              </a:ext>
            </a:extLst>
          </p:cNvPr>
          <p:cNvSpPr/>
          <p:nvPr/>
        </p:nvSpPr>
        <p:spPr>
          <a:xfrm>
            <a:off x="2018258" y="4149080"/>
            <a:ext cx="1454943" cy="28803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円/楕円 45">
            <a:extLst>
              <a:ext uri="{FF2B5EF4-FFF2-40B4-BE49-F238E27FC236}">
                <a16:creationId xmlns:a16="http://schemas.microsoft.com/office/drawing/2014/main" id="{F858CC6F-B40C-B547-82B5-63668A55956F}"/>
              </a:ext>
            </a:extLst>
          </p:cNvPr>
          <p:cNvSpPr/>
          <p:nvPr/>
        </p:nvSpPr>
        <p:spPr>
          <a:xfrm>
            <a:off x="3491880" y="3356992"/>
            <a:ext cx="2036683" cy="1743748"/>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bg1"/>
                </a:solidFill>
              </a:rPr>
              <a:t>・タウンミーティング</a:t>
            </a:r>
            <a:endParaRPr kumimoji="1" lang="en-US" altLang="ja-JP" sz="1400" dirty="0">
              <a:solidFill>
                <a:schemeClr val="bg1"/>
              </a:solidFill>
            </a:endParaRPr>
          </a:p>
          <a:p>
            <a:pPr algn="ctr"/>
            <a:r>
              <a:rPr kumimoji="1" lang="ja-JP" altLang="en-US" sz="1400" dirty="0">
                <a:solidFill>
                  <a:schemeClr val="bg1"/>
                </a:solidFill>
              </a:rPr>
              <a:t>・ラウンドテーブル</a:t>
            </a:r>
            <a:endParaRPr kumimoji="1" lang="en-US" altLang="ja-JP" sz="1400" dirty="0">
              <a:solidFill>
                <a:schemeClr val="bg1"/>
              </a:solidFill>
            </a:endParaRPr>
          </a:p>
          <a:p>
            <a:pPr algn="ctr"/>
            <a:r>
              <a:rPr kumimoji="1" lang="ja-JP" altLang="en-US" sz="1400" dirty="0">
                <a:solidFill>
                  <a:schemeClr val="bg1"/>
                </a:solidFill>
              </a:rPr>
              <a:t>・アイデアソン</a:t>
            </a:r>
            <a:endParaRPr kumimoji="1" lang="en-US" altLang="ja-JP" sz="1400" dirty="0">
              <a:solidFill>
                <a:schemeClr val="bg1"/>
              </a:solidFill>
            </a:endParaRPr>
          </a:p>
          <a:p>
            <a:pPr algn="ctr"/>
            <a:r>
              <a:rPr kumimoji="1" lang="ja-JP" altLang="en-US" sz="1400" dirty="0">
                <a:solidFill>
                  <a:schemeClr val="bg1"/>
                </a:solidFill>
              </a:rPr>
              <a:t>・ハッカソン</a:t>
            </a:r>
          </a:p>
        </p:txBody>
      </p:sp>
      <p:sp>
        <p:nvSpPr>
          <p:cNvPr id="48" name="円/楕円 47">
            <a:extLst>
              <a:ext uri="{FF2B5EF4-FFF2-40B4-BE49-F238E27FC236}">
                <a16:creationId xmlns:a16="http://schemas.microsoft.com/office/drawing/2014/main" id="{85AF3A4C-4BAB-894A-94ED-71A55787DECD}"/>
              </a:ext>
            </a:extLst>
          </p:cNvPr>
          <p:cNvSpPr/>
          <p:nvPr/>
        </p:nvSpPr>
        <p:spPr>
          <a:xfrm>
            <a:off x="2267744" y="3212976"/>
            <a:ext cx="944581" cy="944581"/>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sz="1400" b="1" dirty="0">
                <a:solidFill>
                  <a:schemeClr val="bg1"/>
                </a:solidFill>
              </a:rPr>
              <a:t>オープンデータ</a:t>
            </a:r>
          </a:p>
        </p:txBody>
      </p:sp>
      <p:sp>
        <p:nvSpPr>
          <p:cNvPr id="44" name="円/楕円 43">
            <a:extLst>
              <a:ext uri="{FF2B5EF4-FFF2-40B4-BE49-F238E27FC236}">
                <a16:creationId xmlns:a16="http://schemas.microsoft.com/office/drawing/2014/main" id="{B2124F09-CFCD-6B47-92A2-24DB0FECB5D6}"/>
              </a:ext>
            </a:extLst>
          </p:cNvPr>
          <p:cNvSpPr/>
          <p:nvPr/>
        </p:nvSpPr>
        <p:spPr>
          <a:xfrm>
            <a:off x="3779912" y="5445224"/>
            <a:ext cx="1449978" cy="1368152"/>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bg1"/>
                </a:solidFill>
              </a:rPr>
              <a:t>市民協働によるサービス</a:t>
            </a:r>
          </a:p>
        </p:txBody>
      </p:sp>
      <p:sp>
        <p:nvSpPr>
          <p:cNvPr id="49" name="円/楕円 48">
            <a:extLst>
              <a:ext uri="{FF2B5EF4-FFF2-40B4-BE49-F238E27FC236}">
                <a16:creationId xmlns:a16="http://schemas.microsoft.com/office/drawing/2014/main" id="{F63F2242-AE92-1640-B420-5D81C338753D}"/>
              </a:ext>
            </a:extLst>
          </p:cNvPr>
          <p:cNvSpPr/>
          <p:nvPr/>
        </p:nvSpPr>
        <p:spPr>
          <a:xfrm>
            <a:off x="7260743" y="3573016"/>
            <a:ext cx="1544973" cy="143177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bg1"/>
                </a:solidFill>
              </a:rPr>
              <a:t>市民</a:t>
            </a:r>
            <a:endParaRPr kumimoji="1" lang="en-US" altLang="ja-JP" sz="1600" dirty="0">
              <a:solidFill>
                <a:schemeClr val="bg1"/>
              </a:solidFill>
            </a:endParaRPr>
          </a:p>
          <a:p>
            <a:pPr algn="ctr"/>
            <a:r>
              <a:rPr kumimoji="1" lang="ja-JP" altLang="en-US" sz="1600" dirty="0">
                <a:solidFill>
                  <a:schemeClr val="bg1"/>
                </a:solidFill>
              </a:rPr>
              <a:t>・生活者</a:t>
            </a:r>
            <a:endParaRPr kumimoji="1" lang="en-US" altLang="ja-JP" sz="1600" dirty="0">
              <a:solidFill>
                <a:schemeClr val="bg1"/>
              </a:solidFill>
            </a:endParaRPr>
          </a:p>
          <a:p>
            <a:pPr algn="ctr"/>
            <a:r>
              <a:rPr kumimoji="1" lang="ja-JP" altLang="en-US" sz="1600" dirty="0">
                <a:solidFill>
                  <a:schemeClr val="bg1"/>
                </a:solidFill>
              </a:rPr>
              <a:t>・エンジニア</a:t>
            </a:r>
            <a:endParaRPr kumimoji="1" lang="en-US" altLang="ja-JP" sz="1600" dirty="0">
              <a:solidFill>
                <a:schemeClr val="bg1"/>
              </a:solidFill>
            </a:endParaRPr>
          </a:p>
          <a:p>
            <a:pPr algn="ctr"/>
            <a:r>
              <a:rPr kumimoji="1" lang="ja-JP" altLang="en-US" sz="1600" dirty="0">
                <a:solidFill>
                  <a:schemeClr val="bg1"/>
                </a:solidFill>
              </a:rPr>
              <a:t>・デザイナ</a:t>
            </a:r>
          </a:p>
        </p:txBody>
      </p:sp>
      <p:sp>
        <p:nvSpPr>
          <p:cNvPr id="50" name="円/楕円 49">
            <a:extLst>
              <a:ext uri="{FF2B5EF4-FFF2-40B4-BE49-F238E27FC236}">
                <a16:creationId xmlns:a16="http://schemas.microsoft.com/office/drawing/2014/main" id="{85AF3A4C-4BAB-894A-94ED-71A55787DECD}"/>
              </a:ext>
            </a:extLst>
          </p:cNvPr>
          <p:cNvSpPr/>
          <p:nvPr/>
        </p:nvSpPr>
        <p:spPr>
          <a:xfrm>
            <a:off x="5868144" y="3204499"/>
            <a:ext cx="944581" cy="944581"/>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sz="1400" b="1" dirty="0">
                <a:solidFill>
                  <a:schemeClr val="bg1"/>
                </a:solidFill>
              </a:rPr>
              <a:t>生活者感覚やアイデア</a:t>
            </a:r>
          </a:p>
        </p:txBody>
      </p:sp>
      <p:sp>
        <p:nvSpPr>
          <p:cNvPr id="52" name="円/楕円 51">
            <a:extLst>
              <a:ext uri="{FF2B5EF4-FFF2-40B4-BE49-F238E27FC236}">
                <a16:creationId xmlns:a16="http://schemas.microsoft.com/office/drawing/2014/main" id="{85AF3A4C-4BAB-894A-94ED-71A55787DECD}"/>
              </a:ext>
            </a:extLst>
          </p:cNvPr>
          <p:cNvSpPr/>
          <p:nvPr/>
        </p:nvSpPr>
        <p:spPr>
          <a:xfrm>
            <a:off x="5868144" y="4437112"/>
            <a:ext cx="944581" cy="944581"/>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sz="1400" b="1" dirty="0">
                <a:solidFill>
                  <a:schemeClr val="bg1"/>
                </a:solidFill>
              </a:rPr>
              <a:t>一般的なテクノロジー</a:t>
            </a:r>
          </a:p>
        </p:txBody>
      </p:sp>
      <p:sp>
        <p:nvSpPr>
          <p:cNvPr id="55" name="右矢印 54">
            <a:extLst>
              <a:ext uri="{FF2B5EF4-FFF2-40B4-BE49-F238E27FC236}">
                <a16:creationId xmlns:a16="http://schemas.microsoft.com/office/drawing/2014/main" id="{52743AAD-C332-5241-91AB-F372C7AD0559}"/>
              </a:ext>
            </a:extLst>
          </p:cNvPr>
          <p:cNvSpPr/>
          <p:nvPr/>
        </p:nvSpPr>
        <p:spPr>
          <a:xfrm rot="5400000">
            <a:off x="4396299" y="3117615"/>
            <a:ext cx="233167" cy="279874"/>
          </a:xfrm>
          <a:prstGeom prst="rightArrow">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右矢印 55">
            <a:extLst>
              <a:ext uri="{FF2B5EF4-FFF2-40B4-BE49-F238E27FC236}">
                <a16:creationId xmlns:a16="http://schemas.microsoft.com/office/drawing/2014/main" id="{43EE668D-FDDB-A64F-BF3F-430660D34C91}"/>
              </a:ext>
            </a:extLst>
          </p:cNvPr>
          <p:cNvSpPr/>
          <p:nvPr/>
        </p:nvSpPr>
        <p:spPr>
          <a:xfrm rot="10800000">
            <a:off x="5659671" y="4149079"/>
            <a:ext cx="1454943" cy="28803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50055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2</a:t>
            </a:fld>
            <a:endParaRPr kumimoji="1" lang="ja-JP" altLang="en-US"/>
          </a:p>
        </p:txBody>
      </p:sp>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4.1 </a:t>
            </a:r>
            <a:r>
              <a:rPr lang="ja-JP" altLang="en-US">
                <a:latin typeface="+mn-ea"/>
                <a:ea typeface="+mn-ea"/>
              </a:rPr>
              <a:t>日本政府のオープンデータ</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a:latin typeface="+mn-ea"/>
                <a:ea typeface="+mn-ea"/>
              </a:rPr>
              <a:t>４</a:t>
            </a:r>
            <a:r>
              <a:rPr lang="en-US" altLang="ja-JP" sz="1200" dirty="0">
                <a:latin typeface="+mn-ea"/>
                <a:ea typeface="+mn-ea"/>
              </a:rPr>
              <a:t>.</a:t>
            </a:r>
            <a:r>
              <a:rPr lang="ja-JP" altLang="en-US" sz="1200">
                <a:latin typeface="+mn-ea"/>
                <a:ea typeface="+mn-ea"/>
              </a:rPr>
              <a:t>オープンデータの実例</a:t>
            </a:r>
            <a:endParaRPr lang="ja-JP" altLang="en-US" sz="1200" dirty="0">
              <a:latin typeface="+mn-ea"/>
              <a:ea typeface="+mn-ea"/>
            </a:endParaRPr>
          </a:p>
        </p:txBody>
      </p:sp>
      <p:sp>
        <p:nvSpPr>
          <p:cNvPr id="9" name="正方形/長方形 8">
            <a:extLst>
              <a:ext uri="{FF2B5EF4-FFF2-40B4-BE49-F238E27FC236}">
                <a16:creationId xmlns:a16="http://schemas.microsoft.com/office/drawing/2014/main" id="{A30EBC00-D092-D340-8EC7-61A9BC914200}"/>
              </a:ext>
            </a:extLst>
          </p:cNvPr>
          <p:cNvSpPr/>
          <p:nvPr/>
        </p:nvSpPr>
        <p:spPr bwMode="auto">
          <a:xfrm>
            <a:off x="215901" y="836712"/>
            <a:ext cx="8748588" cy="873911"/>
          </a:xfrm>
          <a:prstGeom prst="rect">
            <a:avLst/>
          </a:prstGeom>
          <a:solidFill>
            <a:schemeClr val="accent4">
              <a:lumMod val="40000"/>
              <a:lumOff val="60000"/>
              <a:alpha val="46000"/>
            </a:schemeClr>
          </a:solidFill>
          <a:ln w="6350">
            <a:noFill/>
            <a:miter lim="800000"/>
            <a:headEnd/>
            <a:tailEnd/>
          </a:ln>
          <a:extLst/>
        </p:spPr>
        <p:txBody>
          <a:bodyPr wrap="square" rtlCol="0" anchor="ctr" anchorCtr="0"/>
          <a:lstStyle/>
          <a:p>
            <a:pPr>
              <a:lnSpc>
                <a:spcPct val="100000"/>
              </a:lnSpc>
            </a:pP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省庁のホームページには全て政府標準利用規約</a:t>
            </a:r>
            <a:r>
              <a:rPr kumimoji="1" lang="en-US" altLang="ja-JP"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2.0</a:t>
            </a: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が適用されており</a:t>
            </a:r>
            <a:r>
              <a:rPr kumimoji="1" lang="en-US" altLang="ja-JP"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CC BY 4.0</a:t>
            </a: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と互換性のあるオープンデータとなっています</a:t>
            </a:r>
          </a:p>
        </p:txBody>
      </p:sp>
      <p:sp>
        <p:nvSpPr>
          <p:cNvPr id="13" name="テキスト ボックス 12">
            <a:extLst>
              <a:ext uri="{FF2B5EF4-FFF2-40B4-BE49-F238E27FC236}">
                <a16:creationId xmlns:a16="http://schemas.microsoft.com/office/drawing/2014/main" id="{FDB04A57-5E12-0B4A-A9ED-E9D9256A68CB}"/>
              </a:ext>
            </a:extLst>
          </p:cNvPr>
          <p:cNvSpPr txBox="1"/>
          <p:nvPr/>
        </p:nvSpPr>
        <p:spPr>
          <a:xfrm>
            <a:off x="539552" y="6161519"/>
            <a:ext cx="4248472" cy="461665"/>
          </a:xfrm>
          <a:prstGeom prst="rect">
            <a:avLst/>
          </a:prstGeom>
          <a:noFill/>
        </p:spPr>
        <p:txBody>
          <a:bodyPr wrap="square" rtlCol="0">
            <a:spAutoFit/>
          </a:bodyPr>
          <a:lstStyle/>
          <a:p>
            <a:r>
              <a:rPr kumimoji="1" lang="en-US" altLang="ja-JP" sz="1200" dirty="0"/>
              <a:t>http://www.soumu.go.jp/menu_kyotsuu/policy/tyosaku.html#tyosakuken</a:t>
            </a:r>
            <a:endParaRPr kumimoji="1" lang="ja-JP" altLang="en-US" sz="1200" dirty="0"/>
          </a:p>
        </p:txBody>
      </p:sp>
      <p:pic>
        <p:nvPicPr>
          <p:cNvPr id="3" name="図 2"/>
          <p:cNvPicPr>
            <a:picLocks noChangeAspect="1"/>
          </p:cNvPicPr>
          <p:nvPr/>
        </p:nvPicPr>
        <p:blipFill>
          <a:blip r:embed="rId3"/>
          <a:stretch>
            <a:fillRect/>
          </a:stretch>
        </p:blipFill>
        <p:spPr>
          <a:xfrm>
            <a:off x="251520" y="1826694"/>
            <a:ext cx="4824536" cy="2269022"/>
          </a:xfrm>
          <a:prstGeom prst="rect">
            <a:avLst/>
          </a:prstGeom>
        </p:spPr>
      </p:pic>
      <p:sp>
        <p:nvSpPr>
          <p:cNvPr id="12" name="テキスト ボックス 11">
            <a:extLst>
              <a:ext uri="{FF2B5EF4-FFF2-40B4-BE49-F238E27FC236}">
                <a16:creationId xmlns:a16="http://schemas.microsoft.com/office/drawing/2014/main" id="{FDB04A57-5E12-0B4A-A9ED-E9D9256A68CB}"/>
              </a:ext>
            </a:extLst>
          </p:cNvPr>
          <p:cNvSpPr txBox="1"/>
          <p:nvPr/>
        </p:nvSpPr>
        <p:spPr>
          <a:xfrm>
            <a:off x="568936" y="4211787"/>
            <a:ext cx="4248472" cy="276999"/>
          </a:xfrm>
          <a:prstGeom prst="rect">
            <a:avLst/>
          </a:prstGeom>
          <a:noFill/>
        </p:spPr>
        <p:txBody>
          <a:bodyPr wrap="square" rtlCol="0">
            <a:spAutoFit/>
          </a:bodyPr>
          <a:lstStyle/>
          <a:p>
            <a:r>
              <a:rPr kumimoji="1" lang="en-US" altLang="ja-JP" sz="1200" dirty="0"/>
              <a:t>http://www.soumu.go.jp/</a:t>
            </a:r>
            <a:endParaRPr kumimoji="1" lang="ja-JP" altLang="en-US" sz="1200" dirty="0"/>
          </a:p>
        </p:txBody>
      </p:sp>
      <p:pic>
        <p:nvPicPr>
          <p:cNvPr id="5" name="図 4"/>
          <p:cNvPicPr>
            <a:picLocks noChangeAspect="1"/>
          </p:cNvPicPr>
          <p:nvPr/>
        </p:nvPicPr>
        <p:blipFill>
          <a:blip r:embed="rId4"/>
          <a:stretch>
            <a:fillRect/>
          </a:stretch>
        </p:blipFill>
        <p:spPr>
          <a:xfrm>
            <a:off x="17512" y="4527082"/>
            <a:ext cx="5980952" cy="1561905"/>
          </a:xfrm>
          <a:prstGeom prst="rect">
            <a:avLst/>
          </a:prstGeom>
        </p:spPr>
      </p:pic>
      <p:pic>
        <p:nvPicPr>
          <p:cNvPr id="4" name="図 3"/>
          <p:cNvPicPr>
            <a:picLocks noChangeAspect="1"/>
          </p:cNvPicPr>
          <p:nvPr/>
        </p:nvPicPr>
        <p:blipFill>
          <a:blip r:embed="rId5"/>
          <a:stretch>
            <a:fillRect/>
          </a:stretch>
        </p:blipFill>
        <p:spPr>
          <a:xfrm>
            <a:off x="5986213" y="1676299"/>
            <a:ext cx="2647619" cy="5047619"/>
          </a:xfrm>
          <a:prstGeom prst="rect">
            <a:avLst/>
          </a:prstGeom>
        </p:spPr>
      </p:pic>
    </p:spTree>
    <p:extLst>
      <p:ext uri="{BB962C8B-B14F-4D97-AF65-F5344CB8AC3E}">
        <p14:creationId xmlns:p14="http://schemas.microsoft.com/office/powerpoint/2010/main" val="1289587898"/>
      </p:ext>
    </p:extLst>
  </p:cSld>
  <p:clrMapOvr>
    <a:masterClrMapping/>
  </p:clrMapOvr>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2748</TotalTime>
  <Words>271</Words>
  <Application>Microsoft Office PowerPoint</Application>
  <PresentationFormat>画面に合わせる (4:3)</PresentationFormat>
  <Paragraphs>37</Paragraphs>
  <Slides>2</Slides>
  <Notes>2</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Meiryo UI</vt:lpstr>
      <vt:lpstr>游ゴシック</vt:lpstr>
      <vt:lpstr>Arial</vt:lpstr>
      <vt:lpstr>Office テーマ</vt:lpstr>
      <vt:lpstr>3.2 オープンデータ流サービス開発</vt:lpstr>
      <vt:lpstr>4.1 日本政府のオープンデータ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オープンデータリーダ育成研修</dc:title>
  <dc:subject/>
  <dc:creator>Shu Higashi</dc:creator>
  <cp:keywords/>
  <dc:description/>
  <cp:lastModifiedBy>Higashi Shu</cp:lastModifiedBy>
  <cp:revision>843</cp:revision>
  <cp:lastPrinted>2018-10-25T03:12:10Z</cp:lastPrinted>
  <dcterms:created xsi:type="dcterms:W3CDTF">2018-08-15T08:39:21Z</dcterms:created>
  <dcterms:modified xsi:type="dcterms:W3CDTF">2018-11-06T02:26:10Z</dcterms:modified>
  <cp:category/>
</cp:coreProperties>
</file>