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60" r:id="rId2"/>
    <p:sldId id="285" r:id="rId3"/>
    <p:sldId id="286" r:id="rId4"/>
    <p:sldId id="287" r:id="rId5"/>
    <p:sldId id="288" r:id="rId6"/>
    <p:sldId id="289" r:id="rId7"/>
    <p:sldId id="358" r:id="rId8"/>
    <p:sldId id="290" r:id="rId9"/>
    <p:sldId id="291" r:id="rId10"/>
    <p:sldId id="292" r:id="rId11"/>
    <p:sldId id="293" r:id="rId12"/>
    <p:sldId id="294" r:id="rId13"/>
    <p:sldId id="349" r:id="rId14"/>
    <p:sldId id="36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DCE6F2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6" autoAdjust="0"/>
    <p:restoredTop sz="69863" autoAdjust="0"/>
  </p:normalViewPr>
  <p:slideViewPr>
    <p:cSldViewPr>
      <p:cViewPr varScale="1">
        <p:scale>
          <a:sx n="80" d="100"/>
          <a:sy n="80" d="100"/>
        </p:scale>
        <p:origin x="2574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336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FFD8529-5692-A04D-B911-4EDAFD5F71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3A0030A-6AB3-1047-A47B-9D3B8D59F6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BB65B-F59C-144D-BB4D-48D46BD09914}" type="datetimeFigureOut">
              <a:rPr kumimoji="1" lang="ja-JP" altLang="en-US" smtClean="0"/>
              <a:t>2018/10/25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517413A-5FE7-294C-A765-C6D24B0F29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957B39F-2E8B-624D-B776-136F662BDC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F0644-6DF8-E747-8C4B-C89A5E4A6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373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2018/10/25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1pPr>
    <a:lvl2pPr marL="4572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2pPr>
    <a:lvl3pPr marL="9144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3pPr>
    <a:lvl4pPr marL="13716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4pPr>
    <a:lvl5pPr marL="18288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712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057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4623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94121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8058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37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435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537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8002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0758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811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385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9389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913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+mj-ea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76D350-2C90-0642-8ADD-501F55C6F3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7088" y="1989138"/>
            <a:ext cx="3816350" cy="647700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74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7554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+mj-ea"/>
                <a:ea typeface="+mj-ea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6" r:id="rId3"/>
    <p:sldLayoutId id="2147483675" r:id="rId4"/>
    <p:sldLayoutId id="2147483672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es-opendata/odpkg-docker" TargetMode="External"/><Relationship Id="rId7" Type="http://schemas.openxmlformats.org/officeDocument/2006/relationships/hyperlink" Target="http://www.vled.or.jp/results/tools-rev10_fix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github.com/ckan/ckan" TargetMode="External"/><Relationship Id="rId5" Type="http://schemas.openxmlformats.org/officeDocument/2006/relationships/hyperlink" Target="https://github.com/nes-opendata/odpkg-dashboard" TargetMode="External"/><Relationship Id="rId4" Type="http://schemas.openxmlformats.org/officeDocument/2006/relationships/hyperlink" Target="https://github.com/isit-public/odpkg-docker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de4japan.org/" TargetMode="External"/><Relationship Id="rId3" Type="http://schemas.openxmlformats.org/officeDocument/2006/relationships/hyperlink" Target="https://cio.go.jp/policy-opendata" TargetMode="External"/><Relationship Id="rId7" Type="http://schemas.openxmlformats.org/officeDocument/2006/relationships/hyperlink" Target="http://okfn.jp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j-lis.go.jp/rdd/opendata/opendata1.html" TargetMode="External"/><Relationship Id="rId11" Type="http://schemas.openxmlformats.org/officeDocument/2006/relationships/hyperlink" Target="http://odc.bodik.jp/" TargetMode="External"/><Relationship Id="rId5" Type="http://schemas.openxmlformats.org/officeDocument/2006/relationships/hyperlink" Target="http://www.vled.or.jp/" TargetMode="External"/><Relationship Id="rId10" Type="http://schemas.openxmlformats.org/officeDocument/2006/relationships/hyperlink" Target="http://www.iii.u-tokyo.ac.jp/research/180308utodc" TargetMode="External"/><Relationship Id="rId4" Type="http://schemas.openxmlformats.org/officeDocument/2006/relationships/hyperlink" Target="http://www.soumu.go.jp/menu_seisaku/ictseisaku/ictriyou/opendata/" TargetMode="External"/><Relationship Id="rId9" Type="http://schemas.openxmlformats.org/officeDocument/2006/relationships/hyperlink" Target="http://linkedopendata.jp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jma.go.jp/jma/menu/arcdata.html" TargetMode="External"/><Relationship Id="rId3" Type="http://schemas.openxmlformats.org/officeDocument/2006/relationships/hyperlink" Target="http://www.data.go.jp/" TargetMode="External"/><Relationship Id="rId7" Type="http://schemas.openxmlformats.org/officeDocument/2006/relationships/hyperlink" Target="https://opendata.resas-portal.go.jp/" TargetMode="External"/><Relationship Id="rId12" Type="http://schemas.openxmlformats.org/officeDocument/2006/relationships/hyperlink" Target="https://odm.bodik.jp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esas.go.jp/" TargetMode="External"/><Relationship Id="rId11" Type="http://schemas.openxmlformats.org/officeDocument/2006/relationships/hyperlink" Target="https://www.geospatial.jp/gp_front/" TargetMode="External"/><Relationship Id="rId5" Type="http://schemas.openxmlformats.org/officeDocument/2006/relationships/hyperlink" Target="http://nlftp.mlit.go.jp/ksj/" TargetMode="External"/><Relationship Id="rId10" Type="http://schemas.openxmlformats.org/officeDocument/2006/relationships/hyperlink" Target="https://docs.google.com/spreadsheets/d/1Ui3MLnst8dyEkEl2RgF2FYvje6EBOQASCT8yZOUq-o8/edit#gid=0" TargetMode="External"/><Relationship Id="rId4" Type="http://schemas.openxmlformats.org/officeDocument/2006/relationships/hyperlink" Target="https://www.e-stat.go.jp/" TargetMode="External"/><Relationship Id="rId9" Type="http://schemas.openxmlformats.org/officeDocument/2006/relationships/hyperlink" Target="https://hojin-info.go.jp/hojin/TopPag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dc.bodik.jp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Ui3MLnst8dyEkEl2RgF2FYvje6EBOQASCT8yZOUq-o8/edit#gid=0" TargetMode="External"/><Relationship Id="rId7" Type="http://schemas.openxmlformats.org/officeDocument/2006/relationships/hyperlink" Target="https://cio.go.jp/sites/default/files/uploads/documents/opendata_lg_enquete_201612.xls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itdashboard.go.jp/Statistics/autonomy#100" TargetMode="External"/><Relationship Id="rId5" Type="http://schemas.openxmlformats.org/officeDocument/2006/relationships/hyperlink" Target="https://cio.go.jp/sites/default/files/uploads/documents/opendata_lg_map_20180430.pptx" TargetMode="External"/><Relationship Id="rId4" Type="http://schemas.openxmlformats.org/officeDocument/2006/relationships/hyperlink" Target="https://cio.go.jp/sites/default/files/uploads/documents/opendata_lg_list_20180430.xlsx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led.or.jp/results/OpenDataApplicationGuide-fix.pdf" TargetMode="External"/><Relationship Id="rId3" Type="http://schemas.openxmlformats.org/officeDocument/2006/relationships/hyperlink" Target="https://cio.go.jp/sites/default/files/uploads/documents/opendata_guideline.docx" TargetMode="External"/><Relationship Id="rId7" Type="http://schemas.openxmlformats.org/officeDocument/2006/relationships/hyperlink" Target="http://www.vled.or.jp/results/OpenDataGuide_v21_fix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io.go.jp/sites/default/files/uploads/documents/opendata_kanitebikisyo.pptx" TargetMode="External"/><Relationship Id="rId5" Type="http://schemas.openxmlformats.org/officeDocument/2006/relationships/hyperlink" Target="https://cio.go.jp/sites/default/files/uploads/documents/opendata_tebikisyo.pptx" TargetMode="External"/><Relationship Id="rId4" Type="http://schemas.openxmlformats.org/officeDocument/2006/relationships/hyperlink" Target="https://cio.go.jp/sites/default/files/uploads/documents/opendata_guideline_gaiyou.pptx" TargetMode="External"/><Relationship Id="rId9" Type="http://schemas.openxmlformats.org/officeDocument/2006/relationships/hyperlink" Target="https://www.j-lis.go.jp/data/open/cnt/3/1504/1/guide.pdf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endata500.com/" TargetMode="External"/><Relationship Id="rId13" Type="http://schemas.openxmlformats.org/officeDocument/2006/relationships/hyperlink" Target="http://www.opendata500.com/kr/" TargetMode="External"/><Relationship Id="rId3" Type="http://schemas.openxmlformats.org/officeDocument/2006/relationships/hyperlink" Target="https://cio.go.jp/opendata100" TargetMode="External"/><Relationship Id="rId7" Type="http://schemas.openxmlformats.org/officeDocument/2006/relationships/hyperlink" Target="http://www.vled.or.jp/results/LocalGov_DataUtilizingCases_20160401.pptx" TargetMode="External"/><Relationship Id="rId12" Type="http://schemas.openxmlformats.org/officeDocument/2006/relationships/hyperlink" Target="http://italy.opendata500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vled.or.jp/results/opendata_business_usecases_list.xlsx" TargetMode="External"/><Relationship Id="rId11" Type="http://schemas.openxmlformats.org/officeDocument/2006/relationships/hyperlink" Target="http://www.opendata500.com/us/" TargetMode="External"/><Relationship Id="rId5" Type="http://schemas.openxmlformats.org/officeDocument/2006/relationships/hyperlink" Target="http://www.vled.or.jp/results/opendata_business_usecases.pdf" TargetMode="External"/><Relationship Id="rId10" Type="http://schemas.openxmlformats.org/officeDocument/2006/relationships/hyperlink" Target="http://www.opendata500.com/mx/" TargetMode="External"/><Relationship Id="rId4" Type="http://schemas.openxmlformats.org/officeDocument/2006/relationships/hyperlink" Target="https://cio.go.jp/sites/default/files/uploads/documents/od100_cases_all.pdf" TargetMode="External"/><Relationship Id="rId9" Type="http://schemas.openxmlformats.org/officeDocument/2006/relationships/hyperlink" Target="http://www.opendata500.com/au/" TargetMode="External"/><Relationship Id="rId14" Type="http://schemas.openxmlformats.org/officeDocument/2006/relationships/hyperlink" Target="http://canada.opendata500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io.go.jp/sites/default/files/uploads/documents/opendata-dendoushi_ichiran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kantei.go.jp/jp/singi/it2/senmon_bunka/data_ryutsuseibi/kanminrt_dai3/gijisidai.html" TargetMode="External"/><Relationship Id="rId4" Type="http://schemas.openxmlformats.org/officeDocument/2006/relationships/hyperlink" Target="http://www.kantei.go.jp/jp/singi/it2/senmon_bunka/data_ryutsuseibi/kanminrt_dai2/gijisidai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io.go.jp/sites/default/files/uploads/documents/opendata-dendoushi_ichiran.pptx" TargetMode="External"/><Relationship Id="rId7" Type="http://schemas.openxmlformats.org/officeDocument/2006/relationships/hyperlink" Target="http://www.applic.or.jp/ictadvise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soumu.go.jp/main_content/000555311.pdf" TargetMode="External"/><Relationship Id="rId5" Type="http://schemas.openxmlformats.org/officeDocument/2006/relationships/hyperlink" Target="http://www.soumu.go.jp/main_content/000555310.pdf" TargetMode="External"/><Relationship Id="rId4" Type="http://schemas.openxmlformats.org/officeDocument/2006/relationships/hyperlink" Target="https://cio.go.jp/sites/default/files/uploads/documents/opendata-dendoushi_sheet.xls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?lang=ja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kantei.go.jp/jp/singi/it2/densi/kettei/gl2_betten_1.pdf" TargetMode="External"/><Relationship Id="rId5" Type="http://schemas.openxmlformats.org/officeDocument/2006/relationships/hyperlink" Target="https://creativecommons.org/licenses/by/2.1/jp/" TargetMode="External"/><Relationship Id="rId4" Type="http://schemas.openxmlformats.org/officeDocument/2006/relationships/hyperlink" Target="https://creativecommons.org/licenses/by/4.0/legalcode.ja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cio.go.jp/sites/default/files/uploads/documents/xxxxxx_cultural_property.xlsx" TargetMode="External"/><Relationship Id="rId13" Type="http://schemas.openxmlformats.org/officeDocument/2006/relationships/hyperlink" Target="https://cio.go.jp/sites/default/files/uploads/documents/xxxxxx_fire_hydrant.xlsx" TargetMode="External"/><Relationship Id="rId18" Type="http://schemas.openxmlformats.org/officeDocument/2006/relationships/hyperlink" Target="https://cio.go.jp/sites/default/files/uploads/documents/xxxxxx_open_data_list.xlsx" TargetMode="External"/><Relationship Id="rId3" Type="http://schemas.openxmlformats.org/officeDocument/2006/relationships/hyperlink" Target="https://cio.go.jp/sites/default/files/uploads/documents/opendata_suisyou_dataset.pptx" TargetMode="External"/><Relationship Id="rId7" Type="http://schemas.openxmlformats.org/officeDocument/2006/relationships/hyperlink" Target="https://cio.go.jp/sites/default/files/uploads/documents/xxxxxx_hospital.xlsx" TargetMode="External"/><Relationship Id="rId12" Type="http://schemas.openxmlformats.org/officeDocument/2006/relationships/hyperlink" Target="https://cio.go.jp/sites/default/files/uploads/documents/xxxxxx_public_toilet.xlsx" TargetMode="External"/><Relationship Id="rId17" Type="http://schemas.openxmlformats.org/officeDocument/2006/relationships/hyperlink" Target="https://cio.go.jp/sites/default/files/uploads/documents/xxxxxx_preschool.xlsx" TargetMode="External"/><Relationship Id="rId2" Type="http://schemas.openxmlformats.org/officeDocument/2006/relationships/notesSlide" Target="../notesSlides/notesSlide9.xml"/><Relationship Id="rId16" Type="http://schemas.openxmlformats.org/officeDocument/2006/relationships/hyperlink" Target="https://cio.go.jp/sites/default/files/uploads/documents/xxxxxx_public_facility.xlsx" TargetMode="External"/><Relationship Id="rId20" Type="http://schemas.openxmlformats.org/officeDocument/2006/relationships/hyperlink" Target="https://imi.go.jp/goi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io.go.jp/sites/default/files/uploads/documents/xxxxxx_care_service.xlsx" TargetMode="External"/><Relationship Id="rId11" Type="http://schemas.openxmlformats.org/officeDocument/2006/relationships/hyperlink" Target="https://cio.go.jp/sites/default/files/uploads/documents/xxxxxx_public_wireless_lan.xlsx" TargetMode="External"/><Relationship Id="rId5" Type="http://schemas.openxmlformats.org/officeDocument/2006/relationships/hyperlink" Target="https://cio.go.jp/sites/default/files/uploads/documents/xxxxxx_aed.xlsx" TargetMode="External"/><Relationship Id="rId15" Type="http://schemas.openxmlformats.org/officeDocument/2006/relationships/hyperlink" Target="https://cio.go.jp/sites/default/files/uploads/documents/xxxxxx_population_yyyymmdd.xlsx" TargetMode="External"/><Relationship Id="rId10" Type="http://schemas.openxmlformats.org/officeDocument/2006/relationships/hyperlink" Target="https://cio.go.jp/sites/default/files/uploads/documents/xxxxxx_event.xlsx" TargetMode="External"/><Relationship Id="rId19" Type="http://schemas.openxmlformats.org/officeDocument/2006/relationships/hyperlink" Target="https://cio.go.jp/sites/default/files/uploads/documents/opendata_suisyou_dataset_appli.pptx" TargetMode="External"/><Relationship Id="rId4" Type="http://schemas.openxmlformats.org/officeDocument/2006/relationships/hyperlink" Target="https://cio.go.jp/sites/default/files/uploads/documents/opendata_suisyou_dataset_teigisyo.xlsx" TargetMode="External"/><Relationship Id="rId9" Type="http://schemas.openxmlformats.org/officeDocument/2006/relationships/hyperlink" Target="https://cio.go.jp/sites/default/files/uploads/documents/xxxxxx_tourism.xlsx" TargetMode="External"/><Relationship Id="rId14" Type="http://schemas.openxmlformats.org/officeDocument/2006/relationships/hyperlink" Target="https://cio.go.jp/sites/default/files/uploads/documents/xxxxxx_evacuation_space.xls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sz="2800">
                <a:latin typeface="+mj-lt"/>
              </a:rPr>
              <a:t>オープンデータリーダ育成研修</a:t>
            </a:r>
            <a:endParaRPr kumimoji="1" lang="ja-JP" altLang="en-US" sz="2800" dirty="0">
              <a:latin typeface="+mj-lt"/>
            </a:endParaRP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>
                <a:latin typeface="+mj-lt"/>
              </a:rPr>
              <a:t>資料集</a:t>
            </a:r>
            <a:endParaRPr kumimoji="1" lang="ja-JP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2948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地方公共団体向けオープンデータパッケージ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地方公共団体向けオープンデータパッケージ（カタログサイト＋ダッシュボード）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2017/5/1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地方公共団体向けオープンデータパッケージ（カタログサイト＋ダッシュボード）</a:t>
            </a:r>
            <a:r>
              <a:rPr lang="ja-JP" altLang="en-US" sz="1600"/>
              <a:t>（公益財団法人九州先端科学技術研究所）</a:t>
            </a: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地方公共団体向けダッシュボード（内閣官房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2017/5/1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地方公共団体向けダッシュボード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en" altLang="ja-JP" sz="1600" dirty="0"/>
              <a:t>CKAN</a:t>
            </a:r>
            <a:r>
              <a:rPr lang="ja-JP" altLang="en" sz="1600"/>
              <a:t>（</a:t>
            </a:r>
            <a:r>
              <a:rPr lang="en" altLang="ja-JP" sz="1600" dirty="0"/>
              <a:t>Open Knowledge International and contributors</a:t>
            </a:r>
            <a:r>
              <a:rPr lang="ja-JP" altLang="en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CKAN</a:t>
            </a:r>
            <a:endParaRPr lang="en" altLang="ja-JP" sz="1600" dirty="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データの公開・利活用に関するツール集（一般社団法人オープン＆ビッグデータ活用・地方創生推進機構 、</a:t>
            </a:r>
            <a:r>
              <a:rPr lang="en-US" altLang="ja-JP" sz="1600" dirty="0"/>
              <a:t>2016/6/22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データの公開・利活用に関するツール集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ツール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37362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政府の支援組織</a:t>
            </a:r>
            <a:endParaRPr lang="en-US" altLang="ja-JP" sz="1600" dirty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政府</a:t>
            </a:r>
            <a:r>
              <a:rPr lang="en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CIO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ポータル 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総務省 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オープンデータ戦略の推進</a:t>
            </a:r>
            <a:r>
              <a:rPr lang="ja-JP" altLang="en-US" sz="1600"/>
              <a:t>（総務省）</a:t>
            </a:r>
          </a:p>
          <a:p>
            <a:pPr fontAlgn="base">
              <a:lnSpc>
                <a:spcPct val="150000"/>
              </a:lnSpc>
            </a:pPr>
            <a:endParaRPr lang="en-US" altLang="ja-JP" sz="1600" dirty="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民間の支援組織</a:t>
            </a:r>
            <a:endParaRPr lang="en-US" altLang="ja-JP" sz="1600" dirty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一般社団法人オープン＆ビッグデータ活用・地方創生推進機構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地方公共団体情報システム機</a:t>
            </a: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構</a:t>
            </a:r>
            <a:endParaRPr lang="ja-JP" altLang="en-US" sz="1600"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一般社団法人オープン・ナレッジ・ファウンデーション・ジャパン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一般社団法人コード・フォー・ジャパン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特定非営利活動法人リンクト・オープン・データ・イニシアティブ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東京大学情報学環 オープンデータセンター</a:t>
            </a:r>
            <a:r>
              <a:rPr lang="ja-JP" altLang="en-US" sz="1600"/>
              <a:t>（東京大学）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BODIK</a:t>
            </a:r>
            <a:r>
              <a:rPr lang="ja-JP" altLang="en-US" sz="1600" u="sng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オープンデータセンター</a:t>
            </a:r>
            <a:r>
              <a:rPr lang="ja-JP" altLang="en-US" sz="1600"/>
              <a:t>（公益財団法人九州先端科学技術研究所）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支援組織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63986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政府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日本政府のデータカタログサイト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e-stat 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政府統計の総合窓口</a:t>
            </a:r>
            <a:r>
              <a:rPr lang="ja-JP" altLang="en-US" sz="1600"/>
              <a:t>（総務省統計局）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国土数値情報 </a:t>
            </a:r>
            <a:r>
              <a:rPr lang="en-US" altLang="ja-JP" sz="16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ダウンロードサービス</a:t>
            </a:r>
            <a:r>
              <a:rPr lang="ja-JP" altLang="en-US" sz="1600"/>
              <a:t>（国土交通省国土政策局）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RESAS 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地域経済分析システム</a:t>
            </a:r>
            <a:r>
              <a:rPr lang="ja-JP" altLang="en-US" sz="1600"/>
              <a:t>（内閣府地方創生推進室）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RESAS API</a:t>
            </a:r>
            <a:r>
              <a:rPr lang="ja-JP" altLang="en" sz="1600"/>
              <a:t>（</a:t>
            </a:r>
            <a:r>
              <a:rPr lang="ja-JP" altLang="en-US" sz="1600"/>
              <a:t>内閣府地方創生推進室）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気象庁 </a:t>
            </a:r>
            <a:r>
              <a:rPr lang="en-US" altLang="ja-JP" sz="1600" u="sng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数値データページリンク集</a:t>
            </a:r>
            <a:r>
              <a:rPr lang="ja-JP" altLang="en-US" sz="1600"/>
              <a:t>（気象庁）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法人インフォ</a:t>
            </a:r>
            <a:r>
              <a:rPr lang="ja-JP" altLang="en-US" sz="1600"/>
              <a:t>（経済産業省）</a:t>
            </a: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自治体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自治体オープンデータサイト一覧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民間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</a:t>
            </a:r>
            <a:r>
              <a:rPr lang="ja-JP" altLang="en-US" sz="1600" u="sng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空間情報センター</a:t>
            </a:r>
            <a:r>
              <a:rPr lang="ja-JP" altLang="en-US" sz="1600"/>
              <a:t>（一般社団法人社会基盤情報流通推進協議会）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BODIK</a:t>
            </a:r>
            <a:r>
              <a:rPr lang="ja-JP" altLang="en-US" sz="1600" u="sng"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オープンデータモニター</a:t>
            </a:r>
            <a:r>
              <a:rPr lang="ja-JP" altLang="en-US" sz="1600"/>
              <a:t>（公益財団法人九州先端科学技術研究所）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日本のオープンデータサイト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3838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>
              <a:lnSpc>
                <a:spcPts val="2520"/>
              </a:lnSpc>
            </a:pPr>
            <a:r>
              <a:rPr lang="ja-JP" altLang="en-US" sz="1600"/>
              <a:t>資料集は</a:t>
            </a:r>
            <a:r>
              <a:rPr lang="en-US" altLang="ja-JP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</a:t>
            </a:r>
            <a:r>
              <a:rPr lang="ja-JP" altLang="en-US" sz="160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サイト</a:t>
            </a:r>
            <a:r>
              <a:rPr lang="ja-JP" altLang="en-US" sz="1600"/>
              <a:t>にも掲載されています。</a:t>
            </a:r>
            <a:endParaRPr lang="en-US" altLang="ja-JP" sz="1600" dirty="0"/>
          </a:p>
          <a:p>
            <a:pPr>
              <a:lnSpc>
                <a:spcPts val="2520"/>
              </a:lnSpc>
            </a:pPr>
            <a:endParaRPr lang="en-US" altLang="ja-JP" sz="1600" dirty="0"/>
          </a:p>
          <a:p>
            <a:pPr>
              <a:lnSpc>
                <a:spcPts val="2520"/>
              </a:lnSpc>
            </a:pP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（参考）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CED21D8-79AF-2D40-8343-464DC3FE8FDC}"/>
              </a:ext>
            </a:extLst>
          </p:cNvPr>
          <p:cNvSpPr txBox="1"/>
          <p:nvPr/>
        </p:nvSpPr>
        <p:spPr>
          <a:xfrm>
            <a:off x="1207029" y="6031379"/>
            <a:ext cx="2644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" altLang="ja-JP" dirty="0">
                <a:hlinkClick r:id="rId3"/>
              </a:rPr>
              <a:t>https://odc.bodik.jp/</a:t>
            </a:r>
            <a:r>
              <a:rPr kumimoji="1" lang="en" altLang="ja-JP" dirty="0"/>
              <a:t> </a:t>
            </a:r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8FDAA23-FD74-7A45-A011-515008CD28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468711"/>
            <a:ext cx="6624736" cy="448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796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/>
          <a:p>
            <a:r>
              <a:rPr kumimoji="1" lang="en-US" altLang="ja-JP" dirty="0"/>
              <a:t>15</a:t>
            </a:r>
            <a:endParaRPr kumimoji="1" lang="ja-JP" altLang="en-US" dirty="0"/>
          </a:p>
        </p:txBody>
      </p:sp>
      <p:sp>
        <p:nvSpPr>
          <p:cNvPr id="6" name="正方形/長方形 11"/>
          <p:cNvSpPr>
            <a:spLocks noChangeArrowheads="1"/>
          </p:cNvSpPr>
          <p:nvPr/>
        </p:nvSpPr>
        <p:spPr bwMode="gray">
          <a:xfrm>
            <a:off x="251520" y="2771636"/>
            <a:ext cx="864000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8" name="Text Box 35"/>
          <p:cNvSpPr txBox="1">
            <a:spLocks noChangeArrowheads="1"/>
          </p:cNvSpPr>
          <p:nvPr/>
        </p:nvSpPr>
        <p:spPr bwMode="gray">
          <a:xfrm>
            <a:off x="561975" y="2153703"/>
            <a:ext cx="99578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ja-JP" sz="3000" dirty="0">
                <a:solidFill>
                  <a:schemeClr val="tx1"/>
                </a:solidFill>
                <a:latin typeface="+mj-ea"/>
                <a:ea typeface="+mj-ea"/>
                <a:cs typeface="Arial Unicode MS" pitchFamily="50" charset="-128"/>
              </a:rPr>
              <a:t>END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696BAA8A-3517-F44F-B2D3-A4A454F51D96}"/>
              </a:ext>
            </a:extLst>
          </p:cNvPr>
          <p:cNvSpPr txBox="1">
            <a:spLocks/>
          </p:cNvSpPr>
          <p:nvPr/>
        </p:nvSpPr>
        <p:spPr>
          <a:xfrm>
            <a:off x="3498702" y="2932007"/>
            <a:ext cx="5328592" cy="53860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2800">
                <a:latin typeface="+mj-ea"/>
              </a:rPr>
              <a:t>オープンデータリーダ育成研修</a:t>
            </a:r>
            <a:endParaRPr lang="ja-JP" altLang="en-US" sz="2800" dirty="0">
              <a:latin typeface="+mj-ea"/>
            </a:endParaRPr>
          </a:p>
        </p:txBody>
      </p:sp>
      <p:sp>
        <p:nvSpPr>
          <p:cNvPr id="12" name="サブタイトル 3">
            <a:extLst>
              <a:ext uri="{FF2B5EF4-FFF2-40B4-BE49-F238E27FC236}">
                <a16:creationId xmlns:a16="http://schemas.microsoft.com/office/drawing/2014/main" id="{8652BA7F-5C09-4B4B-B092-549AE485DB91}"/>
              </a:ext>
            </a:extLst>
          </p:cNvPr>
          <p:cNvSpPr txBox="1">
            <a:spLocks/>
          </p:cNvSpPr>
          <p:nvPr/>
        </p:nvSpPr>
        <p:spPr>
          <a:xfrm>
            <a:off x="3498702" y="3669365"/>
            <a:ext cx="5328592" cy="20592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2400">
                <a:latin typeface="+mj-ea"/>
                <a:ea typeface="+mj-ea"/>
              </a:rPr>
              <a:t>資料集</a:t>
            </a:r>
            <a:endParaRPr lang="ja-JP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8579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9">
            <a:extLst>
              <a:ext uri="{FF2B5EF4-FFF2-40B4-BE49-F238E27FC236}">
                <a16:creationId xmlns:a16="http://schemas.microsoft.com/office/drawing/2014/main" id="{CC63EA79-7433-D24D-BB18-99C9734D0B3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3068960"/>
            <a:ext cx="348685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自治体の取組状況</a:t>
            </a:r>
            <a:endParaRPr lang="en-US" altLang="ja-JP" sz="2200" dirty="0">
              <a:latin typeface="+mj-ea"/>
              <a:ea typeface="+mj-ea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ガイド</a:t>
            </a:r>
            <a:endParaRPr lang="en-US" altLang="ja-JP" sz="2200" dirty="0">
              <a:latin typeface="+mj-ea"/>
              <a:ea typeface="+mj-ea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利活用事例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企業ニーズ調査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アドバイザー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ライセンス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標準化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ツール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支援組織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>
                <a:latin typeface="+mj-ea"/>
                <a:ea typeface="+mj-ea"/>
              </a:rPr>
              <a:t>日本のオープンデータサイト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4F7278F-DA3F-AE40-A46D-A54009086F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930" y="220944"/>
            <a:ext cx="3515940" cy="234396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698C5C-2946-E448-8DDC-F621FA0F883F}"/>
              </a:ext>
            </a:extLst>
          </p:cNvPr>
          <p:cNvSpPr txBox="1"/>
          <p:nvPr/>
        </p:nvSpPr>
        <p:spPr>
          <a:xfrm>
            <a:off x="6617694" y="1208258"/>
            <a:ext cx="877163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>
                <a:solidFill>
                  <a:schemeClr val="bg1"/>
                </a:solidFill>
              </a:rPr>
              <a:t>資料集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5FFB97-AF1A-F54E-981C-11D3AC9FB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28148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自治体オープンデータサイト</a:t>
            </a:r>
            <a:r>
              <a:rPr lang="ja-JP" altLang="en-US" sz="1600"/>
              <a:t>（公益財団法人九州先端科学技術研究所、</a:t>
            </a:r>
            <a:r>
              <a:rPr lang="en-US" altLang="ja-JP" sz="1600" dirty="0"/>
              <a:t>2018/8/10</a:t>
            </a:r>
            <a:r>
              <a:rPr lang="ja-JP" altLang="en-US" sz="1600"/>
              <a:t>）</a:t>
            </a: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オープンデータ取組済自治体（内閣官房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2018/4/30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オープンデータ取組済自治体一覧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オープンデータ取組済自治体マップ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オープンデータ取組済自治体マップ （</a:t>
            </a:r>
            <a:r>
              <a:rPr lang="en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IT DASHBOARD 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サイト）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オープンデータの取組に関する自治体アンケート（内閣官房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2016/12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オープンデータの取組に関する自治体アンケート結果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自治体の取り組み状況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39571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地方公共団体オープンデータ推進ガイドライン（内閣官房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2017/12/22</a:t>
            </a:r>
            <a:r>
              <a:rPr lang="ja-JP" altLang="en-US" sz="1600"/>
              <a:t>）</a:t>
            </a:r>
          </a:p>
          <a:p>
            <a:pPr lvl="1" fontAlgn="base">
              <a:lnSpc>
                <a:spcPct val="150000"/>
              </a:lnSpc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地方公共団体オープンデータ推進ガイドライン</a:t>
            </a:r>
            <a:endParaRPr lang="ja-JP" altLang="en-US" sz="1600"/>
          </a:p>
          <a:p>
            <a:pPr lvl="1" fontAlgn="base">
              <a:lnSpc>
                <a:spcPct val="150000"/>
              </a:lnSpc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地方公共団体オープンデータ推進ガイドラインの概要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オープンデータをはじめよう（内閣官房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2017/12/22</a:t>
            </a:r>
            <a:r>
              <a:rPr lang="ja-JP" altLang="en-US" sz="1600"/>
              <a:t>）</a:t>
            </a:r>
          </a:p>
          <a:p>
            <a:pPr lvl="1" fontAlgn="base">
              <a:lnSpc>
                <a:spcPct val="150000"/>
              </a:lnSpc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オープンデータをはじめよう～地方公共団体のための最初の手引書～</a:t>
            </a:r>
            <a:endParaRPr lang="ja-JP" altLang="en-US" sz="1600"/>
          </a:p>
          <a:p>
            <a:pPr lvl="1" fontAlgn="base">
              <a:lnSpc>
                <a:spcPct val="150000"/>
              </a:lnSpc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オープンデータをはじめよう～簡易手引書～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オープンデータガイド（一般社団法人オープン＆ビッグデータ活用・地方創生推進機構、</a:t>
            </a:r>
            <a:r>
              <a:rPr lang="en-US" altLang="ja-JP" sz="1600" dirty="0"/>
              <a:t>2016/6/22</a:t>
            </a:r>
            <a:r>
              <a:rPr lang="ja-JP" altLang="en-US" sz="1600"/>
              <a:t>）</a:t>
            </a:r>
          </a:p>
          <a:p>
            <a:pPr lvl="1" fontAlgn="base">
              <a:lnSpc>
                <a:spcPct val="150000"/>
              </a:lnSpc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オープンデータガイド第</a:t>
            </a:r>
            <a:r>
              <a:rPr lang="en-US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2.1</a:t>
            </a: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版 ～オープンデータのためのルール・技術の手引き～ 第 </a:t>
            </a:r>
            <a:r>
              <a:rPr lang="en-US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2.1 </a:t>
            </a: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版</a:t>
            </a:r>
            <a:endParaRPr lang="ja-JP" altLang="en-US" sz="1600"/>
          </a:p>
          <a:p>
            <a:pPr lvl="1" fontAlgn="base">
              <a:lnSpc>
                <a:spcPct val="150000"/>
              </a:lnSpc>
            </a:pP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オープンデータガイド （利活用編）～シナリオに基づくケーススタディ～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オープンデータ取組ガイド（地方公共団体情報システム機構、</a:t>
            </a:r>
            <a:r>
              <a:rPr lang="en-US" altLang="ja-JP" sz="1600" dirty="0"/>
              <a:t>2015/3</a:t>
            </a:r>
            <a:r>
              <a:rPr lang="ja-JP" altLang="en-US" sz="1600"/>
              <a:t>）</a:t>
            </a:r>
          </a:p>
          <a:p>
            <a:pPr lvl="1" fontAlgn="base">
              <a:lnSpc>
                <a:spcPct val="150000"/>
              </a:lnSpc>
            </a:pPr>
            <a:r>
              <a:rPr lang="ja-JP" altLang="en-US" sz="1600" u="sng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オープンデータ取組ガイド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ガイド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80752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ts val="222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</a:t>
            </a:r>
            <a:r>
              <a:rPr lang="en-US" altLang="ja-JP" sz="1600" dirty="0"/>
              <a:t>100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100</a:t>
            </a:r>
            <a:endParaRPr lang="ja-JP" altLang="en-US" sz="1600"/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100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事例資料（一括ダウンロード）</a:t>
            </a:r>
            <a:endParaRPr lang="ja-JP" altLang="en-US" sz="1600"/>
          </a:p>
          <a:p>
            <a:pPr marL="285750" indent="-285750" fontAlgn="base">
              <a:lnSpc>
                <a:spcPts val="222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オープンデータ利活用ビジネス事例集（一般社団法人オープン＆ビッグデータ活用・地方創生推進機構 、</a:t>
            </a:r>
            <a:r>
              <a:rPr lang="en-US" altLang="ja-JP" sz="1600" dirty="0"/>
              <a:t>2016/6/22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オープンデータ利活用ビジネス事例集</a:t>
            </a:r>
            <a:endParaRPr lang="ja-JP" altLang="en-US" sz="1600"/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オープンデータ利活用ビジネス事例集（付属資料　事例一覧）</a:t>
            </a:r>
            <a:endParaRPr lang="ja-JP" altLang="en-US" sz="1600"/>
          </a:p>
          <a:p>
            <a:pPr marL="285750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/>
              <a:t>地方公共団体におけるデータ活用事例集（一般社団法人オープン＆ビッグデータ活用・地方創生推進機構、</a:t>
            </a:r>
            <a:r>
              <a:rPr lang="en-US" altLang="ja-JP" sz="1600" dirty="0"/>
              <a:t>2016/3/30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地方公共団体におけるデータ活用事例集</a:t>
            </a:r>
            <a:endParaRPr lang="ja-JP" altLang="en-US" sz="1600"/>
          </a:p>
          <a:p>
            <a:pPr marL="285750" indent="-285750" fontAlgn="base">
              <a:lnSpc>
                <a:spcPts val="2220"/>
              </a:lnSpc>
              <a:buFont typeface="Wingdings" pitchFamily="2" charset="2"/>
              <a:buChar char="l"/>
            </a:pPr>
            <a:r>
              <a:rPr lang="en" altLang="ja-JP" sz="1600" dirty="0"/>
              <a:t>Open Data 500</a:t>
            </a:r>
            <a:r>
              <a:rPr lang="ja-JP" altLang="en" sz="1600"/>
              <a:t>（</a:t>
            </a:r>
            <a:r>
              <a:rPr lang="ja-JP" altLang="en-US" sz="1600"/>
              <a:t>ニューヨーク大学 </a:t>
            </a:r>
            <a:r>
              <a:rPr lang="en" altLang="ja-JP" sz="1600" dirty="0"/>
              <a:t>Governance Lab</a:t>
            </a:r>
            <a:r>
              <a:rPr lang="ja-JP" altLang="en" sz="1600"/>
              <a:t>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Data 500 Global Network</a:t>
            </a:r>
            <a:endParaRPr lang="en" altLang="ja-JP" sz="1600" dirty="0"/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Data 500 Australia</a:t>
            </a:r>
            <a:r>
              <a:rPr lang="ja-JP" altLang="en" sz="1600"/>
              <a:t>（</a:t>
            </a:r>
            <a:r>
              <a:rPr lang="ja-JP" altLang="en-US" sz="1600"/>
              <a:t>オーストラリア）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Datos Abiertos 100 México</a:t>
            </a:r>
            <a:r>
              <a:rPr lang="ja-JP" altLang="en" sz="1600"/>
              <a:t>（</a:t>
            </a:r>
            <a:r>
              <a:rPr lang="ja-JP" altLang="en-US" sz="1600"/>
              <a:t>メキシコ）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Data 500 U.S.</a:t>
            </a:r>
            <a:r>
              <a:rPr lang="ja-JP" altLang="en" sz="1600"/>
              <a:t>（</a:t>
            </a:r>
            <a:r>
              <a:rPr lang="ja-JP" altLang="en-US" sz="1600"/>
              <a:t>米国）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Data 200 Italy</a:t>
            </a:r>
            <a:r>
              <a:rPr lang="ja-JP" altLang="en" sz="1600"/>
              <a:t>（</a:t>
            </a:r>
            <a:r>
              <a:rPr lang="ja-JP" altLang="en-US" sz="1600"/>
              <a:t>イアリア）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Data 500 Korea</a:t>
            </a:r>
            <a:r>
              <a:rPr lang="ja-JP" altLang="en" sz="1600"/>
              <a:t>（</a:t>
            </a:r>
            <a:r>
              <a:rPr lang="ja-JP" altLang="en-US" sz="1600"/>
              <a:t>韓国）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Open Data 150</a:t>
            </a:r>
            <a:r>
              <a:rPr lang="ja-JP" altLang="en" sz="1600"/>
              <a:t>（</a:t>
            </a:r>
            <a:r>
              <a:rPr lang="ja-JP" altLang="en-US" sz="1600"/>
              <a:t>カナダ）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利活用事例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3293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オープンデータ官民ラウンドテーブル（内閣官房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オープンデータ官民ラウンドテーブル（第１回）議事次第</a:t>
            </a:r>
            <a:r>
              <a:rPr lang="ja-JP" altLang="en-US" sz="1600"/>
              <a:t>（</a:t>
            </a:r>
            <a:r>
              <a:rPr lang="en-US" altLang="ja-JP" sz="1600" dirty="0"/>
              <a:t>2018/1/25</a:t>
            </a:r>
            <a:r>
              <a:rPr lang="ja-JP" altLang="en-US" sz="1600"/>
              <a:t>）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オープンデータ官民ラウンドテーブル（第２回）議事次第</a:t>
            </a:r>
            <a:r>
              <a:rPr lang="ja-JP" altLang="en-US" sz="1600"/>
              <a:t>（</a:t>
            </a:r>
            <a:r>
              <a:rPr lang="en-US" altLang="ja-JP" sz="1600" dirty="0"/>
              <a:t>2018/3/27</a:t>
            </a:r>
            <a:r>
              <a:rPr lang="ja-JP" altLang="en-US" sz="1600"/>
              <a:t>）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オープンデータ官民ラウンドテーブル（第３回）議事次第</a:t>
            </a:r>
            <a:r>
              <a:rPr lang="ja-JP" altLang="en-US" sz="1600"/>
              <a:t>（</a:t>
            </a:r>
            <a:r>
              <a:rPr lang="en-US" altLang="ja-JP" sz="1600" dirty="0"/>
              <a:t>2018/9/14</a:t>
            </a:r>
            <a:r>
              <a:rPr lang="ja-JP" altLang="en-US" sz="1600"/>
              <a:t>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企業ニーズ調査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41844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オープンデータ伝道師（内閣官房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2017/12/27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オープンデータ伝道師一覧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オープンデータ伝道師派遣依頼シート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地域情報化アドバイザー（</a:t>
            </a:r>
            <a:r>
              <a:rPr lang="en" altLang="ja-JP" sz="1600" dirty="0"/>
              <a:t>ICT</a:t>
            </a:r>
            <a:r>
              <a:rPr lang="ja-JP" altLang="en-US" sz="1600"/>
              <a:t>人材派遣制度、総務省）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地域情報化アドバイザー派遣制度の概要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平成</a:t>
            </a:r>
            <a:r>
              <a:rPr lang="en-US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年度地域情報化アドバイザー委嘱者一覧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平成</a:t>
            </a:r>
            <a:r>
              <a:rPr lang="en-US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</a:t>
            </a: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年度地域情報化アドバイザー派遣申請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アドバイザー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79967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クリエイティブ・コモンズ・ライセンス（クリエイティブ・コモンズ）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クリエイティブ・コモンズ 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ライセンスについて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クリエイティブ・コモンズ 表示 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4.0 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国際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クリエイティブ・コモンズ 表示 </a:t>
            </a:r>
            <a:r>
              <a:rPr lang="en-US" altLang="ja-JP" sz="16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2.1 </a:t>
            </a: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日本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政府標準利用規約（各府省</a:t>
            </a:r>
            <a:r>
              <a:rPr lang="en" altLang="ja-JP" sz="1600" dirty="0"/>
              <a:t>CIO</a:t>
            </a:r>
            <a:r>
              <a:rPr lang="ja-JP" altLang="en-US" sz="1600"/>
              <a:t>連絡会議、</a:t>
            </a:r>
            <a:r>
              <a:rPr lang="en-US" altLang="ja-JP" sz="1600" dirty="0"/>
              <a:t>2015/12/24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政府標準利用規約（第 </a:t>
            </a:r>
            <a:r>
              <a:rPr lang="en-US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2.0 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版）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ライセンス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68648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ts val="2020"/>
              </a:lnSpc>
              <a:buFont typeface="Wingdings" pitchFamily="2" charset="2"/>
              <a:buChar char="l"/>
            </a:pPr>
            <a:r>
              <a:rPr lang="ja-JP" altLang="en-US" sz="1600"/>
              <a:t>推奨データセット（内閣官房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2017/12/22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ts val="20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推奨データセットについて</a:t>
            </a:r>
            <a:endParaRPr lang="ja-JP" altLang="en-US" sz="1600"/>
          </a:p>
          <a:p>
            <a:pPr marL="742950" lvl="1" indent="-285750" fontAlgn="base">
              <a:lnSpc>
                <a:spcPts val="20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推奨データセット項目定義書</a:t>
            </a:r>
            <a:endParaRPr lang="ja-JP" altLang="en-US" sz="1600"/>
          </a:p>
          <a:p>
            <a:pPr marL="742950" lvl="1" indent="-285750" fontAlgn="base">
              <a:lnSpc>
                <a:spcPts val="2020"/>
              </a:lnSpc>
              <a:buFont typeface="Arial" panose="020B0604020202020204" pitchFamily="34" charset="0"/>
              <a:buChar char="•"/>
            </a:pPr>
            <a:r>
              <a:rPr lang="ja-JP" altLang="en-US" sz="1600"/>
              <a:t>推奨データセットフォーマット標準例</a:t>
            </a:r>
          </a:p>
          <a:p>
            <a:pPr lvl="2" fontAlgn="base">
              <a:lnSpc>
                <a:spcPts val="2020"/>
              </a:lnSpc>
            </a:pPr>
            <a:r>
              <a:rPr lang="ja-JP" altLang="en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ＡＥＤ</a:t>
            </a: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設置箇所一覧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介護サービス事業所一覧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医療機関一覧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文化財一覧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観光施設一覧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イベント一覧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公衆無線</a:t>
            </a:r>
            <a:r>
              <a:rPr lang="ja-JP" altLang="en" sz="1600" u="sng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ＬＡＮ</a:t>
            </a:r>
            <a:r>
              <a:rPr lang="ja-JP" altLang="en-US" sz="1600" u="sng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アクセスポイント一覧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公衆トイレ一覧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消防水利施設一覧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指定緊急避難場所一覧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地域・年齢別人口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公共施設一覧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子育て施設一覧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オープンデータ一覧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推奨データセットの活用が見込まれるアプリ例</a:t>
            </a:r>
            <a:endParaRPr lang="ja-JP" altLang="en-US" sz="1600"/>
          </a:p>
          <a:p>
            <a:pPr marL="285750" indent="-285750" fontAlgn="base">
              <a:lnSpc>
                <a:spcPts val="2020"/>
              </a:lnSpc>
              <a:buFont typeface="Wingdings" pitchFamily="2" charset="2"/>
              <a:buChar char="l"/>
            </a:pPr>
            <a:r>
              <a:rPr lang="ja-JP" altLang="en-US" sz="1600"/>
              <a:t>共通語彙基盤（独立行政法人情報処理推進機構）</a:t>
            </a:r>
          </a:p>
          <a:p>
            <a:pPr marL="742950" lvl="1" indent="-285750" fontAlgn="base">
              <a:lnSpc>
                <a:spcPts val="20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2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共通語彙基盤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標準化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29950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861</Words>
  <Application>Microsoft Office PowerPoint</Application>
  <PresentationFormat>画面に合わせる (4:3)</PresentationFormat>
  <Paragraphs>172</Paragraphs>
  <Slides>14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1" baseType="lpstr">
      <vt:lpstr>Arial Unicode MS</vt:lpstr>
      <vt:lpstr>Hiragino Kaku Gothic Pro W3</vt:lpstr>
      <vt:lpstr>Meiryo UI</vt:lpstr>
      <vt:lpstr>游ゴシック</vt:lpstr>
      <vt:lpstr>Arial</vt:lpstr>
      <vt:lpstr>Wingdings</vt:lpstr>
      <vt:lpstr>Office テーマ</vt:lpstr>
      <vt:lpstr>オープンデータリーダ育成研修</vt:lpstr>
      <vt:lpstr>PowerPoint プレゼンテーション</vt:lpstr>
      <vt:lpstr>自治体の取り組み状況</vt:lpstr>
      <vt:lpstr>ガイド</vt:lpstr>
      <vt:lpstr>利活用事例</vt:lpstr>
      <vt:lpstr>企業ニーズ調査</vt:lpstr>
      <vt:lpstr>アドバイザー</vt:lpstr>
      <vt:lpstr>ライセンス</vt:lpstr>
      <vt:lpstr>標準化</vt:lpstr>
      <vt:lpstr>ツール</vt:lpstr>
      <vt:lpstr>支援組織</vt:lpstr>
      <vt:lpstr>日本のオープンデータサイト</vt:lpstr>
      <vt:lpstr>（参考）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2018-10-24T15:24:42Z</dcterms:created>
  <dcterms:modified xsi:type="dcterms:W3CDTF">2018-10-24T15:24:49Z</dcterms:modified>
  <cp:category/>
</cp:coreProperties>
</file>