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56" r:id="rId2"/>
    <p:sldId id="259" r:id="rId3"/>
    <p:sldId id="260" r:id="rId4"/>
    <p:sldId id="257" r:id="rId5"/>
    <p:sldId id="258" r:id="rId6"/>
    <p:sldId id="261" r:id="rId7"/>
    <p:sldId id="262" r:id="rId8"/>
    <p:sldId id="263" r:id="rId9"/>
    <p:sldId id="264" r:id="rId10"/>
    <p:sldId id="265" r:id="rId11"/>
    <p:sldId id="266" r:id="rId12"/>
    <p:sldId id="268" r:id="rId13"/>
    <p:sldId id="267" r:id="rId14"/>
    <p:sldId id="269" r:id="rId15"/>
    <p:sldId id="270" r:id="rId16"/>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90"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9136695F-68F8-46DA-9BA6-0757F2956132}" type="datetimeFigureOut">
              <a:rPr kumimoji="1" lang="ja-JP" altLang="en-US" smtClean="0"/>
              <a:t>2018/11/2</a:t>
            </a:fld>
            <a:endParaRPr kumimoji="1" lang="ja-JP" altLang="en-US"/>
          </a:p>
        </p:txBody>
      </p:sp>
      <p:sp>
        <p:nvSpPr>
          <p:cNvPr id="4" name="フッター プレースホルダー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03A53AF7-13BD-4051-A843-A84131ED2D66}" type="slidenum">
              <a:rPr kumimoji="1" lang="ja-JP" altLang="en-US" smtClean="0"/>
              <a:t>‹#›</a:t>
            </a:fld>
            <a:endParaRPr kumimoji="1" lang="ja-JP" altLang="en-US"/>
          </a:p>
        </p:txBody>
      </p:sp>
    </p:spTree>
    <p:extLst>
      <p:ext uri="{BB962C8B-B14F-4D97-AF65-F5344CB8AC3E}">
        <p14:creationId xmlns:p14="http://schemas.microsoft.com/office/powerpoint/2010/main" val="141613489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3903940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2403127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1966130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3088227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1791821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816162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1636354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3039785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3527787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684616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107DB1F-B44C-4394-AC9C-1A15812C6F84}" type="datetimeFigureOut">
              <a:rPr kumimoji="1" lang="ja-JP" altLang="en-US" smtClean="0"/>
              <a:t>2018/11/2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1300263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07DB1F-B44C-4394-AC9C-1A15812C6F84}" type="datetimeFigureOut">
              <a:rPr kumimoji="1" lang="ja-JP" altLang="en-US" smtClean="0"/>
              <a:t>2018/11/2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01327E-F90D-4CAD-B34A-5F3E4DD6D91E}" type="slidenum">
              <a:rPr kumimoji="1" lang="ja-JP" altLang="en-US" smtClean="0"/>
              <a:t>‹#›</a:t>
            </a:fld>
            <a:endParaRPr kumimoji="1" lang="ja-JP" altLang="en-US"/>
          </a:p>
        </p:txBody>
      </p:sp>
    </p:spTree>
    <p:extLst>
      <p:ext uri="{BB962C8B-B14F-4D97-AF65-F5344CB8AC3E}">
        <p14:creationId xmlns:p14="http://schemas.microsoft.com/office/powerpoint/2010/main" val="3912138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9.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ja-JP" altLang="en-US" dirty="0" smtClean="0"/>
              <a:t>那須地域定住自立圏</a:t>
            </a:r>
            <a:r>
              <a:rPr lang="en-US" altLang="ja-JP" dirty="0" smtClean="0"/>
              <a:t/>
            </a:r>
            <a:br>
              <a:rPr lang="en-US" altLang="ja-JP" dirty="0" smtClean="0"/>
            </a:br>
            <a:r>
              <a:rPr lang="ja-JP" altLang="en-US" dirty="0" smtClean="0"/>
              <a:t>オープンデータ推進支援事業について</a:t>
            </a:r>
            <a:endParaRPr kumimoji="1" lang="ja-JP" altLang="en-US" dirty="0"/>
          </a:p>
        </p:txBody>
      </p:sp>
      <p:sp>
        <p:nvSpPr>
          <p:cNvPr id="3" name="サブタイトル 2"/>
          <p:cNvSpPr>
            <a:spLocks noGrp="1"/>
          </p:cNvSpPr>
          <p:nvPr>
            <p:ph type="subTitle" idx="1"/>
          </p:nvPr>
        </p:nvSpPr>
        <p:spPr>
          <a:xfrm>
            <a:off x="1524000" y="3602037"/>
            <a:ext cx="9144000" cy="2208827"/>
          </a:xfrm>
        </p:spPr>
        <p:txBody>
          <a:bodyPr>
            <a:normAutofit/>
          </a:bodyPr>
          <a:lstStyle/>
          <a:p>
            <a:r>
              <a:rPr kumimoji="1" lang="ja-JP" altLang="en-US" dirty="0" smtClean="0"/>
              <a:t>那須塩原市・大田原市・那須町・那珂川町の取組みについて</a:t>
            </a:r>
            <a:endParaRPr kumimoji="1" lang="en-US" altLang="ja-JP" dirty="0" smtClean="0"/>
          </a:p>
          <a:p>
            <a:endParaRPr lang="en-US" altLang="ja-JP" dirty="0" smtClean="0"/>
          </a:p>
          <a:p>
            <a:r>
              <a:rPr lang="ja-JP" altLang="en-US" dirty="0" smtClean="0"/>
              <a:t>オープンデータリーダー育成研修</a:t>
            </a:r>
            <a:endParaRPr lang="en-US" altLang="ja-JP" dirty="0" smtClean="0"/>
          </a:p>
          <a:p>
            <a:r>
              <a:rPr lang="ja-JP" altLang="en-US" dirty="0" smtClean="0"/>
              <a:t>平成３０年１１月７日</a:t>
            </a:r>
            <a:endParaRPr kumimoji="1" lang="ja-JP" altLang="en-US" dirty="0"/>
          </a:p>
        </p:txBody>
      </p:sp>
      <p:grpSp>
        <p:nvGrpSpPr>
          <p:cNvPr id="12" name="グループ化 11"/>
          <p:cNvGrpSpPr/>
          <p:nvPr/>
        </p:nvGrpSpPr>
        <p:grpSpPr>
          <a:xfrm>
            <a:off x="118768" y="-66674"/>
            <a:ext cx="11866759" cy="6731932"/>
            <a:chOff x="118768" y="-66674"/>
            <a:chExt cx="11866759" cy="6731932"/>
          </a:xfrm>
        </p:grpSpPr>
        <p:pic>
          <p:nvPicPr>
            <p:cNvPr id="4" name="図 3"/>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5" name="図 4"/>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8" name="図 7"/>
            <p:cNvPicPr>
              <a:picLocks noChangeAspect="1"/>
            </p:cNvPicPr>
            <p:nvPr/>
          </p:nvPicPr>
          <p:blipFill>
            <a:blip r:embed="rId4">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9" name="図 8"/>
            <p:cNvPicPr>
              <a:picLocks noChangeAspect="1"/>
            </p:cNvPicPr>
            <p:nvPr/>
          </p:nvPicPr>
          <p:blipFill>
            <a:blip r:embed="rId5">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
        <p:nvSpPr>
          <p:cNvPr id="10" name="正方形/長方形 9"/>
          <p:cNvSpPr/>
          <p:nvPr/>
        </p:nvSpPr>
        <p:spPr>
          <a:xfrm>
            <a:off x="0" y="4026144"/>
            <a:ext cx="12329652" cy="792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373283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　</a:t>
            </a:r>
            <a:r>
              <a:rPr lang="ja-JP" altLang="en-US" sz="3100" dirty="0" smtClean="0"/>
              <a:t>⦿オープンデータ</a:t>
            </a:r>
            <a:r>
              <a:rPr lang="ja-JP" altLang="en-US" sz="3100" dirty="0"/>
              <a:t>の運用委託状況に</a:t>
            </a:r>
            <a:r>
              <a:rPr lang="ja-JP" altLang="en-US" sz="3100" dirty="0" smtClean="0"/>
              <a:t>ついて</a:t>
            </a:r>
            <a:endParaRPr kumimoji="1" lang="ja-JP" altLang="en-US" sz="3100" dirty="0"/>
          </a:p>
        </p:txBody>
      </p:sp>
      <p:sp>
        <p:nvSpPr>
          <p:cNvPr id="3" name="コンテンツ プレースホルダー 2"/>
          <p:cNvSpPr>
            <a:spLocks noGrp="1"/>
          </p:cNvSpPr>
          <p:nvPr>
            <p:ph idx="1"/>
          </p:nvPr>
        </p:nvSpPr>
        <p:spPr>
          <a:xfrm>
            <a:off x="1442578" y="1779543"/>
            <a:ext cx="9911222" cy="1350023"/>
          </a:xfrm>
        </p:spPr>
        <p:txBody>
          <a:bodyPr>
            <a:normAutofit lnSpcReduction="10000"/>
          </a:bodyPr>
          <a:lstStyle/>
          <a:p>
            <a:pPr marL="0" indent="0">
              <a:buNone/>
            </a:pP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１ 委託業者名 株式会社スタイルズ</a:t>
            </a:r>
          </a:p>
          <a:p>
            <a:pPr marL="0" indent="0">
              <a:buNone/>
            </a:pPr>
            <a:endParaRPr lang="ja-JP" altLang="en-US" sz="26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２ 履行期間 平成</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26</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日～平成</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32</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31</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日</a:t>
            </a:r>
          </a:p>
        </p:txBody>
      </p:sp>
      <p:sp>
        <p:nvSpPr>
          <p:cNvPr id="4" name="タイトル 1"/>
          <p:cNvSpPr txBox="1">
            <a:spLocks/>
          </p:cNvSpPr>
          <p:nvPr/>
        </p:nvSpPr>
        <p:spPr>
          <a:xfrm>
            <a:off x="980429" y="3563989"/>
            <a:ext cx="10231142" cy="6285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100" dirty="0"/>
              <a:t>　</a:t>
            </a:r>
            <a:r>
              <a:rPr lang="ja-JP" altLang="en-US" sz="3100" dirty="0" smtClean="0"/>
              <a:t>⦿仕様書</a:t>
            </a:r>
            <a:r>
              <a:rPr lang="ja-JP" altLang="en-US" sz="3100" dirty="0"/>
              <a:t>の主な内容、業者選定基準について</a:t>
            </a:r>
          </a:p>
        </p:txBody>
      </p:sp>
      <p:sp>
        <p:nvSpPr>
          <p:cNvPr id="5" name="コンテンツ プレースホルダー 2"/>
          <p:cNvSpPr txBox="1">
            <a:spLocks/>
          </p:cNvSpPr>
          <p:nvPr/>
        </p:nvSpPr>
        <p:spPr>
          <a:xfrm>
            <a:off x="1442578" y="4192514"/>
            <a:ext cx="8525670" cy="218252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那須</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塩原市単独での導入ではなく、那須地域定住自立圏として、四市町に導入すること。</a:t>
            </a: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データ</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の棚卸し・整形・クレンジング作業などを委託業者にて行うこと。</a:t>
            </a: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オープンデータ</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推進基本方針及びオープンデータ推進計画の策定支援を行うこと。</a:t>
            </a: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カタログサイト</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の構築及び運用保守を行うこと。</a:t>
            </a:r>
            <a:endParaRPr lang="ja-JP" altLang="en-US" sz="2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118768" y="-66674"/>
            <a:ext cx="11866759" cy="6731932"/>
            <a:chOff x="118768" y="-66674"/>
            <a:chExt cx="11866759" cy="6731932"/>
          </a:xfrm>
        </p:grpSpPr>
        <p:pic>
          <p:nvPicPr>
            <p:cNvPr id="7" name="図 6"/>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8" name="図 7"/>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9" name="図 8"/>
            <p:cNvPicPr>
              <a:picLocks noChangeAspect="1"/>
            </p:cNvPicPr>
            <p:nvPr/>
          </p:nvPicPr>
          <p:blipFill>
            <a:blip r:embed="rId4">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10" name="図 9"/>
            <p:cNvPicPr>
              <a:picLocks noChangeAspect="1"/>
            </p:cNvPicPr>
            <p:nvPr/>
          </p:nvPicPr>
          <p:blipFill>
            <a:blip r:embed="rId5">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Tree>
    <p:extLst>
      <p:ext uri="{BB962C8B-B14F-4D97-AF65-F5344CB8AC3E}">
        <p14:creationId xmlns:p14="http://schemas.microsoft.com/office/powerpoint/2010/main" val="157179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　</a:t>
            </a:r>
            <a:r>
              <a:rPr lang="ja-JP" altLang="en-US" sz="3100" dirty="0" smtClean="0"/>
              <a:t>⦿委託</a:t>
            </a:r>
            <a:r>
              <a:rPr lang="ja-JP" altLang="en-US" sz="3100" dirty="0"/>
              <a:t>業務における課題や、今後の改善点等</a:t>
            </a:r>
            <a:endParaRPr kumimoji="1" lang="ja-JP" altLang="en-US" sz="3100" dirty="0"/>
          </a:p>
        </p:txBody>
      </p:sp>
      <p:sp>
        <p:nvSpPr>
          <p:cNvPr id="3" name="コンテンツ プレースホルダー 2"/>
          <p:cNvSpPr>
            <a:spLocks noGrp="1"/>
          </p:cNvSpPr>
          <p:nvPr>
            <p:ph idx="1"/>
          </p:nvPr>
        </p:nvSpPr>
        <p:spPr>
          <a:xfrm>
            <a:off x="1442578" y="1416676"/>
            <a:ext cx="9221129" cy="4997003"/>
          </a:xfrm>
        </p:spPr>
        <p:txBody>
          <a:bodyPr>
            <a:normAutofit fontScale="70000" lnSpcReduction="20000"/>
          </a:bodyPr>
          <a:lstStyle/>
          <a:p>
            <a:pPr marL="0" indent="0">
              <a:lnSpc>
                <a:spcPct val="120000"/>
              </a:lnSpc>
              <a:buNone/>
            </a:pPr>
            <a:r>
              <a:rPr lang="ja-JP" altLang="en-US" sz="2600" b="1" dirty="0">
                <a:latin typeface="メイリオ" panose="020B0604030504040204" pitchFamily="50" charset="-128"/>
                <a:ea typeface="メイリオ" panose="020B0604030504040204" pitchFamily="50" charset="-128"/>
                <a:cs typeface="メイリオ" panose="020B0604030504040204" pitchFamily="50" charset="-128"/>
              </a:rPr>
              <a:t>（現状）</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現在、データカタログサイトは運用段階に入っており、公開データの更新業務がメインになっている。県外の業者に委託しているが、メールや電話での連絡を行い、必要に応じて対面での打ち合わせも設定するという形で進めており、特に問題</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はおきて</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いない。</a:t>
            </a:r>
          </a:p>
          <a:p>
            <a:pPr marL="0" indent="0">
              <a:lnSpc>
                <a:spcPct val="45000"/>
              </a:lnSpc>
              <a:buNone/>
            </a:pPr>
            <a:endParaRPr lang="ja-JP" altLang="en-US" sz="13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0000"/>
              </a:lnSpc>
              <a:buNone/>
            </a:pPr>
            <a:r>
              <a:rPr lang="ja-JP" altLang="en-US" sz="2600" b="1" dirty="0">
                <a:latin typeface="メイリオ" panose="020B0604030504040204" pitchFamily="50" charset="-128"/>
                <a:ea typeface="メイリオ" panose="020B0604030504040204" pitchFamily="50" charset="-128"/>
                <a:cs typeface="メイリオ" panose="020B0604030504040204" pitchFamily="50" charset="-128"/>
              </a:rPr>
              <a:t>（課題）</a:t>
            </a:r>
          </a:p>
          <a:p>
            <a:pPr marL="0" indent="0">
              <a:lnSpc>
                <a:spcPct val="120000"/>
              </a:lnSpc>
              <a:buNone/>
            </a:pP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データの利活用</a:t>
            </a:r>
          </a:p>
          <a:p>
            <a:pPr marL="0" indent="0">
              <a:lnSpc>
                <a:spcPct val="120000"/>
              </a:lnSpc>
              <a:buNone/>
            </a:pP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　公開されたデータについて、一定のダウンロードは行われているものの、追跡可能な条件を設けていないため、誰が何に利用しているかが不明。利用者に報告義務を設けるのは、オープンデータとしての利便性を下げる可能性もあるため慎重に検討したい。</a:t>
            </a:r>
          </a:p>
          <a:p>
            <a:pPr marL="0" indent="0">
              <a:lnSpc>
                <a:spcPct val="120000"/>
              </a:lnSpc>
              <a:buNone/>
            </a:pPr>
            <a:endParaRPr lang="ja-JP" altLang="en-US" sz="13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0000"/>
              </a:lnSpc>
              <a:buNone/>
            </a:pPr>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庁内の協力体制づくり（新規データ発掘及び既存データの更新データ）</a:t>
            </a:r>
          </a:p>
          <a:p>
            <a:pPr marL="0" indent="0">
              <a:lnSpc>
                <a:spcPct val="120000"/>
              </a:lnSpc>
              <a:buNone/>
            </a:pP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　元となるデータは各課から提供してもらわなければならないため、オープンデータの主旨を理解してもらい、積極的にデータを公開するよう協力を呼びかける</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118768" y="-66674"/>
            <a:ext cx="11866759" cy="6731932"/>
            <a:chOff x="118768" y="-66674"/>
            <a:chExt cx="11866759" cy="6731932"/>
          </a:xfrm>
        </p:grpSpPr>
        <p:pic>
          <p:nvPicPr>
            <p:cNvPr id="7" name="図 6"/>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8" name="図 7"/>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9" name="図 8"/>
            <p:cNvPicPr>
              <a:picLocks noChangeAspect="1"/>
            </p:cNvPicPr>
            <p:nvPr/>
          </p:nvPicPr>
          <p:blipFill>
            <a:blip r:embed="rId4">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10" name="図 9"/>
            <p:cNvPicPr>
              <a:picLocks noChangeAspect="1"/>
            </p:cNvPicPr>
            <p:nvPr/>
          </p:nvPicPr>
          <p:blipFill>
            <a:blip r:embed="rId5">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Tree>
    <p:extLst>
      <p:ext uri="{BB962C8B-B14F-4D97-AF65-F5344CB8AC3E}">
        <p14:creationId xmlns:p14="http://schemas.microsoft.com/office/powerpoint/2010/main" val="4082882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　</a:t>
            </a:r>
            <a:r>
              <a:rPr lang="ja-JP" altLang="en-US" dirty="0" smtClean="0"/>
              <a:t>⦿</a:t>
            </a:r>
            <a:r>
              <a:rPr lang="ja-JP" altLang="en-US" dirty="0"/>
              <a:t>那須</a:t>
            </a:r>
            <a:r>
              <a:rPr lang="ja-JP" altLang="en-US" dirty="0" smtClean="0"/>
              <a:t>塩原市の取組み</a:t>
            </a:r>
            <a:endParaRPr kumimoji="1" lang="ja-JP" altLang="en-US" dirty="0"/>
          </a:p>
        </p:txBody>
      </p:sp>
      <p:sp>
        <p:nvSpPr>
          <p:cNvPr id="3" name="コンテンツ プレースホルダー 2"/>
          <p:cNvSpPr>
            <a:spLocks noGrp="1"/>
          </p:cNvSpPr>
          <p:nvPr>
            <p:ph idx="1"/>
          </p:nvPr>
        </p:nvSpPr>
        <p:spPr>
          <a:xfrm>
            <a:off x="1442578" y="1416676"/>
            <a:ext cx="9504464" cy="4997003"/>
          </a:xfrm>
        </p:spPr>
        <p:txBody>
          <a:bodyPr>
            <a:normAutofit/>
          </a:bodyPr>
          <a:lstStyle/>
          <a:p>
            <a:pPr marL="0" indent="0">
              <a:lnSpc>
                <a:spcPct val="120000"/>
              </a:lnSpc>
              <a:buNone/>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年７月</a:t>
            </a:r>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日</a:t>
            </a:r>
            <a:endPar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0000"/>
              </a:lnSpc>
              <a:buNone/>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情報</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システム</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担当者会議においてオープンデータについて説明を実施するとともに協力を依頼。</a:t>
            </a:r>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出席者</a:t>
            </a:r>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35</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名</a:t>
            </a:r>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a:t>
            </a:r>
          </a:p>
          <a:p>
            <a:pPr marL="0" indent="0">
              <a:lnSpc>
                <a:spcPct val="120000"/>
              </a:lnSpc>
              <a:buNone/>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0000"/>
              </a:lnSpc>
              <a:buNone/>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参考資料としてオープンデータを使用</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45000"/>
              </a:lnSpc>
              <a:buNone/>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 name="図 6"/>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9553055" y="3313541"/>
            <a:ext cx="2221304" cy="3100138"/>
          </a:xfrm>
          <a:prstGeom prst="rect">
            <a:avLst/>
          </a:prstGeom>
        </p:spPr>
      </p:pic>
    </p:spTree>
    <p:extLst>
      <p:ext uri="{BB962C8B-B14F-4D97-AF65-F5344CB8AC3E}">
        <p14:creationId xmlns:p14="http://schemas.microsoft.com/office/powerpoint/2010/main" val="23446292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73805" y="0"/>
            <a:ext cx="10515600" cy="1081825"/>
          </a:xfrm>
        </p:spPr>
        <p:txBody>
          <a:bodyPr/>
          <a:lstStyle/>
          <a:p>
            <a:r>
              <a:rPr lang="ja-JP" altLang="en-US" dirty="0" smtClean="0"/>
              <a:t>　</a:t>
            </a:r>
            <a:r>
              <a:rPr lang="ja-JP" altLang="en-US" sz="3100" dirty="0" smtClean="0"/>
              <a:t>⦿参考資料　福島県会津若松市作成資料</a:t>
            </a:r>
            <a:endParaRPr kumimoji="1" lang="ja-JP" altLang="en-US" sz="3100" dirty="0"/>
          </a:p>
        </p:txBody>
      </p:sp>
      <p:pic>
        <p:nvPicPr>
          <p:cNvPr id="7" name="図 6"/>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509161" y="4647919"/>
            <a:ext cx="1265198" cy="1765759"/>
          </a:xfrm>
          <a:prstGeom prst="rect">
            <a:avLst/>
          </a:prstGeom>
        </p:spPr>
      </p:pic>
      <p:pic>
        <p:nvPicPr>
          <p:cNvPr id="11" name="図 10"/>
          <p:cNvPicPr>
            <a:picLocks noChangeAspect="1"/>
          </p:cNvPicPr>
          <p:nvPr/>
        </p:nvPicPr>
        <p:blipFill>
          <a:blip r:embed="rId3"/>
          <a:stretch>
            <a:fillRect/>
          </a:stretch>
        </p:blipFill>
        <p:spPr>
          <a:xfrm>
            <a:off x="2129843" y="897693"/>
            <a:ext cx="7803523" cy="5515985"/>
          </a:xfrm>
          <a:prstGeom prst="rect">
            <a:avLst/>
          </a:prstGeom>
        </p:spPr>
      </p:pic>
      <p:pic>
        <p:nvPicPr>
          <p:cNvPr id="12" name="図 11"/>
          <p:cNvPicPr>
            <a:picLocks noChangeAspect="1"/>
          </p:cNvPicPr>
          <p:nvPr/>
        </p:nvPicPr>
        <p:blipFill>
          <a:blip r:embed="rId4"/>
          <a:stretch>
            <a:fillRect/>
          </a:stretch>
        </p:blipFill>
        <p:spPr>
          <a:xfrm>
            <a:off x="1938806" y="897693"/>
            <a:ext cx="8185596" cy="5786057"/>
          </a:xfrm>
          <a:prstGeom prst="rect">
            <a:avLst/>
          </a:prstGeom>
        </p:spPr>
      </p:pic>
      <p:pic>
        <p:nvPicPr>
          <p:cNvPr id="13" name="図 12"/>
          <p:cNvPicPr>
            <a:picLocks noChangeAspect="1"/>
          </p:cNvPicPr>
          <p:nvPr/>
        </p:nvPicPr>
        <p:blipFill>
          <a:blip r:embed="rId5"/>
          <a:stretch>
            <a:fillRect/>
          </a:stretch>
        </p:blipFill>
        <p:spPr>
          <a:xfrm>
            <a:off x="1707258" y="897693"/>
            <a:ext cx="8609524" cy="6085714"/>
          </a:xfrm>
          <a:prstGeom prst="rect">
            <a:avLst/>
          </a:prstGeom>
        </p:spPr>
      </p:pic>
    </p:spTree>
    <p:extLst>
      <p:ext uri="{BB962C8B-B14F-4D97-AF65-F5344CB8AC3E}">
        <p14:creationId xmlns:p14="http://schemas.microsoft.com/office/powerpoint/2010/main" val="1474893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right)">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73805" y="0"/>
            <a:ext cx="10515600" cy="1081825"/>
          </a:xfrm>
        </p:spPr>
        <p:txBody>
          <a:bodyPr/>
          <a:lstStyle/>
          <a:p>
            <a:r>
              <a:rPr lang="ja-JP" altLang="en-US" dirty="0" smtClean="0"/>
              <a:t>　</a:t>
            </a:r>
            <a:r>
              <a:rPr lang="ja-JP" altLang="en-US" sz="3100" dirty="0" smtClean="0"/>
              <a:t>⦿参考資料　福島県会津若松市作成資料</a:t>
            </a:r>
            <a:endParaRPr kumimoji="1" lang="ja-JP" altLang="en-US" sz="3100" dirty="0"/>
          </a:p>
        </p:txBody>
      </p:sp>
      <p:pic>
        <p:nvPicPr>
          <p:cNvPr id="7" name="図 6"/>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509161" y="4647919"/>
            <a:ext cx="1265198" cy="1765759"/>
          </a:xfrm>
          <a:prstGeom prst="rect">
            <a:avLst/>
          </a:prstGeom>
        </p:spPr>
      </p:pic>
      <p:pic>
        <p:nvPicPr>
          <p:cNvPr id="3" name="図 2"/>
          <p:cNvPicPr>
            <a:picLocks noChangeAspect="1"/>
          </p:cNvPicPr>
          <p:nvPr/>
        </p:nvPicPr>
        <p:blipFill>
          <a:blip r:embed="rId3"/>
          <a:stretch>
            <a:fillRect/>
          </a:stretch>
        </p:blipFill>
        <p:spPr>
          <a:xfrm>
            <a:off x="2153143" y="1790905"/>
            <a:ext cx="7885714" cy="3276190"/>
          </a:xfrm>
          <a:prstGeom prst="rect">
            <a:avLst/>
          </a:prstGeom>
        </p:spPr>
      </p:pic>
      <p:sp>
        <p:nvSpPr>
          <p:cNvPr id="8" name="コンテンツ プレースホルダー 2"/>
          <p:cNvSpPr txBox="1">
            <a:spLocks/>
          </p:cNvSpPr>
          <p:nvPr/>
        </p:nvSpPr>
        <p:spPr>
          <a:xfrm>
            <a:off x="1442578" y="5067096"/>
            <a:ext cx="8525670" cy="1307946"/>
          </a:xfrm>
          <a:prstGeom prst="rect">
            <a:avLst/>
          </a:prstGeom>
        </p:spPr>
        <p:txBody>
          <a:bodyPr vert="horz" lIns="91440" tIns="45720" rIns="91440" bIns="45720" rtlCol="0" anchor="ct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20000"/>
              </a:lnSpc>
              <a:buNone/>
            </a:pPr>
            <a:r>
              <a:rPr lang="ja-JP" altLang="en-US" sz="26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オープン</a:t>
            </a:r>
            <a:r>
              <a:rPr lang="ja-JP" altLang="en-US" sz="2600" dirty="0">
                <a:latin typeface="HG丸ｺﾞｼｯｸM-PRO" panose="020F0600000000000000" pitchFamily="50" charset="-128"/>
                <a:ea typeface="HG丸ｺﾞｼｯｸM-PRO" panose="020F0600000000000000" pitchFamily="50" charset="-128"/>
                <a:cs typeface="メイリオ" panose="020B0604030504040204" pitchFamily="50" charset="-128"/>
              </a:rPr>
              <a:t>データ</a:t>
            </a:r>
            <a:r>
              <a:rPr lang="ja-JP" altLang="en-US" sz="26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なのですが、一応会津若松市のご担当者様に確認したところ、「オープンデータなのでどうぞ！」と大変快く承知していただきました。</a:t>
            </a:r>
            <a:endParaRPr lang="en-US" altLang="ja-JP" sz="2600" dirty="0" smtClean="0">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marL="0" indent="0" algn="ctr">
              <a:lnSpc>
                <a:spcPct val="120000"/>
              </a:lnSpc>
              <a:buNone/>
            </a:pPr>
            <a:r>
              <a:rPr lang="ja-JP" altLang="en-US" sz="26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（情報政策課情報管理チームのご担当者様、ありがとうございました）</a:t>
            </a:r>
            <a:endParaRPr lang="ja-JP" altLang="en-US" sz="26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Tree>
    <p:extLst>
      <p:ext uri="{BB962C8B-B14F-4D97-AF65-F5344CB8AC3E}">
        <p14:creationId xmlns:p14="http://schemas.microsoft.com/office/powerpoint/2010/main" val="337321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2" y="3156385"/>
            <a:ext cx="8797636" cy="1325563"/>
          </a:xfrm>
        </p:spPr>
        <p:txBody>
          <a:bodyPr/>
          <a:lstStyle/>
          <a:p>
            <a:r>
              <a:rPr lang="ja-JP" altLang="en-US" dirty="0" smtClean="0"/>
              <a:t>　</a:t>
            </a:r>
            <a:r>
              <a:rPr lang="ja-JP" altLang="en-US" dirty="0" smtClean="0">
                <a:latin typeface="HG丸ｺﾞｼｯｸM-PRO" panose="020F0600000000000000" pitchFamily="50" charset="-128"/>
                <a:ea typeface="HG丸ｺﾞｼｯｸM-PRO" panose="020F0600000000000000" pitchFamily="50" charset="-128"/>
              </a:rPr>
              <a:t>ご</a:t>
            </a:r>
            <a:r>
              <a:rPr lang="ja-JP" altLang="en-US" dirty="0">
                <a:latin typeface="HG丸ｺﾞｼｯｸM-PRO" panose="020F0600000000000000" pitchFamily="50" charset="-128"/>
                <a:ea typeface="HG丸ｺﾞｼｯｸM-PRO" panose="020F0600000000000000" pitchFamily="50" charset="-128"/>
              </a:rPr>
              <a:t>清聴</a:t>
            </a:r>
            <a:r>
              <a:rPr lang="ja-JP" altLang="en-US" dirty="0" smtClean="0">
                <a:latin typeface="HG丸ｺﾞｼｯｸM-PRO" panose="020F0600000000000000" pitchFamily="50" charset="-128"/>
                <a:ea typeface="HG丸ｺﾞｼｯｸM-PRO" panose="020F0600000000000000" pitchFamily="50" charset="-128"/>
              </a:rPr>
              <a:t>ありがとうございました</a:t>
            </a:r>
            <a:endParaRPr kumimoji="1" lang="ja-JP" altLang="en-US" dirty="0">
              <a:latin typeface="HG丸ｺﾞｼｯｸM-PRO" panose="020F0600000000000000" pitchFamily="50" charset="-128"/>
              <a:ea typeface="HG丸ｺﾞｼｯｸM-PRO" panose="020F0600000000000000" pitchFamily="50" charset="-128"/>
            </a:endParaRPr>
          </a:p>
        </p:txBody>
      </p:sp>
      <p:pic>
        <p:nvPicPr>
          <p:cNvPr id="8" name="図 7"/>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8116187" y="607148"/>
            <a:ext cx="1034501" cy="1589125"/>
          </a:xfrm>
          <a:prstGeom prst="rect">
            <a:avLst/>
          </a:prstGeom>
        </p:spPr>
      </p:pic>
      <p:pic>
        <p:nvPicPr>
          <p:cNvPr id="9" name="図 8"/>
          <p:cNvPicPr>
            <a:picLocks noChangeAspect="1"/>
          </p:cNvPicPr>
          <p:nvPr/>
        </p:nvPicPr>
        <p:blipFill>
          <a:blip r:embed="rId3">
            <a:clrChange>
              <a:clrFrom>
                <a:srgbClr val="FCFEFC"/>
              </a:clrFrom>
              <a:clrTo>
                <a:srgbClr val="FCFEFC">
                  <a:alpha val="0"/>
                </a:srgbClr>
              </a:clrTo>
            </a:clrChange>
          </a:blip>
          <a:stretch>
            <a:fillRect/>
          </a:stretch>
        </p:blipFill>
        <p:spPr>
          <a:xfrm>
            <a:off x="3513132" y="607148"/>
            <a:ext cx="1323810" cy="1523810"/>
          </a:xfrm>
          <a:prstGeom prst="rect">
            <a:avLst/>
          </a:prstGeom>
        </p:spPr>
      </p:pic>
      <p:pic>
        <p:nvPicPr>
          <p:cNvPr id="10" name="図 9"/>
          <p:cNvPicPr>
            <a:picLocks noChangeAspect="1"/>
          </p:cNvPicPr>
          <p:nvPr/>
        </p:nvPicPr>
        <p:blipFill>
          <a:blip r:embed="rId4">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5553456" y="445945"/>
            <a:ext cx="1846217" cy="1846217"/>
          </a:xfrm>
          <a:prstGeom prst="rect">
            <a:avLst/>
          </a:prstGeom>
        </p:spPr>
      </p:pic>
      <p:pic>
        <p:nvPicPr>
          <p:cNvPr id="5" name="図 4"/>
          <p:cNvPicPr>
            <a:picLocks noChangeAspect="1"/>
          </p:cNvPicPr>
          <p:nvPr/>
        </p:nvPicPr>
        <p:blipFill>
          <a:blip r:embed="rId5">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8781205" y="2292162"/>
            <a:ext cx="3200400" cy="4181475"/>
          </a:xfrm>
          <a:prstGeom prst="rect">
            <a:avLst/>
          </a:prstGeom>
        </p:spPr>
      </p:pic>
    </p:spTree>
    <p:extLst>
      <p:ext uri="{BB962C8B-B14F-4D97-AF65-F5344CB8AC3E}">
        <p14:creationId xmlns:p14="http://schemas.microsoft.com/office/powerpoint/2010/main" val="28061563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947134" y="1240399"/>
            <a:ext cx="10297732" cy="4351338"/>
          </a:xfrm>
        </p:spPr>
        <p:txBody>
          <a:bodyPr anchor="ctr" anchorCtr="0">
            <a:normAutofit/>
          </a:bodyPr>
          <a:lstStyle/>
          <a:p>
            <a:pPr marL="0" indent="0">
              <a:lnSpc>
                <a:spcPct val="150000"/>
              </a:lnSpc>
              <a:buNone/>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3200" dirty="0" smtClean="0">
                <a:latin typeface="メイリオ" panose="020B0604030504040204" pitchFamily="50" charset="-128"/>
                <a:ea typeface="メイリオ" panose="020B0604030504040204" pitchFamily="50" charset="-128"/>
                <a:cs typeface="メイリオ" panose="020B0604030504040204" pitchFamily="50" charset="-128"/>
              </a:rPr>
              <a:t>将来像</a:t>
            </a:r>
            <a:r>
              <a:rPr lang="ja-JP" altLang="ja-JP" sz="3200" dirty="0">
                <a:latin typeface="メイリオ" panose="020B0604030504040204" pitchFamily="50" charset="-128"/>
                <a:ea typeface="メイリオ" panose="020B0604030504040204" pitchFamily="50" charset="-128"/>
                <a:cs typeface="メイリオ" panose="020B0604030504040204" pitchFamily="50" charset="-128"/>
              </a:rPr>
              <a:t>である『多自然地域と居住都市の新たな共生～自然を育み、魅力・活力に満ちた圏域の創出を目指して～』の実現に向け、特に「公共交通」、「観光」、「環境」の分野の事業について、圏域</a:t>
            </a:r>
            <a:r>
              <a:rPr lang="ja-JP" altLang="ja-JP" sz="320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大田原市・那須町、那珂川町</a:t>
            </a:r>
            <a:r>
              <a:rPr lang="ja-JP" altLang="ja-JP" sz="3200"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3200" dirty="0">
                <a:latin typeface="メイリオ" panose="020B0604030504040204" pitchFamily="50" charset="-128"/>
                <a:ea typeface="メイリオ" panose="020B0604030504040204" pitchFamily="50" charset="-128"/>
                <a:cs typeface="メイリオ" panose="020B0604030504040204" pitchFamily="50" charset="-128"/>
              </a:rPr>
              <a:t>連携して</a:t>
            </a:r>
            <a:r>
              <a:rPr lang="ja-JP" altLang="ja-JP" sz="3200" dirty="0" smtClean="0">
                <a:latin typeface="メイリオ" panose="020B0604030504040204" pitchFamily="50" charset="-128"/>
                <a:ea typeface="メイリオ" panose="020B0604030504040204" pitchFamily="50" charset="-128"/>
                <a:cs typeface="メイリオ" panose="020B0604030504040204" pitchFamily="50" charset="-128"/>
              </a:rPr>
              <a:t>取り組</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みを進めている</a:t>
            </a:r>
            <a:r>
              <a:rPr lang="ja-JP" altLang="ja-JP" sz="3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kumimoji="1" lang="ja-JP" altLang="en-US" dirty="0" smtClean="0"/>
              <a:t>　</a:t>
            </a:r>
            <a:r>
              <a:rPr lang="ja-JP" altLang="en-US" dirty="0"/>
              <a:t> ⦿</a:t>
            </a:r>
            <a:r>
              <a:rPr kumimoji="1" lang="ja-JP" altLang="en-US" dirty="0" smtClean="0"/>
              <a:t>那須地域定住自立圏とは</a:t>
            </a:r>
            <a:endParaRPr kumimoji="1" lang="ja-JP" altLang="en-US" dirty="0"/>
          </a:p>
        </p:txBody>
      </p:sp>
      <p:grpSp>
        <p:nvGrpSpPr>
          <p:cNvPr id="4" name="グループ化 3"/>
          <p:cNvGrpSpPr/>
          <p:nvPr/>
        </p:nvGrpSpPr>
        <p:grpSpPr>
          <a:xfrm>
            <a:off x="118768" y="-66674"/>
            <a:ext cx="11866759" cy="6731932"/>
            <a:chOff x="118768" y="-66674"/>
            <a:chExt cx="11866759" cy="6731932"/>
          </a:xfrm>
        </p:grpSpPr>
        <p:pic>
          <p:nvPicPr>
            <p:cNvPr id="5" name="図 4"/>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6" name="図 5"/>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7" name="図 6"/>
            <p:cNvPicPr>
              <a:picLocks noChangeAspect="1"/>
            </p:cNvPicPr>
            <p:nvPr/>
          </p:nvPicPr>
          <p:blipFill>
            <a:blip r:embed="rId4">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8" name="図 7"/>
            <p:cNvPicPr>
              <a:picLocks noChangeAspect="1"/>
            </p:cNvPicPr>
            <p:nvPr/>
          </p:nvPicPr>
          <p:blipFill>
            <a:blip r:embed="rId5">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Tree>
    <p:extLst>
      <p:ext uri="{BB962C8B-B14F-4D97-AF65-F5344CB8AC3E}">
        <p14:creationId xmlns:p14="http://schemas.microsoft.com/office/powerpoint/2010/main" val="33501388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　⦿目的</a:t>
            </a:r>
            <a:endParaRPr kumimoji="1" lang="ja-JP" altLang="en-US" dirty="0"/>
          </a:p>
        </p:txBody>
      </p:sp>
      <p:grpSp>
        <p:nvGrpSpPr>
          <p:cNvPr id="4" name="グループ化 3"/>
          <p:cNvGrpSpPr/>
          <p:nvPr/>
        </p:nvGrpSpPr>
        <p:grpSpPr>
          <a:xfrm>
            <a:off x="118768" y="-66674"/>
            <a:ext cx="11866759" cy="6731932"/>
            <a:chOff x="118768" y="-66674"/>
            <a:chExt cx="11866759" cy="6731932"/>
          </a:xfrm>
        </p:grpSpPr>
        <p:pic>
          <p:nvPicPr>
            <p:cNvPr id="5" name="図 4"/>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6" name="図 5"/>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7" name="図 6"/>
            <p:cNvPicPr>
              <a:picLocks noChangeAspect="1"/>
            </p:cNvPicPr>
            <p:nvPr/>
          </p:nvPicPr>
          <p:blipFill>
            <a:blip r:embed="rId4">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8" name="図 7"/>
            <p:cNvPicPr>
              <a:picLocks noChangeAspect="1"/>
            </p:cNvPicPr>
            <p:nvPr/>
          </p:nvPicPr>
          <p:blipFill>
            <a:blip r:embed="rId5">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
        <p:nvSpPr>
          <p:cNvPr id="3" name="コンテンツ プレースホルダー 2"/>
          <p:cNvSpPr>
            <a:spLocks noGrp="1"/>
          </p:cNvSpPr>
          <p:nvPr>
            <p:ph idx="1"/>
          </p:nvPr>
        </p:nvSpPr>
        <p:spPr>
          <a:xfrm>
            <a:off x="1146220" y="1605187"/>
            <a:ext cx="10207580" cy="3404678"/>
          </a:xfrm>
        </p:spPr>
        <p:txBody>
          <a:bodyPr>
            <a:noAutofit/>
          </a:bodyPr>
          <a:lstStyle/>
          <a:p>
            <a:pPr marL="0" indent="0">
              <a:lnSpc>
                <a:spcPct val="150000"/>
              </a:lnSpc>
              <a:buNone/>
            </a:pP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000" dirty="0" smtClean="0">
                <a:latin typeface="メイリオ" panose="020B0604030504040204" pitchFamily="50" charset="-128"/>
                <a:ea typeface="メイリオ" panose="020B0604030504040204" pitchFamily="50" charset="-128"/>
                <a:cs typeface="メイリオ" panose="020B0604030504040204" pitchFamily="50" charset="-128"/>
              </a:rPr>
              <a:t>オープンデータ</a:t>
            </a:r>
            <a:r>
              <a:rPr lang="ja-JP" altLang="en-US" sz="3000" dirty="0">
                <a:latin typeface="メイリオ" panose="020B0604030504040204" pitchFamily="50" charset="-128"/>
                <a:ea typeface="メイリオ" panose="020B0604030504040204" pitchFamily="50" charset="-128"/>
                <a:cs typeface="メイリオ" panose="020B0604030504040204" pitchFamily="50" charset="-128"/>
              </a:rPr>
              <a:t>の利活用において、地方公共団体個々のサイトでの独自項目、精度、形式でデータ提供するよりも、複数団体がそれらを統一したデータを一か所のサイトから提供する方が、利用する住民、企業にとって利便性が高いものになると考えられることから、那須地域定住自立圏としてオープンデータに取り組むこととした。</a:t>
            </a:r>
          </a:p>
        </p:txBody>
      </p:sp>
    </p:spTree>
    <p:extLst>
      <p:ext uri="{BB962C8B-B14F-4D97-AF65-F5344CB8AC3E}">
        <p14:creationId xmlns:p14="http://schemas.microsoft.com/office/powerpoint/2010/main" val="2965352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a:t>
            </a:r>
            <a:r>
              <a:rPr lang="ja-JP" altLang="en-US" dirty="0"/>
              <a:t> ⦿ </a:t>
            </a:r>
            <a:r>
              <a:rPr kumimoji="1" lang="en-US" altLang="ja-JP" dirty="0" err="1" smtClean="0"/>
              <a:t>OpenData</a:t>
            </a:r>
            <a:r>
              <a:rPr kumimoji="1" lang="ja-JP" altLang="en-US" dirty="0" smtClean="0"/>
              <a:t>那須について</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　</a:t>
            </a:r>
            <a:endParaRPr kumimoji="1" lang="ja-JP" altLang="en-US" dirty="0"/>
          </a:p>
        </p:txBody>
      </p:sp>
      <p:grpSp>
        <p:nvGrpSpPr>
          <p:cNvPr id="4" name="Group 4"/>
          <p:cNvGrpSpPr/>
          <p:nvPr/>
        </p:nvGrpSpPr>
        <p:grpSpPr bwMode="auto">
          <a:xfrm>
            <a:off x="1480581" y="1876267"/>
            <a:ext cx="3503971" cy="4197350"/>
            <a:chOff x="0" y="0"/>
            <a:chExt cx="8835" cy="8574"/>
          </a:xfrm>
        </p:grpSpPr>
        <p:pic>
          <p:nvPicPr>
            <p:cNvPr id="5" name="Picture 2" descr="C:\Users\t.anzai\Desktop\トップページ（上部）.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4" y="0"/>
              <a:ext cx="8491" cy="4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C:\Users\t.anzai\Desktop\トップページ（↓部）.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376"/>
              <a:ext cx="8450" cy="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図 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87447" y="2158341"/>
            <a:ext cx="1570242" cy="1570242"/>
          </a:xfrm>
          <a:prstGeom prst="rect">
            <a:avLst/>
          </a:prstGeom>
        </p:spPr>
      </p:pic>
      <p:sp>
        <p:nvSpPr>
          <p:cNvPr id="8" name="テキスト ボックス 412"/>
          <p:cNvSpPr txBox="1"/>
          <p:nvPr/>
        </p:nvSpPr>
        <p:spPr>
          <a:xfrm>
            <a:off x="4984552" y="4130023"/>
            <a:ext cx="6246821" cy="457816"/>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2000" kern="100" dirty="0" smtClean="0">
                <a:effectLst/>
                <a:latin typeface="OCRB" panose="020B0609020202020204" pitchFamily="49" charset="0"/>
                <a:ea typeface="ＭＳ 明朝" panose="02020609040205080304" pitchFamily="17" charset="-128"/>
                <a:cs typeface="Times New Roman" panose="02020603050405020304" pitchFamily="18" charset="0"/>
              </a:rPr>
              <a:t>http</a:t>
            </a:r>
            <a:r>
              <a:rPr lang="en-US" sz="2000" kern="100" dirty="0">
                <a:effectLst/>
                <a:latin typeface="OCRB" panose="020B0609020202020204" pitchFamily="49" charset="0"/>
                <a:ea typeface="ＭＳ 明朝" panose="02020609040205080304" pitchFamily="17" charset="-128"/>
                <a:cs typeface="Times New Roman" panose="02020603050405020304" pitchFamily="18" charset="0"/>
              </a:rPr>
              <a:t>://opendata-nasu.opendatastack.jp/</a:t>
            </a:r>
            <a:endParaRPr lang="ja-JP" sz="2000" kern="100" dirty="0">
              <a:effectLst/>
              <a:ea typeface="ＭＳ 明朝" panose="02020609040205080304" pitchFamily="17" charset="-128"/>
              <a:cs typeface="Times New Roman" panose="02020603050405020304" pitchFamily="18" charset="0"/>
            </a:endParaRPr>
          </a:p>
        </p:txBody>
      </p:sp>
      <p:grpSp>
        <p:nvGrpSpPr>
          <p:cNvPr id="9" name="グループ化 8"/>
          <p:cNvGrpSpPr/>
          <p:nvPr/>
        </p:nvGrpSpPr>
        <p:grpSpPr>
          <a:xfrm>
            <a:off x="118768" y="-66674"/>
            <a:ext cx="11866759" cy="6731932"/>
            <a:chOff x="118768" y="-66674"/>
            <a:chExt cx="11866759" cy="6731932"/>
          </a:xfrm>
        </p:grpSpPr>
        <p:pic>
          <p:nvPicPr>
            <p:cNvPr id="10" name="図 9"/>
            <p:cNvPicPr>
              <a:picLocks noChangeAspect="1"/>
            </p:cNvPicPr>
            <p:nvPr/>
          </p:nvPicPr>
          <p:blipFill>
            <a:blip r:embed="rId5"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11" name="図 10"/>
            <p:cNvPicPr>
              <a:picLocks noChangeAspect="1"/>
            </p:cNvPicPr>
            <p:nvPr/>
          </p:nvPicPr>
          <p:blipFill>
            <a:blip r:embed="rId6"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12" name="図 11"/>
            <p:cNvPicPr>
              <a:picLocks noChangeAspect="1"/>
            </p:cNvPicPr>
            <p:nvPr/>
          </p:nvPicPr>
          <p:blipFill>
            <a:blip r:embed="rId7">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13" name="図 12"/>
            <p:cNvPicPr>
              <a:picLocks noChangeAspect="1"/>
            </p:cNvPicPr>
            <p:nvPr/>
          </p:nvPicPr>
          <p:blipFill>
            <a:blip r:embed="rId8">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Tree>
    <p:extLst>
      <p:ext uri="{BB962C8B-B14F-4D97-AF65-F5344CB8AC3E}">
        <p14:creationId xmlns:p14="http://schemas.microsoft.com/office/powerpoint/2010/main" val="9204230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⦿公開までの経過</a:t>
            </a:r>
            <a:endParaRPr kumimoji="1" lang="ja-JP" altLang="en-US" dirty="0"/>
          </a:p>
        </p:txBody>
      </p:sp>
      <p:grpSp>
        <p:nvGrpSpPr>
          <p:cNvPr id="4" name="グループ化 3"/>
          <p:cNvGrpSpPr/>
          <p:nvPr/>
        </p:nvGrpSpPr>
        <p:grpSpPr>
          <a:xfrm>
            <a:off x="118768" y="-66674"/>
            <a:ext cx="11866759" cy="6731932"/>
            <a:chOff x="118768" y="-66674"/>
            <a:chExt cx="11866759" cy="6731932"/>
          </a:xfrm>
        </p:grpSpPr>
        <p:pic>
          <p:nvPicPr>
            <p:cNvPr id="5" name="図 4"/>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6" name="図 5"/>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7" name="図 6"/>
            <p:cNvPicPr>
              <a:picLocks noChangeAspect="1"/>
            </p:cNvPicPr>
            <p:nvPr/>
          </p:nvPicPr>
          <p:blipFill>
            <a:blip r:embed="rId4">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8" name="図 7"/>
            <p:cNvPicPr>
              <a:picLocks noChangeAspect="1"/>
            </p:cNvPicPr>
            <p:nvPr/>
          </p:nvPicPr>
          <p:blipFill>
            <a:blip r:embed="rId5">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
        <p:nvSpPr>
          <p:cNvPr id="3" name="コンテンツ プレースホルダー 2"/>
          <p:cNvSpPr>
            <a:spLocks noGrp="1"/>
          </p:cNvSpPr>
          <p:nvPr>
            <p:ph idx="1"/>
          </p:nvPr>
        </p:nvSpPr>
        <p:spPr>
          <a:xfrm>
            <a:off x="985680" y="1401097"/>
            <a:ext cx="10515600" cy="4775866"/>
          </a:xfrm>
        </p:spPr>
        <p:txBody>
          <a:bodyPr anchor="ctr" anchorCtr="0">
            <a:normAutofit fontScale="62500" lnSpcReduction="20000"/>
          </a:bodyPr>
          <a:lstStyle/>
          <a:p>
            <a:pPr marL="0" indent="0">
              <a:lnSpc>
                <a:spcPct val="120000"/>
              </a:lnSpc>
              <a:buNone/>
            </a:pP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年 </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8</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副市長</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を推進本部長とする情報化推進本部会議内で、</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0000"/>
              </a:lnSpc>
              <a:buNone/>
            </a:pP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推進に取り組む</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ことを説明。了承を得る</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0000"/>
              </a:lnSpc>
              <a:buNone/>
            </a:pP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入札</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により、オープンデータ推進に係る支援業者を</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決定。</a:t>
            </a:r>
            <a:endParaRPr lang="ja-JP" altLang="en-US" sz="34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0000"/>
              </a:lnSpc>
              <a:buNone/>
            </a:pP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大田原市</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、那須町、那珂川町を構成自治体とする那須地域定住</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自立圏</a:t>
            </a:r>
            <a:endPar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0000"/>
              </a:lnSpc>
              <a:buNone/>
            </a:pP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の取り組み</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として、オープンデータ推進をテーマに挙げ、説明。</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了承</a:t>
            </a:r>
            <a:endPar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0000"/>
              </a:lnSpc>
              <a:buNone/>
            </a:pP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得る。</a:t>
            </a:r>
          </a:p>
          <a:p>
            <a:pPr marL="0" indent="0">
              <a:lnSpc>
                <a:spcPct val="120000"/>
              </a:lnSpc>
              <a:buNone/>
            </a:pP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28</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年 </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各課</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へオープンデータとして提供可能なデータの照会を実施。</a:t>
            </a:r>
          </a:p>
          <a:p>
            <a:pPr marL="0" indent="0">
              <a:lnSpc>
                <a:spcPct val="120000"/>
              </a:lnSpc>
              <a:buNone/>
            </a:pP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28</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年 </a:t>
            </a:r>
            <a:r>
              <a:rPr lang="en-US" altLang="ja-JP" sz="3400" dirty="0">
                <a:latin typeface="メイリオ" panose="020B0604030504040204" pitchFamily="50" charset="-128"/>
                <a:ea typeface="メイリオ" panose="020B0604030504040204" pitchFamily="50" charset="-128"/>
                <a:cs typeface="メイリオ" panose="020B0604030504040204" pitchFamily="50" charset="-128"/>
              </a:rPr>
              <a:t>8</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3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カタログサイト</a:t>
            </a:r>
            <a:r>
              <a:rPr lang="ja-JP" altLang="en-US" sz="3400"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400" dirty="0" smtClean="0">
                <a:latin typeface="メイリオ" panose="020B0604030504040204" pitchFamily="50" charset="-128"/>
                <a:ea typeface="メイリオ" panose="020B0604030504040204" pitchFamily="50" charset="-128"/>
                <a:cs typeface="メイリオ" panose="020B0604030504040204" pitchFamily="50" charset="-128"/>
              </a:rPr>
              <a:t>公開（平成２８年８月１９日）</a:t>
            </a:r>
            <a:endParaRPr kumimoji="1" lang="ja-JP" altLang="en-US" dirty="0"/>
          </a:p>
        </p:txBody>
      </p:sp>
    </p:spTree>
    <p:extLst>
      <p:ext uri="{BB962C8B-B14F-4D97-AF65-F5344CB8AC3E}">
        <p14:creationId xmlns:p14="http://schemas.microsoft.com/office/powerpoint/2010/main" val="528964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　</a:t>
            </a:r>
            <a:r>
              <a:rPr lang="ja-JP" altLang="en-US" sz="3100" dirty="0"/>
              <a:t>⦿オープンデータサイトの運営・管理及び費用に</a:t>
            </a:r>
            <a:r>
              <a:rPr lang="ja-JP" altLang="en-US" sz="3100" dirty="0" smtClean="0"/>
              <a:t>ついて</a:t>
            </a:r>
            <a:endParaRPr kumimoji="1" lang="ja-JP" altLang="en-US" sz="3100" dirty="0"/>
          </a:p>
        </p:txBody>
      </p:sp>
      <p:grpSp>
        <p:nvGrpSpPr>
          <p:cNvPr id="4" name="グループ化 3"/>
          <p:cNvGrpSpPr/>
          <p:nvPr/>
        </p:nvGrpSpPr>
        <p:grpSpPr>
          <a:xfrm>
            <a:off x="118768" y="-66674"/>
            <a:ext cx="11866759" cy="6731932"/>
            <a:chOff x="118768" y="-66674"/>
            <a:chExt cx="11866759" cy="6731932"/>
          </a:xfrm>
        </p:grpSpPr>
        <p:pic>
          <p:nvPicPr>
            <p:cNvPr id="5" name="図 4"/>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6" name="図 5"/>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7" name="図 6"/>
            <p:cNvPicPr>
              <a:picLocks noChangeAspect="1"/>
            </p:cNvPicPr>
            <p:nvPr/>
          </p:nvPicPr>
          <p:blipFill>
            <a:blip r:embed="rId4">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8" name="図 7"/>
            <p:cNvPicPr>
              <a:picLocks noChangeAspect="1"/>
            </p:cNvPicPr>
            <p:nvPr/>
          </p:nvPicPr>
          <p:blipFill>
            <a:blip r:embed="rId5">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
        <p:nvSpPr>
          <p:cNvPr id="3" name="コンテンツ プレースホルダー 2"/>
          <p:cNvSpPr>
            <a:spLocks noGrp="1"/>
          </p:cNvSpPr>
          <p:nvPr>
            <p:ph idx="1"/>
          </p:nvPr>
        </p:nvSpPr>
        <p:spPr>
          <a:xfrm>
            <a:off x="1107582" y="1825624"/>
            <a:ext cx="9353945" cy="4497903"/>
          </a:xfrm>
        </p:spPr>
        <p:txBody>
          <a:bodyPr>
            <a:normAutofit lnSpcReduction="10000"/>
          </a:bodyPr>
          <a:lstStyle/>
          <a:p>
            <a:pPr>
              <a:lnSpc>
                <a:spcPct val="1250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事業費　</a:t>
            </a:r>
            <a:r>
              <a:rPr lang="en-US" altLang="zh-TW" dirty="0" smtClean="0">
                <a:latin typeface="メイリオ" panose="020B0604030504040204" pitchFamily="50" charset="-128"/>
                <a:ea typeface="メイリオ" panose="020B0604030504040204" pitchFamily="50" charset="-128"/>
                <a:cs typeface="メイリオ" panose="020B0604030504040204" pitchFamily="50" charset="-128"/>
              </a:rPr>
              <a:t>16,416,000</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円</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TW"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特別交付税措置対象</a:t>
            </a:r>
            <a:r>
              <a:rPr lang="en-US" altLang="zh-TW"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zh-TW" altLang="en-US"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5000"/>
              </a:lnSpc>
              <a:buNone/>
            </a:pPr>
            <a:r>
              <a:rPr lang="zh-TW" altLang="en-US" dirty="0">
                <a:latin typeface="メイリオ" panose="020B0604030504040204" pitchFamily="50" charset="-128"/>
                <a:ea typeface="メイリオ" panose="020B0604030504040204" pitchFamily="50" charset="-128"/>
                <a:cs typeface="メイリオ" panose="020B0604030504040204" pitchFamily="50" charset="-128"/>
              </a:rPr>
              <a:t>　（内訳</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zh-TW" dirty="0" smtClean="0">
                <a:latin typeface="メイリオ" panose="020B0604030504040204" pitchFamily="50" charset="-128"/>
                <a:ea typeface="メイリオ" panose="020B0604030504040204" pitchFamily="50" charset="-128"/>
                <a:cs typeface="メイリオ" panose="020B0604030504040204" pitchFamily="50" charset="-128"/>
              </a:rPr>
              <a:t>		</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構築費</a:t>
            </a:r>
            <a:r>
              <a:rPr lang="zh-TW"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TW" dirty="0">
                <a:latin typeface="メイリオ" panose="020B0604030504040204" pitchFamily="50" charset="-128"/>
                <a:ea typeface="メイリオ" panose="020B0604030504040204" pitchFamily="50" charset="-128"/>
                <a:cs typeface="メイリオ" panose="020B0604030504040204" pitchFamily="50" charset="-128"/>
              </a:rPr>
              <a:t>3,611,520 </a:t>
            </a:r>
            <a:r>
              <a:rPr lang="zh-TW" altLang="en-US" dirty="0">
                <a:latin typeface="メイリオ" panose="020B0604030504040204" pitchFamily="50" charset="-128"/>
                <a:ea typeface="メイリオ" panose="020B0604030504040204" pitchFamily="50" charset="-128"/>
                <a:cs typeface="メイリオ" panose="020B0604030504040204" pitchFamily="50" charset="-128"/>
              </a:rPr>
              <a:t>円</a:t>
            </a:r>
          </a:p>
          <a:p>
            <a:pPr marL="0" indent="0">
              <a:lnSpc>
                <a:spcPct val="125000"/>
              </a:lnSpc>
              <a:buNone/>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zh-TW"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zh-TW" dirty="0" smtClean="0">
                <a:latin typeface="メイリオ" panose="020B0604030504040204" pitchFamily="50" charset="-128"/>
                <a:ea typeface="メイリオ" panose="020B0604030504040204" pitchFamily="50" charset="-128"/>
                <a:cs typeface="メイリオ" panose="020B0604030504040204" pitchFamily="50" charset="-128"/>
              </a:rPr>
              <a:t>		</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運用費</a:t>
            </a:r>
            <a:r>
              <a:rPr lang="zh-TW"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zh-TW" dirty="0">
                <a:latin typeface="メイリオ" panose="020B0604030504040204" pitchFamily="50" charset="-128"/>
                <a:ea typeface="メイリオ" panose="020B0604030504040204" pitchFamily="50" charset="-128"/>
                <a:cs typeface="メイリオ" panose="020B0604030504040204" pitchFamily="50" charset="-128"/>
              </a:rPr>
              <a:t>12,804,480 </a:t>
            </a:r>
            <a:r>
              <a:rPr lang="zh-TW" altLang="en-US" dirty="0">
                <a:latin typeface="メイリオ" panose="020B0604030504040204" pitchFamily="50" charset="-128"/>
                <a:ea typeface="メイリオ" panose="020B0604030504040204" pitchFamily="50" charset="-128"/>
                <a:cs typeface="メイリオ" panose="020B0604030504040204" pitchFamily="50" charset="-128"/>
              </a:rPr>
              <a:t>円（</a:t>
            </a:r>
            <a:r>
              <a:rPr lang="en-US" altLang="zh-TW" dirty="0">
                <a:latin typeface="メイリオ" panose="020B0604030504040204" pitchFamily="50" charset="-128"/>
                <a:ea typeface="メイリオ" panose="020B0604030504040204" pitchFamily="50" charset="-128"/>
                <a:cs typeface="メイリオ" panose="020B0604030504040204" pitchFamily="50" charset="-128"/>
              </a:rPr>
              <a:t>4</a:t>
            </a:r>
            <a:r>
              <a:rPr lang="zh-TW" altLang="en-US" dirty="0">
                <a:latin typeface="メイリオ" panose="020B0604030504040204" pitchFamily="50" charset="-128"/>
                <a:ea typeface="メイリオ" panose="020B0604030504040204" pitchFamily="50" charset="-128"/>
                <a:cs typeface="メイリオ" panose="020B0604030504040204" pitchFamily="50" charset="-128"/>
              </a:rPr>
              <a:t>年間</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zh-TW"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5000"/>
              </a:lnSpc>
              <a:buNone/>
            </a:pP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zh-TW"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lnSpc>
                <a:spcPct val="125000"/>
              </a:lnSpc>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費用の支払いは那須塩原市で実施。定住自立圏の中心市と構成市で措置される特別交付税の額が異なるため、その差額の範囲内に収まる限りは、那須塩原市で支払いを行っている。</a:t>
            </a:r>
            <a:endParaRPr lang="en-US" altLang="zh-TW"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411034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　</a:t>
            </a:r>
            <a:r>
              <a:rPr lang="ja-JP" altLang="en-US" sz="3100" dirty="0" smtClean="0"/>
              <a:t>⦿</a:t>
            </a:r>
            <a:r>
              <a:rPr lang="ja-JP" altLang="en-US" sz="3100" dirty="0"/>
              <a:t>オープンデータの公開手順について</a:t>
            </a:r>
            <a:endParaRPr kumimoji="1" lang="ja-JP" altLang="en-US" sz="3100" dirty="0"/>
          </a:p>
        </p:txBody>
      </p:sp>
      <p:sp>
        <p:nvSpPr>
          <p:cNvPr id="3" name="コンテンツ プレースホルダー 2"/>
          <p:cNvSpPr>
            <a:spLocks noGrp="1"/>
          </p:cNvSpPr>
          <p:nvPr>
            <p:ph idx="1"/>
          </p:nvPr>
        </p:nvSpPr>
        <p:spPr>
          <a:xfrm>
            <a:off x="838200" y="1779543"/>
            <a:ext cx="10515600" cy="1625472"/>
          </a:xfrm>
        </p:spPr>
        <p:txBody>
          <a:bodyPr>
            <a:normAutofit/>
          </a:bodyPr>
          <a:lstStyle/>
          <a:p>
            <a:pPr marL="0" indent="0">
              <a:buNone/>
            </a:pP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　委託</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業者により、公式ホームページ上で公開されているデータの棚卸しを実施。棚卸しされたデータから、オープンデータ化してよいデータを各課へ確認した後、委託業者がデータの整形及びカタログサイト上へ掲載。</a:t>
            </a:r>
          </a:p>
        </p:txBody>
      </p:sp>
      <p:sp>
        <p:nvSpPr>
          <p:cNvPr id="4" name="タイトル 1"/>
          <p:cNvSpPr txBox="1">
            <a:spLocks/>
          </p:cNvSpPr>
          <p:nvPr/>
        </p:nvSpPr>
        <p:spPr>
          <a:xfrm>
            <a:off x="980429" y="3563989"/>
            <a:ext cx="10231142" cy="6285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100" dirty="0" smtClean="0"/>
              <a:t>　⦿公開データ数について</a:t>
            </a:r>
            <a:endParaRPr lang="ja-JP" altLang="en-US" sz="3100" dirty="0"/>
          </a:p>
        </p:txBody>
      </p:sp>
      <p:sp>
        <p:nvSpPr>
          <p:cNvPr id="5" name="コンテンツ プレースホルダー 2"/>
          <p:cNvSpPr txBox="1">
            <a:spLocks/>
          </p:cNvSpPr>
          <p:nvPr/>
        </p:nvSpPr>
        <p:spPr>
          <a:xfrm>
            <a:off x="1442578" y="4351488"/>
            <a:ext cx="8873400" cy="247274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公開データ数等　２３３　データセット</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Font typeface="Arial" panose="020B0604020202020204" pitchFamily="34" charset="0"/>
              <a:buNone/>
            </a:pPr>
            <a:endParaRPr lang="en-US" altLang="zh-TW"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公開データ形式</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Font typeface="Arial" panose="020B0604020202020204" pitchFamily="34" charset="0"/>
              <a:buNone/>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CSV(372)</a:t>
            </a:r>
            <a:r>
              <a:rPr lang="ja-JP" altLang="en-US" dirty="0" err="1"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KML</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130</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err="1" smtClean="0">
                <a:latin typeface="メイリオ" panose="020B0604030504040204" pitchFamily="50" charset="-128"/>
                <a:ea typeface="メイリオ" panose="020B0604030504040204" pitchFamily="50" charset="-128"/>
                <a:cs typeface="メイリオ" panose="020B0604030504040204" pitchFamily="50" charset="-128"/>
              </a:rPr>
              <a:t>GeoJSON</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130</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PDF</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52</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err="1" smtClean="0">
                <a:latin typeface="メイリオ" panose="020B0604030504040204" pitchFamily="50" charset="-128"/>
                <a:ea typeface="メイリオ" panose="020B0604030504040204" pitchFamily="50" charset="-128"/>
                <a:cs typeface="メイリオ" panose="020B0604030504040204" pitchFamily="50" charset="-128"/>
              </a:rPr>
              <a:t>ical</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8</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XLS(18)</a:t>
            </a:r>
            <a:r>
              <a:rPr lang="ja-JP" altLang="en-US" dirty="0" err="1"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HTML(8)</a:t>
            </a:r>
            <a:r>
              <a:rPr lang="ja-JP" altLang="en-US" dirty="0" err="1"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DOC(2)</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118768" y="-66674"/>
            <a:ext cx="11866759" cy="6731932"/>
            <a:chOff x="118768" y="-66674"/>
            <a:chExt cx="11866759" cy="6731932"/>
          </a:xfrm>
        </p:grpSpPr>
        <p:pic>
          <p:nvPicPr>
            <p:cNvPr id="7" name="図 6"/>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8" name="図 7"/>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9" name="図 8"/>
            <p:cNvPicPr>
              <a:picLocks noChangeAspect="1"/>
            </p:cNvPicPr>
            <p:nvPr/>
          </p:nvPicPr>
          <p:blipFill>
            <a:blip r:embed="rId4">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10" name="図 9"/>
            <p:cNvPicPr>
              <a:picLocks noChangeAspect="1"/>
            </p:cNvPicPr>
            <p:nvPr/>
          </p:nvPicPr>
          <p:blipFill>
            <a:blip r:embed="rId5">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Tree>
    <p:extLst>
      <p:ext uri="{BB962C8B-B14F-4D97-AF65-F5344CB8AC3E}">
        <p14:creationId xmlns:p14="http://schemas.microsoft.com/office/powerpoint/2010/main" val="29921506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　</a:t>
            </a:r>
            <a:r>
              <a:rPr lang="ja-JP" altLang="en-US" sz="3100" dirty="0"/>
              <a:t>⦿策定した内部規約及び利用者へのルール設定</a:t>
            </a:r>
            <a:r>
              <a:rPr lang="ja-JP" altLang="en-US" sz="3100" dirty="0" smtClean="0"/>
              <a:t>等</a:t>
            </a:r>
            <a:endParaRPr kumimoji="1" lang="ja-JP" altLang="en-US" sz="3100" dirty="0"/>
          </a:p>
        </p:txBody>
      </p:sp>
      <p:sp>
        <p:nvSpPr>
          <p:cNvPr id="3" name="コンテンツ プレースホルダー 2"/>
          <p:cNvSpPr>
            <a:spLocks noGrp="1"/>
          </p:cNvSpPr>
          <p:nvPr>
            <p:ph idx="1"/>
          </p:nvPr>
        </p:nvSpPr>
        <p:spPr>
          <a:xfrm>
            <a:off x="838200" y="1779543"/>
            <a:ext cx="10515600" cy="1350023"/>
          </a:xfrm>
        </p:spPr>
        <p:txBody>
          <a:bodyPr>
            <a:normAutofit/>
          </a:bodyPr>
          <a:lstStyle/>
          <a:p>
            <a:pPr marL="0" indent="0">
              <a:buNone/>
            </a:pP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利用者向け規約等</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オープンデータサイト利用規約、クレジットの表示方法</a:t>
            </a:r>
          </a:p>
          <a:p>
            <a:pPr marL="0" indent="0">
              <a:buNone/>
            </a:pP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利用者向け規約等はサイト上で公開している。</a:t>
            </a:r>
          </a:p>
        </p:txBody>
      </p:sp>
      <p:sp>
        <p:nvSpPr>
          <p:cNvPr id="4" name="タイトル 1"/>
          <p:cNvSpPr txBox="1">
            <a:spLocks/>
          </p:cNvSpPr>
          <p:nvPr/>
        </p:nvSpPr>
        <p:spPr>
          <a:xfrm>
            <a:off x="980429" y="3563989"/>
            <a:ext cx="10231142" cy="6285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100" dirty="0"/>
              <a:t>　⦿オープンデータの活用事例</a:t>
            </a:r>
          </a:p>
        </p:txBody>
      </p:sp>
      <p:sp>
        <p:nvSpPr>
          <p:cNvPr id="5" name="コンテンツ プレースホルダー 2"/>
          <p:cNvSpPr txBox="1">
            <a:spLocks/>
          </p:cNvSpPr>
          <p:nvPr/>
        </p:nvSpPr>
        <p:spPr>
          <a:xfrm>
            <a:off x="1442578" y="4351488"/>
            <a:ext cx="8873400" cy="17015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　現状</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、収集していない（利用者へ報告は義務化していない）ため具体的な事例は確認できず。</a:t>
            </a:r>
          </a:p>
          <a:p>
            <a:pPr marL="0" indent="0">
              <a:buNone/>
            </a:pP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　ファイル</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のダウンロードやデータカタログの</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API</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の利用状況は月次で確認はしている。</a:t>
            </a:r>
            <a:endPar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118768" y="-66674"/>
            <a:ext cx="11866759" cy="6731932"/>
            <a:chOff x="118768" y="-66674"/>
            <a:chExt cx="11866759" cy="6731932"/>
          </a:xfrm>
        </p:grpSpPr>
        <p:pic>
          <p:nvPicPr>
            <p:cNvPr id="7" name="図 6"/>
            <p:cNvPicPr>
              <a:picLocks noChangeAspect="1"/>
            </p:cNvPicPr>
            <p:nvPr/>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8" name="図 7"/>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9" name="図 8"/>
            <p:cNvPicPr>
              <a:picLocks noChangeAspect="1"/>
            </p:cNvPicPr>
            <p:nvPr/>
          </p:nvPicPr>
          <p:blipFill>
            <a:blip r:embed="rId4">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10" name="図 9"/>
            <p:cNvPicPr>
              <a:picLocks noChangeAspect="1"/>
            </p:cNvPicPr>
            <p:nvPr/>
          </p:nvPicPr>
          <p:blipFill>
            <a:blip r:embed="rId5">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spTree>
    <p:extLst>
      <p:ext uri="{BB962C8B-B14F-4D97-AF65-F5344CB8AC3E}">
        <p14:creationId xmlns:p14="http://schemas.microsoft.com/office/powerpoint/2010/main" val="10571238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　</a:t>
            </a:r>
            <a:r>
              <a:rPr lang="ja-JP" altLang="en-US" sz="3100" dirty="0" smtClean="0"/>
              <a:t>⦿サイトのアクセス状況</a:t>
            </a:r>
            <a:endParaRPr kumimoji="1" lang="ja-JP" altLang="en-US" sz="3100" dirty="0"/>
          </a:p>
        </p:txBody>
      </p:sp>
      <p:grpSp>
        <p:nvGrpSpPr>
          <p:cNvPr id="6" name="グループ化 5"/>
          <p:cNvGrpSpPr/>
          <p:nvPr/>
        </p:nvGrpSpPr>
        <p:grpSpPr>
          <a:xfrm>
            <a:off x="118768" y="-66674"/>
            <a:ext cx="11866759" cy="6731932"/>
            <a:chOff x="118768" y="-66674"/>
            <a:chExt cx="11866759" cy="6731932"/>
          </a:xfrm>
        </p:grpSpPr>
        <p:pic>
          <p:nvPicPr>
            <p:cNvPr id="7" name="図 6"/>
            <p:cNvPicPr>
              <a:picLocks noChangeAspect="1"/>
            </p:cNvPicPr>
            <p:nvPr/>
          </p:nvPicPr>
          <p:blipFill>
            <a:blip r:embed="rId3"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243819" y="281033"/>
              <a:ext cx="1073709" cy="1498510"/>
            </a:xfrm>
            <a:prstGeom prst="rect">
              <a:avLst/>
            </a:prstGeom>
          </p:spPr>
        </p:pic>
        <p:pic>
          <p:nvPicPr>
            <p:cNvPr id="8" name="図 7"/>
            <p:cNvPicPr>
              <a:picLocks noChangeAspect="1"/>
            </p:cNvPicPr>
            <p:nvPr/>
          </p:nvPicPr>
          <p:blipFill>
            <a:blip r:embed="rId4" cstate="print">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461528" y="4959781"/>
              <a:ext cx="1034501" cy="1589125"/>
            </a:xfrm>
            <a:prstGeom prst="rect">
              <a:avLst/>
            </a:prstGeom>
          </p:spPr>
        </p:pic>
        <p:pic>
          <p:nvPicPr>
            <p:cNvPr id="9" name="図 8"/>
            <p:cNvPicPr>
              <a:picLocks noChangeAspect="1"/>
            </p:cNvPicPr>
            <p:nvPr/>
          </p:nvPicPr>
          <p:blipFill>
            <a:blip r:embed="rId5">
              <a:clrChange>
                <a:clrFrom>
                  <a:srgbClr val="FCFEFC"/>
                </a:clrFrom>
                <a:clrTo>
                  <a:srgbClr val="FCFEFC">
                    <a:alpha val="0"/>
                  </a:srgbClr>
                </a:clrTo>
              </a:clrChange>
            </a:blip>
            <a:stretch>
              <a:fillRect/>
            </a:stretch>
          </p:blipFill>
          <p:spPr>
            <a:xfrm>
              <a:off x="118768" y="5141448"/>
              <a:ext cx="1323810" cy="1523810"/>
            </a:xfrm>
            <a:prstGeom prst="rect">
              <a:avLst/>
            </a:prstGeom>
          </p:spPr>
        </p:pic>
        <p:pic>
          <p:nvPicPr>
            <p:cNvPr id="10" name="図 9"/>
            <p:cNvPicPr>
              <a:picLocks noChangeAspect="1"/>
            </p:cNvPicPr>
            <p:nvPr/>
          </p:nvPicPr>
          <p:blipFill>
            <a:blip r:embed="rId6">
              <a:clrChange>
                <a:clrFrom>
                  <a:srgbClr val="FCFEFC"/>
                </a:clrFrom>
                <a:clrTo>
                  <a:srgbClr val="FCFEFC">
                    <a:alpha val="0"/>
                  </a:srgbClr>
                </a:clrTo>
              </a:clrChange>
              <a:extLst>
                <a:ext uri="{28A0092B-C50C-407E-A947-70E740481C1C}">
                  <a14:useLocalDpi xmlns:a14="http://schemas.microsoft.com/office/drawing/2010/main" val="0"/>
                </a:ext>
              </a:extLst>
            </a:blip>
            <a:stretch>
              <a:fillRect/>
            </a:stretch>
          </p:blipFill>
          <p:spPr>
            <a:xfrm>
              <a:off x="10139310" y="-66674"/>
              <a:ext cx="1846217" cy="1846217"/>
            </a:xfrm>
            <a:prstGeom prst="rect">
              <a:avLst/>
            </a:prstGeom>
          </p:spPr>
        </p:pic>
      </p:grpSp>
      <p:pic>
        <p:nvPicPr>
          <p:cNvPr id="16" name="図 15"/>
          <p:cNvPicPr>
            <a:picLocks noChangeAspect="1"/>
          </p:cNvPicPr>
          <p:nvPr/>
        </p:nvPicPr>
        <p:blipFill>
          <a:blip r:embed="rId7"/>
          <a:stretch>
            <a:fillRect/>
          </a:stretch>
        </p:blipFill>
        <p:spPr>
          <a:xfrm>
            <a:off x="1932184" y="1433375"/>
            <a:ext cx="7590978" cy="5407299"/>
          </a:xfrm>
          <a:prstGeom prst="rect">
            <a:avLst/>
          </a:prstGeom>
        </p:spPr>
      </p:pic>
    </p:spTree>
    <p:extLst>
      <p:ext uri="{BB962C8B-B14F-4D97-AF65-F5344CB8AC3E}">
        <p14:creationId xmlns:p14="http://schemas.microsoft.com/office/powerpoint/2010/main" val="2551342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753</TotalTime>
  <Words>273</Words>
  <Application>Microsoft Office PowerPoint</Application>
  <PresentationFormat>ワイド画面</PresentationFormat>
  <Paragraphs>69</Paragraphs>
  <Slides>15</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15</vt:i4>
      </vt:variant>
    </vt:vector>
  </HeadingPairs>
  <TitlesOfParts>
    <vt:vector size="25" baseType="lpstr">
      <vt:lpstr>HG丸ｺﾞｼｯｸM-PRO</vt:lpstr>
      <vt:lpstr>ＭＳ Ｐゴシック</vt:lpstr>
      <vt:lpstr>ＭＳ 明朝</vt:lpstr>
      <vt:lpstr>メイリオ</vt:lpstr>
      <vt:lpstr>Arial</vt:lpstr>
      <vt:lpstr>Calibri</vt:lpstr>
      <vt:lpstr>Calibri Light</vt:lpstr>
      <vt:lpstr>OCRB</vt:lpstr>
      <vt:lpstr>Times New Roman</vt:lpstr>
      <vt:lpstr>Office テーマ</vt:lpstr>
      <vt:lpstr>那須地域定住自立圏 オープンデータ推進支援事業について</vt:lpstr>
      <vt:lpstr>　 ⦿那須地域定住自立圏とは</vt:lpstr>
      <vt:lpstr>　⦿目的</vt:lpstr>
      <vt:lpstr>　 ⦿ OpenData那須について</vt:lpstr>
      <vt:lpstr>　⦿公開までの経過</vt:lpstr>
      <vt:lpstr>　⦿オープンデータサイトの運営・管理及び費用について</vt:lpstr>
      <vt:lpstr>　⦿オープンデータの公開手順について</vt:lpstr>
      <vt:lpstr>　⦿策定した内部規約及び利用者へのルール設定等</vt:lpstr>
      <vt:lpstr>　⦿サイトのアクセス状況</vt:lpstr>
      <vt:lpstr>　⦿オープンデータの運用委託状況について</vt:lpstr>
      <vt:lpstr>　⦿委託業務における課題や、今後の改善点等</vt:lpstr>
      <vt:lpstr>　⦿那須塩原市の取組み</vt:lpstr>
      <vt:lpstr>　⦿参考資料　福島県会津若松市作成資料</vt:lpstr>
      <vt:lpstr>　⦿参考資料　福島県会津若松市作成資料</vt:lpstr>
      <vt:lpstr>　ご清聴ありがとうございました</vt:lpstr>
    </vt:vector>
  </TitlesOfParts>
  <Company>那須塩原市</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那須地域定住自立圏オープンデータ推進支援事業について</dc:title>
  <dc:creator>那須塩原市</dc:creator>
  <cp:lastModifiedBy>那須塩原市</cp:lastModifiedBy>
  <cp:revision>24</cp:revision>
  <cp:lastPrinted>2018-11-02T11:22:02Z</cp:lastPrinted>
  <dcterms:created xsi:type="dcterms:W3CDTF">2018-10-31T03:32:13Z</dcterms:created>
  <dcterms:modified xsi:type="dcterms:W3CDTF">2018-11-02T11:23:13Z</dcterms:modified>
</cp:coreProperties>
</file>