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0" r:id="rId2"/>
    <p:sldId id="369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3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DCE6F2"/>
    <a:srgbClr val="B5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2" autoAdjust="0"/>
    <p:restoredTop sz="90995" autoAdjust="0"/>
  </p:normalViewPr>
  <p:slideViewPr>
    <p:cSldViewPr>
      <p:cViewPr varScale="1">
        <p:scale>
          <a:sx n="117" d="100"/>
          <a:sy n="117" d="100"/>
        </p:scale>
        <p:origin x="13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33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FFD8529-5692-A04D-B911-4EDAFD5F71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3A0030A-6AB3-1047-A47B-9D3B8D59F6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B65B-F59C-144D-BB4D-48D46BD09914}" type="datetimeFigureOut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517413A-5FE7-294C-A765-C6D24B0F29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57B39F-2E8B-624D-B776-136F662BDC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F0644-6DF8-E747-8C4B-C89A5E4A6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373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53B6B-85F0-4D10-BE8B-30F32F836F75}" type="datetimeFigureOut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13184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571999"/>
            <a:ext cx="5486400" cy="41132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3228-728A-4795-AE70-4E5858140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000" b="0" i="0" kern="1200">
        <a:solidFill>
          <a:schemeClr val="tx1"/>
        </a:solidFill>
        <a:latin typeface="Hiragino Kaku Gothic Pro W3" panose="020B0300000000000000" pitchFamily="34" charset="-128"/>
        <a:ea typeface="Hiragino Kaku Gothic Pro W3" panose="020B0300000000000000" pitchFamily="34" charset="-128"/>
        <a:cs typeface="+mn-cs"/>
      </a:defRPr>
    </a:lvl1pPr>
    <a:lvl2pPr marL="457200" algn="l" defTabSz="914400" rtl="0" eaLnBrk="1" latinLnBrk="0" hangingPunct="1">
      <a:defRPr kumimoji="1" sz="1000" b="0" i="0" kern="1200">
        <a:solidFill>
          <a:schemeClr val="tx1"/>
        </a:solidFill>
        <a:latin typeface="Hiragino Kaku Gothic Pro W3" panose="020B0300000000000000" pitchFamily="34" charset="-128"/>
        <a:ea typeface="Hiragino Kaku Gothic Pro W3" panose="020B0300000000000000" pitchFamily="34" charset="-128"/>
        <a:cs typeface="+mn-cs"/>
      </a:defRPr>
    </a:lvl2pPr>
    <a:lvl3pPr marL="914400" algn="l" defTabSz="914400" rtl="0" eaLnBrk="1" latinLnBrk="0" hangingPunct="1">
      <a:defRPr kumimoji="1" sz="1000" b="0" i="0" kern="1200">
        <a:solidFill>
          <a:schemeClr val="tx1"/>
        </a:solidFill>
        <a:latin typeface="Hiragino Kaku Gothic Pro W3" panose="020B0300000000000000" pitchFamily="34" charset="-128"/>
        <a:ea typeface="Hiragino Kaku Gothic Pro W3" panose="020B0300000000000000" pitchFamily="34" charset="-128"/>
        <a:cs typeface="+mn-cs"/>
      </a:defRPr>
    </a:lvl3pPr>
    <a:lvl4pPr marL="1371600" algn="l" defTabSz="914400" rtl="0" eaLnBrk="1" latinLnBrk="0" hangingPunct="1">
      <a:defRPr kumimoji="1" sz="1000" b="0" i="0" kern="1200">
        <a:solidFill>
          <a:schemeClr val="tx1"/>
        </a:solidFill>
        <a:latin typeface="Hiragino Kaku Gothic Pro W3" panose="020B0300000000000000" pitchFamily="34" charset="-128"/>
        <a:ea typeface="Hiragino Kaku Gothic Pro W3" panose="020B0300000000000000" pitchFamily="34" charset="-128"/>
        <a:cs typeface="+mn-cs"/>
      </a:defRPr>
    </a:lvl4pPr>
    <a:lvl5pPr marL="1828800" algn="l" defTabSz="914400" rtl="0" eaLnBrk="1" latinLnBrk="0" hangingPunct="1">
      <a:defRPr kumimoji="1" sz="1000" b="0" i="0" kern="1200">
        <a:solidFill>
          <a:schemeClr val="tx1"/>
        </a:solidFill>
        <a:latin typeface="Hiragino Kaku Gothic Pro W3" panose="020B0300000000000000" pitchFamily="34" charset="-128"/>
        <a:ea typeface="Hiragino Kaku Gothic Pro W3" panose="020B0300000000000000" pitchFamily="3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312738"/>
            <a:ext cx="5486400" cy="4114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712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312738"/>
            <a:ext cx="5486400" cy="4114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37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312738"/>
            <a:ext cx="5486400" cy="4114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i="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17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312738"/>
            <a:ext cx="5486400" cy="4114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i="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19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312738"/>
            <a:ext cx="5486400" cy="4114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i="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96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312738"/>
            <a:ext cx="5486400" cy="4114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i="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392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312738"/>
            <a:ext cx="5486400" cy="4114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i="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76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312738"/>
            <a:ext cx="5486400" cy="4114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i="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12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312738"/>
            <a:ext cx="5486400" cy="4114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i="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88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312738"/>
            <a:ext cx="5486400" cy="4114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i="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30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+mj-ea"/>
                <a:ea typeface="+mj-ea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Contents</a:t>
            </a:r>
            <a:endParaRPr kumimoji="1" lang="ja-JP" altLang="en-US" sz="3200" b="0" dirty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76D350-2C90-0642-8ADD-501F55C6F3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088" y="1989138"/>
            <a:ext cx="3816350" cy="6477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74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 dirty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rPr>
              <a:t>Contents</a:t>
            </a:r>
            <a:endParaRPr kumimoji="1" lang="ja-JP" altLang="en-US" sz="3200" b="0" dirty="0">
              <a:solidFill>
                <a:schemeClr val="tx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7554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+mj-ea"/>
                <a:ea typeface="+mj-ea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6" r:id="rId3"/>
    <p:sldLayoutId id="2147483675" r:id="rId4"/>
    <p:sldLayoutId id="2147483672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odc.bodik.jp/te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800">
                <a:latin typeface="+mj-lt"/>
              </a:rPr>
              <a:t>オープンデータリーダ育成研修</a:t>
            </a:r>
            <a:endParaRPr kumimoji="1" lang="ja-JP" altLang="en-US" sz="2800" dirty="0">
              <a:latin typeface="+mj-lt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>
                <a:latin typeface="+mj-lt"/>
              </a:rPr>
              <a:t>テストとアンケート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 dirty="0"/>
              <a:t>15</a:t>
            </a:r>
            <a:endParaRPr kumimoji="1" lang="ja-JP" altLang="en-US" dirty="0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 dirty="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96BAA8A-3517-F44F-B2D3-A4A454F51D96}"/>
              </a:ext>
            </a:extLst>
          </p:cNvPr>
          <p:cNvSpPr txBox="1">
            <a:spLocks/>
          </p:cNvSpPr>
          <p:nvPr/>
        </p:nvSpPr>
        <p:spPr>
          <a:xfrm>
            <a:off x="3498702" y="2932007"/>
            <a:ext cx="5328592" cy="538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2800">
                <a:latin typeface="+mj-ea"/>
              </a:rPr>
              <a:t>オープンデータリーダ育成研修</a:t>
            </a:r>
            <a:endParaRPr lang="ja-JP" altLang="en-US" sz="2800" dirty="0">
              <a:latin typeface="+mj-ea"/>
            </a:endParaRPr>
          </a:p>
        </p:txBody>
      </p:sp>
      <p:sp>
        <p:nvSpPr>
          <p:cNvPr id="12" name="サブタイトル 3">
            <a:extLst>
              <a:ext uri="{FF2B5EF4-FFF2-40B4-BE49-F238E27FC236}">
                <a16:creationId xmlns:a16="http://schemas.microsoft.com/office/drawing/2014/main" id="{8652BA7F-5C09-4B4B-B092-549AE485DB91}"/>
              </a:ext>
            </a:extLst>
          </p:cNvPr>
          <p:cNvSpPr txBox="1">
            <a:spLocks/>
          </p:cNvSpPr>
          <p:nvPr/>
        </p:nvSpPr>
        <p:spPr>
          <a:xfrm>
            <a:off x="3498702" y="3669365"/>
            <a:ext cx="5328592" cy="20592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2400">
                <a:latin typeface="+mj-ea"/>
                <a:ea typeface="+mj-ea"/>
              </a:rPr>
              <a:t>テストとアンケート</a:t>
            </a:r>
            <a:endParaRPr lang="ja-JP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85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kumimoji="1" lang="ja-JP" altLang="en-US">
                <a:latin typeface="+mn-ea"/>
                <a:ea typeface="+mn-ea"/>
              </a:rPr>
              <a:t>テスト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>
                <a:latin typeface="+mn-ea"/>
                <a:ea typeface="+mn-ea"/>
              </a:rPr>
              <a:t>オープンデータリーダ育成研修</a:t>
            </a:r>
            <a:endParaRPr lang="ja-JP" altLang="en-US" sz="1200" dirty="0">
              <a:latin typeface="+mn-ea"/>
              <a:ea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C750897-AE17-1149-A883-FE83E6F0178F}"/>
              </a:ext>
            </a:extLst>
          </p:cNvPr>
          <p:cNvSpPr/>
          <p:nvPr/>
        </p:nvSpPr>
        <p:spPr bwMode="auto">
          <a:xfrm>
            <a:off x="215901" y="836712"/>
            <a:ext cx="8748588" cy="873911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 w="6350">
            <a:noFill/>
            <a:miter lim="800000"/>
            <a:headEnd/>
            <a:tailEnd/>
          </a:ln>
          <a:extLst/>
        </p:spPr>
        <p:txBody>
          <a:bodyPr wrap="square" rtlCol="0" anchor="ctr" anchorCtr="0"/>
          <a:lstStyle/>
          <a:p>
            <a:pPr>
              <a:lnSpc>
                <a:spcPct val="100000"/>
              </a:lnSpc>
            </a:pP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テスト用の</a:t>
            </a:r>
            <a:r>
              <a:rPr kumimoji="1"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をパソコンあるいはスマートフォンで開いてください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2FFBB63-7A91-A142-9B5F-D9739E7CD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3348402" cy="334840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CDAADA-AC1C-BB45-B227-127D7B9921EE}"/>
              </a:ext>
            </a:extLst>
          </p:cNvPr>
          <p:cNvSpPr txBox="1"/>
          <p:nvPr/>
        </p:nvSpPr>
        <p:spPr>
          <a:xfrm>
            <a:off x="2195736" y="5570076"/>
            <a:ext cx="465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800" dirty="0">
                <a:hlinkClick r:id="rId4"/>
              </a:rPr>
              <a:t>https://odc.bodik.jp/test</a:t>
            </a:r>
            <a:r>
              <a:rPr kumimoji="1" lang="en" altLang="ja-JP" sz="2800" dirty="0"/>
              <a:t> </a:t>
            </a:r>
            <a:endParaRPr kumimoji="1" lang="ja-JP" altLang="en-US" sz="28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132542-9DF0-DA44-A111-E1AE1DA3DD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55077"/>
            <a:ext cx="4315154" cy="30231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5701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kumimoji="1" lang="ja-JP" altLang="en-US">
                <a:latin typeface="+mn-ea"/>
                <a:ea typeface="+mn-ea"/>
              </a:rPr>
              <a:t>テスト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>
                <a:latin typeface="+mn-ea"/>
                <a:ea typeface="+mn-ea"/>
              </a:rPr>
              <a:t>オープンデータリーダ育成研修</a:t>
            </a:r>
            <a:endParaRPr lang="ja-JP" altLang="en-US" sz="1200" dirty="0">
              <a:latin typeface="+mn-ea"/>
              <a:ea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C750897-AE17-1149-A883-FE83E6F0178F}"/>
              </a:ext>
            </a:extLst>
          </p:cNvPr>
          <p:cNvSpPr/>
          <p:nvPr/>
        </p:nvSpPr>
        <p:spPr bwMode="auto">
          <a:xfrm>
            <a:off x="215901" y="836712"/>
            <a:ext cx="8748588" cy="873911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 w="6350">
            <a:noFill/>
            <a:miter lim="800000"/>
            <a:headEnd/>
            <a:tailEnd/>
          </a:ln>
          <a:extLst/>
        </p:spPr>
        <p:txBody>
          <a:bodyPr wrap="square" rtlCol="0" anchor="ctr" anchorCtr="0"/>
          <a:lstStyle/>
          <a:p>
            <a:pPr>
              <a:lnSpc>
                <a:spcPct val="100000"/>
              </a:lnSpc>
            </a:pP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オープンデータリーダ育成研修の受講者専用のユーザー名とパスワードでログインしてください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823A34-73ED-EC40-8DBE-5909398FA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2" y="2060848"/>
            <a:ext cx="3733800" cy="4546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4B14FA-E2A6-544E-9A1A-859AC1F66A80}"/>
              </a:ext>
            </a:extLst>
          </p:cNvPr>
          <p:cNvSpPr txBox="1"/>
          <p:nvPr/>
        </p:nvSpPr>
        <p:spPr>
          <a:xfrm>
            <a:off x="5152936" y="2658660"/>
            <a:ext cx="220605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ユーザー名</a:t>
            </a:r>
            <a:endParaRPr kumimoji="1" lang="en-US" altLang="ja-JP" dirty="0"/>
          </a:p>
          <a:p>
            <a:r>
              <a:rPr kumimoji="1" lang="en-US" altLang="ja-JP" dirty="0" err="1"/>
              <a:t>leader</a:t>
            </a:r>
            <a:r>
              <a:rPr kumimoji="1" lang="en-US" altLang="ja-JP" dirty="0" err="1">
                <a:solidFill>
                  <a:srgbClr val="FF0000"/>
                </a:solidFill>
              </a:rPr>
              <a:t>n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>
                <a:solidFill>
                  <a:srgbClr val="FF0000"/>
                </a:solidFill>
              </a:rPr>
              <a:t>*n</a:t>
            </a:r>
            <a:r>
              <a:rPr kumimoji="1" lang="ja-JP" altLang="en-US">
                <a:solidFill>
                  <a:srgbClr val="FF0000"/>
                </a:solidFill>
              </a:rPr>
              <a:t>は受講者番号です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>
                <a:solidFill>
                  <a:srgbClr val="FF0000"/>
                </a:solidFill>
              </a:rPr>
              <a:t>ex. leader1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B2BB3B-4F88-E347-B282-8FF56A32B2F1}"/>
              </a:ext>
            </a:extLst>
          </p:cNvPr>
          <p:cNvSpPr txBox="1"/>
          <p:nvPr/>
        </p:nvSpPr>
        <p:spPr>
          <a:xfrm>
            <a:off x="5148064" y="4757156"/>
            <a:ext cx="261642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パスワード</a:t>
            </a:r>
            <a:endParaRPr kumimoji="1" lang="en-US" altLang="ja-JP" dirty="0"/>
          </a:p>
          <a:p>
            <a:r>
              <a:rPr kumimoji="1" lang="en-US" altLang="ja-JP" dirty="0"/>
              <a:t>*</a:t>
            </a:r>
            <a:r>
              <a:rPr kumimoji="1" lang="ja-JP" altLang="en-US"/>
              <a:t>研修会場でご連絡します</a:t>
            </a:r>
          </a:p>
        </p:txBody>
      </p:sp>
      <p:cxnSp>
        <p:nvCxnSpPr>
          <p:cNvPr id="22" name="カギ線コネクタ 21">
            <a:extLst>
              <a:ext uri="{FF2B5EF4-FFF2-40B4-BE49-F238E27FC236}">
                <a16:creationId xmlns:a16="http://schemas.microsoft.com/office/drawing/2014/main" id="{8758648C-BDB1-5343-B7CF-C2C8A669E01E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2771800" y="3397324"/>
            <a:ext cx="2381136" cy="70454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カギ線コネクタ 23">
            <a:extLst>
              <a:ext uri="{FF2B5EF4-FFF2-40B4-BE49-F238E27FC236}">
                <a16:creationId xmlns:a16="http://schemas.microsoft.com/office/drawing/2014/main" id="{126FA8F4-D2B8-0342-BDC6-9A5CBBC20BBE}"/>
              </a:ext>
            </a:extLst>
          </p:cNvPr>
          <p:cNvCxnSpPr>
            <a:cxnSpLocks/>
          </p:cNvCxnSpPr>
          <p:nvPr/>
        </p:nvCxnSpPr>
        <p:spPr>
          <a:xfrm rot="10800000">
            <a:off x="2915816" y="4757156"/>
            <a:ext cx="2232249" cy="3231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7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867F04-9ABB-2C4D-B501-0F7991941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0" y="1844824"/>
            <a:ext cx="4457472" cy="47694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CE59240-BF82-C74D-8A36-B41B7AEAC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33056"/>
            <a:ext cx="5724128" cy="2377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kumimoji="1" lang="ja-JP" altLang="en-US">
                <a:latin typeface="+mn-ea"/>
                <a:ea typeface="+mn-ea"/>
              </a:rPr>
              <a:t>テスト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>
                <a:latin typeface="+mn-ea"/>
                <a:ea typeface="+mn-ea"/>
              </a:rPr>
              <a:t>オープンデータリーダ育成研修</a:t>
            </a:r>
            <a:endParaRPr lang="ja-JP" altLang="en-US" sz="1200" dirty="0">
              <a:latin typeface="+mn-ea"/>
              <a:ea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C750897-AE17-1149-A883-FE83E6F0178F}"/>
              </a:ext>
            </a:extLst>
          </p:cNvPr>
          <p:cNvSpPr/>
          <p:nvPr/>
        </p:nvSpPr>
        <p:spPr bwMode="auto">
          <a:xfrm>
            <a:off x="215901" y="836712"/>
            <a:ext cx="8748588" cy="873911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 w="6350">
            <a:noFill/>
            <a:miter lim="800000"/>
            <a:headEnd/>
            <a:tailEnd/>
          </a:ln>
          <a:extLst/>
        </p:spPr>
        <p:txBody>
          <a:bodyPr wrap="square" rtlCol="0" anchor="ctr" anchorCtr="0"/>
          <a:lstStyle/>
          <a:p>
            <a:pPr>
              <a:lnSpc>
                <a:spcPct val="100000"/>
              </a:lnSpc>
            </a:pP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団体名、受講者番号を記入してから、各問題に回答をします。すべての問題に回答してから「回答」ボタンをクリックしてください。</a:t>
            </a:r>
            <a:r>
              <a:rPr kumimoji="1"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割以上正解すると合格です。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395446-455D-074D-B8E0-100C9D92C3FB}"/>
              </a:ext>
            </a:extLst>
          </p:cNvPr>
          <p:cNvSpPr txBox="1"/>
          <p:nvPr/>
        </p:nvSpPr>
        <p:spPr>
          <a:xfrm>
            <a:off x="6876256" y="3068960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最後に回答ボタンを</a:t>
            </a:r>
            <a:endParaRPr kumimoji="1" lang="en-US" altLang="ja-JP" dirty="0"/>
          </a:p>
          <a:p>
            <a:r>
              <a:rPr kumimoji="1" lang="ja-JP" altLang="en-US"/>
              <a:t>クリックします</a:t>
            </a:r>
            <a:endParaRPr kumimoji="1" lang="en-US" altLang="ja-JP" dirty="0"/>
          </a:p>
        </p:txBody>
      </p:sp>
      <p:cxnSp>
        <p:nvCxnSpPr>
          <p:cNvPr id="16" name="カギ線コネクタ 15">
            <a:extLst>
              <a:ext uri="{FF2B5EF4-FFF2-40B4-BE49-F238E27FC236}">
                <a16:creationId xmlns:a16="http://schemas.microsoft.com/office/drawing/2014/main" id="{5A6055B3-3385-CA43-B2D6-66EA8263D9AF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H="1" flipV="1">
            <a:off x="6876256" y="3392125"/>
            <a:ext cx="792088" cy="2411397"/>
          </a:xfrm>
          <a:prstGeom prst="bentConnector4">
            <a:avLst>
              <a:gd name="adj1" fmla="val -28860"/>
              <a:gd name="adj2" fmla="val 567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B044A19-6A3C-C845-B94F-C8A57E4295B3}"/>
              </a:ext>
            </a:extLst>
          </p:cNvPr>
          <p:cNvSpPr txBox="1"/>
          <p:nvPr/>
        </p:nvSpPr>
        <p:spPr>
          <a:xfrm>
            <a:off x="5138202" y="2564904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7</a:t>
            </a:r>
            <a:r>
              <a:rPr kumimoji="1" lang="ja-JP" altLang="en-US"/>
              <a:t>割以上正解すると合格です</a:t>
            </a:r>
            <a:endParaRPr kumimoji="1" lang="en-US" altLang="ja-JP" dirty="0"/>
          </a:p>
        </p:txBody>
      </p:sp>
      <p:cxnSp>
        <p:nvCxnSpPr>
          <p:cNvPr id="5" name="カギ線コネクタ 4">
            <a:extLst>
              <a:ext uri="{FF2B5EF4-FFF2-40B4-BE49-F238E27FC236}">
                <a16:creationId xmlns:a16="http://schemas.microsoft.com/office/drawing/2014/main" id="{4463C848-1954-354F-925D-C4368105ABFD}"/>
              </a:ext>
            </a:extLst>
          </p:cNvPr>
          <p:cNvCxnSpPr>
            <a:stCxn id="18" idx="1"/>
          </p:cNvCxnSpPr>
          <p:nvPr/>
        </p:nvCxnSpPr>
        <p:spPr>
          <a:xfrm rot="10800000" flipV="1">
            <a:off x="3707904" y="2888069"/>
            <a:ext cx="1430298" cy="1422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BC42235-0DFC-C144-8723-69B6EE5A7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5656842" cy="45494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kumimoji="1" lang="ja-JP" altLang="en-US">
                <a:latin typeface="+mn-ea"/>
                <a:ea typeface="+mn-ea"/>
              </a:rPr>
              <a:t>テスト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>
                <a:latin typeface="+mn-ea"/>
                <a:ea typeface="+mn-ea"/>
              </a:rPr>
              <a:t>オープンデータリーダ育成研修</a:t>
            </a:r>
            <a:endParaRPr lang="ja-JP" altLang="en-US" sz="1200" dirty="0">
              <a:latin typeface="+mn-ea"/>
              <a:ea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C750897-AE17-1149-A883-FE83E6F0178F}"/>
              </a:ext>
            </a:extLst>
          </p:cNvPr>
          <p:cNvSpPr/>
          <p:nvPr/>
        </p:nvSpPr>
        <p:spPr bwMode="auto">
          <a:xfrm>
            <a:off x="215901" y="836712"/>
            <a:ext cx="8748588" cy="873911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 w="6350">
            <a:noFill/>
            <a:miter lim="800000"/>
            <a:headEnd/>
            <a:tailEnd/>
          </a:ln>
          <a:extLst/>
        </p:spPr>
        <p:txBody>
          <a:bodyPr wrap="square" rtlCol="0" anchor="ctr" anchorCtr="0"/>
          <a:lstStyle/>
          <a:p>
            <a:pPr>
              <a:lnSpc>
                <a:spcPct val="100000"/>
              </a:lnSpc>
            </a:pP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正解率</a:t>
            </a:r>
            <a:r>
              <a:rPr kumimoji="1"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パーセント以上が合格となります。間違った問題については「解説」を参考に確認してください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842866-22AD-6040-9EBC-4360024F9809}"/>
              </a:ext>
            </a:extLst>
          </p:cNvPr>
          <p:cNvSpPr txBox="1"/>
          <p:nvPr/>
        </p:nvSpPr>
        <p:spPr>
          <a:xfrm>
            <a:off x="6178275" y="5036983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「回答」と「正解」が一致して</a:t>
            </a:r>
            <a:endParaRPr kumimoji="1" lang="en-US" altLang="ja-JP" dirty="0"/>
          </a:p>
          <a:p>
            <a:r>
              <a:rPr kumimoji="1" lang="ja-JP" altLang="en-US"/>
              <a:t>いない問題は、「回答」が</a:t>
            </a:r>
            <a:endParaRPr kumimoji="1" lang="en-US" altLang="ja-JP" dirty="0"/>
          </a:p>
          <a:p>
            <a:r>
              <a:rPr kumimoji="1" lang="ja-JP" altLang="en-US"/>
              <a:t>間違っています。「解説」を</a:t>
            </a:r>
            <a:endParaRPr kumimoji="1" lang="en-US" altLang="ja-JP" dirty="0"/>
          </a:p>
          <a:p>
            <a:r>
              <a:rPr kumimoji="1" lang="ja-JP" altLang="en-US"/>
              <a:t>参考に確認してください。</a:t>
            </a:r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55A02B-1E8F-8E45-A9ED-710F51190FC9}"/>
              </a:ext>
            </a:extLst>
          </p:cNvPr>
          <p:cNvSpPr txBox="1"/>
          <p:nvPr/>
        </p:nvSpPr>
        <p:spPr>
          <a:xfrm>
            <a:off x="6246491" y="3429000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</a:t>
            </a:r>
            <a:r>
              <a:rPr kumimoji="1" lang="ja-JP" altLang="en-US"/>
              <a:t>割以上正解すると</a:t>
            </a:r>
            <a:endParaRPr kumimoji="1" lang="en-US" altLang="ja-JP" dirty="0"/>
          </a:p>
          <a:p>
            <a:r>
              <a:rPr kumimoji="1" lang="ja-JP" altLang="en-US"/>
              <a:t>合格です</a:t>
            </a:r>
            <a:endParaRPr kumimoji="1" lang="en-US" altLang="ja-JP" dirty="0"/>
          </a:p>
        </p:txBody>
      </p:sp>
      <p:cxnSp>
        <p:nvCxnSpPr>
          <p:cNvPr id="6" name="カギ線コネクタ 5">
            <a:extLst>
              <a:ext uri="{FF2B5EF4-FFF2-40B4-BE49-F238E27FC236}">
                <a16:creationId xmlns:a16="http://schemas.microsoft.com/office/drawing/2014/main" id="{225D0D49-B28F-1C4C-ADF4-B4BB79CD09D5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V="1">
            <a:off x="2417009" y="3752166"/>
            <a:ext cx="3829483" cy="684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カギ線コネクタ 14">
            <a:extLst>
              <a:ext uri="{FF2B5EF4-FFF2-40B4-BE49-F238E27FC236}">
                <a16:creationId xmlns:a16="http://schemas.microsoft.com/office/drawing/2014/main" id="{50873D5E-E037-7D41-B1AE-C5318031CEE5}"/>
              </a:ext>
            </a:extLst>
          </p:cNvPr>
          <p:cNvCxnSpPr>
            <a:stCxn id="9" idx="1"/>
          </p:cNvCxnSpPr>
          <p:nvPr/>
        </p:nvCxnSpPr>
        <p:spPr>
          <a:xfrm rot="10800000">
            <a:off x="3131841" y="5469032"/>
            <a:ext cx="3046435" cy="1681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25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046B29-1AF6-7A4C-9C03-08E9EFB50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7" y="1952807"/>
            <a:ext cx="6701635" cy="43565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kumimoji="1" lang="ja-JP" altLang="en-US">
                <a:latin typeface="+mn-ea"/>
                <a:ea typeface="+mn-ea"/>
              </a:rPr>
              <a:t>テスト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>
                <a:latin typeface="+mn-ea"/>
                <a:ea typeface="+mn-ea"/>
              </a:rPr>
              <a:t>オープンデータリーダ育成研修</a:t>
            </a:r>
            <a:endParaRPr lang="ja-JP" altLang="en-US" sz="1200" dirty="0">
              <a:latin typeface="+mn-ea"/>
              <a:ea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C750897-AE17-1149-A883-FE83E6F0178F}"/>
              </a:ext>
            </a:extLst>
          </p:cNvPr>
          <p:cNvSpPr/>
          <p:nvPr/>
        </p:nvSpPr>
        <p:spPr bwMode="auto">
          <a:xfrm>
            <a:off x="215901" y="836712"/>
            <a:ext cx="8748588" cy="873911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 w="6350">
            <a:noFill/>
            <a:miter lim="800000"/>
            <a:headEnd/>
            <a:tailEnd/>
          </a:ln>
          <a:extLst/>
        </p:spPr>
        <p:txBody>
          <a:bodyPr wrap="square" rtlCol="0" anchor="ctr" anchorCtr="0"/>
          <a:lstStyle/>
          <a:p>
            <a:pPr>
              <a:lnSpc>
                <a:spcPct val="100000"/>
              </a:lnSpc>
            </a:pP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テストが不合格になった場合には、合格するまで再テストを受けてください。</a:t>
            </a:r>
            <a:r>
              <a:rPr kumimoji="1"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割以上正解すると合格です。テストは何回でも受けられます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842866-22AD-6040-9EBC-4360024F9809}"/>
              </a:ext>
            </a:extLst>
          </p:cNvPr>
          <p:cNvSpPr txBox="1"/>
          <p:nvPr/>
        </p:nvSpPr>
        <p:spPr>
          <a:xfrm>
            <a:off x="6322291" y="4797152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「回答」と「正解」が一致して</a:t>
            </a:r>
            <a:endParaRPr kumimoji="1" lang="en-US" altLang="ja-JP" dirty="0"/>
          </a:p>
          <a:p>
            <a:r>
              <a:rPr kumimoji="1" lang="ja-JP" altLang="en-US"/>
              <a:t>いない問題は、「回答」が</a:t>
            </a:r>
            <a:endParaRPr kumimoji="1" lang="en-US" altLang="ja-JP" dirty="0"/>
          </a:p>
          <a:p>
            <a:r>
              <a:rPr kumimoji="1" lang="ja-JP" altLang="en-US"/>
              <a:t>間違っています。「解説」を</a:t>
            </a:r>
            <a:endParaRPr kumimoji="1" lang="en-US" altLang="ja-JP" dirty="0"/>
          </a:p>
          <a:p>
            <a:r>
              <a:rPr kumimoji="1" lang="ja-JP" altLang="en-US"/>
              <a:t>参考に確認してください。</a:t>
            </a:r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55A02B-1E8F-8E45-A9ED-710F51190FC9}"/>
              </a:ext>
            </a:extLst>
          </p:cNvPr>
          <p:cNvSpPr txBox="1"/>
          <p:nvPr/>
        </p:nvSpPr>
        <p:spPr>
          <a:xfrm>
            <a:off x="6389159" y="3646765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</a:t>
            </a:r>
            <a:r>
              <a:rPr kumimoji="1" lang="ja-JP" altLang="en-US"/>
              <a:t>割以上正解すると</a:t>
            </a:r>
            <a:endParaRPr kumimoji="1" lang="en-US" altLang="ja-JP" dirty="0"/>
          </a:p>
          <a:p>
            <a:r>
              <a:rPr kumimoji="1" lang="ja-JP" altLang="en-US"/>
              <a:t>合格です</a:t>
            </a:r>
            <a:endParaRPr kumimoji="1" lang="en-US" altLang="ja-JP" dirty="0"/>
          </a:p>
        </p:txBody>
      </p:sp>
      <p:cxnSp>
        <p:nvCxnSpPr>
          <p:cNvPr id="6" name="カギ線コネクタ 5">
            <a:extLst>
              <a:ext uri="{FF2B5EF4-FFF2-40B4-BE49-F238E27FC236}">
                <a16:creationId xmlns:a16="http://schemas.microsoft.com/office/drawing/2014/main" id="{225D0D49-B28F-1C4C-ADF4-B4BB79CD09D5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>
            <a:off x="2339753" y="3969931"/>
            <a:ext cx="404940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カギ線コネクタ 14">
            <a:extLst>
              <a:ext uri="{FF2B5EF4-FFF2-40B4-BE49-F238E27FC236}">
                <a16:creationId xmlns:a16="http://schemas.microsoft.com/office/drawing/2014/main" id="{50873D5E-E037-7D41-B1AE-C5318031CEE5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V="1">
            <a:off x="2339753" y="5397316"/>
            <a:ext cx="3982539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90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6743B33-C8C4-BC4D-9570-A87D66EE1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6" y="1821386"/>
            <a:ext cx="6543898" cy="4712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lang="ja-JP" altLang="en-US">
                <a:latin typeface="+mn-ea"/>
                <a:ea typeface="+mn-ea"/>
              </a:rPr>
              <a:t>アンケート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>
                <a:latin typeface="+mn-ea"/>
                <a:ea typeface="+mn-ea"/>
              </a:rPr>
              <a:t>オープンデータリーダ育成研修</a:t>
            </a:r>
            <a:endParaRPr lang="ja-JP" altLang="en-US" sz="1200" dirty="0">
              <a:latin typeface="+mn-ea"/>
              <a:ea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C750897-AE17-1149-A883-FE83E6F0178F}"/>
              </a:ext>
            </a:extLst>
          </p:cNvPr>
          <p:cNvSpPr/>
          <p:nvPr/>
        </p:nvSpPr>
        <p:spPr bwMode="auto">
          <a:xfrm>
            <a:off x="215901" y="836712"/>
            <a:ext cx="8748588" cy="873911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 w="6350">
            <a:noFill/>
            <a:miter lim="800000"/>
            <a:headEnd/>
            <a:tailEnd/>
          </a:ln>
          <a:extLst/>
        </p:spPr>
        <p:txBody>
          <a:bodyPr wrap="square" rtlCol="0" anchor="ctr" anchorCtr="0"/>
          <a:lstStyle/>
          <a:p>
            <a:pPr>
              <a:lnSpc>
                <a:spcPct val="100000"/>
              </a:lnSpc>
            </a:pP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テストに合格したら、次はアンケートに進んでください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842866-22AD-6040-9EBC-4360024F9809}"/>
              </a:ext>
            </a:extLst>
          </p:cNvPr>
          <p:cNvSpPr txBox="1"/>
          <p:nvPr/>
        </p:nvSpPr>
        <p:spPr>
          <a:xfrm>
            <a:off x="6389872" y="4942909"/>
            <a:ext cx="250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テストに合格したら、</a:t>
            </a:r>
            <a:endParaRPr kumimoji="1" lang="en-US" altLang="ja-JP" dirty="0"/>
          </a:p>
          <a:p>
            <a:r>
              <a:rPr kumimoji="1" lang="ja-JP" altLang="en-US"/>
              <a:t>アンケートに進んでください</a:t>
            </a:r>
            <a:endParaRPr kumimoji="1" lang="en-US" altLang="ja-JP" dirty="0"/>
          </a:p>
        </p:txBody>
      </p:sp>
      <p:cxnSp>
        <p:nvCxnSpPr>
          <p:cNvPr id="15" name="カギ線コネクタ 14">
            <a:extLst>
              <a:ext uri="{FF2B5EF4-FFF2-40B4-BE49-F238E27FC236}">
                <a16:creationId xmlns:a16="http://schemas.microsoft.com/office/drawing/2014/main" id="{50873D5E-E037-7D41-B1AE-C5318031CEE5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4157624" y="5085185"/>
            <a:ext cx="2232248" cy="1808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5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3FC56B2-68E8-0543-BD23-4339029A5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7" y="1772816"/>
            <a:ext cx="3845043" cy="4896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93A6ECE-6997-234C-98AE-2F7D4EEEB0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21018"/>
            <a:ext cx="5419328" cy="2032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lang="ja-JP" altLang="en-US">
                <a:latin typeface="+mn-ea"/>
                <a:ea typeface="+mn-ea"/>
              </a:rPr>
              <a:t>アンケート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>
                <a:latin typeface="+mn-ea"/>
                <a:ea typeface="+mn-ea"/>
              </a:rPr>
              <a:t>オープンデータリーダ育成研修</a:t>
            </a:r>
            <a:endParaRPr lang="ja-JP" altLang="en-US" sz="1200" dirty="0">
              <a:latin typeface="+mn-ea"/>
              <a:ea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C750897-AE17-1149-A883-FE83E6F0178F}"/>
              </a:ext>
            </a:extLst>
          </p:cNvPr>
          <p:cNvSpPr/>
          <p:nvPr/>
        </p:nvSpPr>
        <p:spPr bwMode="auto">
          <a:xfrm>
            <a:off x="215901" y="836712"/>
            <a:ext cx="8748588" cy="873911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 w="6350">
            <a:noFill/>
            <a:miter lim="800000"/>
            <a:headEnd/>
            <a:tailEnd/>
          </a:ln>
          <a:extLst/>
        </p:spPr>
        <p:txBody>
          <a:bodyPr wrap="square" rtlCol="0" anchor="ctr" anchorCtr="0"/>
          <a:lstStyle/>
          <a:p>
            <a:pPr>
              <a:lnSpc>
                <a:spcPct val="100000"/>
              </a:lnSpc>
            </a:pP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団体名、受講者番号を記入してから、アンケート項目に回答をします。</a:t>
            </a:r>
            <a:r>
              <a:rPr kumimoji="1"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</a:t>
            </a: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がついた項目には必ず回答し、最後に「回答」ボタンをクリックしてください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BEE59B-F520-1242-9E7D-DB0D65FA8965}"/>
              </a:ext>
            </a:extLst>
          </p:cNvPr>
          <p:cNvSpPr txBox="1"/>
          <p:nvPr/>
        </p:nvSpPr>
        <p:spPr>
          <a:xfrm>
            <a:off x="4808061" y="2422982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r>
              <a:rPr kumimoji="1" lang="ja-JP" altLang="en-US"/>
              <a:t>の付いた項目には</a:t>
            </a:r>
            <a:endParaRPr kumimoji="1" lang="en-US" altLang="ja-JP" dirty="0"/>
          </a:p>
          <a:p>
            <a:r>
              <a:rPr kumimoji="1" lang="ja-JP" altLang="en-US"/>
              <a:t>必ず回答してください</a:t>
            </a:r>
            <a:endParaRPr kumimoji="1" lang="en-US" altLang="ja-JP" dirty="0"/>
          </a:p>
        </p:txBody>
      </p:sp>
      <p:cxnSp>
        <p:nvCxnSpPr>
          <p:cNvPr id="17" name="カギ線コネクタ 16">
            <a:extLst>
              <a:ext uri="{FF2B5EF4-FFF2-40B4-BE49-F238E27FC236}">
                <a16:creationId xmlns:a16="http://schemas.microsoft.com/office/drawing/2014/main" id="{0AED0782-B503-AD48-8C83-CE3E050CB576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V="1">
            <a:off x="2359789" y="2746148"/>
            <a:ext cx="2448272" cy="27107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24DAFE4-6466-7C47-BE31-60943C373EB0}"/>
              </a:ext>
            </a:extLst>
          </p:cNvPr>
          <p:cNvSpPr txBox="1"/>
          <p:nvPr/>
        </p:nvSpPr>
        <p:spPr>
          <a:xfrm>
            <a:off x="4387743" y="5726764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最後に「回答」を</a:t>
            </a:r>
            <a:endParaRPr kumimoji="1" lang="en-US" altLang="ja-JP" dirty="0"/>
          </a:p>
          <a:p>
            <a:r>
              <a:rPr kumimoji="1" lang="ja-JP" altLang="en-US"/>
              <a:t>クリックしてください</a:t>
            </a:r>
            <a:endParaRPr kumimoji="1" lang="en-US" altLang="ja-JP" dirty="0"/>
          </a:p>
        </p:txBody>
      </p:sp>
      <p:cxnSp>
        <p:nvCxnSpPr>
          <p:cNvPr id="31" name="カギ線コネクタ 30">
            <a:extLst>
              <a:ext uri="{FF2B5EF4-FFF2-40B4-BE49-F238E27FC236}">
                <a16:creationId xmlns:a16="http://schemas.microsoft.com/office/drawing/2014/main" id="{7773D1E5-6598-6D4A-A4F6-4F3E08BD979A}"/>
              </a:ext>
            </a:extLst>
          </p:cNvPr>
          <p:cNvCxnSpPr>
            <a:cxnSpLocks/>
          </p:cNvCxnSpPr>
          <p:nvPr/>
        </p:nvCxnSpPr>
        <p:spPr>
          <a:xfrm flipV="1">
            <a:off x="5995367" y="5229200"/>
            <a:ext cx="808881" cy="7216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9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53B57621-B40B-5E48-86EB-A3FA81AAC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03014"/>
            <a:ext cx="5841002" cy="4378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1520" y="313813"/>
            <a:ext cx="8712968" cy="424732"/>
          </a:xfrm>
        </p:spPr>
        <p:txBody>
          <a:bodyPr/>
          <a:lstStyle/>
          <a:p>
            <a:r>
              <a:rPr lang="ja-JP" altLang="en-US">
                <a:latin typeface="+mn-ea"/>
                <a:ea typeface="+mn-ea"/>
              </a:rPr>
              <a:t>アンケート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16632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200">
                <a:latin typeface="+mn-ea"/>
                <a:ea typeface="+mn-ea"/>
              </a:rPr>
              <a:t>オープンデータリーダ育成研修</a:t>
            </a:r>
            <a:endParaRPr lang="ja-JP" altLang="en-US" sz="1200" dirty="0">
              <a:latin typeface="+mn-ea"/>
              <a:ea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C750897-AE17-1149-A883-FE83E6F0178F}"/>
              </a:ext>
            </a:extLst>
          </p:cNvPr>
          <p:cNvSpPr/>
          <p:nvPr/>
        </p:nvSpPr>
        <p:spPr bwMode="auto">
          <a:xfrm>
            <a:off x="215901" y="836712"/>
            <a:ext cx="8748588" cy="873911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 w="6350">
            <a:noFill/>
            <a:miter lim="800000"/>
            <a:headEnd/>
            <a:tailEnd/>
          </a:ln>
          <a:extLst/>
        </p:spPr>
        <p:txBody>
          <a:bodyPr wrap="square" rtlCol="0" anchor="ctr" anchorCtr="0"/>
          <a:lstStyle/>
          <a:p>
            <a:pPr>
              <a:lnSpc>
                <a:spcPct val="100000"/>
              </a:lnSpc>
            </a:pPr>
            <a:r>
              <a:rPr kumimoji="1" lang="ja-JP" altLang="en-US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テストとアンケートが終了したらログアウトしてください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842866-22AD-6040-9EBC-4360024F9809}"/>
              </a:ext>
            </a:extLst>
          </p:cNvPr>
          <p:cNvSpPr txBox="1"/>
          <p:nvPr/>
        </p:nvSpPr>
        <p:spPr>
          <a:xfrm>
            <a:off x="5796136" y="5044087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テストとアンケートが終了したら、</a:t>
            </a:r>
            <a:endParaRPr kumimoji="1" lang="en-US" altLang="ja-JP" dirty="0"/>
          </a:p>
          <a:p>
            <a:r>
              <a:rPr kumimoji="1" lang="ja-JP" altLang="en-US"/>
              <a:t>ログアウトしてください</a:t>
            </a:r>
            <a:endParaRPr kumimoji="1" lang="en-US" altLang="ja-JP" dirty="0"/>
          </a:p>
        </p:txBody>
      </p:sp>
      <p:cxnSp>
        <p:nvCxnSpPr>
          <p:cNvPr id="15" name="カギ線コネクタ 14">
            <a:extLst>
              <a:ext uri="{FF2B5EF4-FFF2-40B4-BE49-F238E27FC236}">
                <a16:creationId xmlns:a16="http://schemas.microsoft.com/office/drawing/2014/main" id="{50873D5E-E037-7D41-B1AE-C5318031CEE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34649" y="5301031"/>
            <a:ext cx="3261487" cy="7552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93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395</Words>
  <Application>Microsoft Office PowerPoint</Application>
  <PresentationFormat>画面に合わせる (4:3)</PresentationFormat>
  <Paragraphs>79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Hiragino Kaku Gothic Pro W3</vt:lpstr>
      <vt:lpstr>Meiryo UI</vt:lpstr>
      <vt:lpstr>游ゴシック</vt:lpstr>
      <vt:lpstr>Arial</vt:lpstr>
      <vt:lpstr>Office テーマ</vt:lpstr>
      <vt:lpstr>オープンデータリーダ育成研修</vt:lpstr>
      <vt:lpstr>テスト</vt:lpstr>
      <vt:lpstr>テスト</vt:lpstr>
      <vt:lpstr>テスト</vt:lpstr>
      <vt:lpstr>テスト</vt:lpstr>
      <vt:lpstr>テスト</vt:lpstr>
      <vt:lpstr>アンケート</vt:lpstr>
      <vt:lpstr>アンケート</vt:lpstr>
      <vt:lpstr>アンケート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2019-04-24T06:00:59Z</dcterms:created>
  <dcterms:modified xsi:type="dcterms:W3CDTF">2019-04-24T06:01:06Z</dcterms:modified>
  <cp:category/>
</cp:coreProperties>
</file>