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0" r:id="rId2"/>
    <p:sldId id="274" r:id="rId3"/>
    <p:sldId id="268" r:id="rId4"/>
    <p:sldId id="269" r:id="rId5"/>
    <p:sldId id="275" r:id="rId6"/>
    <p:sldId id="806" r:id="rId7"/>
    <p:sldId id="779" r:id="rId8"/>
    <p:sldId id="272" r:id="rId9"/>
    <p:sldId id="687" r:id="rId10"/>
    <p:sldId id="769" r:id="rId11"/>
    <p:sldId id="693" r:id="rId12"/>
    <p:sldId id="781" r:id="rId13"/>
    <p:sldId id="273" r:id="rId14"/>
    <p:sldId id="704" r:id="rId15"/>
    <p:sldId id="811" r:id="rId16"/>
    <p:sldId id="813" r:id="rId17"/>
    <p:sldId id="812" r:id="rId18"/>
    <p:sldId id="814" r:id="rId19"/>
    <p:sldId id="824" r:id="rId20"/>
    <p:sldId id="825" r:id="rId21"/>
    <p:sldId id="826" r:id="rId22"/>
    <p:sldId id="782" r:id="rId23"/>
    <p:sldId id="823" r:id="rId24"/>
    <p:sldId id="815" r:id="rId25"/>
    <p:sldId id="793" r:id="rId26"/>
    <p:sldId id="794" r:id="rId27"/>
    <p:sldId id="796" r:id="rId28"/>
    <p:sldId id="797" r:id="rId29"/>
    <p:sldId id="798" r:id="rId30"/>
    <p:sldId id="799" r:id="rId31"/>
    <p:sldId id="800" r:id="rId32"/>
    <p:sldId id="801" r:id="rId33"/>
    <p:sldId id="802" r:id="rId34"/>
    <p:sldId id="287" r:id="rId3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274"/>
            <p14:sldId id="268"/>
            <p14:sldId id="269"/>
            <p14:sldId id="275"/>
            <p14:sldId id="806"/>
            <p14:sldId id="779"/>
            <p14:sldId id="272"/>
            <p14:sldId id="687"/>
            <p14:sldId id="769"/>
            <p14:sldId id="693"/>
            <p14:sldId id="781"/>
            <p14:sldId id="273"/>
            <p14:sldId id="704"/>
            <p14:sldId id="811"/>
            <p14:sldId id="813"/>
            <p14:sldId id="812"/>
            <p14:sldId id="814"/>
            <p14:sldId id="824"/>
            <p14:sldId id="825"/>
            <p14:sldId id="826"/>
            <p14:sldId id="782"/>
            <p14:sldId id="823"/>
            <p14:sldId id="815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C2B24-315E-48C8-B0BB-FD6E07B00F32}" v="328" dt="2021-02-16T11:56:38.128"/>
    <p1510:client id="{F4842643-CD01-4FEE-9B31-AD55572EFF5C}" v="490" dt="2021-02-16T09:44:26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741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927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hyperlink" Target="https://www.kantei.go.jp/jp/forms/input_dataset_riyo_renraku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47925" y="3669365"/>
            <a:ext cx="63793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（応用編</a:t>
            </a:r>
            <a:r>
              <a:rPr kumimoji="1" lang="en-US" altLang="ja-JP" dirty="0"/>
              <a:t>A-3. </a:t>
            </a:r>
            <a:r>
              <a:rPr kumimoji="1" lang="zh-CN" altLang="en-US" dirty="0"/>
              <a:t>小中学校通学区域情報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71186C-EB76-4A75-900D-FBCEC54DE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04" y="2611687"/>
            <a:ext cx="4105728" cy="3132756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zh-CN" altLang="en-US" dirty="0"/>
              <a:t>小中学校通学区域情報</a:t>
            </a:r>
            <a:r>
              <a:rPr lang="ja-JP" altLang="en-US" dirty="0"/>
              <a:t>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/>
          </a:bodyPr>
          <a:lstStyle/>
          <a:p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小中学校通学区域情報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のデータ項目定義書は、以下の項目を必須・推奨としています。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A-2.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学校給食献立情報と共通）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学校所在地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学校所在地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市区町村名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学校所在地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全国地方公共団体コード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行政サービス拠点種別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通学区域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登録年月日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学校所在地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郡名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学校所在地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行政区名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小中学校通学区域情報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に、これらの項目があるか確認しましょう。必須項目に不足がある場合、調査することが望ましいです。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136353" y="3574136"/>
            <a:ext cx="758609" cy="4744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574661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515658" y="1882438"/>
            <a:ext cx="825389" cy="1691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120447" y="4028805"/>
            <a:ext cx="774515" cy="1832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136353" y="6199112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507705" y="4212077"/>
            <a:ext cx="1188531" cy="1987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8794BDB-8153-4B2B-948F-DFAD61D6A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5" y="1875087"/>
            <a:ext cx="8471230" cy="3912870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zh-CN" altLang="en-US" dirty="0"/>
              <a:t>小中学校通学区域情報</a:t>
            </a:r>
            <a:r>
              <a:rPr lang="ja-JP" altLang="en-US" dirty="0"/>
              <a:t>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4023402" y="2743199"/>
            <a:ext cx="1161441" cy="2083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3976688" y="1392077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4604123" y="1699854"/>
            <a:ext cx="908403" cy="1043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小中学校通学区域情報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小中学校通学区域情報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・学校所在地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都道府県名・学校所在地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市区町村名・学校所在地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全国地方公共団体コード・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学校名称・行政サービス拠点種別・通学区域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登録年月日に不明点があれば、調査しておきましょう。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素材データがない場合は、調査結果を推奨データセットのフォーマットに直接入力すればよいです。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 </a:t>
            </a:r>
            <a:r>
              <a:rPr lang="en-US" altLang="ja-JP" dirty="0"/>
              <a:t>(1) </a:t>
            </a:r>
            <a:r>
              <a:rPr lang="ja-JP" altLang="en-US" dirty="0"/>
              <a:t>セル結合の解除①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 </a:t>
            </a:r>
            <a:r>
              <a:rPr lang="en-US" altLang="ja-JP" dirty="0"/>
              <a:t>(1) </a:t>
            </a:r>
            <a:r>
              <a:rPr lang="ja-JP" altLang="en-US" dirty="0"/>
              <a:t>セル結合の解除②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 </a:t>
            </a:r>
            <a:r>
              <a:rPr lang="en-US" altLang="ja-JP" dirty="0"/>
              <a:t>(1) </a:t>
            </a:r>
            <a:r>
              <a:rPr lang="ja-JP" altLang="en-US" dirty="0"/>
              <a:t>セル結合の解除③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 </a:t>
            </a:r>
            <a:r>
              <a:rPr lang="en-US" altLang="ja-JP" dirty="0"/>
              <a:t>(1) </a:t>
            </a:r>
            <a:r>
              <a:rPr lang="ja-JP" altLang="en-US" dirty="0"/>
              <a:t>セル結合の解除④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 </a:t>
            </a:r>
            <a:r>
              <a:rPr lang="en-US" altLang="ja-JP" dirty="0"/>
              <a:t>(2) </a:t>
            </a:r>
            <a:r>
              <a:rPr lang="ja-JP" altLang="en-US" dirty="0"/>
              <a:t>区切り文字変更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データを転記する前に、素材データ内町丁名の区切り文字を変更しておきましょう。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207963" y="1750241"/>
            <a:ext cx="5067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ja-JP" altLang="en-US" sz="1400" dirty="0">
                <a:latin typeface="+mj-lt"/>
              </a:rPr>
              <a:t>町丁名が記載されている列の一番上にあるセル名を選択します。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区切り文字がスペースである場合、これをセミコロン「</a:t>
            </a:r>
            <a:r>
              <a:rPr lang="en-US" altLang="ja-JP" dirty="0"/>
              <a:t>;</a:t>
            </a:r>
            <a:r>
              <a:rPr lang="ja-JP" altLang="en-US" dirty="0"/>
              <a:t>」に修正しましょう。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E09D47-A779-4A2C-B94B-BCC1EDC3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13" y="2499288"/>
            <a:ext cx="6517532" cy="387196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6FF2E5-DF98-450F-AAB6-766CA1A8B526}"/>
              </a:ext>
            </a:extLst>
          </p:cNvPr>
          <p:cNvSpPr txBox="1"/>
          <p:nvPr/>
        </p:nvSpPr>
        <p:spPr>
          <a:xfrm>
            <a:off x="5439930" y="1750241"/>
            <a:ext cx="3591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ホーム＞検索と選択＞置換 を選択します。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90915895-0774-41F5-838E-A860BF565E58}"/>
              </a:ext>
            </a:extLst>
          </p:cNvPr>
          <p:cNvSpPr/>
          <p:nvPr/>
        </p:nvSpPr>
        <p:spPr>
          <a:xfrm>
            <a:off x="2869577" y="3594455"/>
            <a:ext cx="2529274" cy="14896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4AAF690-9106-4EFF-AAC0-CD3999DE23A1}"/>
              </a:ext>
            </a:extLst>
          </p:cNvPr>
          <p:cNvSpPr/>
          <p:nvPr/>
        </p:nvSpPr>
        <p:spPr>
          <a:xfrm>
            <a:off x="1776837" y="2680056"/>
            <a:ext cx="343792" cy="1503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4FE0280-2858-4035-944F-055BA699A991}"/>
              </a:ext>
            </a:extLst>
          </p:cNvPr>
          <p:cNvSpPr/>
          <p:nvPr/>
        </p:nvSpPr>
        <p:spPr>
          <a:xfrm>
            <a:off x="6783339" y="2830424"/>
            <a:ext cx="249758" cy="39438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70658BB8-A390-4EF7-91E6-0885670957F8}"/>
              </a:ext>
            </a:extLst>
          </p:cNvPr>
          <p:cNvSpPr/>
          <p:nvPr/>
        </p:nvSpPr>
        <p:spPr>
          <a:xfrm>
            <a:off x="6783339" y="3429085"/>
            <a:ext cx="1152506" cy="16537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41C257-855F-4AFD-8056-D69919B7474B}"/>
              </a:ext>
            </a:extLst>
          </p:cNvPr>
          <p:cNvSpPr txBox="1"/>
          <p:nvPr/>
        </p:nvSpPr>
        <p:spPr>
          <a:xfrm>
            <a:off x="2763177" y="3340539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C9BE3E-B9A5-41BE-ACD7-5298C87B3540}"/>
              </a:ext>
            </a:extLst>
          </p:cNvPr>
          <p:cNvSpPr txBox="1"/>
          <p:nvPr/>
        </p:nvSpPr>
        <p:spPr>
          <a:xfrm>
            <a:off x="1997365" y="2773698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0B9218-22FC-44AD-8B00-8EDD2A079A78}"/>
              </a:ext>
            </a:extLst>
          </p:cNvPr>
          <p:cNvSpPr txBox="1"/>
          <p:nvPr/>
        </p:nvSpPr>
        <p:spPr>
          <a:xfrm>
            <a:off x="6481781" y="2676921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25F637-641E-4368-B591-E273434A3D04}"/>
              </a:ext>
            </a:extLst>
          </p:cNvPr>
          <p:cNvSpPr txBox="1"/>
          <p:nvPr/>
        </p:nvSpPr>
        <p:spPr>
          <a:xfrm>
            <a:off x="7382697" y="3201717"/>
            <a:ext cx="3989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BEA5EC22-2BEE-4AB9-8252-1C26AA43E97D}"/>
              </a:ext>
            </a:extLst>
          </p:cNvPr>
          <p:cNvSpPr/>
          <p:nvPr/>
        </p:nvSpPr>
        <p:spPr>
          <a:xfrm>
            <a:off x="8100392" y="414723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E931C8-E0E6-493B-90FE-494B9BF75B03}"/>
              </a:ext>
            </a:extLst>
          </p:cNvPr>
          <p:cNvSpPr txBox="1"/>
          <p:nvPr/>
        </p:nvSpPr>
        <p:spPr>
          <a:xfrm>
            <a:off x="1356558" y="6453596"/>
            <a:ext cx="6421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100" dirty="0"/>
              <a:t>※ </a:t>
            </a:r>
            <a:r>
              <a:rPr kumimoji="1" lang="ja-JP" altLang="en-US" sz="1100" dirty="0"/>
              <a:t>上記</a:t>
            </a:r>
            <a:r>
              <a:rPr kumimoji="1" lang="en-US" altLang="ja-JP" sz="1100" dirty="0"/>
              <a:t>Excel</a:t>
            </a:r>
            <a:r>
              <a:rPr kumimoji="1" lang="ja-JP" altLang="en-US" sz="1100" dirty="0"/>
              <a:t>データは「枚方市 市立小中学校通学区域表オープンデータ </a:t>
            </a:r>
            <a:r>
              <a:rPr kumimoji="1" lang="en-US" altLang="ja-JP" sz="1100" dirty="0"/>
              <a:t>CC BY</a:t>
            </a:r>
            <a:r>
              <a:rPr kumimoji="1" lang="ja-JP" altLang="en-US" sz="1100" dirty="0"/>
              <a:t>」を加工</a:t>
            </a:r>
            <a:r>
              <a:rPr lang="ja-JP" altLang="en-US" sz="11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en-US" altLang="ja-JP" sz="11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1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https://www.city.hirakata.osaka.jp/0000007970.html</a:t>
            </a:r>
            <a:r>
              <a:rPr lang="ja-JP" altLang="en-US" sz="11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1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29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 </a:t>
            </a:r>
            <a:r>
              <a:rPr lang="en-US" altLang="ja-JP" dirty="0"/>
              <a:t>(2) </a:t>
            </a:r>
            <a:r>
              <a:rPr lang="ja-JP" altLang="en-US" dirty="0"/>
              <a:t>区切り文字変更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データを転記する前に、素材データ内町丁名の区切り文字を変更しておきましょう。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207963" y="1750241"/>
            <a:ext cx="567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「検索する文字列」にスペースを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つ、「置換後の文字列」にセミコロン「</a:t>
            </a:r>
            <a:r>
              <a:rPr kumimoji="1" lang="en-US" altLang="ja-JP" sz="1400" dirty="0">
                <a:latin typeface="+mj-lt"/>
              </a:rPr>
              <a:t>;</a:t>
            </a:r>
            <a:r>
              <a:rPr kumimoji="1" lang="ja-JP" altLang="en-US" sz="1400" dirty="0">
                <a:latin typeface="+mj-lt"/>
              </a:rPr>
              <a:t>」を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 入力し、「すべて置換」を選択します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区切り文字がスペースである場合、これをセミコロン「</a:t>
            </a:r>
            <a:r>
              <a:rPr lang="en-US" altLang="ja-JP" dirty="0"/>
              <a:t>;</a:t>
            </a:r>
            <a:r>
              <a:rPr lang="ja-JP" altLang="en-US" dirty="0"/>
              <a:t>」に修正しましょう。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79469E7-A330-41DC-87F6-483336EE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53" y="2662660"/>
            <a:ext cx="6267450" cy="382981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5D1F24F-5F6B-486F-A26A-6640CEE8D2D1}"/>
              </a:ext>
            </a:extLst>
          </p:cNvPr>
          <p:cNvSpPr txBox="1"/>
          <p:nvPr/>
        </p:nvSpPr>
        <p:spPr>
          <a:xfrm>
            <a:off x="3988383" y="4823997"/>
            <a:ext cx="2295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rgbClr val="C00000"/>
                </a:solidFill>
              </a:rPr>
              <a:t>;</a:t>
            </a:r>
            <a:endParaRPr kumimoji="1" lang="ja-JP" altLang="en-US" sz="800" dirty="0">
              <a:solidFill>
                <a:srgbClr val="C00000"/>
              </a:solidFill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D5247BC-3EE0-40F3-9C8A-4803A527C49B}"/>
              </a:ext>
            </a:extLst>
          </p:cNvPr>
          <p:cNvSpPr/>
          <p:nvPr/>
        </p:nvSpPr>
        <p:spPr>
          <a:xfrm>
            <a:off x="3357531" y="5258405"/>
            <a:ext cx="533533" cy="20853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CE6E904-D3C4-4CC6-B040-BF03A4F1A125}"/>
              </a:ext>
            </a:extLst>
          </p:cNvPr>
          <p:cNvSpPr/>
          <p:nvPr/>
        </p:nvSpPr>
        <p:spPr>
          <a:xfrm>
            <a:off x="4038467" y="4688732"/>
            <a:ext cx="533533" cy="1352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A495B1-09F0-435F-A4B6-70721429FFE3}"/>
              </a:ext>
            </a:extLst>
          </p:cNvPr>
          <p:cNvSpPr txBox="1"/>
          <p:nvPr/>
        </p:nvSpPr>
        <p:spPr>
          <a:xfrm>
            <a:off x="4635078" y="4362122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C00000"/>
                </a:solidFill>
              </a:rPr>
              <a:t>スペースは入力しても見えません</a:t>
            </a:r>
          </a:p>
        </p:txBody>
      </p:sp>
      <p:cxnSp>
        <p:nvCxnSpPr>
          <p:cNvPr id="12" name="コネクタ: 曲線 11">
            <a:extLst>
              <a:ext uri="{FF2B5EF4-FFF2-40B4-BE49-F238E27FC236}">
                <a16:creationId xmlns:a16="http://schemas.microsoft.com/office/drawing/2014/main" id="{143AF039-E1F5-4593-8A8F-89CA089885A7}"/>
              </a:ext>
            </a:extLst>
          </p:cNvPr>
          <p:cNvCxnSpPr>
            <a:endCxn id="27" idx="0"/>
          </p:cNvCxnSpPr>
          <p:nvPr/>
        </p:nvCxnSpPr>
        <p:spPr>
          <a:xfrm rot="10800000" flipV="1">
            <a:off x="4305234" y="4464996"/>
            <a:ext cx="329844" cy="223736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89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0F90E2D-2D71-46DB-B81D-EBD54129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09" y="2773826"/>
            <a:ext cx="6256782" cy="382981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 </a:t>
            </a:r>
            <a:r>
              <a:rPr lang="en-US" altLang="ja-JP" dirty="0"/>
              <a:t>(2) </a:t>
            </a:r>
            <a:r>
              <a:rPr lang="ja-JP" altLang="en-US" dirty="0"/>
              <a:t>区切り文字変更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データを転記する前に、素材データ内町丁名の区切り文字を変更しておきましょう。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207963" y="1750241"/>
            <a:ext cx="856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町丁名が記載されたセルのスペースが、セミコロン「</a:t>
            </a:r>
            <a:r>
              <a:rPr kumimoji="1" lang="en-US" altLang="ja-JP" sz="1400" dirty="0">
                <a:latin typeface="+mj-lt"/>
              </a:rPr>
              <a:t>;</a:t>
            </a:r>
            <a:r>
              <a:rPr kumimoji="1" lang="ja-JP" altLang="en-US" sz="1400" dirty="0">
                <a:latin typeface="+mj-lt"/>
              </a:rPr>
              <a:t>」に変わります。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 複数のセミコロンが表示された場合は、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(3)</a:t>
            </a:r>
            <a:r>
              <a:rPr kumimoji="1" lang="ja-JP" altLang="en-US" sz="1400" dirty="0">
                <a:latin typeface="+mj-lt"/>
              </a:rPr>
              <a:t>と同じ方法で、</a:t>
            </a:r>
            <a:r>
              <a:rPr kumimoji="1" lang="en-US" altLang="ja-JP" sz="1400" dirty="0">
                <a:latin typeface="+mj-lt"/>
              </a:rPr>
              <a:t>2</a:t>
            </a:r>
            <a:r>
              <a:rPr kumimoji="1" lang="ja-JP" altLang="en-US" sz="1400" dirty="0">
                <a:latin typeface="+mj-lt"/>
              </a:rPr>
              <a:t>つのセミコロンを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つのセミコロンに変更しましょう。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区切り文字がスペースである場合、これをセミコロン「</a:t>
            </a:r>
            <a:r>
              <a:rPr lang="en-US" altLang="ja-JP" dirty="0"/>
              <a:t>;</a:t>
            </a:r>
            <a:r>
              <a:rPr lang="ja-JP" altLang="en-US" dirty="0"/>
              <a:t>」に修正しましょう。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5D1F24F-5F6B-486F-A26A-6640CEE8D2D1}"/>
              </a:ext>
            </a:extLst>
          </p:cNvPr>
          <p:cNvSpPr txBox="1"/>
          <p:nvPr/>
        </p:nvSpPr>
        <p:spPr>
          <a:xfrm>
            <a:off x="5628340" y="4585456"/>
            <a:ext cx="2295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rgbClr val="C00000"/>
                </a:solidFill>
              </a:rPr>
              <a:t>;</a:t>
            </a:r>
            <a:endParaRPr kumimoji="1" lang="ja-JP" altLang="en-US" sz="800" dirty="0">
              <a:solidFill>
                <a:srgbClr val="C00000"/>
              </a:solidFill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D5247BC-3EE0-40F3-9C8A-4803A527C49B}"/>
              </a:ext>
            </a:extLst>
          </p:cNvPr>
          <p:cNvSpPr/>
          <p:nvPr/>
        </p:nvSpPr>
        <p:spPr>
          <a:xfrm>
            <a:off x="4993776" y="5039441"/>
            <a:ext cx="533533" cy="20853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A9358CE-6F8C-48DB-8B97-F80E37B65BDC}"/>
              </a:ext>
            </a:extLst>
          </p:cNvPr>
          <p:cNvSpPr txBox="1"/>
          <p:nvPr/>
        </p:nvSpPr>
        <p:spPr>
          <a:xfrm>
            <a:off x="5621716" y="4449624"/>
            <a:ext cx="2744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rgbClr val="C00000"/>
                </a:solidFill>
              </a:rPr>
              <a:t>;;</a:t>
            </a:r>
            <a:endParaRPr kumimoji="1" lang="ja-JP" altLang="en-US" sz="800" dirty="0">
              <a:solidFill>
                <a:srgbClr val="C00000"/>
              </a:solidFill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E99CCEC0-79E1-452A-A39F-60389C70CEE4}"/>
              </a:ext>
            </a:extLst>
          </p:cNvPr>
          <p:cNvSpPr/>
          <p:nvPr/>
        </p:nvSpPr>
        <p:spPr>
          <a:xfrm>
            <a:off x="5901508" y="4098348"/>
            <a:ext cx="1110937" cy="215444"/>
          </a:xfrm>
          <a:prstGeom prst="wedgeRoundRectCallout">
            <a:avLst>
              <a:gd name="adj1" fmla="val -53041"/>
              <a:gd name="adj2" fmla="val 144735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accent2"/>
                </a:solidFill>
                <a:latin typeface="+mj-lt"/>
              </a:rPr>
              <a:t>セミコロン</a:t>
            </a:r>
            <a:r>
              <a:rPr kumimoji="1" lang="en-US" altLang="ja-JP" sz="1400" dirty="0">
                <a:solidFill>
                  <a:schemeClr val="accent2"/>
                </a:solidFill>
                <a:latin typeface="+mj-lt"/>
              </a:rPr>
              <a:t>2</a:t>
            </a:r>
            <a:r>
              <a:rPr kumimoji="1" lang="ja-JP" altLang="en-US" sz="1400" dirty="0">
                <a:solidFill>
                  <a:schemeClr val="accent2"/>
                </a:solidFill>
                <a:latin typeface="+mj-lt"/>
              </a:rPr>
              <a:t>つ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E339575C-B0D6-4A82-80ED-C86434ED4511}"/>
              </a:ext>
            </a:extLst>
          </p:cNvPr>
          <p:cNvSpPr/>
          <p:nvPr/>
        </p:nvSpPr>
        <p:spPr>
          <a:xfrm>
            <a:off x="5901508" y="4800900"/>
            <a:ext cx="1110937" cy="215444"/>
          </a:xfrm>
          <a:prstGeom prst="wedgeRoundRectCallout">
            <a:avLst>
              <a:gd name="adj1" fmla="val -58409"/>
              <a:gd name="adj2" fmla="val -72091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accent2"/>
                </a:solidFill>
                <a:latin typeface="+mj-lt"/>
              </a:rPr>
              <a:t>セミコロン</a:t>
            </a:r>
            <a:r>
              <a:rPr kumimoji="1" lang="en-US" altLang="ja-JP" sz="1400" dirty="0">
                <a:solidFill>
                  <a:schemeClr val="accent2"/>
                </a:solidFill>
                <a:latin typeface="+mj-lt"/>
              </a:rPr>
              <a:t>1</a:t>
            </a:r>
            <a:r>
              <a:rPr kumimoji="1" lang="ja-JP" altLang="en-US" sz="1400" dirty="0">
                <a:solidFill>
                  <a:schemeClr val="accent2"/>
                </a:solidFill>
                <a:latin typeface="+mj-lt"/>
              </a:rPr>
              <a:t>つ</a:t>
            </a:r>
          </a:p>
        </p:txBody>
      </p:sp>
    </p:spTree>
    <p:extLst>
      <p:ext uri="{BB962C8B-B14F-4D97-AF65-F5344CB8AC3E}">
        <p14:creationId xmlns:p14="http://schemas.microsoft.com/office/powerpoint/2010/main" val="140844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A0E105C-E73E-4480-859E-C5B326325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5" y="2610723"/>
            <a:ext cx="2665286" cy="187509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通学区域の住所①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推奨データセットのフォーマットシートに、項目を転記します。</a:t>
            </a:r>
            <a:endParaRPr kumimoji="1" lang="ja-JP" altLang="en-US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3514426" y="331619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20">
            <a:extLst>
              <a:ext uri="{FF2B5EF4-FFF2-40B4-BE49-F238E27FC236}">
                <a16:creationId xmlns:a16="http://schemas.microsoft.com/office/drawing/2014/main" id="{4040CC72-A934-426A-8549-77D7F29BE6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08971"/>
            <a:ext cx="8728074" cy="393390"/>
          </a:xfrm>
        </p:spPr>
        <p:txBody>
          <a:bodyPr>
            <a:normAutofit/>
          </a:bodyPr>
          <a:lstStyle/>
          <a:p>
            <a:r>
              <a:rPr lang="ja-JP" altLang="en-US" dirty="0"/>
              <a:t>まず、最も細かい項目（前頁の例では「通学区域の住所」）を転記しましょう。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FE78DBE-862D-4603-99BC-C340F85B5D88}"/>
              </a:ext>
            </a:extLst>
          </p:cNvPr>
          <p:cNvSpPr/>
          <p:nvPr/>
        </p:nvSpPr>
        <p:spPr>
          <a:xfrm>
            <a:off x="1239340" y="3339548"/>
            <a:ext cx="1573433" cy="1391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4D6C3F-BDB5-42FC-959B-C2B40901B50D}"/>
              </a:ext>
            </a:extLst>
          </p:cNvPr>
          <p:cNvSpPr txBox="1"/>
          <p:nvPr/>
        </p:nvSpPr>
        <p:spPr>
          <a:xfrm>
            <a:off x="-62693" y="2220203"/>
            <a:ext cx="424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転記対象となるセルの一番上の項目をクリックします。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242EAA-EDCA-472E-B3A5-D67714F85B92}"/>
              </a:ext>
            </a:extLst>
          </p:cNvPr>
          <p:cNvSpPr txBox="1"/>
          <p:nvPr/>
        </p:nvSpPr>
        <p:spPr>
          <a:xfrm>
            <a:off x="4131839" y="1897359"/>
            <a:ext cx="51553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6725B57A-C863-40BC-A760-9A51487A4455}"/>
              </a:ext>
            </a:extLst>
          </p:cNvPr>
          <p:cNvSpPr/>
          <p:nvPr/>
        </p:nvSpPr>
        <p:spPr>
          <a:xfrm>
            <a:off x="7299111" y="5587915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2A4FE38-010F-4B56-B894-3F4B4C6C4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11" y="2666800"/>
            <a:ext cx="2664952" cy="187485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AA9725F-8052-4A54-88F0-932261001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111" y="4935046"/>
            <a:ext cx="2678240" cy="1878330"/>
          </a:xfrm>
          <a:prstGeom prst="rect">
            <a:avLst/>
          </a:prstGeom>
        </p:spPr>
      </p:pic>
      <p:sp>
        <p:nvSpPr>
          <p:cNvPr id="22" name="矢印: 下 21">
            <a:extLst>
              <a:ext uri="{FF2B5EF4-FFF2-40B4-BE49-F238E27FC236}">
                <a16:creationId xmlns:a16="http://schemas.microsoft.com/office/drawing/2014/main" id="{73BA04AE-51F5-438C-8833-84F7D31A0A8D}"/>
              </a:ext>
            </a:extLst>
          </p:cNvPr>
          <p:cNvSpPr/>
          <p:nvPr/>
        </p:nvSpPr>
        <p:spPr>
          <a:xfrm>
            <a:off x="5472462" y="4606649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0AF60B7E-2768-4224-8707-55331E864090}"/>
              </a:ext>
            </a:extLst>
          </p:cNvPr>
          <p:cNvSpPr/>
          <p:nvPr/>
        </p:nvSpPr>
        <p:spPr>
          <a:xfrm>
            <a:off x="5894166" y="5488524"/>
            <a:ext cx="894259" cy="15690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B471092-6A9B-4739-B25D-940A25156DD2}"/>
              </a:ext>
            </a:extLst>
          </p:cNvPr>
          <p:cNvSpPr txBox="1"/>
          <p:nvPr/>
        </p:nvSpPr>
        <p:spPr>
          <a:xfrm>
            <a:off x="1455990" y="4955687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通学区域の住所②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推奨データセットのフォーマットシートに、項目を転記します。</a:t>
            </a:r>
            <a:endParaRPr kumimoji="1" lang="ja-JP" altLang="en-US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4380163" y="380616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20">
            <a:extLst>
              <a:ext uri="{FF2B5EF4-FFF2-40B4-BE49-F238E27FC236}">
                <a16:creationId xmlns:a16="http://schemas.microsoft.com/office/drawing/2014/main" id="{4040CC72-A934-426A-8549-77D7F29BE6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08971"/>
            <a:ext cx="8728074" cy="388748"/>
          </a:xfrm>
        </p:spPr>
        <p:txBody>
          <a:bodyPr>
            <a:normAutofit/>
          </a:bodyPr>
          <a:lstStyle/>
          <a:p>
            <a:r>
              <a:rPr lang="ja-JP" altLang="en-US" dirty="0"/>
              <a:t>まず、最も細かい項目（前頁の例では「通学区域の住所」）を転記しましょう。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4D6C3F-BDB5-42FC-959B-C2B40901B50D}"/>
              </a:ext>
            </a:extLst>
          </p:cNvPr>
          <p:cNvSpPr txBox="1"/>
          <p:nvPr/>
        </p:nvSpPr>
        <p:spPr>
          <a:xfrm>
            <a:off x="4357" y="2122451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推奨データセットシートの「通学地域の住所」列の一番上を</a:t>
            </a:r>
            <a:br>
              <a:rPr kumimoji="1" lang="en-US" altLang="ja-JP" sz="1400" dirty="0"/>
            </a:br>
            <a:r>
              <a:rPr kumimoji="1" lang="en-US" altLang="ja-JP" sz="1400" dirty="0"/>
              <a:t>      </a:t>
            </a:r>
            <a:r>
              <a:rPr kumimoji="1" lang="ja-JP" altLang="en-US" sz="1400" dirty="0"/>
              <a:t>右クリックし、「貼り付けのオプション」の中の「値」を選択します。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242EAA-EDCA-472E-B3A5-D67714F85B92}"/>
              </a:ext>
            </a:extLst>
          </p:cNvPr>
          <p:cNvSpPr txBox="1"/>
          <p:nvPr/>
        </p:nvSpPr>
        <p:spPr>
          <a:xfrm>
            <a:off x="5304206" y="2100689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2F40B8F-7F31-4D63-9DCC-FC1369193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80" y="3150368"/>
            <a:ext cx="4129088" cy="1901000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0C95B6F-2E85-4E13-8E7D-09B84E467B05}"/>
              </a:ext>
            </a:extLst>
          </p:cNvPr>
          <p:cNvSpPr/>
          <p:nvPr/>
        </p:nvSpPr>
        <p:spPr>
          <a:xfrm>
            <a:off x="3512845" y="3953603"/>
            <a:ext cx="184511" cy="14059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3A65A07-8953-469B-AAED-080C69B7D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814" y="3150368"/>
            <a:ext cx="4129088" cy="19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2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B303E3D1-6096-4559-B5C5-FB1475EC7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843" y="2637022"/>
            <a:ext cx="4007644" cy="184508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行政サービス拠点種別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E1E67C9C-ED7E-48AF-BE85-E6266840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7"/>
            <a:ext cx="8728075" cy="460018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推奨データセットのフォーマットシートに、行政サービス拠点種別を転記します</a:t>
            </a:r>
            <a:r>
              <a:rPr kumimoji="1" lang="ja-JP" altLang="en-US" dirty="0"/>
              <a:t>。</a:t>
            </a:r>
            <a:endParaRPr kumimoji="1" lang="en-US" altLang="ja-JP" dirty="0"/>
          </a:p>
        </p:txBody>
      </p:sp>
      <p:sp>
        <p:nvSpPr>
          <p:cNvPr id="22" name="テキスト プレースホルダー 20">
            <a:extLst>
              <a:ext uri="{FF2B5EF4-FFF2-40B4-BE49-F238E27FC236}">
                <a16:creationId xmlns:a16="http://schemas.microsoft.com/office/drawing/2014/main" id="{8B7209F8-8728-462A-9E10-46E32EF002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77328"/>
            <a:ext cx="8756650" cy="612988"/>
          </a:xfrm>
        </p:spPr>
        <p:txBody>
          <a:bodyPr>
            <a:normAutofit/>
          </a:bodyPr>
          <a:lstStyle/>
          <a:p>
            <a:r>
              <a:rPr lang="ja-JP" altLang="en-US" dirty="0"/>
              <a:t>行政サービス拠点種別は、小学校が「</a:t>
            </a:r>
            <a:r>
              <a:rPr lang="en-US" altLang="ja-JP" dirty="0"/>
              <a:t>1503</a:t>
            </a:r>
            <a:r>
              <a:rPr lang="ja-JP" altLang="en-US" dirty="0"/>
              <a:t>」、中学校が「</a:t>
            </a:r>
            <a:r>
              <a:rPr lang="en-US" altLang="ja-JP" dirty="0"/>
              <a:t>1504</a:t>
            </a:r>
            <a:r>
              <a:rPr lang="ja-JP" altLang="en-US" dirty="0"/>
              <a:t>」です。</a:t>
            </a:r>
            <a:br>
              <a:rPr lang="ja-JP" altLang="en-US" dirty="0"/>
            </a:br>
            <a:r>
              <a:rPr lang="ja-JP" altLang="en-US" dirty="0"/>
              <a:t>対象となる一番上の項目に入力し、これをコピーすると効率的です。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3ACF80B-2F4E-480F-99DF-D9E037ABB14A}"/>
              </a:ext>
            </a:extLst>
          </p:cNvPr>
          <p:cNvSpPr txBox="1"/>
          <p:nvPr/>
        </p:nvSpPr>
        <p:spPr>
          <a:xfrm>
            <a:off x="4427346" y="2084019"/>
            <a:ext cx="460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入力したセルを選択し、枠の右下をつかんで一番下まで</a:t>
            </a:r>
            <a:br>
              <a:rPr kumimoji="1" lang="en-US" altLang="ja-JP" sz="1400" dirty="0"/>
            </a:br>
            <a:r>
              <a:rPr kumimoji="1" lang="en-US" altLang="ja-JP" sz="1400" dirty="0"/>
              <a:t> </a:t>
            </a:r>
            <a:r>
              <a:rPr kumimoji="1" lang="ja-JP" altLang="en-US" sz="1400" dirty="0"/>
              <a:t>    引っ張ります。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A0FC2CB-F443-44EF-8D34-A75A61908AEB}"/>
              </a:ext>
            </a:extLst>
          </p:cNvPr>
          <p:cNvSpPr/>
          <p:nvPr/>
        </p:nvSpPr>
        <p:spPr>
          <a:xfrm>
            <a:off x="6399972" y="3214911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7E7D181-CC09-41D4-B997-6FE1476B0891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6456489" y="3333884"/>
            <a:ext cx="0" cy="10756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B79E81F4-730F-4AE7-BEDC-221929B4F8F6}"/>
              </a:ext>
            </a:extLst>
          </p:cNvPr>
          <p:cNvSpPr/>
          <p:nvPr/>
        </p:nvSpPr>
        <p:spPr>
          <a:xfrm>
            <a:off x="5843705" y="3158497"/>
            <a:ext cx="612784" cy="9538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8DDD923-5876-49A8-AB53-B9992802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6" y="2645513"/>
            <a:ext cx="4007644" cy="184508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AE3EAD-E52F-4836-BD2B-CE7BDB0F8905}"/>
              </a:ext>
            </a:extLst>
          </p:cNvPr>
          <p:cNvSpPr txBox="1"/>
          <p:nvPr/>
        </p:nvSpPr>
        <p:spPr>
          <a:xfrm>
            <a:off x="566586" y="2329245"/>
            <a:ext cx="3464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対象の一番上のセルに、値を入力します。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8D1362F-A1BA-4C0C-89FE-54DF6AED4576}"/>
              </a:ext>
            </a:extLst>
          </p:cNvPr>
          <p:cNvSpPr/>
          <p:nvPr/>
        </p:nvSpPr>
        <p:spPr>
          <a:xfrm>
            <a:off x="1338706" y="3151100"/>
            <a:ext cx="612784" cy="9538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2F634E6-C884-4B9A-A2BB-1429D4CB1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843" y="4798630"/>
            <a:ext cx="3995071" cy="1848231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747CAC58-76AF-46D7-9392-909F4ED6072E}"/>
              </a:ext>
            </a:extLst>
          </p:cNvPr>
          <p:cNvSpPr/>
          <p:nvPr/>
        </p:nvSpPr>
        <p:spPr>
          <a:xfrm>
            <a:off x="6432643" y="6429959"/>
            <a:ext cx="575889" cy="14634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2E1CBF-AFD5-4180-B516-389D1AA0477E}"/>
              </a:ext>
            </a:extLst>
          </p:cNvPr>
          <p:cNvSpPr txBox="1"/>
          <p:nvPr/>
        </p:nvSpPr>
        <p:spPr>
          <a:xfrm>
            <a:off x="1645098" y="4947725"/>
            <a:ext cx="30854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右側に表示されるアイコンをクリックし、</a:t>
            </a:r>
            <a:br>
              <a:rPr kumimoji="1" lang="en-US" altLang="ja-JP" sz="1400" dirty="0"/>
            </a:br>
            <a:r>
              <a:rPr kumimoji="1" lang="en-US" altLang="ja-JP" sz="1400" dirty="0"/>
              <a:t>     </a:t>
            </a:r>
            <a:r>
              <a:rPr kumimoji="1" lang="ja-JP" altLang="en-US" sz="1400" dirty="0"/>
              <a:t>「セルをコピー」を選択します。</a:t>
            </a:r>
            <a:br>
              <a:rPr kumimoji="1" lang="ja-JP" altLang="en-US" sz="1400" dirty="0"/>
            </a:br>
            <a:r>
              <a:rPr kumimoji="1" lang="ja-JP" altLang="en-US" sz="1400" dirty="0"/>
              <a:t>     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すべての行に値がコピーされます</a:t>
            </a:r>
            <a:endParaRPr kumimoji="1" lang="ja-JP" altLang="en-US" sz="1400" dirty="0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71928BFE-2994-45B4-93EC-49E941B8E5BD}"/>
              </a:ext>
            </a:extLst>
          </p:cNvPr>
          <p:cNvSpPr/>
          <p:nvPr/>
        </p:nvSpPr>
        <p:spPr>
          <a:xfrm>
            <a:off x="4206492" y="337330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406C3873-705F-4446-A96B-854E38426528}"/>
              </a:ext>
            </a:extLst>
          </p:cNvPr>
          <p:cNvSpPr/>
          <p:nvPr/>
        </p:nvSpPr>
        <p:spPr>
          <a:xfrm>
            <a:off x="6482462" y="4507130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06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推奨データセットのフォーマットシートに、残りの項目を転記します。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4"/>
            <a:ext cx="8756650" cy="7417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 </a:t>
            </a:r>
            <a:r>
              <a:rPr lang="ja-JP" altLang="en-US" dirty="0"/>
              <a:t>通学区域の住所、</a:t>
            </a:r>
            <a:r>
              <a:rPr lang="en-US" altLang="ja-JP" dirty="0"/>
              <a:t>(2)</a:t>
            </a:r>
            <a:r>
              <a:rPr lang="ja-JP" altLang="en-US" dirty="0"/>
              <a:t>行政サービス拠点種別と同じです。</a:t>
            </a:r>
            <a:br>
              <a:rPr lang="ja-JP" altLang="en-US" dirty="0"/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zh-CN" altLang="en-US" dirty="0"/>
              <a:t>小中学校通学区域情報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1F32FB31-C882-4521-84DE-A519B1A14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5" y="5111240"/>
            <a:ext cx="3637598" cy="16744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36CCA87-556A-4A70-8C44-CA2B01453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21" y="4133851"/>
            <a:ext cx="3814031" cy="163590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推奨データセットに基づくデータの末尾に転記します（背景が灰色になっていてもかまいません）。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559308" y="3826074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266681" y="478368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817733"/>
            <a:ext cx="619987" cy="773441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247969" y="451612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6452657" y="4817732"/>
            <a:ext cx="2234143" cy="27373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3657599" y="6525344"/>
            <a:ext cx="588105" cy="1693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AE54F0-EBAE-4806-931E-ABD2FBFD1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06" y="3054725"/>
            <a:ext cx="3637598" cy="1680210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189393" y="4567952"/>
            <a:ext cx="3263264" cy="38664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656721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4B12044-F1BA-403F-942C-133939CB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7" y="2872277"/>
            <a:ext cx="8264652" cy="382790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表示されたウィンドウの入力欄に、修正対象のオープンデータの名称を入力します。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952540" y="3131833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7424932" y="3300012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7424932" y="3810567"/>
            <a:ext cx="1297201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3594549" y="535901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印田町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4113681" y="6054949"/>
            <a:ext cx="54486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119933" y="313822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7097246" y="304386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8408734" y="355665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3544575" y="521148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4338295" y="5903444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2137AE3-897D-4D43-98E3-A69F8978C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05" y="2874313"/>
            <a:ext cx="8244190" cy="379504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525816" y="4488168"/>
            <a:ext cx="8078632" cy="14546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525816" y="4244009"/>
            <a:ext cx="406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表示されたウィンドウの入力欄に、修正対象のオープンデータの名称を入力します。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BAC5E37-0FF1-47A9-B885-07D9ABC2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7" y="2872277"/>
            <a:ext cx="8264652" cy="3827907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B637A47-A1BF-48E1-A996-41CCE75226C5}"/>
              </a:ext>
            </a:extLst>
          </p:cNvPr>
          <p:cNvSpPr/>
          <p:nvPr/>
        </p:nvSpPr>
        <p:spPr>
          <a:xfrm>
            <a:off x="952540" y="3131833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F064362-67AA-4CF8-840D-85B93A1C0B79}"/>
              </a:ext>
            </a:extLst>
          </p:cNvPr>
          <p:cNvSpPr/>
          <p:nvPr/>
        </p:nvSpPr>
        <p:spPr>
          <a:xfrm>
            <a:off x="7424932" y="3300012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CEEC4C0-FFCE-45E5-AA32-3728955E18F4}"/>
              </a:ext>
            </a:extLst>
          </p:cNvPr>
          <p:cNvSpPr/>
          <p:nvPr/>
        </p:nvSpPr>
        <p:spPr>
          <a:xfrm>
            <a:off x="7424932" y="3810567"/>
            <a:ext cx="1297201" cy="1525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1765CA3-6C53-4FEF-8D7E-2099F1BFE78B}"/>
              </a:ext>
            </a:extLst>
          </p:cNvPr>
          <p:cNvSpPr txBox="1"/>
          <p:nvPr/>
        </p:nvSpPr>
        <p:spPr>
          <a:xfrm>
            <a:off x="3594549" y="535901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印田町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65E37DD-D050-48B3-81C0-D1FD66E9D36C}"/>
              </a:ext>
            </a:extLst>
          </p:cNvPr>
          <p:cNvSpPr/>
          <p:nvPr/>
        </p:nvSpPr>
        <p:spPr>
          <a:xfrm>
            <a:off x="4113681" y="6054949"/>
            <a:ext cx="544865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2202AE2-6459-4771-BE6D-EB3D11AD800C}"/>
              </a:ext>
            </a:extLst>
          </p:cNvPr>
          <p:cNvSpPr txBox="1"/>
          <p:nvPr/>
        </p:nvSpPr>
        <p:spPr>
          <a:xfrm>
            <a:off x="1119933" y="313822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5664A9-4EB5-4D1E-BE13-FB22B0363B79}"/>
              </a:ext>
            </a:extLst>
          </p:cNvPr>
          <p:cNvSpPr txBox="1"/>
          <p:nvPr/>
        </p:nvSpPr>
        <p:spPr>
          <a:xfrm>
            <a:off x="7097246" y="304386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94434D3-6F35-4D6F-9619-B26279FFBB29}"/>
              </a:ext>
            </a:extLst>
          </p:cNvPr>
          <p:cNvSpPr txBox="1"/>
          <p:nvPr/>
        </p:nvSpPr>
        <p:spPr>
          <a:xfrm>
            <a:off x="8408734" y="355665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9F13E6-7FBB-474F-A65B-D3B26AC34596}"/>
              </a:ext>
            </a:extLst>
          </p:cNvPr>
          <p:cNvSpPr txBox="1"/>
          <p:nvPr/>
        </p:nvSpPr>
        <p:spPr>
          <a:xfrm>
            <a:off x="3544575" y="521148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323DA2E-371A-4DE7-A2B7-6A89860367E6}"/>
              </a:ext>
            </a:extLst>
          </p:cNvPr>
          <p:cNvSpPr txBox="1"/>
          <p:nvPr/>
        </p:nvSpPr>
        <p:spPr>
          <a:xfrm>
            <a:off x="4338295" y="5903444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78AAD60-D144-41CC-94EC-4E19E99B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7490"/>
            <a:ext cx="8258175" cy="378904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357220" y="4106056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37251" y="393698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529065" y="5380387"/>
            <a:ext cx="1362525" cy="1459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529065" y="512647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57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～推奨データセットに基づくデータ加工手順～</a:t>
            </a:r>
          </a:p>
          <a:p>
            <a:r>
              <a:rPr kumimoji="1" lang="ja-JP" altLang="en-US" sz="2000" dirty="0"/>
              <a:t>（応用編</a:t>
            </a:r>
            <a:r>
              <a:rPr kumimoji="1" lang="en-US" altLang="ja-JP" sz="2000" dirty="0"/>
              <a:t>A-2. </a:t>
            </a:r>
            <a:r>
              <a:rPr kumimoji="1" lang="zh-CN" altLang="en-US" sz="2000" dirty="0"/>
              <a:t>小中学校通学区域情報</a:t>
            </a:r>
            <a:r>
              <a:rPr kumimoji="1" lang="ja-JP" altLang="en-US" sz="2000" dirty="0"/>
              <a:t>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6893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1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13814"/>
              </p:ext>
            </p:extLst>
          </p:nvPr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</a:t>
            </a:r>
            <a:r>
              <a:rPr lang="ja-JP" altLang="en-US" dirty="0"/>
              <a:t>の中から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kumimoji="1" lang="ja-JP" altLang="en-US" sz="1600" dirty="0"/>
              <a:t>公共施設情報やイベント情報</a:t>
            </a:r>
            <a:r>
              <a:rPr lang="ja-JP" altLang="en-US" sz="1600" dirty="0"/>
              <a:t>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3865</Words>
  <Application>Microsoft Office PowerPoint</Application>
  <PresentationFormat>画面に合わせる (4:3)</PresentationFormat>
  <Paragraphs>344</Paragraphs>
  <Slides>34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8" baseType="lpstr">
      <vt:lpstr>Meiryo UI</vt:lpstr>
      <vt:lpstr>メイリオ</vt:lpstr>
      <vt:lpstr>Arial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データ入力フォーマット</vt:lpstr>
      <vt:lpstr>PowerPoint プレゼンテーション</vt:lpstr>
      <vt:lpstr>3.1 推奨データセットに基づくデータの作成手順①</vt:lpstr>
      <vt:lpstr>3.2 事前準備 (1) セル結合の解除①</vt:lpstr>
      <vt:lpstr>3.2 事前準備 (1) セル結合の解除②</vt:lpstr>
      <vt:lpstr>3.2 事前準備 (1) セル結合の解除③</vt:lpstr>
      <vt:lpstr>3.2 事前準備 (1) セル結合の解除④</vt:lpstr>
      <vt:lpstr>3.2 事前準備 (2) 区切り文字変更</vt:lpstr>
      <vt:lpstr>3.2 事前準備 (2) 区切り文字変更</vt:lpstr>
      <vt:lpstr>3.2 事前準備 (2) 区切り文字変更</vt:lpstr>
      <vt:lpstr>3.3 データの転記 (1) 通学区域の住所①</vt:lpstr>
      <vt:lpstr>3.3 データの転記 (1) 通学区域の住所②</vt:lpstr>
      <vt:lpstr>3.3 データの転記 (2) 行政サービス拠点種別</vt:lpstr>
      <vt:lpstr>3.3 データの転記 (3)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2020-10-16T05:31:09Z</dcterms:created>
  <dcterms:modified xsi:type="dcterms:W3CDTF">2021-02-17T00:03:05Z</dcterms:modified>
</cp:coreProperties>
</file>