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60" r:id="rId2"/>
    <p:sldId id="274" r:id="rId3"/>
    <p:sldId id="268" r:id="rId4"/>
    <p:sldId id="269" r:id="rId5"/>
    <p:sldId id="275" r:id="rId6"/>
    <p:sldId id="806" r:id="rId7"/>
    <p:sldId id="779" r:id="rId8"/>
    <p:sldId id="272" r:id="rId9"/>
    <p:sldId id="687" r:id="rId10"/>
    <p:sldId id="769" r:id="rId11"/>
    <p:sldId id="693" r:id="rId12"/>
    <p:sldId id="781" r:id="rId13"/>
    <p:sldId id="273" r:id="rId14"/>
    <p:sldId id="704" r:id="rId15"/>
    <p:sldId id="811" r:id="rId16"/>
    <p:sldId id="813" r:id="rId17"/>
    <p:sldId id="812" r:id="rId18"/>
    <p:sldId id="814" r:id="rId19"/>
    <p:sldId id="822" r:id="rId20"/>
    <p:sldId id="782" r:id="rId21"/>
    <p:sldId id="823" r:id="rId22"/>
    <p:sldId id="783" r:id="rId23"/>
    <p:sldId id="815" r:id="rId24"/>
    <p:sldId id="793" r:id="rId25"/>
    <p:sldId id="794" r:id="rId26"/>
    <p:sldId id="796" r:id="rId27"/>
    <p:sldId id="797" r:id="rId28"/>
    <p:sldId id="798" r:id="rId29"/>
    <p:sldId id="799" r:id="rId30"/>
    <p:sldId id="800" r:id="rId31"/>
    <p:sldId id="801" r:id="rId32"/>
    <p:sldId id="802" r:id="rId33"/>
    <p:sldId id="287" r:id="rId34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46D0D8-1CFB-409A-8C57-2A84A5F46E41}">
          <p14:sldIdLst>
            <p14:sldId id="260"/>
            <p14:sldId id="274"/>
            <p14:sldId id="268"/>
            <p14:sldId id="269"/>
            <p14:sldId id="275"/>
            <p14:sldId id="806"/>
            <p14:sldId id="779"/>
            <p14:sldId id="272"/>
            <p14:sldId id="687"/>
            <p14:sldId id="769"/>
            <p14:sldId id="693"/>
            <p14:sldId id="781"/>
            <p14:sldId id="273"/>
            <p14:sldId id="704"/>
            <p14:sldId id="811"/>
            <p14:sldId id="813"/>
            <p14:sldId id="812"/>
            <p14:sldId id="814"/>
            <p14:sldId id="822"/>
            <p14:sldId id="782"/>
            <p14:sldId id="823"/>
            <p14:sldId id="783"/>
            <p14:sldId id="815"/>
            <p14:sldId id="793"/>
            <p14:sldId id="794"/>
            <p14:sldId id="796"/>
            <p14:sldId id="797"/>
            <p14:sldId id="798"/>
            <p14:sldId id="799"/>
            <p14:sldId id="800"/>
            <p14:sldId id="801"/>
            <p14:sldId id="802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B5C7E7"/>
    <a:srgbClr val="DDD9C3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842643-CD01-4FEE-9B31-AD55572EFF5C}" v="529" dt="2021-02-16T11:21:20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2D3900-0453-4E3B-B80B-F1A529492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/>
            </a:lvl1pPr>
          </a:lstStyle>
          <a:p>
            <a:fld id="{A346D391-CA8D-4B94-B33B-521D6B567DF5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345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5053B6B-85F0-4D10-BE8B-30F32F836F75}" type="datetimeFigureOut">
              <a:rPr kumimoji="1" lang="ja-JP" altLang="en-US" smtClean="0"/>
              <a:pPr/>
              <a:t>2021/2/17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242888"/>
            <a:ext cx="6249988" cy="468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6" rIns="90752" bIns="453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28386" y="5150092"/>
            <a:ext cx="6231939" cy="4435140"/>
          </a:xfrm>
          <a:prstGeom prst="rect">
            <a:avLst/>
          </a:prstGeom>
        </p:spPr>
        <p:txBody>
          <a:bodyPr vert="horz" lIns="90752" tIns="45376" rIns="90752" bIns="4537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C593228-728A-4795-AE70-4E585814037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0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53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6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0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86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502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741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7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927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314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721">
              <a:defRPr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8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98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62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62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90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8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 wrap="square">
            <a:normAutofit/>
          </a:bodyPr>
          <a:lstStyle>
            <a:lvl1pPr algn="ctr"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702" y="3669365"/>
            <a:ext cx="5328592" cy="205921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024" y="6525344"/>
            <a:ext cx="504056" cy="288032"/>
          </a:xfrm>
        </p:spPr>
        <p:txBody>
          <a:bodyPr/>
          <a:lstStyle>
            <a:lvl1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7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0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2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60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5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0">
                <a:solidFill>
                  <a:schemeClr val="tx1"/>
                </a:solidFill>
                <a:latin typeface="Meiryo UI" panose="020B0604030504040204" pitchFamily="50" charset="-128"/>
                <a:cs typeface="Arial" panose="020B0604020202020204" pitchFamily="34" charset="0"/>
              </a:rPr>
              <a:t>Contents</a:t>
            </a:r>
            <a:endParaRPr kumimoji="1" lang="ja-JP" altLang="en-US" sz="3200" b="0">
              <a:solidFill>
                <a:schemeClr val="tx1"/>
              </a:solidFill>
              <a:latin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0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5328592" cy="538609"/>
          </a:xfrm>
        </p:spPr>
        <p:txBody>
          <a:bodyPr wrap="square">
            <a:normAutofit/>
          </a:bodyPr>
          <a:lstStyle>
            <a:lvl1pPr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4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40" y="293900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0DE1672B-D344-4BD6-B34C-F2F1800B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40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0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281698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17" name="スライド番号プレースホルダー 6">
            <a:extLst>
              <a:ext uri="{FF2B5EF4-FFF2-40B4-BE49-F238E27FC236}">
                <a16:creationId xmlns:a16="http://schemas.microsoft.com/office/drawing/2014/main" id="{F7DB9521-A65E-464E-8811-A10689FC2059}"/>
              </a:ext>
            </a:extLst>
          </p:cNvPr>
          <p:cNvSpPr txBox="1">
            <a:spLocks/>
          </p:cNvSpPr>
          <p:nvPr userDrawn="1"/>
        </p:nvSpPr>
        <p:spPr>
          <a:xfrm>
            <a:off x="8604448" y="652534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1AEA4BB5-9CD3-480E-AE50-91C54AFC807A}"/>
              </a:ext>
            </a:extLst>
          </p:cNvPr>
          <p:cNvSpPr txBox="1">
            <a:spLocks/>
          </p:cNvSpPr>
          <p:nvPr userDrawn="1"/>
        </p:nvSpPr>
        <p:spPr>
          <a:xfrm>
            <a:off x="251520" y="30866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endParaRPr lang="ja-JP" altLang="en-US" sz="1200">
              <a:latin typeface="+mn-ea"/>
              <a:ea typeface="+mn-ea"/>
            </a:endParaRP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FBBEC861-0C85-40D6-A9BE-08F865D71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DAE23E3B-7D65-4103-849F-133D70A57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73125"/>
          </a:xfrm>
          <a:solidFill>
            <a:srgbClr val="CCC1DA">
              <a:alpha val="45882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92D373B1-1AD8-4930-9623-3D86F9B17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594225"/>
          </a:xfrm>
          <a:solidFill>
            <a:srgbClr val="DDD9C3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78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5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6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9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62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hyperlink" Target="https://www.kantei.go.jp/jp/forms/input_dataset_riyo_renraku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io.go.jp/policy-opendata#datas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5816" y="2932007"/>
            <a:ext cx="5911478" cy="538609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オープンデータ研修（応用編）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2447925" y="3669365"/>
            <a:ext cx="6379369" cy="2059210"/>
          </a:xfrm>
        </p:spPr>
        <p:txBody>
          <a:bodyPr/>
          <a:lstStyle/>
          <a:p>
            <a:r>
              <a:rPr lang="ja-JP" altLang="en-US" dirty="0"/>
              <a:t>～推奨データセットに基づくデータ加工手順～</a:t>
            </a:r>
          </a:p>
          <a:p>
            <a:r>
              <a:rPr kumimoji="1" lang="ja-JP" altLang="en-US" dirty="0"/>
              <a:t>（応用編</a:t>
            </a:r>
            <a:r>
              <a:rPr kumimoji="1" lang="en-US" altLang="ja-JP" dirty="0"/>
              <a:t>A-2. </a:t>
            </a:r>
            <a:r>
              <a:rPr kumimoji="1" lang="ja-JP" altLang="en-US" dirty="0"/>
              <a:t>学校給食献立情報）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294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22">
            <a:extLst>
              <a:ext uri="{FF2B5EF4-FFF2-40B4-BE49-F238E27FC236}">
                <a16:creationId xmlns:a16="http://schemas.microsoft.com/office/drawing/2014/main" id="{68BD467F-3989-450A-8D60-52D3E62E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2.2 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データ項目定義書の構成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D3FD3C-9D52-40B0-AD6F-4C8C84B4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E23-8571-4374-9369-B8EA74D2E10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9A18C1-39F0-4548-9A7A-9AEABD8B8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1800"/>
              <a:t>2. </a:t>
            </a:r>
            <a:r>
              <a:rPr lang="ja-JP" altLang="en-US" sz="1800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696D849-288C-433D-A343-1384C8BF84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2486"/>
          </a:xfrm>
        </p:spPr>
        <p:txBody>
          <a:bodyPr/>
          <a:lstStyle/>
          <a:p>
            <a:r>
              <a:rPr kumimoji="1" lang="ja-JP" altLang="en-US"/>
              <a:t>データ項目定義書を確認してみましょう。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24D87D-34C0-4FF8-8439-21A5A9D3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3055525"/>
            <a:ext cx="8172400" cy="3551718"/>
          </a:xfrm>
          <a:prstGeom prst="rect">
            <a:avLst/>
          </a:prstGeom>
        </p:spPr>
      </p:pic>
      <p:sp>
        <p:nvSpPr>
          <p:cNvPr id="36" name="テキスト プレースホルダー 7">
            <a:extLst>
              <a:ext uri="{FF2B5EF4-FFF2-40B4-BE49-F238E27FC236}">
                <a16:creationId xmlns:a16="http://schemas.microsoft.com/office/drawing/2014/main" id="{1B81EC13-5073-497E-AC35-664FF00D3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8711416" cy="1673161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「データ項目定義書」は、以下のような構成になっています。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改訂履歴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データ項目定義書について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データ項目定義書の記載に関する説明が掲載されています。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個々の推奨データセットに関するデータ項目定義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ファイル名の命名規則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公開する際のファイル名の命名規則を規定しています。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データ項目特記事項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日付・位置情報・住所等の記載方法を規定しています。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083E8F-A07C-4887-9351-ED8E06AAEC0E}"/>
              </a:ext>
            </a:extLst>
          </p:cNvPr>
          <p:cNvSpPr txBox="1"/>
          <p:nvPr/>
        </p:nvSpPr>
        <p:spPr>
          <a:xfrm>
            <a:off x="54924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52E71A-296B-4A76-9862-41B927ADD2EB}"/>
              </a:ext>
            </a:extLst>
          </p:cNvPr>
          <p:cNvSpPr txBox="1"/>
          <p:nvPr/>
        </p:nvSpPr>
        <p:spPr>
          <a:xfrm>
            <a:off x="110087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②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785DA0-5D76-4B5B-968C-1EC35AB01FF9}"/>
              </a:ext>
            </a:extLst>
          </p:cNvPr>
          <p:cNvSpPr txBox="1"/>
          <p:nvPr/>
        </p:nvSpPr>
        <p:spPr>
          <a:xfrm>
            <a:off x="3773586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③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176B97-9972-4F04-96F3-88F3C5436FC0}"/>
              </a:ext>
            </a:extLst>
          </p:cNvPr>
          <p:cNvSpPr txBox="1"/>
          <p:nvPr/>
        </p:nvSpPr>
        <p:spPr>
          <a:xfrm>
            <a:off x="6397725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④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C02FDB-A94B-4113-B9F0-F4EBA42D2BFE}"/>
              </a:ext>
            </a:extLst>
          </p:cNvPr>
          <p:cNvSpPr txBox="1"/>
          <p:nvPr/>
        </p:nvSpPr>
        <p:spPr>
          <a:xfrm>
            <a:off x="7062470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⑤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32CAFF60-F8CA-47DB-8AC0-8E930BFB45D9}"/>
              </a:ext>
            </a:extLst>
          </p:cNvPr>
          <p:cNvSpPr/>
          <p:nvPr/>
        </p:nvSpPr>
        <p:spPr>
          <a:xfrm rot="5400000">
            <a:off x="3886517" y="4327862"/>
            <a:ext cx="109224" cy="440314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88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AB1B69F-466C-413B-98CE-D43997A7B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295" y="2074735"/>
            <a:ext cx="3772131" cy="4052458"/>
          </a:xfrm>
          <a:prstGeom prst="rect">
            <a:avLst/>
          </a:prstGeom>
        </p:spPr>
      </p:pic>
      <p:sp>
        <p:nvSpPr>
          <p:cNvPr id="23" name="タイトル 22">
            <a:extLst>
              <a:ext uri="{FF2B5EF4-FFF2-40B4-BE49-F238E27FC236}">
                <a16:creationId xmlns:a16="http://schemas.microsoft.com/office/drawing/2014/main" id="{FB398876-9E13-416B-8512-3E4A4CA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2.3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データ項目定義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25C460B-71B0-4AE2-B4F3-51083B08A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2. </a:t>
            </a:r>
            <a:r>
              <a:rPr lang="ja-JP" altLang="en-US"/>
              <a:t>推奨データセットの項目と確認事項</a:t>
            </a:r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A3DEF869-95DD-4F16-B3BF-435E2BE11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540"/>
          </a:xfrm>
        </p:spPr>
        <p:txBody>
          <a:bodyPr/>
          <a:lstStyle/>
          <a:p>
            <a:r>
              <a:rPr lang="ja-JP" altLang="en-US" dirty="0"/>
              <a:t>学校給食献立情報のデータ項目定義を確認してみましょう。</a:t>
            </a:r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66E29981-CC8E-445D-BE95-62FD2267AD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4563402" cy="5286996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学校給食献立情報のデータ項目定義書は、以下の項目を必須・推奨としています。</a:t>
            </a: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必須項目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A-3.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小中学校通学区域情報と共通）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学校所在地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都道府県名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学校所在地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市区町村名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学校所在地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全国地方公共団体コード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学校名称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対象学年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レコード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提供年月日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料理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料理名称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アレルゲン情報公開・非公開</a:t>
            </a: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学校所在地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郡名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学校所在地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行政区名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学校名称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所属する地方公共団体が管理する学校給食献立情報に、これらの項目があるか確認しましょう。必須項目に不足がある場合、調査することが望ましいです。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98C85A9-D185-4FA3-BA9A-6692CA030143}"/>
              </a:ext>
            </a:extLst>
          </p:cNvPr>
          <p:cNvSpPr/>
          <p:nvPr/>
        </p:nvSpPr>
        <p:spPr>
          <a:xfrm>
            <a:off x="5120446" y="3870288"/>
            <a:ext cx="870769" cy="2937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63B2F7-726D-4ABB-AA53-0EA236BBDAB4}"/>
              </a:ext>
            </a:extLst>
          </p:cNvPr>
          <p:cNvSpPr txBox="1"/>
          <p:nvPr/>
        </p:nvSpPr>
        <p:spPr>
          <a:xfrm>
            <a:off x="4781164" y="1574661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C</a:t>
            </a:r>
            <a:r>
              <a:rPr kumimoji="1" lang="ja-JP" altLang="en-US" sz="140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>
                <a:solidFill>
                  <a:srgbClr val="FF0000"/>
                </a:solidFill>
              </a:rPr>
              <a:t>2</a:t>
            </a:r>
            <a:r>
              <a:rPr kumimoji="1" lang="ja-JP" altLang="en-US" sz="1400">
                <a:solidFill>
                  <a:srgbClr val="FF0000"/>
                </a:solidFill>
              </a:rPr>
              <a:t>重丸◎である項目は必須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110817D-6331-451B-9128-F27BDDA7989E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5555831" y="1882438"/>
            <a:ext cx="785216" cy="1987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73E1B1E3-4CFA-49BF-9722-849B4B017946}"/>
              </a:ext>
            </a:extLst>
          </p:cNvPr>
          <p:cNvSpPr/>
          <p:nvPr/>
        </p:nvSpPr>
        <p:spPr>
          <a:xfrm>
            <a:off x="5120446" y="4178065"/>
            <a:ext cx="870769" cy="1782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AC2D1A-D167-470F-8BFE-CE97A32FC08A}"/>
              </a:ext>
            </a:extLst>
          </p:cNvPr>
          <p:cNvSpPr txBox="1"/>
          <p:nvPr/>
        </p:nvSpPr>
        <p:spPr>
          <a:xfrm>
            <a:off x="5136353" y="6199112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C</a:t>
            </a:r>
            <a:r>
              <a:rPr kumimoji="1" lang="ja-JP" altLang="en-US" sz="1400" dirty="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 dirty="0">
                <a:solidFill>
                  <a:srgbClr val="FF0000"/>
                </a:solidFill>
              </a:rPr>
              <a:t>1</a:t>
            </a:r>
            <a:r>
              <a:rPr kumimoji="1" lang="ja-JP" altLang="en-US" sz="1400" dirty="0">
                <a:solidFill>
                  <a:srgbClr val="FF0000"/>
                </a:solidFill>
              </a:rPr>
              <a:t>重丸○である項目は推奨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E7C4395-7E40-44D8-80DC-ACD3AA1B6303}"/>
              </a:ext>
            </a:extLst>
          </p:cNvPr>
          <p:cNvCxnSpPr>
            <a:cxnSpLocks/>
            <a:stCxn id="42" idx="0"/>
            <a:endCxn id="41" idx="2"/>
          </p:cNvCxnSpPr>
          <p:nvPr/>
        </p:nvCxnSpPr>
        <p:spPr>
          <a:xfrm flipH="1" flipV="1">
            <a:off x="5555831" y="4356359"/>
            <a:ext cx="1140405" cy="1842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4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47929E1-3F7D-45F5-9FE2-9AE5F3163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89" y="1867210"/>
            <a:ext cx="8432125" cy="4034537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データ入力フォーマット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 dirty="0"/>
              <a:t>学校給食献立情報のデータ入力フォーマットを確認してみましょう。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FBA26BC-EA0F-4ED7-AA7B-8FFA3CB17861}"/>
              </a:ext>
            </a:extLst>
          </p:cNvPr>
          <p:cNvSpPr/>
          <p:nvPr/>
        </p:nvSpPr>
        <p:spPr>
          <a:xfrm>
            <a:off x="3677603" y="2608553"/>
            <a:ext cx="1020857" cy="2124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A19DC2-52FA-4C7E-93F8-A7E2B65BC898}"/>
              </a:ext>
            </a:extLst>
          </p:cNvPr>
          <p:cNvSpPr txBox="1"/>
          <p:nvPr/>
        </p:nvSpPr>
        <p:spPr>
          <a:xfrm>
            <a:off x="3976688" y="1392077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タイトルの背景が黄色である項目は必須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5B8AAA4-427B-4644-A67F-B3C43D11A8D5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flipH="1">
            <a:off x="4188032" y="1699854"/>
            <a:ext cx="1324494" cy="9086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8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287BCA38-FF87-4F17-B530-A6EF40C1EF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F0EA9C1F-F13D-4FE2-B830-6503DDB8611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119671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3.1 </a:t>
            </a:r>
            <a:r>
              <a:rPr lang="ja-JP" altLang="en-US" sz="2400" dirty="0">
                <a:latin typeface="+mj-ea"/>
                <a:ea typeface="+mj-ea"/>
              </a:rPr>
              <a:t>推奨データセットに基づくデータの作成手順①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推奨データセットに基づいたデータを作成するための、大まかな手順は以下の通りです。</a:t>
            </a:r>
            <a:endParaRPr kumimoji="1" lang="ja-JP" altLang="en-US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E79B6E54-83FB-4FB4-AA5F-742031B091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1750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学校給食献立情報の取得・項目確認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所属する地方公共団体が管理する学校給食献立情報（素材データ）を取得してください。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そのデータに、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p.11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に掲載した必須項目が含まれているか確認してください。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・学校所在地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都道府県名・学校所在地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市区町村名・学校所在地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全国地方公共団体コード・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学校名称・対象学年・レコード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・提供年月日・料理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・料理名称・アレルゲン情報公開・非公開に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不明点があれば、調査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しておきましょう。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データの転記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素材データに記載されている項目を、推奨データセットのフォーマットシートに転記していきます。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まず名称を転記し、そのあと残りの項目を転記するのがよいでしょう。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以下、それぞれの項目について、転記方法を説明します。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素材データがない場合は、調査結果を推奨データセットのフォーマットに直接入力すればよいです。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データの公開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作成したデータを、所属する地方公共団体が管理するカタログサイトや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ページに公開します。</a:t>
            </a:r>
          </a:p>
          <a:p>
            <a:pPr marL="342900" indent="-342900">
              <a:buFont typeface="+mj-lt"/>
              <a:buAutoNum type="arabicPeriod"/>
            </a:pPr>
            <a:endParaRPr lang="ja-JP" altLang="en-US" sz="14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推奨データセットに基づくデータ公開の報告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推奨データセットを作成・公開している内閣官房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総合戦略室が、推奨データセットの利用状況を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調査していますので、データを公開したことを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のフォームから報告してください。</a:t>
            </a:r>
            <a:endParaRPr kumimoji="1" lang="ja-JP" altLang="en-US" sz="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92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>
            <a:extLst>
              <a:ext uri="{FF2B5EF4-FFF2-40B4-BE49-F238E27FC236}">
                <a16:creationId xmlns:a16="http://schemas.microsoft.com/office/drawing/2014/main" id="{8B89641E-5C12-43CE-9881-D7DC4FF4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10" y="1983129"/>
            <a:ext cx="3609499" cy="213036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A4871EAA-AA99-4EA8-ACFD-150700B5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5" y="1985653"/>
            <a:ext cx="3609499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</a:t>
            </a:r>
            <a:r>
              <a:rPr lang="en-US" altLang="ja-JP" dirty="0"/>
              <a:t>1</a:t>
            </a:r>
            <a:r>
              <a:rPr lang="ja-JP" altLang="en-US" dirty="0"/>
              <a:t>）セル結合の解除①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762266" y="1624370"/>
            <a:ext cx="286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+mj-lt"/>
              </a:rPr>
              <a:t>元データ（これはサンプルデータです）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031922" y="1624370"/>
            <a:ext cx="3286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(1) </a:t>
            </a:r>
            <a:r>
              <a:rPr kumimoji="1" lang="ja-JP" altLang="en-US" sz="1400" dirty="0">
                <a:latin typeface="+mj-lt"/>
              </a:rPr>
              <a:t>セルが結合されている列を選択します。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52CC1BA0-C074-45F0-8647-440590868222}"/>
              </a:ext>
            </a:extLst>
          </p:cNvPr>
          <p:cNvSpPr/>
          <p:nvPr/>
        </p:nvSpPr>
        <p:spPr>
          <a:xfrm>
            <a:off x="572870" y="2915208"/>
            <a:ext cx="703479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10B22BD0-557B-42E2-9CC6-EABFCE557D31}"/>
              </a:ext>
            </a:extLst>
          </p:cNvPr>
          <p:cNvSpPr/>
          <p:nvPr/>
        </p:nvSpPr>
        <p:spPr>
          <a:xfrm>
            <a:off x="1257299" y="3028881"/>
            <a:ext cx="495302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E9AAE0E-0D6A-4E91-B528-0AD2462E0D7B}"/>
              </a:ext>
            </a:extLst>
          </p:cNvPr>
          <p:cNvSpPr/>
          <p:nvPr/>
        </p:nvSpPr>
        <p:spPr>
          <a:xfrm>
            <a:off x="1752601" y="2906241"/>
            <a:ext cx="1057274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F048342-E99F-43DC-8F0F-193477E88B0E}"/>
              </a:ext>
            </a:extLst>
          </p:cNvPr>
          <p:cNvSpPr/>
          <p:nvPr/>
        </p:nvSpPr>
        <p:spPr>
          <a:xfrm>
            <a:off x="4967288" y="2556634"/>
            <a:ext cx="728662" cy="1198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278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48403CB7-2836-40F1-AB01-99DDBA63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3" y="4601575"/>
            <a:ext cx="5386483" cy="213541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37AD32B-9719-409B-B04F-5EC8E383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7" y="1967370"/>
            <a:ext cx="3604451" cy="212026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C047956-E91A-468D-9039-5C5366890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717" y="1967361"/>
            <a:ext cx="3594354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</a:t>
            </a:r>
            <a:r>
              <a:rPr lang="en-US" altLang="ja-JP" dirty="0"/>
              <a:t>1</a:t>
            </a:r>
            <a:r>
              <a:rPr lang="ja-JP" altLang="en-US" dirty="0"/>
              <a:t>）セル結合の解除②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62193" y="1441608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(2) </a:t>
            </a:r>
            <a:r>
              <a:rPr kumimoji="1" lang="ja-JP" altLang="en-US" sz="1400" dirty="0">
                <a:latin typeface="+mj-lt"/>
              </a:rPr>
              <a:t>ホーム＞配置＞セルを結合して中央揃えを選択し</a:t>
            </a:r>
          </a:p>
          <a:p>
            <a:r>
              <a:rPr kumimoji="1" lang="ja-JP" altLang="en-US" sz="1400" dirty="0">
                <a:latin typeface="+mj-lt"/>
              </a:rPr>
              <a:t>選択肢を「セル結合の解除」にします。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F39AF9-F165-40B5-8452-5CA3FB168A03}"/>
              </a:ext>
            </a:extLst>
          </p:cNvPr>
          <p:cNvSpPr/>
          <p:nvPr/>
        </p:nvSpPr>
        <p:spPr>
          <a:xfrm>
            <a:off x="812969" y="2129037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61B5E0C-9923-42BD-B881-BEF4C7578DB6}"/>
              </a:ext>
            </a:extLst>
          </p:cNvPr>
          <p:cNvSpPr/>
          <p:nvPr/>
        </p:nvSpPr>
        <p:spPr>
          <a:xfrm>
            <a:off x="1251120" y="2300487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DBAF617-CBB9-458C-8969-E671E293E69D}"/>
              </a:ext>
            </a:extLst>
          </p:cNvPr>
          <p:cNvSpPr/>
          <p:nvPr/>
        </p:nvSpPr>
        <p:spPr>
          <a:xfrm>
            <a:off x="1933537" y="2957713"/>
            <a:ext cx="86878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6073EBB-9AB8-4C45-9FFB-BB27BEA97872}"/>
              </a:ext>
            </a:extLst>
          </p:cNvPr>
          <p:cNvSpPr/>
          <p:nvPr/>
        </p:nvSpPr>
        <p:spPr>
          <a:xfrm>
            <a:off x="1933537" y="3528975"/>
            <a:ext cx="100213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645290" y="1604931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(3) </a:t>
            </a:r>
            <a:r>
              <a:rPr kumimoji="1" lang="ja-JP" altLang="en-US" sz="1400" dirty="0">
                <a:latin typeface="+mj-lt"/>
              </a:rPr>
              <a:t>セルの結合を解除すると、空白のセルが現れます。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A6541EC-4C89-43FD-AAC5-0CBBB29EDBC4}"/>
              </a:ext>
            </a:extLst>
          </p:cNvPr>
          <p:cNvSpPr txBox="1"/>
          <p:nvPr/>
        </p:nvSpPr>
        <p:spPr>
          <a:xfrm>
            <a:off x="34934" y="4120818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ウィンドウ幅によっては、「配置」がホームのサブメニューとなり</a:t>
            </a:r>
          </a:p>
          <a:p>
            <a:r>
              <a:rPr kumimoji="1" lang="ja-JP" altLang="en-US" sz="1400" dirty="0">
                <a:latin typeface="+mj-lt"/>
              </a:rPr>
              <a:t>    「セルを結合して中央揃え」がアイコンになっている場合もあります。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453823" y="273107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F91845B-A760-435D-AE4B-0FBF716D57DA}"/>
              </a:ext>
            </a:extLst>
          </p:cNvPr>
          <p:cNvSpPr/>
          <p:nvPr/>
        </p:nvSpPr>
        <p:spPr>
          <a:xfrm>
            <a:off x="422688" y="4770582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C348F86-40EE-4B33-967E-37734BF30EB8}"/>
              </a:ext>
            </a:extLst>
          </p:cNvPr>
          <p:cNvSpPr/>
          <p:nvPr/>
        </p:nvSpPr>
        <p:spPr>
          <a:xfrm>
            <a:off x="2316853" y="5060642"/>
            <a:ext cx="261985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3B02A8-E56B-42CB-99C9-33E23F1A58F1}"/>
              </a:ext>
            </a:extLst>
          </p:cNvPr>
          <p:cNvSpPr/>
          <p:nvPr/>
        </p:nvSpPr>
        <p:spPr>
          <a:xfrm>
            <a:off x="2367930" y="5617396"/>
            <a:ext cx="1002137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4890687" y="2993889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1B60696-D0FF-4125-884D-EC7C97B1A84E}"/>
              </a:ext>
            </a:extLst>
          </p:cNvPr>
          <p:cNvSpPr txBox="1"/>
          <p:nvPr/>
        </p:nvSpPr>
        <p:spPr>
          <a:xfrm>
            <a:off x="4346381" y="2265772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空白セル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FC1D8-7176-4A70-870B-16F003658D44}"/>
              </a:ext>
            </a:extLst>
          </p:cNvPr>
          <p:cNvSpPr txBox="1"/>
          <p:nvPr/>
        </p:nvSpPr>
        <p:spPr>
          <a:xfrm>
            <a:off x="4826565" y="4110558"/>
            <a:ext cx="4429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この状態で、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で選択した列は選択状態のままの</a:t>
            </a:r>
          </a:p>
          <a:p>
            <a:r>
              <a:rPr kumimoji="1" lang="ja-JP" altLang="en-US" sz="1400" dirty="0">
                <a:latin typeface="+mj-lt"/>
              </a:rPr>
              <a:t>    はずです。選択が解除されている場合は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と同じ方法で</a:t>
            </a:r>
          </a:p>
          <a:p>
            <a:r>
              <a:rPr kumimoji="1" lang="ja-JP" altLang="en-US" sz="1400" dirty="0">
                <a:latin typeface="+mj-lt"/>
              </a:rPr>
              <a:t>                再度選択してください。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7DC3292-0AF6-4945-855C-9828E33916D4}"/>
              </a:ext>
            </a:extLst>
          </p:cNvPr>
          <p:cNvSpPr/>
          <p:nvPr/>
        </p:nvSpPr>
        <p:spPr>
          <a:xfrm>
            <a:off x="4890686" y="3423784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624B1B5-76CF-4D10-B82F-CBB23CD6777E}"/>
              </a:ext>
            </a:extLst>
          </p:cNvPr>
          <p:cNvCxnSpPr>
            <a:stCxn id="18" idx="2"/>
            <a:endCxn id="27" idx="1"/>
          </p:cNvCxnSpPr>
          <p:nvPr/>
        </p:nvCxnSpPr>
        <p:spPr>
          <a:xfrm>
            <a:off x="4717637" y="2542771"/>
            <a:ext cx="173049" cy="9481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8FEDA0C-43D8-4163-8A02-C0B53E305374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4717637" y="2542771"/>
            <a:ext cx="533488" cy="45111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5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図 89">
            <a:extLst>
              <a:ext uri="{FF2B5EF4-FFF2-40B4-BE49-F238E27FC236}">
                <a16:creationId xmlns:a16="http://schemas.microsoft.com/office/drawing/2014/main" id="{68C7A40A-666B-48BF-93FB-555D79E2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5" y="1961289"/>
            <a:ext cx="4376833" cy="217074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24E6520D-4E17-4A9A-8FA8-20F8EC9E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2" y="4642931"/>
            <a:ext cx="5563172" cy="21556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</a:t>
            </a:r>
            <a:r>
              <a:rPr lang="en-US" altLang="ja-JP" dirty="0"/>
              <a:t>1</a:t>
            </a:r>
            <a:r>
              <a:rPr lang="ja-JP" altLang="en-US" dirty="0"/>
              <a:t>）セル結合の解除③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-75957" y="1621325"/>
            <a:ext cx="6167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(4) </a:t>
            </a:r>
            <a:r>
              <a:rPr kumimoji="1" lang="ja-JP" altLang="en-US" sz="1400" dirty="0">
                <a:latin typeface="+mj-lt"/>
              </a:rPr>
              <a:t>ホーム＞編集＞編集と選択＞ジャンプを選択するか、「</a:t>
            </a:r>
            <a:r>
              <a:rPr kumimoji="1" lang="en-US" altLang="ja-JP" sz="1400" dirty="0" err="1">
                <a:latin typeface="+mj-lt"/>
              </a:rPr>
              <a:t>Ctrl+G</a:t>
            </a:r>
            <a:r>
              <a:rPr kumimoji="1" lang="ja-JP" altLang="en-US" sz="1400" dirty="0">
                <a:latin typeface="+mj-lt"/>
              </a:rPr>
              <a:t>」キーを押します。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913501" y="273084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972092" y="1612507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(5) </a:t>
            </a:r>
            <a:r>
              <a:rPr kumimoji="1" lang="ja-JP" altLang="en-US" sz="1400" dirty="0">
                <a:latin typeface="+mj-lt"/>
              </a:rPr>
              <a:t>「セル選択」を押します。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067678" y="5315361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75A989F-C59B-4557-9827-CE3B2282D586}"/>
              </a:ext>
            </a:extLst>
          </p:cNvPr>
          <p:cNvSpPr txBox="1"/>
          <p:nvPr/>
        </p:nvSpPr>
        <p:spPr>
          <a:xfrm>
            <a:off x="34934" y="4120818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(2)</a:t>
            </a:r>
            <a:r>
              <a:rPr kumimoji="1" lang="ja-JP" altLang="en-US" sz="1400" dirty="0">
                <a:latin typeface="+mj-lt"/>
              </a:rPr>
              <a:t>と同様、ウィンドウ幅によっては、「編集」がホームの</a:t>
            </a:r>
            <a:br>
              <a:rPr kumimoji="1" lang="ja-JP" altLang="en-US" sz="1400" dirty="0">
                <a:latin typeface="+mj-lt"/>
              </a:rPr>
            </a:br>
            <a:r>
              <a:rPr kumimoji="1" lang="ja-JP" altLang="en-US" sz="1400" dirty="0">
                <a:latin typeface="+mj-lt"/>
              </a:rPr>
              <a:t>    サブメニューとなり「編集と選択」がアイコンになっている場合もあります。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7897B668-4A23-4130-BE65-41C070A57563}"/>
              </a:ext>
            </a:extLst>
          </p:cNvPr>
          <p:cNvSpPr/>
          <p:nvPr/>
        </p:nvSpPr>
        <p:spPr>
          <a:xfrm>
            <a:off x="559740" y="2119350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A33653BC-1357-4C69-8040-D9ED1B71E46A}"/>
              </a:ext>
            </a:extLst>
          </p:cNvPr>
          <p:cNvSpPr/>
          <p:nvPr/>
        </p:nvSpPr>
        <p:spPr>
          <a:xfrm>
            <a:off x="2690784" y="2300486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6C55984-C6E6-4D0D-90D6-B6E3F3A55207}"/>
              </a:ext>
            </a:extLst>
          </p:cNvPr>
          <p:cNvSpPr/>
          <p:nvPr/>
        </p:nvSpPr>
        <p:spPr>
          <a:xfrm>
            <a:off x="3532523" y="2767169"/>
            <a:ext cx="230952" cy="3810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D8CC7766-CA3A-4B55-B0CF-6B5B43CFB40A}"/>
              </a:ext>
            </a:extLst>
          </p:cNvPr>
          <p:cNvSpPr/>
          <p:nvPr/>
        </p:nvSpPr>
        <p:spPr>
          <a:xfrm>
            <a:off x="3579598" y="3412992"/>
            <a:ext cx="1039059" cy="18961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989D13C-375F-4142-BC5B-452EE5A69940}"/>
              </a:ext>
            </a:extLst>
          </p:cNvPr>
          <p:cNvSpPr/>
          <p:nvPr/>
        </p:nvSpPr>
        <p:spPr>
          <a:xfrm>
            <a:off x="4551955" y="5495266"/>
            <a:ext cx="1064949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A8A78A30-BAC3-4E88-ABDD-2658931B105A}"/>
              </a:ext>
            </a:extLst>
          </p:cNvPr>
          <p:cNvSpPr/>
          <p:nvPr/>
        </p:nvSpPr>
        <p:spPr>
          <a:xfrm>
            <a:off x="390452" y="4783261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DC070A2C-ABF9-45CB-BDF8-1AA01DF7DA34}"/>
              </a:ext>
            </a:extLst>
          </p:cNvPr>
          <p:cNvSpPr/>
          <p:nvPr/>
        </p:nvSpPr>
        <p:spPr>
          <a:xfrm>
            <a:off x="4551955" y="5058701"/>
            <a:ext cx="164426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B5663895-5B63-4AC0-B9E4-8A5B9B093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33" y="1934529"/>
            <a:ext cx="2075424" cy="2197508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6584723" y="3850097"/>
            <a:ext cx="718192" cy="2239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35CE632C-9157-4493-A23A-A934CF9D7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12" y="4547656"/>
            <a:ext cx="2021412" cy="2279965"/>
          </a:xfrm>
          <a:prstGeom prst="rect">
            <a:avLst/>
          </a:prstGeom>
        </p:spPr>
      </p:pic>
      <p:sp>
        <p:nvSpPr>
          <p:cNvPr id="73" name="矢印: 下 72">
            <a:extLst>
              <a:ext uri="{FF2B5EF4-FFF2-40B4-BE49-F238E27FC236}">
                <a16:creationId xmlns:a16="http://schemas.microsoft.com/office/drawing/2014/main" id="{B4E54839-EE6A-4B1E-A2CA-DAC334AB0143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68F4E4B-FD37-4964-A01D-F040C1FEB5FB}"/>
              </a:ext>
            </a:extLst>
          </p:cNvPr>
          <p:cNvSpPr txBox="1"/>
          <p:nvPr/>
        </p:nvSpPr>
        <p:spPr>
          <a:xfrm>
            <a:off x="7283881" y="4074075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(6) </a:t>
            </a:r>
            <a:r>
              <a:rPr kumimoji="1" lang="ja-JP" altLang="en-US" sz="1400" dirty="0">
                <a:latin typeface="+mj-lt"/>
              </a:rPr>
              <a:t>「空白セル」を選択し</a:t>
            </a:r>
          </a:p>
          <a:p>
            <a:r>
              <a:rPr kumimoji="1" lang="ja-JP" altLang="en-US" sz="1400" dirty="0">
                <a:latin typeface="+mj-lt"/>
              </a:rPr>
              <a:t>     「</a:t>
            </a:r>
            <a:r>
              <a:rPr kumimoji="1" lang="en-US" altLang="ja-JP" sz="1400" dirty="0">
                <a:latin typeface="+mj-lt"/>
              </a:rPr>
              <a:t>OK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BD713423-DA89-4DE4-AEA8-56E0D9673A3B}"/>
              </a:ext>
            </a:extLst>
          </p:cNvPr>
          <p:cNvSpPr/>
          <p:nvPr/>
        </p:nvSpPr>
        <p:spPr>
          <a:xfrm>
            <a:off x="6911790" y="6587192"/>
            <a:ext cx="476251" cy="22618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1A9C7534-D70C-4EF5-BFCD-049681F70150}"/>
              </a:ext>
            </a:extLst>
          </p:cNvPr>
          <p:cNvSpPr/>
          <p:nvPr/>
        </p:nvSpPr>
        <p:spPr>
          <a:xfrm>
            <a:off x="5935338" y="5814924"/>
            <a:ext cx="600387" cy="1845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93285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</a:t>
            </a:r>
            <a:r>
              <a:rPr lang="en-US" altLang="ja-JP" dirty="0"/>
              <a:t>1</a:t>
            </a:r>
            <a:r>
              <a:rPr lang="ja-JP" altLang="en-US" dirty="0"/>
              <a:t>）セル結合の解除④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07366" y="1648229"/>
            <a:ext cx="42242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(7) </a:t>
            </a:r>
            <a:r>
              <a:rPr kumimoji="1" lang="ja-JP" altLang="en-US" sz="1400" dirty="0">
                <a:latin typeface="+mj-lt"/>
              </a:rPr>
              <a:t>この時点で、選択した列の空白セルのみが選択され、</a:t>
            </a:r>
          </a:p>
          <a:p>
            <a:r>
              <a:rPr kumimoji="1" lang="ja-JP" altLang="en-US" sz="1400" dirty="0">
                <a:latin typeface="+mj-lt"/>
              </a:rPr>
              <a:t>     一番上の空白セルが選択状態になります。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このまま「</a:t>
            </a:r>
            <a:r>
              <a:rPr kumimoji="1" lang="en-US" altLang="ja-JP" sz="1400" dirty="0">
                <a:latin typeface="+mj-lt"/>
              </a:rPr>
              <a:t>=</a:t>
            </a:r>
            <a:r>
              <a:rPr kumimoji="1" lang="ja-JP" altLang="en-US" sz="1400" dirty="0">
                <a:latin typeface="+mj-lt"/>
              </a:rPr>
              <a:t>」を入力し、そのあと「↑」キーを押し、</a:t>
            </a:r>
          </a:p>
          <a:p>
            <a:r>
              <a:rPr kumimoji="1" lang="ja-JP" altLang="en-US" sz="1400" dirty="0">
                <a:latin typeface="+mj-lt"/>
              </a:rPr>
              <a:t>     （これで</a:t>
            </a:r>
            <a:r>
              <a:rPr kumimoji="1" lang="en-US" altLang="ja-JP" sz="1400" dirty="0">
                <a:latin typeface="+mj-lt"/>
              </a:rPr>
              <a:t>1</a:t>
            </a:r>
            <a:r>
              <a:rPr kumimoji="1" lang="ja-JP" altLang="en-US" sz="1400" dirty="0">
                <a:latin typeface="+mj-lt"/>
              </a:rPr>
              <a:t>つ上のセルを選択したことになります）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「</a:t>
            </a:r>
            <a:r>
              <a:rPr kumimoji="1" lang="en-US" altLang="ja-JP" sz="1400" dirty="0" err="1">
                <a:latin typeface="+mj-lt"/>
              </a:rPr>
              <a:t>Ctrl+Enter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861133" y="1648168"/>
            <a:ext cx="411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+mj-lt"/>
              </a:rPr>
              <a:t>(8) </a:t>
            </a:r>
            <a:r>
              <a:rPr kumimoji="1" lang="ja-JP" altLang="en-US" sz="1400" dirty="0">
                <a:latin typeface="+mj-lt"/>
              </a:rPr>
              <a:t>空白セルに上側のセルの内容がコピーされました。</a:t>
            </a:r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C3CA1F-21DC-4E56-8020-EC6A94DA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4" y="2817780"/>
            <a:ext cx="3609499" cy="213036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5659202-186F-41A0-822A-FAD3C364CDC3}"/>
              </a:ext>
            </a:extLst>
          </p:cNvPr>
          <p:cNvSpPr/>
          <p:nvPr/>
        </p:nvSpPr>
        <p:spPr>
          <a:xfrm>
            <a:off x="1040109" y="3879579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D4BBA3C-A9D8-4D1E-BE06-6E8CEA4F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93" y="1989419"/>
            <a:ext cx="3609499" cy="213036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4D72727-CF25-41E1-986F-B5FEBA6FA6C6}"/>
              </a:ext>
            </a:extLst>
          </p:cNvPr>
          <p:cNvSpPr/>
          <p:nvPr/>
        </p:nvSpPr>
        <p:spPr>
          <a:xfrm>
            <a:off x="5233399" y="3000854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EC74B75-0E33-4B21-8731-F52ABA7CF4F9}"/>
              </a:ext>
            </a:extLst>
          </p:cNvPr>
          <p:cNvSpPr/>
          <p:nvPr/>
        </p:nvSpPr>
        <p:spPr>
          <a:xfrm>
            <a:off x="5260672" y="3447220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C457072-D25F-4C3B-9815-DEF0F7619191}"/>
              </a:ext>
            </a:extLst>
          </p:cNvPr>
          <p:cNvSpPr/>
          <p:nvPr/>
        </p:nvSpPr>
        <p:spPr>
          <a:xfrm>
            <a:off x="4536598" y="305460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DB43095-DBCB-4E29-AD91-D35CA6904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93" y="4571752"/>
            <a:ext cx="3609499" cy="2130362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5A197DAC-7717-4009-8C00-1E57B0CAE98C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B6B82D-C0E2-4132-B347-2F2A72C07649}"/>
              </a:ext>
            </a:extLst>
          </p:cNvPr>
          <p:cNvSpPr txBox="1"/>
          <p:nvPr/>
        </p:nvSpPr>
        <p:spPr>
          <a:xfrm>
            <a:off x="1166262" y="5297168"/>
            <a:ext cx="3956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+mj-lt"/>
              </a:rPr>
              <a:t>(9) </a:t>
            </a:r>
            <a:r>
              <a:rPr kumimoji="1" lang="ja-JP" altLang="en-US" sz="1400" dirty="0">
                <a:latin typeface="+mj-lt"/>
              </a:rPr>
              <a:t>残りの列についても、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～</a:t>
            </a:r>
            <a:r>
              <a:rPr kumimoji="1" lang="en-US" altLang="ja-JP" sz="1400" dirty="0">
                <a:latin typeface="+mj-lt"/>
              </a:rPr>
              <a:t>(8)</a:t>
            </a:r>
            <a:r>
              <a:rPr kumimoji="1" lang="ja-JP" altLang="en-US" sz="1400" dirty="0">
                <a:latin typeface="+mj-lt"/>
              </a:rPr>
              <a:t>と同様に操作し</a:t>
            </a:r>
          </a:p>
          <a:p>
            <a:pPr algn="r"/>
            <a:r>
              <a:rPr kumimoji="1" lang="ja-JP" altLang="en-US" sz="1400" dirty="0">
                <a:latin typeface="+mj-lt"/>
              </a:rPr>
              <a:t>セルの結合を解除します。</a:t>
            </a:r>
          </a:p>
          <a:p>
            <a:pPr algn="r"/>
            <a:r>
              <a:rPr kumimoji="1" lang="en-US" altLang="ja-JP" sz="1400" dirty="0">
                <a:latin typeface="+mj-lt"/>
              </a:rPr>
              <a:t>※(1)</a:t>
            </a:r>
            <a:r>
              <a:rPr kumimoji="1" lang="ja-JP" altLang="en-US" sz="1400">
                <a:latin typeface="+mj-lt"/>
              </a:rPr>
              <a:t>で、複数の列をまとめて選択することもできます。</a:t>
            </a:r>
            <a:endParaRPr kumimoji="1" lang="ja-JP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66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</a:t>
            </a:r>
            <a:r>
              <a:rPr lang="en-US" altLang="ja-JP" dirty="0"/>
              <a:t>2</a:t>
            </a:r>
            <a:r>
              <a:rPr lang="ja-JP" altLang="en-US" dirty="0"/>
              <a:t>）項目の結びつけ・</a:t>
            </a:r>
            <a:r>
              <a:rPr lang="en-US" altLang="ja-JP" dirty="0"/>
              <a:t>ID</a:t>
            </a:r>
            <a:r>
              <a:rPr lang="ja-JP" altLang="en-US" dirty="0"/>
              <a:t>の付与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64300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データを転記するにあたり、推奨データセット定義項目と献立表の項目を結びつけ、</a:t>
            </a:r>
            <a:r>
              <a:rPr kumimoji="1" lang="en-US" altLang="ja-JP" dirty="0"/>
              <a:t>ID</a:t>
            </a:r>
            <a:r>
              <a:rPr kumimoji="1" lang="ja-JP" altLang="en-US" dirty="0"/>
              <a:t>を付与しましょう。たとえば、</a:t>
            </a:r>
            <a:r>
              <a:rPr lang="ja-JP" altLang="en-US" dirty="0"/>
              <a:t>献立・料理・食品については以下のように定義されています。</a:t>
            </a:r>
            <a:endParaRPr kumimoji="1" lang="ja-JP" altLang="en-US" dirty="0"/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4" y="1527243"/>
            <a:ext cx="8728074" cy="100007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献立</a:t>
            </a:r>
            <a:r>
              <a:rPr lang="en-US" altLang="ja-JP" dirty="0"/>
              <a:t>ID:</a:t>
            </a:r>
            <a:r>
              <a:rPr lang="ja-JP" altLang="en-US" dirty="0"/>
              <a:t>献立（主食・主菜・副菜のセット）を一意に識別するための</a:t>
            </a:r>
            <a:r>
              <a:rPr lang="en-US" altLang="ja-JP" dirty="0"/>
              <a:t>ID</a:t>
            </a:r>
            <a:r>
              <a:rPr lang="ja-JP" altLang="en-US" dirty="0"/>
              <a:t>。同じ献立に含まれる料理には同一の献立</a:t>
            </a:r>
            <a:r>
              <a:rPr lang="en-US" altLang="ja-JP" dirty="0"/>
              <a:t>ID</a:t>
            </a:r>
            <a:r>
              <a:rPr lang="ja-JP" altLang="en-US" dirty="0"/>
              <a:t>を記載する。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料理</a:t>
            </a:r>
            <a:r>
              <a:rPr lang="en-US" altLang="ja-JP" dirty="0"/>
              <a:t>ID: </a:t>
            </a:r>
            <a:r>
              <a:rPr lang="ja-JP" altLang="en-US" dirty="0"/>
              <a:t>日ごとのメニュー別の番号。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同一料理内通し番号</a:t>
            </a:r>
            <a:r>
              <a:rPr lang="en-US" altLang="ja-JP" dirty="0"/>
              <a:t>: </a:t>
            </a:r>
            <a:r>
              <a:rPr lang="ja-JP" altLang="en-US" dirty="0"/>
              <a:t>同一メニュー内の食品別番号。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D827615-D751-42BF-AB3A-25475415C9D6}"/>
              </a:ext>
            </a:extLst>
          </p:cNvPr>
          <p:cNvSpPr txBox="1"/>
          <p:nvPr/>
        </p:nvSpPr>
        <p:spPr>
          <a:xfrm>
            <a:off x="1522470" y="6453596"/>
            <a:ext cx="6090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dirty="0"/>
              <a:t>※ </a:t>
            </a:r>
            <a:r>
              <a:rPr kumimoji="1" lang="ja-JP" altLang="en-US" sz="1100" dirty="0"/>
              <a:t>上記</a:t>
            </a:r>
            <a:r>
              <a:rPr kumimoji="1" lang="en-US" altLang="ja-JP" sz="1100" dirty="0"/>
              <a:t>Excel</a:t>
            </a:r>
            <a:r>
              <a:rPr kumimoji="1" lang="ja-JP" altLang="en-US" sz="1100" dirty="0"/>
              <a:t>データは「川崎市教育委員会 オープンデータ（献立表） </a:t>
            </a:r>
            <a:r>
              <a:rPr kumimoji="1" lang="en-US" altLang="ja-JP" sz="1100" dirty="0"/>
              <a:t>CC BY</a:t>
            </a:r>
            <a:r>
              <a:rPr kumimoji="1" lang="ja-JP" altLang="en-US" sz="1100" dirty="0"/>
              <a:t>」を加工</a:t>
            </a:r>
            <a:r>
              <a:rPr lang="ja-JP" altLang="en-US" sz="11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したものです。</a:t>
            </a:r>
            <a:br>
              <a:rPr lang="en-US" altLang="ja-JP" sz="11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1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https://www.city.kawasaki.jp/880/page/0000087526.html</a:t>
            </a:r>
            <a:r>
              <a:rPr lang="ja-JP" altLang="en-US" sz="11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（以下同様）</a:t>
            </a:r>
            <a:endParaRPr lang="ja-JP" altLang="en-US" sz="11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412D961-0CD1-4AA2-8ECC-5FD6AE86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654" y="2596222"/>
            <a:ext cx="3937841" cy="3857374"/>
          </a:xfrm>
          <a:prstGeom prst="rect">
            <a:avLst/>
          </a:prstGeom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DD6E2DE3-5E76-4DB3-BED5-02EBB196055D}"/>
              </a:ext>
            </a:extLst>
          </p:cNvPr>
          <p:cNvSpPr/>
          <p:nvPr/>
        </p:nvSpPr>
        <p:spPr>
          <a:xfrm>
            <a:off x="2425148" y="3647661"/>
            <a:ext cx="1848678" cy="2524539"/>
          </a:xfrm>
          <a:prstGeom prst="roundRect">
            <a:avLst>
              <a:gd name="adj" fmla="val 806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0518495-A6D3-4178-AEBC-3260C55F245E}"/>
              </a:ext>
            </a:extLst>
          </p:cNvPr>
          <p:cNvSpPr txBox="1"/>
          <p:nvPr/>
        </p:nvSpPr>
        <p:spPr>
          <a:xfrm>
            <a:off x="764756" y="250791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献立</a:t>
            </a:r>
            <a:r>
              <a:rPr kumimoji="1" lang="en-US" altLang="ja-JP" dirty="0">
                <a:solidFill>
                  <a:schemeClr val="accent1"/>
                </a:solidFill>
              </a:rPr>
              <a:t>1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cxnSp>
        <p:nvCxnSpPr>
          <p:cNvPr id="26" name="コネクタ: 曲線 25">
            <a:extLst>
              <a:ext uri="{FF2B5EF4-FFF2-40B4-BE49-F238E27FC236}">
                <a16:creationId xmlns:a16="http://schemas.microsoft.com/office/drawing/2014/main" id="{0FE2E586-9825-47DC-A97D-7F0AD5C693C8}"/>
              </a:ext>
            </a:extLst>
          </p:cNvPr>
          <p:cNvCxnSpPr>
            <a:stCxn id="22" idx="3"/>
            <a:endCxn id="21" idx="0"/>
          </p:cNvCxnSpPr>
          <p:nvPr/>
        </p:nvCxnSpPr>
        <p:spPr>
          <a:xfrm>
            <a:off x="1553755" y="2692583"/>
            <a:ext cx="1795732" cy="955078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660C62A1-C8BE-417B-9E48-BF525A900A17}"/>
              </a:ext>
            </a:extLst>
          </p:cNvPr>
          <p:cNvSpPr/>
          <p:nvPr/>
        </p:nvSpPr>
        <p:spPr>
          <a:xfrm>
            <a:off x="2425148" y="3849005"/>
            <a:ext cx="924339" cy="1160317"/>
          </a:xfrm>
          <a:prstGeom prst="roundRect">
            <a:avLst>
              <a:gd name="adj" fmla="val 8065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A3A5E3A-6A2C-4878-ABF2-D4887053E37E}"/>
              </a:ext>
            </a:extLst>
          </p:cNvPr>
          <p:cNvSpPr txBox="1"/>
          <p:nvPr/>
        </p:nvSpPr>
        <p:spPr>
          <a:xfrm>
            <a:off x="480370" y="4515823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3"/>
                </a:solidFill>
              </a:rPr>
              <a:t>料理</a:t>
            </a:r>
            <a:r>
              <a:rPr kumimoji="1" lang="en-US" altLang="ja-JP" dirty="0">
                <a:solidFill>
                  <a:schemeClr val="accent3"/>
                </a:solidFill>
              </a:rPr>
              <a:t>2</a:t>
            </a:r>
            <a:endParaRPr kumimoji="1" lang="ja-JP" altLang="en-US" dirty="0">
              <a:solidFill>
                <a:schemeClr val="accent3"/>
              </a:solidFill>
            </a:endParaRPr>
          </a:p>
        </p:txBody>
      </p:sp>
      <p:cxnSp>
        <p:nvCxnSpPr>
          <p:cNvPr id="33" name="コネクタ: 曲線 32">
            <a:extLst>
              <a:ext uri="{FF2B5EF4-FFF2-40B4-BE49-F238E27FC236}">
                <a16:creationId xmlns:a16="http://schemas.microsoft.com/office/drawing/2014/main" id="{FA95DD46-6653-4F35-8A18-18D80A40F491}"/>
              </a:ext>
            </a:extLst>
          </p:cNvPr>
          <p:cNvCxnSpPr>
            <a:cxnSpLocks/>
            <a:stCxn id="32" idx="3"/>
            <a:endCxn id="30" idx="1"/>
          </p:cNvCxnSpPr>
          <p:nvPr/>
        </p:nvCxnSpPr>
        <p:spPr>
          <a:xfrm flipV="1">
            <a:off x="1269369" y="4429164"/>
            <a:ext cx="1155779" cy="271325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8EE97ACA-B3F7-4502-95F6-F25D70BF65DB}"/>
              </a:ext>
            </a:extLst>
          </p:cNvPr>
          <p:cNvSpPr/>
          <p:nvPr/>
        </p:nvSpPr>
        <p:spPr>
          <a:xfrm>
            <a:off x="2425148" y="4035047"/>
            <a:ext cx="924339" cy="132654"/>
          </a:xfrm>
          <a:prstGeom prst="roundRect">
            <a:avLst>
              <a:gd name="adj" fmla="val 8065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D937AFC-847C-4B87-95F6-4A60AB992A7A}"/>
              </a:ext>
            </a:extLst>
          </p:cNvPr>
          <p:cNvSpPr txBox="1"/>
          <p:nvPr/>
        </p:nvSpPr>
        <p:spPr>
          <a:xfrm>
            <a:off x="430297" y="3507662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6"/>
                </a:solidFill>
              </a:rPr>
              <a:t>通し番号</a:t>
            </a:r>
            <a:r>
              <a:rPr kumimoji="1" lang="en-US" altLang="ja-JP" dirty="0">
                <a:solidFill>
                  <a:schemeClr val="accent6"/>
                </a:solidFill>
              </a:rPr>
              <a:t>1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36" name="コネクタ: 曲線 35">
            <a:extLst>
              <a:ext uri="{FF2B5EF4-FFF2-40B4-BE49-F238E27FC236}">
                <a16:creationId xmlns:a16="http://schemas.microsoft.com/office/drawing/2014/main" id="{040411B8-A0D9-4C9D-8631-65C50B17B2CA}"/>
              </a:ext>
            </a:extLst>
          </p:cNvPr>
          <p:cNvCxnSpPr>
            <a:cxnSpLocks/>
            <a:stCxn id="35" idx="3"/>
            <a:endCxn id="34" idx="1"/>
          </p:cNvCxnSpPr>
          <p:nvPr/>
        </p:nvCxnSpPr>
        <p:spPr>
          <a:xfrm>
            <a:off x="1616840" y="3692328"/>
            <a:ext cx="808308" cy="409046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04859426-8B23-4778-9175-EFA412E81591}"/>
              </a:ext>
            </a:extLst>
          </p:cNvPr>
          <p:cNvSpPr/>
          <p:nvPr/>
        </p:nvSpPr>
        <p:spPr>
          <a:xfrm>
            <a:off x="4301544" y="3656523"/>
            <a:ext cx="1848678" cy="2524539"/>
          </a:xfrm>
          <a:prstGeom prst="roundRect">
            <a:avLst>
              <a:gd name="adj" fmla="val 806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686F7E5-9324-4E3B-8274-82E8C915A2D2}"/>
              </a:ext>
            </a:extLst>
          </p:cNvPr>
          <p:cNvSpPr txBox="1"/>
          <p:nvPr/>
        </p:nvSpPr>
        <p:spPr>
          <a:xfrm>
            <a:off x="6611373" y="312793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献立</a:t>
            </a:r>
            <a:r>
              <a:rPr kumimoji="1" lang="en-US" altLang="ja-JP" dirty="0">
                <a:solidFill>
                  <a:schemeClr val="accent1"/>
                </a:solidFill>
              </a:rPr>
              <a:t>2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cxnSp>
        <p:nvCxnSpPr>
          <p:cNvPr id="41" name="コネクタ: 曲線 40">
            <a:extLst>
              <a:ext uri="{FF2B5EF4-FFF2-40B4-BE49-F238E27FC236}">
                <a16:creationId xmlns:a16="http://schemas.microsoft.com/office/drawing/2014/main" id="{A1621BB7-B70D-4506-911E-FC864194FA13}"/>
              </a:ext>
            </a:extLst>
          </p:cNvPr>
          <p:cNvCxnSpPr>
            <a:cxnSpLocks/>
            <a:stCxn id="40" idx="1"/>
            <a:endCxn id="39" idx="0"/>
          </p:cNvCxnSpPr>
          <p:nvPr/>
        </p:nvCxnSpPr>
        <p:spPr>
          <a:xfrm rot="10800000" flipV="1">
            <a:off x="5225883" y="3312601"/>
            <a:ext cx="1385490" cy="34392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859CF93E-FE1A-48D6-93D6-2AD0D90CE49F}"/>
              </a:ext>
            </a:extLst>
          </p:cNvPr>
          <p:cNvSpPr/>
          <p:nvPr/>
        </p:nvSpPr>
        <p:spPr>
          <a:xfrm>
            <a:off x="2417096" y="5004355"/>
            <a:ext cx="924339" cy="1160317"/>
          </a:xfrm>
          <a:prstGeom prst="roundRect">
            <a:avLst>
              <a:gd name="adj" fmla="val 8065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06596C7-9B06-44D4-AFCA-7464D7B9BA07}"/>
              </a:ext>
            </a:extLst>
          </p:cNvPr>
          <p:cNvSpPr txBox="1"/>
          <p:nvPr/>
        </p:nvSpPr>
        <p:spPr>
          <a:xfrm>
            <a:off x="457970" y="502723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3"/>
                </a:solidFill>
              </a:rPr>
              <a:t>料理</a:t>
            </a:r>
            <a:r>
              <a:rPr kumimoji="1" lang="en-US" altLang="ja-JP" dirty="0">
                <a:solidFill>
                  <a:schemeClr val="accent3"/>
                </a:solidFill>
              </a:rPr>
              <a:t>3</a:t>
            </a:r>
            <a:endParaRPr kumimoji="1" lang="ja-JP" altLang="en-US" dirty="0">
              <a:solidFill>
                <a:schemeClr val="accent3"/>
              </a:solidFill>
            </a:endParaRPr>
          </a:p>
        </p:txBody>
      </p:sp>
      <p:cxnSp>
        <p:nvCxnSpPr>
          <p:cNvPr id="46" name="コネクタ: 曲線 45">
            <a:extLst>
              <a:ext uri="{FF2B5EF4-FFF2-40B4-BE49-F238E27FC236}">
                <a16:creationId xmlns:a16="http://schemas.microsoft.com/office/drawing/2014/main" id="{5D9ED586-B8EA-4B39-9DE9-724D4F3AE368}"/>
              </a:ext>
            </a:extLst>
          </p:cNvPr>
          <p:cNvCxnSpPr>
            <a:cxnSpLocks/>
            <a:stCxn id="45" idx="3"/>
            <a:endCxn id="44" idx="1"/>
          </p:cNvCxnSpPr>
          <p:nvPr/>
        </p:nvCxnSpPr>
        <p:spPr>
          <a:xfrm>
            <a:off x="1246969" y="5211898"/>
            <a:ext cx="1170127" cy="372616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80E19AB8-AA82-4675-B2F1-03A937BEAD3D}"/>
              </a:ext>
            </a:extLst>
          </p:cNvPr>
          <p:cNvSpPr/>
          <p:nvPr/>
        </p:nvSpPr>
        <p:spPr>
          <a:xfrm>
            <a:off x="3345467" y="3647661"/>
            <a:ext cx="924339" cy="781504"/>
          </a:xfrm>
          <a:prstGeom prst="roundRect">
            <a:avLst>
              <a:gd name="adj" fmla="val 8065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6E390A1-4A31-4CBC-A142-0CFEFBE2A29C}"/>
              </a:ext>
            </a:extLst>
          </p:cNvPr>
          <p:cNvSpPr txBox="1"/>
          <p:nvPr/>
        </p:nvSpPr>
        <p:spPr>
          <a:xfrm>
            <a:off x="3386840" y="518321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3"/>
                </a:solidFill>
              </a:rPr>
              <a:t>料理</a:t>
            </a:r>
            <a:r>
              <a:rPr kumimoji="1" lang="en-US" altLang="ja-JP" dirty="0">
                <a:solidFill>
                  <a:schemeClr val="accent3"/>
                </a:solidFill>
              </a:rPr>
              <a:t>4</a:t>
            </a:r>
            <a:endParaRPr kumimoji="1" lang="ja-JP" altLang="en-US" dirty="0">
              <a:solidFill>
                <a:schemeClr val="accent3"/>
              </a:solidFill>
            </a:endParaRPr>
          </a:p>
        </p:txBody>
      </p:sp>
      <p:cxnSp>
        <p:nvCxnSpPr>
          <p:cNvPr id="51" name="コネクタ: 曲線 50">
            <a:extLst>
              <a:ext uri="{FF2B5EF4-FFF2-40B4-BE49-F238E27FC236}">
                <a16:creationId xmlns:a16="http://schemas.microsoft.com/office/drawing/2014/main" id="{30E3C517-7B0C-4070-B1BE-397794B8D41F}"/>
              </a:ext>
            </a:extLst>
          </p:cNvPr>
          <p:cNvCxnSpPr>
            <a:cxnSpLocks/>
            <a:stCxn id="50" idx="0"/>
            <a:endCxn id="49" idx="2"/>
          </p:cNvCxnSpPr>
          <p:nvPr/>
        </p:nvCxnSpPr>
        <p:spPr>
          <a:xfrm rot="5400000" flipH="1" flipV="1">
            <a:off x="3417462" y="4793043"/>
            <a:ext cx="754052" cy="26297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A5FDDAC5-0D9F-4B4D-8987-33B923D4148E}"/>
              </a:ext>
            </a:extLst>
          </p:cNvPr>
          <p:cNvSpPr/>
          <p:nvPr/>
        </p:nvSpPr>
        <p:spPr>
          <a:xfrm>
            <a:off x="2425148" y="4167701"/>
            <a:ext cx="924339" cy="55150"/>
          </a:xfrm>
          <a:prstGeom prst="roundRect">
            <a:avLst>
              <a:gd name="adj" fmla="val 8065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5AB5BE6B-6D07-47EA-A881-A6FEDBF2D49A}"/>
              </a:ext>
            </a:extLst>
          </p:cNvPr>
          <p:cNvSpPr/>
          <p:nvPr/>
        </p:nvSpPr>
        <p:spPr>
          <a:xfrm>
            <a:off x="2425148" y="4231086"/>
            <a:ext cx="924339" cy="65619"/>
          </a:xfrm>
          <a:prstGeom prst="roundRect">
            <a:avLst>
              <a:gd name="adj" fmla="val 8065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93D17997-D979-4239-B7DE-D2B0F97145A2}"/>
              </a:ext>
            </a:extLst>
          </p:cNvPr>
          <p:cNvSpPr txBox="1"/>
          <p:nvPr/>
        </p:nvSpPr>
        <p:spPr>
          <a:xfrm>
            <a:off x="421467" y="3819904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6"/>
                </a:solidFill>
              </a:rPr>
              <a:t>通し番号</a:t>
            </a:r>
            <a:r>
              <a:rPr kumimoji="1" lang="en-US" altLang="ja-JP" dirty="0">
                <a:solidFill>
                  <a:schemeClr val="accent6"/>
                </a:solidFill>
              </a:rPr>
              <a:t>2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40C0F71-731B-421C-8214-FBFFA0E37C4F}"/>
              </a:ext>
            </a:extLst>
          </p:cNvPr>
          <p:cNvSpPr txBox="1"/>
          <p:nvPr/>
        </p:nvSpPr>
        <p:spPr>
          <a:xfrm>
            <a:off x="424223" y="4159296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6"/>
                </a:solidFill>
              </a:rPr>
              <a:t>通し番号</a:t>
            </a:r>
            <a:r>
              <a:rPr kumimoji="1" lang="en-US" altLang="ja-JP" dirty="0">
                <a:solidFill>
                  <a:schemeClr val="accent6"/>
                </a:solidFill>
              </a:rPr>
              <a:t>3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64" name="コネクタ: 曲線 63">
            <a:extLst>
              <a:ext uri="{FF2B5EF4-FFF2-40B4-BE49-F238E27FC236}">
                <a16:creationId xmlns:a16="http://schemas.microsoft.com/office/drawing/2014/main" id="{01BB3049-45D2-44E9-BA40-4F52F38BCECD}"/>
              </a:ext>
            </a:extLst>
          </p:cNvPr>
          <p:cNvCxnSpPr>
            <a:cxnSpLocks/>
            <a:stCxn id="61" idx="3"/>
            <a:endCxn id="56" idx="1"/>
          </p:cNvCxnSpPr>
          <p:nvPr/>
        </p:nvCxnSpPr>
        <p:spPr>
          <a:xfrm>
            <a:off x="1608010" y="4004570"/>
            <a:ext cx="817138" cy="190706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コネクタ: 曲線 66">
            <a:extLst>
              <a:ext uri="{FF2B5EF4-FFF2-40B4-BE49-F238E27FC236}">
                <a16:creationId xmlns:a16="http://schemas.microsoft.com/office/drawing/2014/main" id="{B86C28CB-A473-4AB4-8C5C-2655377E2EBC}"/>
              </a:ext>
            </a:extLst>
          </p:cNvPr>
          <p:cNvCxnSpPr>
            <a:cxnSpLocks/>
            <a:stCxn id="63" idx="3"/>
            <a:endCxn id="57" idx="1"/>
          </p:cNvCxnSpPr>
          <p:nvPr/>
        </p:nvCxnSpPr>
        <p:spPr>
          <a:xfrm flipV="1">
            <a:off x="1610766" y="4263896"/>
            <a:ext cx="814382" cy="80066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id="{FF6D9256-50FC-4588-A7DB-070EAFB4CBC0}"/>
              </a:ext>
            </a:extLst>
          </p:cNvPr>
          <p:cNvSpPr/>
          <p:nvPr/>
        </p:nvSpPr>
        <p:spPr>
          <a:xfrm>
            <a:off x="2417096" y="3642337"/>
            <a:ext cx="924339" cy="211638"/>
          </a:xfrm>
          <a:prstGeom prst="roundRect">
            <a:avLst>
              <a:gd name="adj" fmla="val 8065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BB4D4C91-E61F-4D1E-A4C6-E882E1ECDE2B}"/>
              </a:ext>
            </a:extLst>
          </p:cNvPr>
          <p:cNvSpPr txBox="1"/>
          <p:nvPr/>
        </p:nvSpPr>
        <p:spPr>
          <a:xfrm>
            <a:off x="370256" y="273999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3"/>
                </a:solidFill>
              </a:rPr>
              <a:t>料理</a:t>
            </a:r>
            <a:r>
              <a:rPr kumimoji="1" lang="en-US" altLang="ja-JP" dirty="0">
                <a:solidFill>
                  <a:schemeClr val="accent3"/>
                </a:solidFill>
              </a:rPr>
              <a:t>1</a:t>
            </a:r>
            <a:endParaRPr kumimoji="1" lang="ja-JP" altLang="en-US" dirty="0">
              <a:solidFill>
                <a:schemeClr val="accent3"/>
              </a:solidFill>
            </a:endParaRPr>
          </a:p>
        </p:txBody>
      </p:sp>
      <p:cxnSp>
        <p:nvCxnSpPr>
          <p:cNvPr id="73" name="コネクタ: 曲線 72">
            <a:extLst>
              <a:ext uri="{FF2B5EF4-FFF2-40B4-BE49-F238E27FC236}">
                <a16:creationId xmlns:a16="http://schemas.microsoft.com/office/drawing/2014/main" id="{09F5A9C1-97BB-46DF-B2DB-6F4A3444386E}"/>
              </a:ext>
            </a:extLst>
          </p:cNvPr>
          <p:cNvCxnSpPr>
            <a:cxnSpLocks/>
            <a:stCxn id="72" idx="3"/>
            <a:endCxn id="71" idx="1"/>
          </p:cNvCxnSpPr>
          <p:nvPr/>
        </p:nvCxnSpPr>
        <p:spPr>
          <a:xfrm>
            <a:off x="1159255" y="2924661"/>
            <a:ext cx="1257841" cy="823495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63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F8505B0-03E9-4995-87AC-EF65AF176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BEFF89E-4154-4D85-A468-3DD65F141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本書の狙い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1F174DB-F96E-4389-9082-B21E8BDCE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7360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オープンデータリーダ研修（応用編）は、推奨データセットに基づいたデータを公開することにより、公開したデータがサービス事業者に取り込まれやすくなることと、その手法を理解することを目的としています。</a:t>
            </a:r>
            <a:br>
              <a:rPr kumimoji="1" lang="ja-JP" altLang="en-US" dirty="0"/>
            </a:br>
            <a:r>
              <a:rPr kumimoji="1" lang="ja-JP" altLang="en-US" dirty="0"/>
              <a:t>本書では、推奨データセットの項目と、既存のデータを推奨データセットに変換する手順を理解します。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3C7ED4-85FD-4A84-8B46-44D344F10A45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sp>
        <p:nvSpPr>
          <p:cNvPr id="35" name="テキスト ボックス 9">
            <a:extLst>
              <a:ext uri="{FF2B5EF4-FFF2-40B4-BE49-F238E27FC236}">
                <a16:creationId xmlns:a16="http://schemas.microsoft.com/office/drawing/2014/main" id="{D978599F-8234-4FE0-91D9-A61628C5EB69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8B81527-3146-42F0-A28A-1EF71279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FBFD6B-DD34-4A54-B5E0-512E91FD8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65D23C-F685-4EF3-9ED3-081E9D22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348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31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食品名称①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推奨データセットのフォーマットシートに、項目を転記します。</a:t>
            </a:r>
            <a:endParaRPr kumimoji="1" lang="ja-JP" altLang="en-US" dirty="0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4141936" y="397129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20">
            <a:extLst>
              <a:ext uri="{FF2B5EF4-FFF2-40B4-BE49-F238E27FC236}">
                <a16:creationId xmlns:a16="http://schemas.microsoft.com/office/drawing/2014/main" id="{4040CC72-A934-426A-8549-77D7F29BE6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308970"/>
            <a:ext cx="8728074" cy="576063"/>
          </a:xfrm>
        </p:spPr>
        <p:txBody>
          <a:bodyPr>
            <a:normAutofit/>
          </a:bodyPr>
          <a:lstStyle/>
          <a:p>
            <a:r>
              <a:rPr lang="ja-JP" altLang="en-US" dirty="0"/>
              <a:t>まず、最も細かい項目（前頁の例では「食品名称」）を転記し、続いて「料理名称」を転記しましょう。</a:t>
            </a:r>
            <a:br>
              <a:rPr lang="ja-JP" altLang="en-US" dirty="0"/>
            </a:br>
            <a:r>
              <a:rPr lang="en-US" altLang="ja-JP" dirty="0"/>
              <a:t>※ </a:t>
            </a:r>
            <a:r>
              <a:rPr lang="ja-JP" altLang="en-US" dirty="0"/>
              <a:t>食品単位での献立を公開していない場合は、料理単位で転記しましょう。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2CAFD39-2B51-4BE7-A9E2-6FFC34EF8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45" y="2432906"/>
            <a:ext cx="3729038" cy="3652838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FE78DBE-862D-4603-99BC-C340F85B5D88}"/>
              </a:ext>
            </a:extLst>
          </p:cNvPr>
          <p:cNvSpPr/>
          <p:nvPr/>
        </p:nvSpPr>
        <p:spPr>
          <a:xfrm>
            <a:off x="406695" y="3723345"/>
            <a:ext cx="208721" cy="12920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84D6C3F-BDB5-42FC-959B-C2B40901B50D}"/>
              </a:ext>
            </a:extLst>
          </p:cNvPr>
          <p:cNvSpPr txBox="1"/>
          <p:nvPr/>
        </p:nvSpPr>
        <p:spPr>
          <a:xfrm>
            <a:off x="2129" y="2112802"/>
            <a:ext cx="424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 </a:t>
            </a:r>
            <a:r>
              <a:rPr kumimoji="1" lang="ja-JP" altLang="en-US" sz="1400" dirty="0"/>
              <a:t>転記対象となるセルの一番上の項目をクリックします。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8933A64-6EA1-468F-8258-ECFB20EE9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546" y="2437583"/>
            <a:ext cx="3729038" cy="3652838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9242EAA-EDCA-472E-B3A5-D67714F85B92}"/>
              </a:ext>
            </a:extLst>
          </p:cNvPr>
          <p:cNvSpPr txBox="1"/>
          <p:nvPr/>
        </p:nvSpPr>
        <p:spPr>
          <a:xfrm>
            <a:off x="4572000" y="1897359"/>
            <a:ext cx="4640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</a:t>
            </a:r>
            <a:r>
              <a:rPr kumimoji="1" lang="ja-JP" altLang="en-US" sz="1400" dirty="0"/>
              <a:t>転記対象となるセルの一番下の項目、</a:t>
            </a:r>
            <a:r>
              <a:rPr kumimoji="1" lang="en-US" altLang="ja-JP" sz="1400" dirty="0"/>
              <a:t>SHIFT</a:t>
            </a:r>
            <a:r>
              <a:rPr kumimoji="1" lang="ja-JP" altLang="en-US" sz="1400" dirty="0"/>
              <a:t>を押しながら</a:t>
            </a:r>
            <a:br>
              <a:rPr kumimoji="1" lang="ja-JP" altLang="en-US" sz="1400" dirty="0"/>
            </a:br>
            <a:r>
              <a:rPr kumimoji="1" lang="ja-JP" altLang="en-US" sz="1400" dirty="0"/>
              <a:t>     クリックします。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対象の</a:t>
            </a:r>
            <a:r>
              <a:rPr kumimoji="1" lang="ja-JP" altLang="en-US" sz="1400">
                <a:sym typeface="Wingdings" panose="05000000000000000000" pitchFamily="2" charset="2"/>
              </a:rPr>
              <a:t>箇所がまとめて選択</a:t>
            </a:r>
            <a:r>
              <a:rPr kumimoji="1" lang="ja-JP" altLang="en-US" sz="1400" dirty="0">
                <a:sym typeface="Wingdings" panose="05000000000000000000" pitchFamily="2" charset="2"/>
              </a:rPr>
              <a:t>されます。</a:t>
            </a:r>
            <a:endParaRPr kumimoji="1" lang="ja-JP" altLang="en-US" sz="1400" dirty="0"/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6725B57A-C863-40BC-A760-9A51487A4455}"/>
              </a:ext>
            </a:extLst>
          </p:cNvPr>
          <p:cNvSpPr/>
          <p:nvPr/>
        </p:nvSpPr>
        <p:spPr>
          <a:xfrm>
            <a:off x="8604448" y="397129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243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AF00B35C-1592-4B10-AF70-D40BDAABF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285" y="3216706"/>
            <a:ext cx="4243864" cy="19435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2F67D1A-7A4D-4E74-82A4-AC3CDC727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58" y="2399483"/>
            <a:ext cx="3757613" cy="369093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食品名称②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推奨データセットのフォーマットシートに、項目を転記します。</a:t>
            </a:r>
            <a:endParaRPr kumimoji="1" lang="ja-JP" altLang="en-US" dirty="0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4141936" y="397129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20">
            <a:extLst>
              <a:ext uri="{FF2B5EF4-FFF2-40B4-BE49-F238E27FC236}">
                <a16:creationId xmlns:a16="http://schemas.microsoft.com/office/drawing/2014/main" id="{4040CC72-A934-426A-8549-77D7F29BE6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308970"/>
            <a:ext cx="8728074" cy="576063"/>
          </a:xfrm>
        </p:spPr>
        <p:txBody>
          <a:bodyPr>
            <a:normAutofit/>
          </a:bodyPr>
          <a:lstStyle/>
          <a:p>
            <a:r>
              <a:rPr lang="ja-JP" altLang="en-US" dirty="0"/>
              <a:t>まず、最も細かい項目（前頁の例では「食品名称」）を転記し、続いて「料理名称」を転記しましょう。</a:t>
            </a:r>
            <a:br>
              <a:rPr lang="ja-JP" altLang="en-US" dirty="0"/>
            </a:br>
            <a:r>
              <a:rPr lang="en-US" altLang="ja-JP" dirty="0"/>
              <a:t>※ </a:t>
            </a:r>
            <a:r>
              <a:rPr lang="ja-JP" altLang="en-US" dirty="0"/>
              <a:t>食品単位での献立を公開していない場合は、料理単位で転記しましょう。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FE78DBE-862D-4603-99BC-C340F85B5D88}"/>
              </a:ext>
            </a:extLst>
          </p:cNvPr>
          <p:cNvSpPr/>
          <p:nvPr/>
        </p:nvSpPr>
        <p:spPr>
          <a:xfrm>
            <a:off x="511055" y="4130117"/>
            <a:ext cx="1039449" cy="18346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84D6C3F-BDB5-42FC-959B-C2B40901B50D}"/>
              </a:ext>
            </a:extLst>
          </p:cNvPr>
          <p:cNvSpPr txBox="1"/>
          <p:nvPr/>
        </p:nvSpPr>
        <p:spPr>
          <a:xfrm>
            <a:off x="368481" y="2106140"/>
            <a:ext cx="3874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 </a:t>
            </a:r>
            <a:r>
              <a:rPr kumimoji="1" lang="ja-JP" altLang="en-US" sz="1400" dirty="0"/>
              <a:t>選択箇所で右クリックし、「コピー」を選択します。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9242EAA-EDCA-472E-B3A5-D67714F85B92}"/>
              </a:ext>
            </a:extLst>
          </p:cNvPr>
          <p:cNvSpPr txBox="1"/>
          <p:nvPr/>
        </p:nvSpPr>
        <p:spPr>
          <a:xfrm>
            <a:off x="4572000" y="1987519"/>
            <a:ext cx="3886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推奨データセットの対象箇所で右クリックし</a:t>
            </a:r>
          </a:p>
          <a:p>
            <a:r>
              <a:rPr kumimoji="1" lang="ja-JP" altLang="en-US" sz="1400" dirty="0"/>
              <a:t>     貼り付けオプションの中にある「値」を選択します。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A01946E-18FA-4434-B3A4-A042F8C80633}"/>
              </a:ext>
            </a:extLst>
          </p:cNvPr>
          <p:cNvSpPr/>
          <p:nvPr/>
        </p:nvSpPr>
        <p:spPr>
          <a:xfrm>
            <a:off x="7745413" y="4108165"/>
            <a:ext cx="159428" cy="1421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9639900C-A433-4BDA-A043-BA4B2737F621}"/>
              </a:ext>
            </a:extLst>
          </p:cNvPr>
          <p:cNvSpPr/>
          <p:nvPr/>
        </p:nvSpPr>
        <p:spPr>
          <a:xfrm>
            <a:off x="8604448" y="397129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92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食品名称③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推奨データセットのフォーマットシートに、項目を転記します。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6F870A-ECBA-4947-BBEA-6ED8ABD4A142}"/>
              </a:ext>
            </a:extLst>
          </p:cNvPr>
          <p:cNvSpPr txBox="1"/>
          <p:nvPr/>
        </p:nvSpPr>
        <p:spPr>
          <a:xfrm>
            <a:off x="369600" y="2298202"/>
            <a:ext cx="1649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(5) </a:t>
            </a:r>
            <a:r>
              <a:rPr kumimoji="1" lang="ja-JP" altLang="en-US" sz="1400" dirty="0"/>
              <a:t>転記完了です。</a:t>
            </a:r>
            <a:endParaRPr kumimoji="1" lang="ja-JP" altLang="en-US" sz="1200" dirty="0"/>
          </a:p>
        </p:txBody>
      </p:sp>
      <p:sp>
        <p:nvSpPr>
          <p:cNvPr id="15" name="テキスト プレースホルダー 20">
            <a:extLst>
              <a:ext uri="{FF2B5EF4-FFF2-40B4-BE49-F238E27FC236}">
                <a16:creationId xmlns:a16="http://schemas.microsoft.com/office/drawing/2014/main" id="{EC668770-3E55-4683-8EB7-1166AA5484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308970"/>
            <a:ext cx="8728074" cy="576063"/>
          </a:xfrm>
        </p:spPr>
        <p:txBody>
          <a:bodyPr>
            <a:normAutofit/>
          </a:bodyPr>
          <a:lstStyle/>
          <a:p>
            <a:r>
              <a:rPr lang="ja-JP" altLang="en-US" dirty="0"/>
              <a:t>まず、最も細かい項目（前頁の例では「食品名称」）を転記し、その先頭に「料理名称」を転記しましょう。</a:t>
            </a:r>
            <a:br>
              <a:rPr lang="ja-JP" altLang="en-US" dirty="0"/>
            </a:br>
            <a:r>
              <a:rPr lang="en-US" altLang="ja-JP" dirty="0"/>
              <a:t>※ </a:t>
            </a:r>
            <a:r>
              <a:rPr lang="ja-JP" altLang="en-US" dirty="0"/>
              <a:t>食品単位での献立を公開していない場合は、料理単位で転記しましょう。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1EC399A-98F3-4EBA-840B-028C634BA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5" y="2605979"/>
            <a:ext cx="6062663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5708A4A-FBCA-4499-9BF8-4A097291B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246" y="2812442"/>
            <a:ext cx="4001357" cy="1841945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料理名称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E1E67C9C-ED7E-48AF-BE85-E6266840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7"/>
            <a:ext cx="8728075" cy="961200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推奨データセットのフォーマットシートに、料理名称を転記します。</a:t>
            </a:r>
          </a:p>
          <a:p>
            <a:r>
              <a:rPr kumimoji="1" lang="ja-JP" altLang="en-US" dirty="0"/>
              <a:t>食品情報を転記している場合、複数の食品が</a:t>
            </a:r>
            <a:r>
              <a:rPr kumimoji="1" lang="en-US" altLang="ja-JP" dirty="0"/>
              <a:t>1</a:t>
            </a:r>
            <a:r>
              <a:rPr kumimoji="1" lang="ja-JP" altLang="en-US" dirty="0"/>
              <a:t>つの料理に結びつきますので、料理名称のコピーが必要になります。</a:t>
            </a:r>
            <a:endParaRPr kumimoji="1" lang="en-US" altLang="ja-JP" dirty="0"/>
          </a:p>
        </p:txBody>
      </p:sp>
      <p:sp>
        <p:nvSpPr>
          <p:cNvPr id="22" name="テキスト プレースホルダー 20">
            <a:extLst>
              <a:ext uri="{FF2B5EF4-FFF2-40B4-BE49-F238E27FC236}">
                <a16:creationId xmlns:a16="http://schemas.microsoft.com/office/drawing/2014/main" id="{8B7209F8-8728-462A-9E10-46E32EF002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食品名称を含まない場合は、前述「</a:t>
            </a:r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食品名称」と同じ手段で、元データから転記してください。</a:t>
            </a:r>
            <a:br>
              <a:rPr lang="ja-JP" altLang="en-US" dirty="0"/>
            </a:br>
            <a:r>
              <a:rPr lang="ja-JP" altLang="en-US" dirty="0"/>
              <a:t>「料理</a:t>
            </a:r>
            <a:r>
              <a:rPr lang="en-US" altLang="ja-JP" dirty="0"/>
              <a:t>ID</a:t>
            </a:r>
            <a:r>
              <a:rPr lang="ja-JP" altLang="en-US" dirty="0"/>
              <a:t>」等他の項目についても同じです。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284FB3D-501F-41E1-A3F2-6037829652CE}"/>
              </a:ext>
            </a:extLst>
          </p:cNvPr>
          <p:cNvCxnSpPr>
            <a:cxnSpLocks/>
            <a:stCxn id="5" idx="2"/>
            <a:endCxn id="15" idx="0"/>
          </p:cNvCxnSpPr>
          <p:nvPr/>
        </p:nvCxnSpPr>
        <p:spPr>
          <a:xfrm flipH="1">
            <a:off x="3217924" y="4654387"/>
            <a:ext cx="1" cy="3217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3ACF80B-2F4E-480F-99DF-D9E037ABB14A}"/>
              </a:ext>
            </a:extLst>
          </p:cNvPr>
          <p:cNvSpPr txBox="1"/>
          <p:nvPr/>
        </p:nvSpPr>
        <p:spPr>
          <a:xfrm>
            <a:off x="342476" y="2312022"/>
            <a:ext cx="5968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料理名称を転記したセルを選択し、枠の右下をつかんで一番下まで引っ張ります。</a:t>
            </a:r>
            <a:r>
              <a:rPr kumimoji="1" lang="en-US" altLang="ja-JP" sz="1400" dirty="0"/>
              <a:t> </a:t>
            </a:r>
            <a:br>
              <a:rPr kumimoji="1" lang="ja-JP" altLang="en-US" sz="1400" dirty="0"/>
            </a:b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すべての行に料理名称がコピーされます</a:t>
            </a:r>
            <a:endParaRPr kumimoji="1" lang="ja-JP" altLang="en-US" sz="1400" dirty="0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9A0FC2CB-F443-44EF-8D34-A75A61908AEB}"/>
              </a:ext>
            </a:extLst>
          </p:cNvPr>
          <p:cNvSpPr/>
          <p:nvPr/>
        </p:nvSpPr>
        <p:spPr>
          <a:xfrm>
            <a:off x="2917427" y="3392076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37E7D181-CC09-41D4-B997-6FE1476B0891}"/>
              </a:ext>
            </a:extLst>
          </p:cNvPr>
          <p:cNvCxnSpPr>
            <a:cxnSpLocks/>
            <a:stCxn id="25" idx="4"/>
          </p:cNvCxnSpPr>
          <p:nvPr/>
        </p:nvCxnSpPr>
        <p:spPr>
          <a:xfrm>
            <a:off x="2973944" y="3511049"/>
            <a:ext cx="1" cy="45982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B79E81F4-730F-4AE7-BEDC-221929B4F8F6}"/>
              </a:ext>
            </a:extLst>
          </p:cNvPr>
          <p:cNvSpPr/>
          <p:nvPr/>
        </p:nvSpPr>
        <p:spPr>
          <a:xfrm>
            <a:off x="2361160" y="3335662"/>
            <a:ext cx="612784" cy="9538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91D81F9-B873-448A-969F-D86969898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245" y="4976093"/>
            <a:ext cx="4001357" cy="184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66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その他の項目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推奨データセットのフォーマットシートに、項目を転記します。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4"/>
            <a:ext cx="8756650" cy="7417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転記の方法は、</a:t>
            </a:r>
            <a:r>
              <a:rPr lang="en-US" altLang="ja-JP" dirty="0"/>
              <a:t>(1) </a:t>
            </a:r>
            <a:r>
              <a:rPr lang="ja-JP" altLang="en-US" dirty="0"/>
              <a:t>食品名称、</a:t>
            </a:r>
            <a:r>
              <a:rPr lang="en-US" altLang="ja-JP" dirty="0"/>
              <a:t>(2) </a:t>
            </a:r>
            <a:r>
              <a:rPr lang="ja-JP" altLang="en-US" dirty="0"/>
              <a:t>料理名称と同じです。</a:t>
            </a:r>
            <a:br>
              <a:rPr lang="ja-JP" altLang="en-US" dirty="0"/>
            </a:b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588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3.4 </a:t>
            </a:r>
            <a:r>
              <a:rPr lang="ja-JP" altLang="en-US" dirty="0"/>
              <a:t>推奨データセットに基づいたデータ作成後の作業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推奨データセットの作成が完了したら、そのデータを公開しましょう。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012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推奨データセットの作成が完了したら、そのデータをオープンデータとして</a:t>
            </a:r>
            <a:br>
              <a:rPr lang="ja-JP" altLang="en-US"/>
            </a:br>
            <a:r>
              <a:rPr lang="ja-JP" altLang="en-US"/>
              <a:t>所属の地方公共団体が管理する</a:t>
            </a:r>
            <a:r>
              <a:rPr lang="en-US" altLang="ja-JP"/>
              <a:t>web</a:t>
            </a:r>
            <a:r>
              <a:rPr lang="ja-JP" altLang="en-US"/>
              <a:t>ページまたはカタログサイトに公開しましょう。</a:t>
            </a:r>
            <a:br>
              <a:rPr lang="ja-JP" altLang="en-US"/>
            </a:br>
            <a:r>
              <a:rPr lang="en-US" altLang="ja-JP"/>
              <a:t>※ </a:t>
            </a:r>
            <a:r>
              <a:rPr lang="ja-JP" altLang="en-US"/>
              <a:t>公開の方法は基礎編にて説明しています。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公開が完了したら、以下の</a:t>
            </a:r>
            <a:r>
              <a:rPr lang="en-US" altLang="ja-JP"/>
              <a:t>URL</a:t>
            </a:r>
            <a:r>
              <a:rPr lang="ja-JP" altLang="en-US"/>
              <a:t>にあるフォームから、登録したことを報告しましょう。</a:t>
            </a:r>
            <a:br>
              <a:rPr lang="ja-JP" altLang="en-US"/>
            </a:br>
            <a:r>
              <a:rPr lang="ja-JP" altLang="en-US"/>
              <a:t>政府</a:t>
            </a:r>
            <a:r>
              <a:rPr lang="en-US" altLang="ja-JP"/>
              <a:t>CIO</a:t>
            </a:r>
            <a:r>
              <a:rPr lang="ja-JP" altLang="en-US"/>
              <a:t>ポータル内ページ	</a:t>
            </a:r>
            <a:r>
              <a:rPr lang="en-US" altLang="ja-JP">
                <a:hlinkClick r:id="rId3"/>
              </a:rPr>
              <a:t>https://cio.go.jp/policy-opendata#dataset</a:t>
            </a:r>
            <a:br>
              <a:rPr lang="en-US" altLang="ja-JP"/>
            </a:br>
            <a:r>
              <a:rPr lang="ja-JP" altLang="en-US"/>
              <a:t>直リンク</a:t>
            </a:r>
            <a:r>
              <a:rPr lang="en-US" altLang="ja-JP"/>
              <a:t>	 </a:t>
            </a:r>
            <a:r>
              <a:rPr lang="en-US" altLang="ja-JP">
                <a:hlinkClick r:id="rId4"/>
              </a:rPr>
              <a:t>https://www.kantei.go.jp/jp/forms/input_dataset_riyo_renraku.html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EBC1C1E-E923-452F-96D5-54A0E20F4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552" y="3140968"/>
            <a:ext cx="3511662" cy="31101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95B49E-6688-4BFE-A5DA-9229748B5F5E}"/>
              </a:ext>
            </a:extLst>
          </p:cNvPr>
          <p:cNvSpPr txBox="1"/>
          <p:nvPr/>
        </p:nvSpPr>
        <p:spPr>
          <a:xfrm>
            <a:off x="2028879" y="6217567"/>
            <a:ext cx="389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自治体による推奨データセット利用状況連絡フォーム</a:t>
            </a:r>
          </a:p>
        </p:txBody>
      </p:sp>
    </p:spTree>
    <p:extLst>
      <p:ext uri="{BB962C8B-B14F-4D97-AF65-F5344CB8AC3E}">
        <p14:creationId xmlns:p14="http://schemas.microsoft.com/office/powerpoint/2010/main" val="603190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E1212434-9410-4F57-AD7B-95258AA947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85166C38-3765-4481-A804-F3BEDF4671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</p:spTree>
    <p:extLst>
      <p:ext uri="{BB962C8B-B14F-4D97-AF65-F5344CB8AC3E}">
        <p14:creationId xmlns:p14="http://schemas.microsoft.com/office/powerpoint/2010/main" val="334437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4.1 </a:t>
            </a:r>
            <a:r>
              <a:rPr lang="ja-JP" altLang="en-US" dirty="0"/>
              <a:t>推奨データセットに基づくデータのメンテナンス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学校給食献立情報に変更があれば、推奨データに基づくデータも更新しましょう。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2170097"/>
          </a:xfrm>
        </p:spPr>
        <p:txBody>
          <a:bodyPr/>
          <a:lstStyle/>
          <a:p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データの追加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データの修正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データの削除</a:t>
            </a:r>
          </a:p>
          <a:p>
            <a:r>
              <a:rPr lang="ja-JP" altLang="en-US" dirty="0"/>
              <a:t>の方法を、このあと説明します。</a:t>
            </a:r>
          </a:p>
        </p:txBody>
      </p:sp>
    </p:spTree>
    <p:extLst>
      <p:ext uri="{BB962C8B-B14F-4D97-AF65-F5344CB8AC3E}">
        <p14:creationId xmlns:p14="http://schemas.microsoft.com/office/powerpoint/2010/main" val="45815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>
            <a:extLst>
              <a:ext uri="{FF2B5EF4-FFF2-40B4-BE49-F238E27FC236}">
                <a16:creationId xmlns:a16="http://schemas.microsoft.com/office/drawing/2014/main" id="{86494C61-6226-466F-B9E4-945525D17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45" y="5091463"/>
            <a:ext cx="3637598" cy="167449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7AEF65C9-D865-4A51-A1D5-AE9BF79BA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06" y="3037789"/>
            <a:ext cx="3637598" cy="167449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52CBBC9-EE10-4669-AAC0-C69EF242A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130" y="3705046"/>
            <a:ext cx="2904529" cy="284517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4.2 </a:t>
            </a:r>
            <a:r>
              <a:rPr lang="ja-JP" altLang="en-US" dirty="0"/>
              <a:t>データの追加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データを追加するときは、推奨データセットに基づくデータの末尾に転記しましょう。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推奨データセットに基づくデータの末尾に転記します（背景が灰色になっていてもかまいません）。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転記が完了すると、その部分の背景が白くなります。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9F0F9D-6269-4040-970B-D8AA667F0EF1}"/>
              </a:ext>
            </a:extLst>
          </p:cNvPr>
          <p:cNvSpPr txBox="1"/>
          <p:nvPr/>
        </p:nvSpPr>
        <p:spPr>
          <a:xfrm>
            <a:off x="1699752" y="2774060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追加前のデータ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0AFA9C-FC81-42ED-8169-C51B9BCD9F1A}"/>
              </a:ext>
            </a:extLst>
          </p:cNvPr>
          <p:cNvSpPr txBox="1"/>
          <p:nvPr/>
        </p:nvSpPr>
        <p:spPr>
          <a:xfrm>
            <a:off x="6307666" y="3392391"/>
            <a:ext cx="1247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追加するデータ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8E6906-463F-479E-A130-D4B2C1BE86CB}"/>
              </a:ext>
            </a:extLst>
          </p:cNvPr>
          <p:cNvSpPr txBox="1"/>
          <p:nvPr/>
        </p:nvSpPr>
        <p:spPr>
          <a:xfrm>
            <a:off x="2266681" y="4783686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追加後のデータ</a:t>
            </a:r>
          </a:p>
        </p:txBody>
      </p:sp>
      <p:sp>
        <p:nvSpPr>
          <p:cNvPr id="19" name="矢印: 折線 18">
            <a:extLst>
              <a:ext uri="{FF2B5EF4-FFF2-40B4-BE49-F238E27FC236}">
                <a16:creationId xmlns:a16="http://schemas.microsoft.com/office/drawing/2014/main" id="{457BBB0D-A612-4AB7-9329-2CC7AA2AE56F}"/>
              </a:ext>
            </a:extLst>
          </p:cNvPr>
          <p:cNvSpPr/>
          <p:nvPr/>
        </p:nvSpPr>
        <p:spPr>
          <a:xfrm rot="10800000" flipH="1">
            <a:off x="382043" y="4817733"/>
            <a:ext cx="619987" cy="773441"/>
          </a:xfrm>
          <a:prstGeom prst="bentArrow">
            <a:avLst>
              <a:gd name="adj1" fmla="val 33180"/>
              <a:gd name="adj2" fmla="val 25000"/>
              <a:gd name="adj3" fmla="val 31544"/>
              <a:gd name="adj4" fmla="val 40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16002F-CC9C-4735-8BA7-911D3632B7B7}"/>
              </a:ext>
            </a:extLst>
          </p:cNvPr>
          <p:cNvSpPr txBox="1"/>
          <p:nvPr/>
        </p:nvSpPr>
        <p:spPr>
          <a:xfrm>
            <a:off x="4466493" y="4518039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末尾に転記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18FE8F0-D2E4-4076-9327-63D60ECF5F6D}"/>
              </a:ext>
            </a:extLst>
          </p:cNvPr>
          <p:cNvSpPr/>
          <p:nvPr/>
        </p:nvSpPr>
        <p:spPr>
          <a:xfrm>
            <a:off x="5537466" y="4712284"/>
            <a:ext cx="376951" cy="64765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D1A4BF0-40A6-43CE-B916-FDFEB2B02D7A}"/>
              </a:ext>
            </a:extLst>
          </p:cNvPr>
          <p:cNvSpPr/>
          <p:nvPr/>
        </p:nvSpPr>
        <p:spPr>
          <a:xfrm>
            <a:off x="1155039" y="6138153"/>
            <a:ext cx="3523964" cy="41207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0711760-DEAF-4999-B377-E8AC274112A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3204051" y="4518039"/>
            <a:ext cx="2333415" cy="51807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59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8AC601A-A62B-47E6-B1B4-15896D906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43" y="2873581"/>
            <a:ext cx="8271690" cy="3795779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  <a:br>
              <a:rPr lang="ja-JP" altLang="en-US" dirty="0"/>
            </a:br>
            <a:r>
              <a:rPr lang="en-US" altLang="ja-JP" sz="1300" dirty="0"/>
              <a:t>- </a:t>
            </a:r>
            <a:r>
              <a:rPr lang="ja-JP" altLang="en-US" sz="1300" dirty="0"/>
              <a:t>画面のサイズによっては「検索と選択」の文字が表示されません。その場合は虫眼鏡アイコンを選択してください。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表示されたウィンドウの入力欄に、修正対象のオープンデータの名称を入力します。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B937F47-4BD5-46CC-B1AE-24F9C6698E74}"/>
              </a:ext>
            </a:extLst>
          </p:cNvPr>
          <p:cNvSpPr/>
          <p:nvPr/>
        </p:nvSpPr>
        <p:spPr>
          <a:xfrm>
            <a:off x="952540" y="3131833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26A761E-AA75-4149-9325-A2008F4262F2}"/>
              </a:ext>
            </a:extLst>
          </p:cNvPr>
          <p:cNvSpPr/>
          <p:nvPr/>
        </p:nvSpPr>
        <p:spPr>
          <a:xfrm>
            <a:off x="7424932" y="3300012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FBEC13-0A71-4186-B917-E0DB68BB6FC5}"/>
              </a:ext>
            </a:extLst>
          </p:cNvPr>
          <p:cNvSpPr/>
          <p:nvPr/>
        </p:nvSpPr>
        <p:spPr>
          <a:xfrm>
            <a:off x="7424932" y="3810567"/>
            <a:ext cx="1297201" cy="1525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521E44-80D7-4EDA-B7D1-A3FF3371DD71}"/>
              </a:ext>
            </a:extLst>
          </p:cNvPr>
          <p:cNvSpPr txBox="1"/>
          <p:nvPr/>
        </p:nvSpPr>
        <p:spPr>
          <a:xfrm>
            <a:off x="3097592" y="5359018"/>
            <a:ext cx="7521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もやしのうま煮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D04BAF4-1557-457C-A2A2-B17FD196ACE0}"/>
              </a:ext>
            </a:extLst>
          </p:cNvPr>
          <p:cNvSpPr/>
          <p:nvPr/>
        </p:nvSpPr>
        <p:spPr>
          <a:xfrm>
            <a:off x="4183254" y="6035071"/>
            <a:ext cx="544865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53236E-30E5-4BB5-9D77-10374ECBF7B1}"/>
              </a:ext>
            </a:extLst>
          </p:cNvPr>
          <p:cNvSpPr txBox="1"/>
          <p:nvPr/>
        </p:nvSpPr>
        <p:spPr>
          <a:xfrm>
            <a:off x="1119933" y="3138225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081B61A-215C-4D44-A5B6-7217B21BF88E}"/>
              </a:ext>
            </a:extLst>
          </p:cNvPr>
          <p:cNvSpPr txBox="1"/>
          <p:nvPr/>
        </p:nvSpPr>
        <p:spPr>
          <a:xfrm>
            <a:off x="7097246" y="3043863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736543B-E34A-4791-8C96-2E7F9C8353E8}"/>
              </a:ext>
            </a:extLst>
          </p:cNvPr>
          <p:cNvSpPr txBox="1"/>
          <p:nvPr/>
        </p:nvSpPr>
        <p:spPr>
          <a:xfrm>
            <a:off x="8408734" y="355665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1BF932-FB3A-4472-9A87-B33FD9258031}"/>
              </a:ext>
            </a:extLst>
          </p:cNvPr>
          <p:cNvSpPr txBox="1"/>
          <p:nvPr/>
        </p:nvSpPr>
        <p:spPr>
          <a:xfrm>
            <a:off x="3047618" y="521148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84685F-22E1-475E-9445-4BD325A8A101}"/>
              </a:ext>
            </a:extLst>
          </p:cNvPr>
          <p:cNvSpPr txBox="1"/>
          <p:nvPr/>
        </p:nvSpPr>
        <p:spPr>
          <a:xfrm>
            <a:off x="3910911" y="5883566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4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C40E600-8627-43B4-95D9-B326645426C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656721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75A3F5F-50E8-48B7-9E13-BFFE5DF5F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85" y="2832273"/>
            <a:ext cx="8238805" cy="3780689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該当する項目の行が表示されたら、その行を更新するデータで転記しましょう。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F5DCDCE-B569-408F-8E06-3A38AB03CB97}"/>
              </a:ext>
            </a:extLst>
          </p:cNvPr>
          <p:cNvSpPr/>
          <p:nvPr/>
        </p:nvSpPr>
        <p:spPr>
          <a:xfrm>
            <a:off x="574454" y="4986262"/>
            <a:ext cx="7937248" cy="16293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549B2E-2E95-455E-B1A4-1EE7E9DBC84E}"/>
              </a:ext>
            </a:extLst>
          </p:cNvPr>
          <p:cNvSpPr txBox="1"/>
          <p:nvPr/>
        </p:nvSpPr>
        <p:spPr>
          <a:xfrm>
            <a:off x="574454" y="4732346"/>
            <a:ext cx="398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8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表示されたウィンドウの入力欄に、修正対象のオープンデータの名称を入力します。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6DB1988C-CB20-484B-A9C1-60130D3D8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43" y="2873581"/>
            <a:ext cx="8271690" cy="3795779"/>
          </a:xfrm>
          <a:prstGeom prst="rect">
            <a:avLst/>
          </a:prstGeom>
        </p:spPr>
      </p:pic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4F4B15A0-AE9D-4E5F-9FC4-DCD5B36B1854}"/>
              </a:ext>
            </a:extLst>
          </p:cNvPr>
          <p:cNvSpPr/>
          <p:nvPr/>
        </p:nvSpPr>
        <p:spPr>
          <a:xfrm>
            <a:off x="952540" y="3131833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B17931C2-3C9A-4F7D-874C-22325672C30E}"/>
              </a:ext>
            </a:extLst>
          </p:cNvPr>
          <p:cNvSpPr/>
          <p:nvPr/>
        </p:nvSpPr>
        <p:spPr>
          <a:xfrm>
            <a:off x="7424932" y="3300012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0E68B449-81FA-4B2C-8389-64910E7FEF9D}"/>
              </a:ext>
            </a:extLst>
          </p:cNvPr>
          <p:cNvSpPr/>
          <p:nvPr/>
        </p:nvSpPr>
        <p:spPr>
          <a:xfrm>
            <a:off x="7424932" y="3810567"/>
            <a:ext cx="1297201" cy="1525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8666901-8A31-478A-AF1B-3605FAFAD2A6}"/>
              </a:ext>
            </a:extLst>
          </p:cNvPr>
          <p:cNvSpPr txBox="1"/>
          <p:nvPr/>
        </p:nvSpPr>
        <p:spPr>
          <a:xfrm>
            <a:off x="3097592" y="5359018"/>
            <a:ext cx="7521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もやしのうま煮</a:t>
            </a: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8186C202-6DD3-48AC-96AA-E39D62B94899}"/>
              </a:ext>
            </a:extLst>
          </p:cNvPr>
          <p:cNvSpPr/>
          <p:nvPr/>
        </p:nvSpPr>
        <p:spPr>
          <a:xfrm>
            <a:off x="4183254" y="6035071"/>
            <a:ext cx="544865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14782D4-3342-49FB-852F-F7DF023D2B93}"/>
              </a:ext>
            </a:extLst>
          </p:cNvPr>
          <p:cNvSpPr txBox="1"/>
          <p:nvPr/>
        </p:nvSpPr>
        <p:spPr>
          <a:xfrm>
            <a:off x="1119933" y="3138225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8C8D538-34CD-4A87-9DCD-1C09C7A55B4E}"/>
              </a:ext>
            </a:extLst>
          </p:cNvPr>
          <p:cNvSpPr txBox="1"/>
          <p:nvPr/>
        </p:nvSpPr>
        <p:spPr>
          <a:xfrm>
            <a:off x="7097246" y="3043863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CBE2BDC-DBE3-4F3B-AC7E-08279C9DFA1F}"/>
              </a:ext>
            </a:extLst>
          </p:cNvPr>
          <p:cNvSpPr txBox="1"/>
          <p:nvPr/>
        </p:nvSpPr>
        <p:spPr>
          <a:xfrm>
            <a:off x="8408734" y="355665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41A6BF0-8956-4B17-A513-E9BB0BA83368}"/>
              </a:ext>
            </a:extLst>
          </p:cNvPr>
          <p:cNvSpPr txBox="1"/>
          <p:nvPr/>
        </p:nvSpPr>
        <p:spPr>
          <a:xfrm>
            <a:off x="3047618" y="521148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DACA35C-3CB2-4DB7-9F3B-D5CD20B6A79C}"/>
              </a:ext>
            </a:extLst>
          </p:cNvPr>
          <p:cNvSpPr txBox="1"/>
          <p:nvPr/>
        </p:nvSpPr>
        <p:spPr>
          <a:xfrm>
            <a:off x="3910911" y="5883566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3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59F30D0-C3CC-4752-BDDE-72EAFCEDB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77" y="2629836"/>
            <a:ext cx="8245221" cy="3808476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889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該当する項目の行が表示されたら、その行の左端の行番号を選択すると、行全体を選択できます。</a:t>
            </a:r>
            <a:br>
              <a:rPr lang="ja-JP" altLang="en-US" dirty="0"/>
            </a:br>
            <a:r>
              <a:rPr lang="ja-JP" altLang="en-US" dirty="0"/>
              <a:t>その状態で右クリックし、「削除」を選択すると、その行を削除できます。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A44917F-E0FD-4C0C-B4DE-9962AB391DC3}"/>
              </a:ext>
            </a:extLst>
          </p:cNvPr>
          <p:cNvSpPr/>
          <p:nvPr/>
        </p:nvSpPr>
        <p:spPr>
          <a:xfrm>
            <a:off x="435042" y="4796721"/>
            <a:ext cx="257175" cy="2117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C3BC76-5721-4856-9C5E-C4C0829FD2DD}"/>
              </a:ext>
            </a:extLst>
          </p:cNvPr>
          <p:cNvSpPr txBox="1"/>
          <p:nvPr/>
        </p:nvSpPr>
        <p:spPr>
          <a:xfrm>
            <a:off x="115073" y="462764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CA2D673-A33A-442E-A5F5-449B86F88CE4}"/>
              </a:ext>
            </a:extLst>
          </p:cNvPr>
          <p:cNvSpPr/>
          <p:nvPr/>
        </p:nvSpPr>
        <p:spPr>
          <a:xfrm>
            <a:off x="529065" y="6090508"/>
            <a:ext cx="1362525" cy="14590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95E375-06C4-4FB3-998E-19B8A5875BDA}"/>
              </a:ext>
            </a:extLst>
          </p:cNvPr>
          <p:cNvSpPr txBox="1"/>
          <p:nvPr/>
        </p:nvSpPr>
        <p:spPr>
          <a:xfrm>
            <a:off x="529065" y="583659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(7)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0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/>
          <a:p>
            <a:r>
              <a:rPr kumimoji="1" lang="en-US" altLang="ja-JP"/>
              <a:t>36</a:t>
            </a:r>
            <a:endParaRPr kumimoji="1" lang="ja-JP" altLang="en-US"/>
          </a:p>
        </p:txBody>
      </p:sp>
      <p:sp>
        <p:nvSpPr>
          <p:cNvPr id="6" name="正方形/長方形 11"/>
          <p:cNvSpPr>
            <a:spLocks noChangeArrowheads="1"/>
          </p:cNvSpPr>
          <p:nvPr/>
        </p:nvSpPr>
        <p:spPr bwMode="gray">
          <a:xfrm>
            <a:off x="251520" y="2771636"/>
            <a:ext cx="864000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3212976"/>
            <a:ext cx="5577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～推奨データセットに基づくデータ加工手順～</a:t>
            </a:r>
          </a:p>
          <a:p>
            <a:r>
              <a:rPr kumimoji="1" lang="ja-JP" altLang="en-US" sz="2000" dirty="0"/>
              <a:t>（応用編</a:t>
            </a:r>
            <a:r>
              <a:rPr kumimoji="1" lang="en-US" altLang="ja-JP" sz="2000" dirty="0"/>
              <a:t>A-2. </a:t>
            </a:r>
            <a:r>
              <a:rPr kumimoji="1" lang="ja-JP" altLang="en-US" sz="2000" dirty="0"/>
              <a:t>学校給食献立情報）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gray">
          <a:xfrm>
            <a:off x="561975" y="2153703"/>
            <a:ext cx="9957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3000">
                <a:solidFill>
                  <a:schemeClr val="tx1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2276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6767ED5-9AF9-431A-81F4-631DF92FBC9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368931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AC2BB-6A86-460C-B5CF-45D54B38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1.1 </a:t>
            </a:r>
            <a:r>
              <a:rPr kumimoji="1" lang="ja-JP" altLang="en-US"/>
              <a:t>推奨データセットとは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03C513-DAD5-45AA-9C91-2B3E47D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15B9A0-F252-405F-84E5-023DB863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3323ECD-9FB6-4ED3-9995-0C0258697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608658"/>
          </a:xfrm>
        </p:spPr>
        <p:txBody>
          <a:bodyPr>
            <a:normAutofit/>
          </a:bodyPr>
          <a:lstStyle/>
          <a:p>
            <a:r>
              <a:rPr lang="ja-JP" altLang="en-US">
                <a:latin typeface="+mn-ea"/>
              </a:rPr>
              <a:t>推奨データセットとは、内閣官房</a:t>
            </a:r>
            <a:r>
              <a:rPr lang="en-US" altLang="ja-JP">
                <a:latin typeface="+mn-ea"/>
              </a:rPr>
              <a:t>IT</a:t>
            </a:r>
            <a:r>
              <a:rPr lang="ja-JP" altLang="en-US">
                <a:latin typeface="+mn-ea"/>
              </a:rPr>
              <a:t>総合戦略室が提供している、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政府として公開を推奨するデータ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公開するデータの作成にあたり準拠すべきルールやフォーマット等</a:t>
            </a:r>
          </a:p>
          <a:p>
            <a:r>
              <a:rPr kumimoji="1" lang="ja-JP" altLang="en-US">
                <a:latin typeface="+mn-ea"/>
              </a:rPr>
              <a:t>を示した定義書です。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BB89B43-027D-459C-BBBC-CCC3CEE2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18" name="テキスト プレースホルダー 7">
            <a:extLst>
              <a:ext uri="{FF2B5EF4-FFF2-40B4-BE49-F238E27FC236}">
                <a16:creationId xmlns:a16="http://schemas.microsoft.com/office/drawing/2014/main" id="{A72B632E-1B04-4CDE-8235-155764A439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820EA7-0EB9-4641-BA8A-F3410023E1E8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2BB7D73-2303-4B4F-9DDD-1A8E9DB4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sp>
        <p:nvSpPr>
          <p:cNvPr id="23" name="テキスト ボックス 9">
            <a:extLst>
              <a:ext uri="{FF2B5EF4-FFF2-40B4-BE49-F238E27FC236}">
                <a16:creationId xmlns:a16="http://schemas.microsoft.com/office/drawing/2014/main" id="{8C909EC9-B686-48CF-8067-E67DCFC08A7C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E8542A-B32D-40AD-A6EE-379505C27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CBA2ABE-FDBC-4F0E-AA8E-A4F9220FE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605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1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1" y="231752"/>
            <a:ext cx="7560840" cy="424732"/>
          </a:xfrm>
        </p:spPr>
        <p:txBody>
          <a:bodyPr/>
          <a:lstStyle/>
          <a:p>
            <a:r>
              <a:rPr kumimoji="1" lang="en-US" altLang="ja-JP" dirty="0"/>
              <a:t>1.2 </a:t>
            </a:r>
            <a:r>
              <a:rPr kumimoji="1" lang="ja-JP" altLang="en-US" dirty="0"/>
              <a:t>推奨データセットの種類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FD9F3A-EE8D-4736-960F-D57C42D6F1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40"/>
            <a:ext cx="8728075" cy="76132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現在、基本編</a:t>
            </a:r>
            <a:r>
              <a:rPr kumimoji="1" lang="en-US" altLang="ja-JP" dirty="0"/>
              <a:t>14</a:t>
            </a:r>
            <a:r>
              <a:rPr kumimoji="1" lang="ja-JP" altLang="en-US" dirty="0"/>
              <a:t>種類、応用編</a:t>
            </a:r>
            <a:r>
              <a:rPr kumimoji="1" lang="en-US" altLang="ja-JP" dirty="0"/>
              <a:t>8</a:t>
            </a:r>
            <a:r>
              <a:rPr kumimoji="1" lang="ja-JP" altLang="en-US" dirty="0"/>
              <a:t>種類の計</a:t>
            </a:r>
            <a:r>
              <a:rPr kumimoji="1" lang="en-US" altLang="ja-JP" dirty="0"/>
              <a:t>22</a:t>
            </a:r>
            <a:r>
              <a:rPr kumimoji="1" lang="ja-JP" altLang="en-US" dirty="0"/>
              <a:t>種類の推奨データセットが公開されています。</a:t>
            </a:r>
          </a:p>
          <a:p>
            <a:r>
              <a:rPr kumimoji="1" lang="ja-JP" altLang="en-US" dirty="0"/>
              <a:t>さらに、データセットの追加が検討されており、随時公開される予定です。</a:t>
            </a: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36DC1B02-16C1-4A51-9F33-76CD5D49E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/>
          <a:lstStyle/>
          <a:p>
            <a:r>
              <a:rPr kumimoji="1" lang="en-US" altLang="ja-JP" dirty="0"/>
              <a:t>1. </a:t>
            </a:r>
            <a:r>
              <a:rPr kumimoji="1" lang="ja-JP" altLang="en-US" dirty="0"/>
              <a:t>はじめに</a:t>
            </a:r>
          </a:p>
        </p:txBody>
      </p:sp>
      <p:graphicFrame>
        <p:nvGraphicFramePr>
          <p:cNvPr id="2" name="表 7">
            <a:extLst>
              <a:ext uri="{FF2B5EF4-FFF2-40B4-BE49-F238E27FC236}">
                <a16:creationId xmlns:a16="http://schemas.microsoft.com/office/drawing/2014/main" id="{AE2F69CC-AB13-4B75-ABFD-83BE68139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813814"/>
              </p:ext>
            </p:extLst>
          </p:nvPr>
        </p:nvGraphicFramePr>
        <p:xfrm>
          <a:off x="668360" y="2677924"/>
          <a:ext cx="780728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640">
                  <a:extLst>
                    <a:ext uri="{9D8B030D-6E8A-4147-A177-3AD203B41FA5}">
                      <a16:colId xmlns:a16="http://schemas.microsoft.com/office/drawing/2014/main" val="2064693019"/>
                    </a:ext>
                  </a:extLst>
                </a:gridCol>
                <a:gridCol w="3903640">
                  <a:extLst>
                    <a:ext uri="{9D8B030D-6E8A-4147-A177-3AD203B41FA5}">
                      <a16:colId xmlns:a16="http://schemas.microsoft.com/office/drawing/2014/main" val="3603781296"/>
                    </a:ext>
                  </a:extLst>
                </a:gridCol>
              </a:tblGrid>
              <a:tr h="2599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基本編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応用編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39473"/>
                  </a:ext>
                </a:extLst>
              </a:tr>
              <a:tr h="2917771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 1. AED</a:t>
                      </a:r>
                      <a:r>
                        <a:rPr kumimoji="1" lang="ja-JP" altLang="en-US" sz="1600" dirty="0"/>
                        <a:t>設置箇所一覧</a:t>
                      </a:r>
                    </a:p>
                    <a:p>
                      <a:r>
                        <a:rPr kumimoji="1" lang="en-US" altLang="ja-JP" sz="1600" dirty="0"/>
                        <a:t> 2. </a:t>
                      </a:r>
                      <a:r>
                        <a:rPr kumimoji="1" lang="ja-JP" altLang="en-US" sz="1600" dirty="0"/>
                        <a:t>介護サービス事業所一覧</a:t>
                      </a:r>
                    </a:p>
                    <a:p>
                      <a:r>
                        <a:rPr kumimoji="1" lang="en-US" altLang="ja-JP" sz="1600" dirty="0"/>
                        <a:t> 3. </a:t>
                      </a:r>
                      <a:r>
                        <a:rPr kumimoji="1" lang="ja-JP" altLang="en-US" sz="1600" dirty="0"/>
                        <a:t>医療機関一覧</a:t>
                      </a:r>
                    </a:p>
                    <a:p>
                      <a:r>
                        <a:rPr kumimoji="1" lang="en-US" altLang="ja-JP" sz="1600" dirty="0"/>
                        <a:t> 4. </a:t>
                      </a:r>
                      <a:r>
                        <a:rPr kumimoji="1" lang="ja-JP" altLang="en-US" sz="1600" dirty="0"/>
                        <a:t>文化財一覧</a:t>
                      </a:r>
                    </a:p>
                    <a:p>
                      <a:r>
                        <a:rPr kumimoji="1" lang="en-US" altLang="ja-JP" sz="1600" dirty="0"/>
                        <a:t> 5. </a:t>
                      </a:r>
                      <a:r>
                        <a:rPr kumimoji="1" lang="ja-JP" altLang="en-US" sz="1600" dirty="0"/>
                        <a:t>観光施設一覧</a:t>
                      </a:r>
                    </a:p>
                    <a:p>
                      <a:r>
                        <a:rPr kumimoji="1" lang="en-US" altLang="ja-JP" sz="1600" dirty="0"/>
                        <a:t> 6. </a:t>
                      </a:r>
                      <a:r>
                        <a:rPr kumimoji="1" lang="ja-JP" altLang="en-US" sz="1600" dirty="0"/>
                        <a:t>イベント一覧</a:t>
                      </a:r>
                    </a:p>
                    <a:p>
                      <a:r>
                        <a:rPr kumimoji="1" lang="en-US" altLang="ja-JP" sz="1600" dirty="0"/>
                        <a:t> 7. </a:t>
                      </a:r>
                      <a:r>
                        <a:rPr kumimoji="1" lang="ja-JP" altLang="en-US" sz="1600" dirty="0"/>
                        <a:t>公衆無線</a:t>
                      </a:r>
                      <a:r>
                        <a:rPr kumimoji="1" lang="en-US" altLang="ja-JP" sz="1600" dirty="0"/>
                        <a:t>LAN</a:t>
                      </a:r>
                      <a:r>
                        <a:rPr kumimoji="1" lang="ja-JP" altLang="en-US" sz="1600" dirty="0"/>
                        <a:t>アクセスポイント一覧</a:t>
                      </a:r>
                    </a:p>
                    <a:p>
                      <a:r>
                        <a:rPr kumimoji="1" lang="en-US" altLang="ja-JP" sz="1600" dirty="0"/>
                        <a:t> 8. </a:t>
                      </a:r>
                      <a:r>
                        <a:rPr kumimoji="1" lang="ja-JP" altLang="en-US" sz="1600" dirty="0"/>
                        <a:t>公衆トイレ一覧</a:t>
                      </a:r>
                    </a:p>
                    <a:p>
                      <a:r>
                        <a:rPr kumimoji="1" lang="en-US" altLang="ja-JP" sz="1600" dirty="0"/>
                        <a:t> 9. </a:t>
                      </a:r>
                      <a:r>
                        <a:rPr kumimoji="1" lang="ja-JP" altLang="en-US" sz="1600" dirty="0"/>
                        <a:t>消防水利施設一覧</a:t>
                      </a:r>
                    </a:p>
                    <a:p>
                      <a:r>
                        <a:rPr kumimoji="1" lang="en-US" altLang="ja-JP" sz="1600" dirty="0"/>
                        <a:t>10. </a:t>
                      </a:r>
                      <a:r>
                        <a:rPr kumimoji="1" lang="ja-JP" altLang="en-US" sz="1600" dirty="0"/>
                        <a:t>指定緊急避難場所一覧</a:t>
                      </a:r>
                    </a:p>
                    <a:p>
                      <a:r>
                        <a:rPr kumimoji="1" lang="en-US" altLang="ja-JP" sz="1600" dirty="0"/>
                        <a:t>11. </a:t>
                      </a:r>
                      <a:r>
                        <a:rPr kumimoji="1" lang="ja-JP" altLang="en-US" sz="1600" dirty="0"/>
                        <a:t>地域・年齢別人口</a:t>
                      </a:r>
                    </a:p>
                    <a:p>
                      <a:r>
                        <a:rPr kumimoji="1" lang="en-US" altLang="ja-JP" sz="1600" dirty="0"/>
                        <a:t>12. </a:t>
                      </a:r>
                      <a:r>
                        <a:rPr kumimoji="1" lang="ja-JP" altLang="en-US" sz="1600" dirty="0"/>
                        <a:t>公共施設一覧</a:t>
                      </a:r>
                    </a:p>
                    <a:p>
                      <a:r>
                        <a:rPr kumimoji="1" lang="en-US" altLang="ja-JP" sz="1600" dirty="0"/>
                        <a:t>13. </a:t>
                      </a:r>
                      <a:r>
                        <a:rPr kumimoji="1" lang="ja-JP" altLang="en-US" sz="1600" dirty="0"/>
                        <a:t>子育て施設一覧</a:t>
                      </a:r>
                    </a:p>
                    <a:p>
                      <a:r>
                        <a:rPr kumimoji="1" lang="en-US" altLang="ja-JP" sz="1600" dirty="0"/>
                        <a:t>14. </a:t>
                      </a:r>
                      <a:r>
                        <a:rPr kumimoji="1" lang="ja-JP" altLang="en-US" sz="1600" dirty="0"/>
                        <a:t>オープンデータ一覧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A-1. </a:t>
                      </a:r>
                      <a:r>
                        <a:rPr kumimoji="1" lang="ja-JP" altLang="en-US" sz="1600" dirty="0"/>
                        <a:t>食品等営業許可・届出一覧</a:t>
                      </a:r>
                    </a:p>
                    <a:p>
                      <a:r>
                        <a:rPr kumimoji="1" lang="en-US" altLang="ja-JP" sz="1600" dirty="0"/>
                        <a:t>A-2.</a:t>
                      </a:r>
                      <a:r>
                        <a:rPr kumimoji="1" lang="ja-JP" altLang="en-US" sz="1600" dirty="0"/>
                        <a:t> 学校給食献立情報</a:t>
                      </a:r>
                    </a:p>
                    <a:p>
                      <a:r>
                        <a:rPr kumimoji="1" lang="en-US" altLang="ja-JP" sz="1600" dirty="0"/>
                        <a:t>A-3.</a:t>
                      </a:r>
                      <a:r>
                        <a:rPr kumimoji="1" lang="ja-JP" altLang="en-US" sz="1600" dirty="0"/>
                        <a:t> 小中学校通学区域情報</a:t>
                      </a:r>
                    </a:p>
                    <a:p>
                      <a:endParaRPr kumimoji="1" lang="ja-JP" altLang="en-US" sz="1600" dirty="0"/>
                    </a:p>
                    <a:p>
                      <a:r>
                        <a:rPr kumimoji="1" lang="en-US" altLang="ja-JP" sz="1600" dirty="0"/>
                        <a:t>B-1. </a:t>
                      </a:r>
                      <a:r>
                        <a:rPr kumimoji="1" lang="ja-JP" altLang="en-US" sz="1600" dirty="0"/>
                        <a:t>ポーリング柱状図等</a:t>
                      </a:r>
                    </a:p>
                    <a:p>
                      <a:r>
                        <a:rPr kumimoji="1" lang="en-US" altLang="ja-JP" sz="1600" dirty="0"/>
                        <a:t>B-2. </a:t>
                      </a:r>
                      <a:r>
                        <a:rPr kumimoji="1" lang="ja-JP" altLang="en-US" sz="1600" dirty="0"/>
                        <a:t>都市計画基本調査情報</a:t>
                      </a:r>
                    </a:p>
                    <a:p>
                      <a:r>
                        <a:rPr kumimoji="1" lang="en-US" altLang="ja-JP" sz="1600" dirty="0"/>
                        <a:t>B-3. </a:t>
                      </a:r>
                      <a:r>
                        <a:rPr kumimoji="1" lang="ja-JP" altLang="en-US" sz="1600" dirty="0"/>
                        <a:t>調達情報</a:t>
                      </a:r>
                    </a:p>
                    <a:p>
                      <a:r>
                        <a:rPr kumimoji="1" lang="en-US" altLang="ja-JP" sz="1600" dirty="0"/>
                        <a:t>B-4. </a:t>
                      </a:r>
                      <a:r>
                        <a:rPr kumimoji="1" lang="ja-JP" altLang="en-US" sz="1600" dirty="0"/>
                        <a:t>標準的なバス情報フォーマット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B-5.</a:t>
                      </a:r>
                      <a:r>
                        <a:rPr kumimoji="1" lang="ja-JP" altLang="en-US" sz="1600" dirty="0"/>
                        <a:t> </a:t>
                      </a:r>
                      <a:r>
                        <a:rPr kumimoji="1" lang="zh-TW" altLang="en-US" sz="1600" dirty="0"/>
                        <a:t>支援制度情報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2564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C94728-3D6B-41F5-BBAC-AE30146093D2}"/>
              </a:ext>
            </a:extLst>
          </p:cNvPr>
          <p:cNvSpPr txBox="1"/>
          <p:nvPr/>
        </p:nvSpPr>
        <p:spPr>
          <a:xfrm>
            <a:off x="1221694" y="6572423"/>
            <a:ext cx="763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出所</a:t>
            </a:r>
            <a:r>
              <a:rPr kumimoji="1" lang="en-US" altLang="ja-JP" sz="1400" dirty="0"/>
              <a:t>: </a:t>
            </a:r>
            <a:r>
              <a:rPr kumimoji="1" lang="ja-JP" altLang="en-US" sz="1400" dirty="0"/>
              <a:t>政府</a:t>
            </a:r>
            <a:r>
              <a:rPr kumimoji="1" lang="en-US" altLang="ja-JP" sz="1400" dirty="0"/>
              <a:t>CIO</a:t>
            </a:r>
            <a:r>
              <a:rPr kumimoji="1" lang="ja-JP" altLang="en-US" sz="1400" dirty="0"/>
              <a:t>ポータル「推奨データセット」より作成 </a:t>
            </a:r>
            <a:r>
              <a:rPr kumimoji="1" lang="en-US" altLang="ja-JP" sz="1400" dirty="0">
                <a:hlinkClick r:id="rId3"/>
              </a:rPr>
              <a:t>https://cio.go.jp/policy-opendata#dataset</a:t>
            </a:r>
            <a:endParaRPr kumimoji="1" lang="ja-JP" altLang="en-US" sz="1400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8E0224E2-887D-45BC-9D11-BBBEDC70F157}"/>
              </a:ext>
            </a:extLst>
          </p:cNvPr>
          <p:cNvSpPr txBox="1">
            <a:spLocks/>
          </p:cNvSpPr>
          <p:nvPr/>
        </p:nvSpPr>
        <p:spPr>
          <a:xfrm>
            <a:off x="207963" y="1645567"/>
            <a:ext cx="8728075" cy="878557"/>
          </a:xfrm>
          <a:prstGeom prst="rect">
            <a:avLst/>
          </a:prstGeom>
          <a:solidFill>
            <a:srgbClr val="DDD9C3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基本編</a:t>
            </a:r>
            <a:r>
              <a:rPr lang="en-US" altLang="ja-JP" dirty="0"/>
              <a:t>: </a:t>
            </a:r>
            <a:r>
              <a:rPr lang="ja-JP" altLang="en-US" dirty="0"/>
              <a:t>特にオープンデータに取り組み始める地方公共団体の参考となるようなデータ。</a:t>
            </a:r>
          </a:p>
          <a:p>
            <a:r>
              <a:rPr lang="ja-JP" altLang="en-US" dirty="0"/>
              <a:t>応用編</a:t>
            </a:r>
            <a:r>
              <a:rPr lang="en-US" altLang="ja-JP" dirty="0"/>
              <a:t>: </a:t>
            </a:r>
            <a:r>
              <a:rPr lang="ja-JP" altLang="en-US" dirty="0"/>
              <a:t>基本編以外のデータ。</a:t>
            </a:r>
            <a:br>
              <a:rPr lang="en-US" altLang="ja-JP" dirty="0"/>
            </a:br>
            <a:r>
              <a:rPr lang="en-US" altLang="ja-JP" dirty="0"/>
              <a:t>           A-xx</a:t>
            </a:r>
            <a:r>
              <a:rPr lang="ja-JP" altLang="en-US" dirty="0"/>
              <a:t>は内閣官房</a:t>
            </a:r>
            <a:r>
              <a:rPr lang="en-US" altLang="ja-JP" dirty="0"/>
              <a:t>IT</a:t>
            </a:r>
            <a:r>
              <a:rPr lang="ja-JP" altLang="en-US" dirty="0"/>
              <a:t>室が規定したフォーマット、</a:t>
            </a:r>
            <a:r>
              <a:rPr lang="en-US" altLang="ja-JP" dirty="0"/>
              <a:t>B-xx</a:t>
            </a:r>
            <a:r>
              <a:rPr lang="ja-JP" altLang="en-US" dirty="0"/>
              <a:t>は省庁が規定したフォーマット。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134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9305BD-5CB2-4E7F-8CED-15ADABDB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1.3 </a:t>
            </a:r>
            <a:r>
              <a:rPr kumimoji="1" lang="ja-JP" altLang="en-US"/>
              <a:t>推奨データセットを利用するメリット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434C9F-FD8C-4AF7-AADE-288B9D8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2F24BD-EDAD-4C76-B8DE-79EA2D061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11C795-FF4F-4349-BECE-9617F6D4C4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推奨データセットに基づいてデータを公開すると、以下のようなメリットがあります。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28F84E-D99A-4F0F-A9C3-C0D603746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486780"/>
            <a:ext cx="8728075" cy="488576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b="1" dirty="0"/>
              <a:t>公開するデータを選定する参考になる</a:t>
            </a:r>
            <a:br>
              <a:rPr lang="en-US" altLang="ja-JP" dirty="0"/>
            </a:br>
            <a:r>
              <a:rPr lang="ja-JP" altLang="en-US" dirty="0"/>
              <a:t>どのようなデータをオーブンデータとして公開すべきかわからない場合は、まず推奨データセットに挙げられている</a:t>
            </a:r>
            <a:r>
              <a:rPr lang="en-US" altLang="ja-JP"/>
              <a:t>22</a:t>
            </a:r>
            <a:r>
              <a:rPr lang="ja-JP" altLang="en-US"/>
              <a:t>項目</a:t>
            </a:r>
            <a:r>
              <a:rPr lang="ja-JP" altLang="en-US" dirty="0"/>
              <a:t>の中から</a:t>
            </a:r>
            <a:r>
              <a:rPr lang="en-US" altLang="ja-JP" dirty="0"/>
              <a:t>1</a:t>
            </a:r>
            <a:r>
              <a:rPr lang="ja-JP" altLang="en-US" dirty="0"/>
              <a:t>つを選択するのがよいです。</a:t>
            </a:r>
            <a:br>
              <a:rPr lang="ja-JP" altLang="en-US" dirty="0"/>
            </a:b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データを公開する際に必要な項目を選定する参考になる</a:t>
            </a:r>
            <a:br>
              <a:rPr lang="en-US" altLang="ja-JP" dirty="0"/>
            </a:br>
            <a:r>
              <a:rPr lang="ja-JP" altLang="en-US" dirty="0"/>
              <a:t>推奨データセットには、それぞれのデータに対するフォーマット例が付与されています。このため、選択したデータに関してそろえるべき、名称・位置情報等の項目は、このフォーマットを見ればわかり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原課に対して意義・必要性を説明しやすくなる</a:t>
            </a:r>
            <a:br>
              <a:rPr lang="en-US" altLang="ja-JP" dirty="0"/>
            </a:br>
            <a:r>
              <a:rPr lang="ja-JP" altLang="en-US" dirty="0"/>
              <a:t>選択したデータを管理する原課に対して、そのデータをオープンデータとして公開することを説明し、説得する際に、それが国が推奨しているデータであると説明することができます。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公開したデータが、アプリケーションから利用されやすくなる</a:t>
            </a:r>
            <a:br>
              <a:rPr lang="en-US" altLang="ja-JP" dirty="0"/>
            </a:br>
            <a:r>
              <a:rPr lang="ja-JP" altLang="en-US" dirty="0"/>
              <a:t>推奨データセットに基づいて公開されたデータは、地方公共団体によらず同じフォーマットになるため、アプリケーションが扱いやすくなります。このため、推奨データセットに基づいて公開されたデータは、アプリケーションから利用されやすくなります。</a:t>
            </a:r>
            <a:br>
              <a:rPr lang="ja-JP" altLang="en-US" dirty="0"/>
            </a:br>
            <a:r>
              <a:rPr lang="ja-JP" altLang="en-US" dirty="0"/>
              <a:t>実際に、以下のような事例があります。</a:t>
            </a:r>
          </a:p>
          <a:p>
            <a:pPr marL="1028700" lvl="1" indent="-342900"/>
            <a:r>
              <a:rPr kumimoji="1" lang="ja-JP" altLang="en-US" sz="1600" dirty="0"/>
              <a:t>公共施設情報やイベント情報</a:t>
            </a:r>
            <a:r>
              <a:rPr lang="ja-JP" altLang="en-US" sz="1600" dirty="0"/>
              <a:t>を推奨データセットに基づいて公開することにより、子供とお出かけ情報サイト「いこーよ」に取り込まれました。</a:t>
            </a:r>
          </a:p>
          <a:p>
            <a:pPr marL="1028700" lvl="1" indent="-342900"/>
            <a:r>
              <a:rPr lang="ja-JP" altLang="en-US" sz="1600" dirty="0"/>
              <a:t>バスの運行情報を標準的なバス情報フォーマットに基づいて公開することにより、乗り換え案内サイトで利用されるようになりました。</a:t>
            </a:r>
          </a:p>
        </p:txBody>
      </p:sp>
    </p:spTree>
    <p:extLst>
      <p:ext uri="{BB962C8B-B14F-4D97-AF65-F5344CB8AC3E}">
        <p14:creationId xmlns:p14="http://schemas.microsoft.com/office/powerpoint/2010/main" val="225790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 </a:t>
            </a:r>
            <a:r>
              <a:rPr lang="ja-JP" altLang="en-US" sz="2200"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3A9A5823-7AD5-4931-B86D-B0A3E5503B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20237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0C13BF6F-E612-4679-BED6-7FE04CC4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推奨データセットに関する情報の取得先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2FFAB4-E717-4EE8-B785-B29492700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7615AD2-FC25-4C83-85B0-2D6F1C1FE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672553"/>
          </a:xfrm>
        </p:spPr>
        <p:txBody>
          <a:bodyPr>
            <a:normAutofit/>
          </a:bodyPr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推奨データセットに関する情報は、政府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CIO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ポータルのオープンデータに関するページにあります。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849906-CC84-4863-913E-192E1939D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0" y="1888749"/>
            <a:ext cx="3725856" cy="45365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9E9149-4D20-4F67-88B2-7C4A00E35F28}"/>
              </a:ext>
            </a:extLst>
          </p:cNvPr>
          <p:cNvSpPr txBox="1"/>
          <p:nvPr/>
        </p:nvSpPr>
        <p:spPr>
          <a:xfrm>
            <a:off x="195879" y="1559330"/>
            <a:ext cx="443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>
                <a:hlinkClick r:id="rId4"/>
              </a:rPr>
              <a:t>https://cio.go.jp/policy-opendata#dataset</a:t>
            </a:r>
            <a:endParaRPr kumimoji="1" lang="ja-JP" altLang="en-US" sz="1600"/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8554295E-9422-425A-A196-4A21B5AE3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2766" y="1711993"/>
            <a:ext cx="4253272" cy="40932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ポータル・オープンデータページの「推奨データセット一覧」に、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データ項目定義書とデータフォーマット定義が掲載されています。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「データ項目定義書」に、推奨データセットに属するそれぞれのデータにおいて掲載すべき項目と、データの作成にあたり準拠すべきルールを規定しています。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「データフォーマット定義」は、前述の「データ項目定義書」に基づいたフォーマットです。このフォーマットにデータを転記すれば、公開できるデータになります。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22E2EE3-12ED-4643-B33E-1628E978D478}"/>
              </a:ext>
            </a:extLst>
          </p:cNvPr>
          <p:cNvSpPr/>
          <p:nvPr/>
        </p:nvSpPr>
        <p:spPr>
          <a:xfrm>
            <a:off x="2329327" y="5494994"/>
            <a:ext cx="648072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DD3DCDF-6820-46E9-B769-891849E874ED}"/>
              </a:ext>
            </a:extLst>
          </p:cNvPr>
          <p:cNvSpPr/>
          <p:nvPr/>
        </p:nvSpPr>
        <p:spPr>
          <a:xfrm>
            <a:off x="2977399" y="4725702"/>
            <a:ext cx="1274390" cy="1699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791730-C926-4FB1-ABD3-590D2B4F22F4}"/>
              </a:ext>
            </a:extLst>
          </p:cNvPr>
          <p:cNvSpPr txBox="1"/>
          <p:nvPr/>
        </p:nvSpPr>
        <p:spPr>
          <a:xfrm>
            <a:off x="1904600" y="6483536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データ項目定義書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6D36997-5246-48BC-8CB7-120C95C15F78}"/>
              </a:ext>
            </a:extLst>
          </p:cNvPr>
          <p:cNvCxnSpPr>
            <a:cxnSpLocks/>
            <a:stCxn id="22" idx="0"/>
            <a:endCxn id="12" idx="2"/>
          </p:cNvCxnSpPr>
          <p:nvPr/>
        </p:nvCxnSpPr>
        <p:spPr>
          <a:xfrm flipV="1">
            <a:off x="2653363" y="5711018"/>
            <a:ext cx="0" cy="772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07E22C9-5CE4-4837-B368-5D4076DDC44B}"/>
              </a:ext>
            </a:extLst>
          </p:cNvPr>
          <p:cNvSpPr txBox="1"/>
          <p:nvPr/>
        </p:nvSpPr>
        <p:spPr>
          <a:xfrm>
            <a:off x="4438896" y="6271364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データフォーマット定義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5BEAB15-3E4D-472D-ADD4-98185D7A1DA6}"/>
              </a:ext>
            </a:extLst>
          </p:cNvPr>
          <p:cNvCxnSpPr>
            <a:cxnSpLocks/>
            <a:stCxn id="32" idx="0"/>
            <a:endCxn id="14" idx="3"/>
          </p:cNvCxnSpPr>
          <p:nvPr/>
        </p:nvCxnSpPr>
        <p:spPr>
          <a:xfrm flipH="1" flipV="1">
            <a:off x="4251789" y="5575478"/>
            <a:ext cx="1073728" cy="695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89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3813</Words>
  <Application>Microsoft Office PowerPoint</Application>
  <PresentationFormat>画面に合わせる (4:3)</PresentationFormat>
  <Paragraphs>339</Paragraphs>
  <Slides>33</Slides>
  <Notes>28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7" baseType="lpstr">
      <vt:lpstr>Meiryo UI</vt:lpstr>
      <vt:lpstr>メイリオ</vt:lpstr>
      <vt:lpstr>Arial</vt:lpstr>
      <vt:lpstr>Office テーマ</vt:lpstr>
      <vt:lpstr>オープンデータ研修（応用編）</vt:lpstr>
      <vt:lpstr>本書の狙い</vt:lpstr>
      <vt:lpstr>PowerPoint プレゼンテーション</vt:lpstr>
      <vt:lpstr>PowerPoint プレゼンテーション</vt:lpstr>
      <vt:lpstr>1.1 推奨データセットとは</vt:lpstr>
      <vt:lpstr>1.2 推奨データセットの種類</vt:lpstr>
      <vt:lpstr>1.3 推奨データセットを利用するメリット</vt:lpstr>
      <vt:lpstr>PowerPoint プレゼンテーション</vt:lpstr>
      <vt:lpstr>2.1 推奨データセットに関する情報の取得先</vt:lpstr>
      <vt:lpstr>2.2 データ項目定義書の構成</vt:lpstr>
      <vt:lpstr>2.3 データ項目定義</vt:lpstr>
      <vt:lpstr>2.4 データ入力フォーマット</vt:lpstr>
      <vt:lpstr>PowerPoint プレゼンテーション</vt:lpstr>
      <vt:lpstr>3.1 推奨データセットに基づくデータの作成手順①</vt:lpstr>
      <vt:lpstr>3.2 事前準備（1）セル結合の解除①</vt:lpstr>
      <vt:lpstr>3.2 事前準備（1）セル結合の解除②</vt:lpstr>
      <vt:lpstr>3.2 事前準備（1）セル結合の解除③</vt:lpstr>
      <vt:lpstr>3.2 事前準備（1）セル結合の解除④</vt:lpstr>
      <vt:lpstr>3.2 事前準備（2）項目の結びつけ・IDの付与</vt:lpstr>
      <vt:lpstr>3.3 データの転記 (1) 食品名称①</vt:lpstr>
      <vt:lpstr>3.3 データの転記 (1) 食品名称②</vt:lpstr>
      <vt:lpstr>3.3 データの転記 (1) 食品名称③</vt:lpstr>
      <vt:lpstr>3.3 データの転記 (2) 料理名称</vt:lpstr>
      <vt:lpstr>3.3 データの転記 (3) その他の項目</vt:lpstr>
      <vt:lpstr>3.4 推奨データセットに基づいたデータ作成後の作業</vt:lpstr>
      <vt:lpstr>PowerPoint プレゼンテーション</vt:lpstr>
      <vt:lpstr>4.1 推奨データセットに基づくデータのメンテナンス</vt:lpstr>
      <vt:lpstr>4.2 データの追加</vt:lpstr>
      <vt:lpstr>4.3 データの修正①</vt:lpstr>
      <vt:lpstr>4.3 データの修正②</vt:lpstr>
      <vt:lpstr>4.4 データの削除①</vt:lpstr>
      <vt:lpstr>4.4 データの削除②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2020-10-16T05:31:09Z</dcterms:created>
  <dcterms:modified xsi:type="dcterms:W3CDTF">2021-02-17T00:02:46Z</dcterms:modified>
</cp:coreProperties>
</file>