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9"/>
  </p:notesMasterIdLst>
  <p:handoutMasterIdLst>
    <p:handoutMasterId r:id="rId40"/>
  </p:handoutMasterIdLst>
  <p:sldIdLst>
    <p:sldId id="260" r:id="rId2"/>
    <p:sldId id="823" r:id="rId3"/>
    <p:sldId id="824" r:id="rId4"/>
    <p:sldId id="825" r:id="rId5"/>
    <p:sldId id="826" r:id="rId6"/>
    <p:sldId id="806" r:id="rId7"/>
    <p:sldId id="779" r:id="rId8"/>
    <p:sldId id="272" r:id="rId9"/>
    <p:sldId id="687" r:id="rId10"/>
    <p:sldId id="769" r:id="rId11"/>
    <p:sldId id="693" r:id="rId12"/>
    <p:sldId id="695" r:id="rId13"/>
    <p:sldId id="780" r:id="rId14"/>
    <p:sldId id="781" r:id="rId15"/>
    <p:sldId id="273" r:id="rId16"/>
    <p:sldId id="704" r:id="rId17"/>
    <p:sldId id="812" r:id="rId18"/>
    <p:sldId id="813" r:id="rId19"/>
    <p:sldId id="814" r:id="rId20"/>
    <p:sldId id="815" r:id="rId21"/>
    <p:sldId id="816" r:id="rId22"/>
    <p:sldId id="817" r:id="rId23"/>
    <p:sldId id="818" r:id="rId24"/>
    <p:sldId id="782" r:id="rId25"/>
    <p:sldId id="783" r:id="rId26"/>
    <p:sldId id="819" r:id="rId27"/>
    <p:sldId id="820" r:id="rId28"/>
    <p:sldId id="793" r:id="rId29"/>
    <p:sldId id="794" r:id="rId30"/>
    <p:sldId id="796" r:id="rId31"/>
    <p:sldId id="797" r:id="rId32"/>
    <p:sldId id="798" r:id="rId33"/>
    <p:sldId id="799" r:id="rId34"/>
    <p:sldId id="800" r:id="rId35"/>
    <p:sldId id="801" r:id="rId36"/>
    <p:sldId id="802" r:id="rId37"/>
    <p:sldId id="287" r:id="rId3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746D0D8-1CFB-409A-8C57-2A84A5F46E41}">
          <p14:sldIdLst>
            <p14:sldId id="260"/>
            <p14:sldId id="823"/>
            <p14:sldId id="824"/>
            <p14:sldId id="825"/>
            <p14:sldId id="826"/>
            <p14:sldId id="806"/>
            <p14:sldId id="779"/>
            <p14:sldId id="272"/>
            <p14:sldId id="687"/>
            <p14:sldId id="769"/>
            <p14:sldId id="693"/>
            <p14:sldId id="695"/>
            <p14:sldId id="780"/>
            <p14:sldId id="781"/>
            <p14:sldId id="273"/>
            <p14:sldId id="704"/>
            <p14:sldId id="812"/>
            <p14:sldId id="813"/>
            <p14:sldId id="814"/>
            <p14:sldId id="815"/>
            <p14:sldId id="816"/>
            <p14:sldId id="817"/>
            <p14:sldId id="818"/>
            <p14:sldId id="782"/>
            <p14:sldId id="783"/>
            <p14:sldId id="819"/>
            <p14:sldId id="820"/>
            <p14:sldId id="793"/>
            <p14:sldId id="794"/>
            <p14:sldId id="796"/>
            <p14:sldId id="797"/>
            <p14:sldId id="798"/>
            <p14:sldId id="799"/>
            <p14:sldId id="800"/>
            <p14:sldId id="801"/>
            <p14:sldId id="802"/>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1DA"/>
    <a:srgbClr val="B5C7E7"/>
    <a:srgbClr val="DDD9C3"/>
    <a:srgbClr val="4472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B16EF-461B-4355-B03E-A5661F84B426}" v="13" dt="2020-10-26T08:53:41.72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9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B2D3900-0453-4E3B-B80B-F1A529492DAE}"/>
              </a:ext>
            </a:extLst>
          </p:cNvPr>
          <p:cNvSpPr>
            <a:spLocks noGrp="1"/>
          </p:cNvSpPr>
          <p:nvPr>
            <p:ph type="sldNum" sz="quarter" idx="3"/>
          </p:nvPr>
        </p:nvSpPr>
        <p:spPr>
          <a:xfrm>
            <a:off x="3815376" y="9371287"/>
            <a:ext cx="2918830" cy="495028"/>
          </a:xfrm>
          <a:prstGeom prst="rect">
            <a:avLst/>
          </a:prstGeom>
        </p:spPr>
        <p:txBody>
          <a:bodyPr vert="horz" lIns="90752" tIns="45376" rIns="90752" bIns="45376" rtlCol="0" anchor="b"/>
          <a:lstStyle>
            <a:lvl1pPr algn="r">
              <a:defRPr sz="1100"/>
            </a:lvl1pPr>
          </a:lstStyle>
          <a:p>
            <a:fld id="{A346D391-CA8D-4B94-B33B-521D6B567DF5}" type="slidenum">
              <a:rPr kumimoji="1" lang="ja-JP" altLang="en-US"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8345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8830" cy="281081"/>
          </a:xfrm>
          <a:prstGeom prst="rect">
            <a:avLst/>
          </a:prstGeom>
        </p:spPr>
        <p:txBody>
          <a:bodyPr vert="horz" lIns="90752" tIns="45376" rIns="90752" bIns="45376" rtlCol="0"/>
          <a:lstStyle>
            <a:lvl1pPr algn="l">
              <a:defRPr sz="1100">
                <a:latin typeface="Meiryo UI" panose="020B0604030504040204" pitchFamily="50" charset="-128"/>
                <a:ea typeface="Meiryo UI" panose="020B0604030504040204" pitchFamily="50" charset="-128"/>
              </a:defRPr>
            </a:lvl1pPr>
          </a:lstStyle>
          <a:p>
            <a:endParaRPr kumimoji="1" lang="ja-JP" altLang="en-US"/>
          </a:p>
        </p:txBody>
      </p:sp>
      <p:sp>
        <p:nvSpPr>
          <p:cNvPr id="3" name="日付プレースホルダー 2"/>
          <p:cNvSpPr>
            <a:spLocks noGrp="1"/>
          </p:cNvSpPr>
          <p:nvPr>
            <p:ph type="dt" idx="1"/>
          </p:nvPr>
        </p:nvSpPr>
        <p:spPr>
          <a:xfrm>
            <a:off x="3815376" y="1"/>
            <a:ext cx="2918830" cy="281081"/>
          </a:xfrm>
          <a:prstGeom prst="rect">
            <a:avLst/>
          </a:prstGeom>
        </p:spPr>
        <p:txBody>
          <a:bodyPr vert="horz" lIns="90752" tIns="45376" rIns="90752" bIns="45376" rtlCol="0"/>
          <a:lstStyle>
            <a:lvl1pPr algn="r">
              <a:defRPr sz="1100">
                <a:latin typeface="Meiryo UI" panose="020B0604030504040204" pitchFamily="50" charset="-128"/>
                <a:ea typeface="Meiryo UI" panose="020B0604030504040204" pitchFamily="50" charset="-128"/>
              </a:defRPr>
            </a:lvl1pPr>
          </a:lstStyle>
          <a:p>
            <a:fld id="{45053B6B-85F0-4D10-BE8B-30F32F836F75}" type="datetimeFigureOut">
              <a:rPr kumimoji="1" lang="ja-JP" altLang="en-US" smtClean="0"/>
              <a:pPr/>
              <a:t>2021/2/17</a:t>
            </a:fld>
            <a:endParaRPr kumimoji="1" lang="ja-JP" altLang="en-US"/>
          </a:p>
        </p:txBody>
      </p:sp>
      <p:sp>
        <p:nvSpPr>
          <p:cNvPr id="4" name="スライド イメージ プレースホルダー 3"/>
          <p:cNvSpPr>
            <a:spLocks noGrp="1" noRot="1" noChangeAspect="1"/>
          </p:cNvSpPr>
          <p:nvPr>
            <p:ph type="sldImg" idx="2"/>
          </p:nvPr>
        </p:nvSpPr>
        <p:spPr>
          <a:xfrm>
            <a:off x="219075" y="242888"/>
            <a:ext cx="6249988" cy="4689475"/>
          </a:xfrm>
          <a:prstGeom prst="rect">
            <a:avLst/>
          </a:prstGeom>
          <a:noFill/>
          <a:ln w="12700">
            <a:solidFill>
              <a:prstClr val="black"/>
            </a:solidFill>
          </a:ln>
        </p:spPr>
        <p:txBody>
          <a:bodyPr vert="horz" lIns="90752" tIns="45376" rIns="90752" bIns="45376" rtlCol="0" anchor="ctr"/>
          <a:lstStyle/>
          <a:p>
            <a:endParaRPr lang="ja-JP" altLang="en-US"/>
          </a:p>
        </p:txBody>
      </p:sp>
      <p:sp>
        <p:nvSpPr>
          <p:cNvPr id="5" name="ノート プレースホルダー 4"/>
          <p:cNvSpPr>
            <a:spLocks noGrp="1"/>
          </p:cNvSpPr>
          <p:nvPr>
            <p:ph type="body" sz="quarter" idx="3"/>
          </p:nvPr>
        </p:nvSpPr>
        <p:spPr>
          <a:xfrm>
            <a:off x="228386" y="5150092"/>
            <a:ext cx="6231939" cy="4435140"/>
          </a:xfrm>
          <a:prstGeom prst="rect">
            <a:avLst/>
          </a:prstGeom>
        </p:spPr>
        <p:txBody>
          <a:bodyPr vert="horz" lIns="90752" tIns="45376" rIns="90752" bIns="453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585233"/>
            <a:ext cx="2918830" cy="281081"/>
          </a:xfrm>
          <a:prstGeom prst="rect">
            <a:avLst/>
          </a:prstGeom>
        </p:spPr>
        <p:txBody>
          <a:bodyPr vert="horz" lIns="90752" tIns="45376" rIns="90752" bIns="45376" rtlCol="0" anchor="b"/>
          <a:lstStyle>
            <a:lvl1pPr algn="l">
              <a:defRPr sz="1100">
                <a:latin typeface="Meiryo UI" panose="020B0604030504040204" pitchFamily="50" charset="-128"/>
                <a:ea typeface="Meiryo UI" panose="020B0604030504040204" pitchFamily="50" charset="-128"/>
              </a:defRPr>
            </a:lvl1pPr>
          </a:lstStyle>
          <a:p>
            <a:endParaRPr kumimoji="1" lang="ja-JP" altLang="en-US"/>
          </a:p>
        </p:txBody>
      </p:sp>
      <p:sp>
        <p:nvSpPr>
          <p:cNvPr id="7" name="スライド番号プレースホルダー 6"/>
          <p:cNvSpPr>
            <a:spLocks noGrp="1"/>
          </p:cNvSpPr>
          <p:nvPr>
            <p:ph type="sldNum" sz="quarter" idx="5"/>
          </p:nvPr>
        </p:nvSpPr>
        <p:spPr>
          <a:xfrm>
            <a:off x="3815376" y="9585233"/>
            <a:ext cx="2918830" cy="281081"/>
          </a:xfrm>
          <a:prstGeom prst="rect">
            <a:avLst/>
          </a:prstGeom>
        </p:spPr>
        <p:txBody>
          <a:bodyPr vert="horz" lIns="90752" tIns="45376" rIns="90752" bIns="45376" rtlCol="0" anchor="b"/>
          <a:lstStyle>
            <a:lvl1pPr algn="r">
              <a:defRPr sz="1100">
                <a:latin typeface="Meiryo UI" panose="020B0604030504040204" pitchFamily="50" charset="-128"/>
                <a:ea typeface="Meiryo UI" panose="020B0604030504040204" pitchFamily="50" charset="-128"/>
              </a:defRPr>
            </a:lvl1pPr>
          </a:lstStyle>
          <a:p>
            <a:fld id="{BC593228-728A-4795-AE70-4E5858140379}" type="slidenum">
              <a:rPr kumimoji="1" lang="ja-JP" altLang="en-US" smtClean="0"/>
              <a:pPr/>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a:t>
            </a:fld>
            <a:endParaRPr kumimoji="1" lang="ja-JP" altLang="en-US"/>
          </a:p>
        </p:txBody>
      </p:sp>
    </p:spTree>
    <p:extLst>
      <p:ext uri="{BB962C8B-B14F-4D97-AF65-F5344CB8AC3E}">
        <p14:creationId xmlns:p14="http://schemas.microsoft.com/office/powerpoint/2010/main" val="304453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376886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ja-JP" altLang="en-US" b="1"/>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54960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391443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391443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303478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8183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98050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24060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2688110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2262314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2425374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81832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32</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33</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34</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35</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36</a:t>
            </a:fld>
            <a:endParaRPr kumimoji="1" lang="ja-JP" altLang="en-US"/>
          </a:p>
        </p:txBody>
      </p:sp>
    </p:spTree>
    <p:extLst>
      <p:ext uri="{BB962C8B-B14F-4D97-AF65-F5344CB8AC3E}">
        <p14:creationId xmlns:p14="http://schemas.microsoft.com/office/powerpoint/2010/main" val="154062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4089981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721">
              <a:defRPr/>
            </a:pPr>
            <a:endParaRPr kumimoji="1" lang="ja-JP" altLang="en-US"/>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37</a:t>
            </a:fld>
            <a:endParaRPr kumimoji="1" lang="ja-JP" altLang="en-US"/>
          </a:p>
        </p:txBody>
      </p:sp>
    </p:spTree>
    <p:extLst>
      <p:ext uri="{BB962C8B-B14F-4D97-AF65-F5344CB8AC3E}">
        <p14:creationId xmlns:p14="http://schemas.microsoft.com/office/powerpoint/2010/main" val="374558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354726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99952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126862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pPr defTabSz="907523">
              <a:defRPr/>
            </a:pPr>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138762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424990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5900" y="242888"/>
            <a:ext cx="6254750" cy="4691062"/>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9</a:t>
            </a:fld>
            <a:endParaRPr kumimoji="1" lang="ja-JP" altLang="en-US"/>
          </a:p>
        </p:txBody>
      </p:sp>
    </p:spTree>
    <p:extLst>
      <p:ext uri="{BB962C8B-B14F-4D97-AF65-F5344CB8AC3E}">
        <p14:creationId xmlns:p14="http://schemas.microsoft.com/office/powerpoint/2010/main" val="1770385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Meiryo UI" panose="020B0604030504040204" pitchFamily="50" charset="-128"/>
                <a:ea typeface="Meiryo UI" panose="020B0604030504040204" pitchFamily="50" charset="-128"/>
              </a:defRPr>
            </a:lvl1pPr>
          </a:lstStyle>
          <a:p>
            <a:pPr lvl="0" fontAlgn="base">
              <a:lnSpc>
                <a:spcPct val="100000"/>
              </a:lnSpc>
              <a:spcAft>
                <a:spcPct val="0"/>
              </a:spcAft>
            </a:pPr>
            <a:r>
              <a:rPr lang="ja-JP" altLang="en-US"/>
              <a:t>マスター タイトルの書式設定</a:t>
            </a:r>
            <a:endParaRPr lang="en-US"/>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4" name="Slide Number Placeholder 3"/>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07390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0">
                <a:solidFill>
                  <a:schemeClr val="tx1"/>
                </a:solidFill>
                <a:latin typeface="Meiryo UI" panose="020B0604030504040204" pitchFamily="50" charset="-128"/>
                <a:cs typeface="Arial" panose="020B0604020202020204" pitchFamily="34" charset="0"/>
              </a:rPr>
              <a:t>Contents</a:t>
            </a:r>
            <a:endParaRPr kumimoji="1" lang="ja-JP" altLang="en-US" sz="3200" b="0">
              <a:solidFill>
                <a:schemeClr val="tx1"/>
              </a:solidFill>
              <a:latin typeface="Meiryo UI" panose="020B0604030504040204" pitchFamily="50" charset="-128"/>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Meiryo UI" panose="020B0604030504040204" pitchFamily="50" charset="-128"/>
                <a:ea typeface="Meiryo UI" panose="020B0604030504040204" pitchFamily="50" charset="-128"/>
              </a:defRPr>
            </a:lvl1pPr>
          </a:lstStyle>
          <a:p>
            <a:pPr lvl="0" fontAlgn="base">
              <a:lnSpc>
                <a:spcPct val="100000"/>
              </a:lnSpc>
              <a:spcAft>
                <a:spcPct val="0"/>
              </a:spcAft>
            </a:pPr>
            <a:r>
              <a:rPr lang="ja-JP" altLang="en-US"/>
              <a:t>マスター タイトルの書式設定</a:t>
            </a:r>
            <a:endParaRPr lang="en-US"/>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Meiryo UI" panose="020B0604030504040204" pitchFamily="50" charset="-128"/>
                <a:cs typeface="Arial" panose="020B0604020202020204" pitchFamily="34" charset="0"/>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7740" y="293900"/>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a:t>マスター タイトルの書式設定</a:t>
            </a:r>
            <a:endParaRPr lang="en-US"/>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
        <p:nvSpPr>
          <p:cNvPr id="8" name="テキスト プレースホルダー 11">
            <a:extLst>
              <a:ext uri="{FF2B5EF4-FFF2-40B4-BE49-F238E27FC236}">
                <a16:creationId xmlns:a16="http://schemas.microsoft.com/office/drawing/2014/main" id="{0DE1672B-D344-4BD6-B34C-F2F1800B0D1F}"/>
              </a:ext>
            </a:extLst>
          </p:cNvPr>
          <p:cNvSpPr>
            <a:spLocks noGrp="1"/>
          </p:cNvSpPr>
          <p:nvPr>
            <p:ph type="body" sz="quarter" idx="13"/>
          </p:nvPr>
        </p:nvSpPr>
        <p:spPr>
          <a:xfrm>
            <a:off x="227740" y="30163"/>
            <a:ext cx="7537450" cy="217487"/>
          </a:xfrm>
        </p:spPr>
        <p:txBody>
          <a:bodyPr>
            <a:noAutofit/>
          </a:bodyPr>
          <a:lstStyle>
            <a:lvl1pPr marL="0" indent="0">
              <a:buNone/>
              <a:defRPr sz="110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340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7963" y="281698"/>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a:t>マスター タイトルの書式設定</a:t>
            </a:r>
            <a:endParaRPr lang="en-US"/>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
        <p:nvSpPr>
          <p:cNvPr id="17" name="スライド番号プレースホルダー 6">
            <a:extLst>
              <a:ext uri="{FF2B5EF4-FFF2-40B4-BE49-F238E27FC236}">
                <a16:creationId xmlns:a16="http://schemas.microsoft.com/office/drawing/2014/main" id="{F7DB9521-A65E-464E-8811-A10689FC2059}"/>
              </a:ext>
            </a:extLst>
          </p:cNvPr>
          <p:cNvSpPr txBox="1">
            <a:spLocks/>
          </p:cNvSpPr>
          <p:nvPr userDrawn="1"/>
        </p:nvSpPr>
        <p:spPr>
          <a:xfrm>
            <a:off x="8604448" y="6525344"/>
            <a:ext cx="504056" cy="28803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DB8509-CC2C-4EC7-9C2E-996B98B58898}" type="slidenum">
              <a:rPr kumimoji="1" lang="ja-JP" altLang="en-US" smtClean="0"/>
              <a:pPr/>
              <a:t>‹#›</a:t>
            </a:fld>
            <a:endParaRPr kumimoji="1" lang="ja-JP" altLang="en-US"/>
          </a:p>
        </p:txBody>
      </p:sp>
      <p:sp>
        <p:nvSpPr>
          <p:cNvPr id="23" name="タイトル 1">
            <a:extLst>
              <a:ext uri="{FF2B5EF4-FFF2-40B4-BE49-F238E27FC236}">
                <a16:creationId xmlns:a16="http://schemas.microsoft.com/office/drawing/2014/main" id="{1AEA4BB5-9CD3-480E-AE50-91C54AFC807A}"/>
              </a:ext>
            </a:extLst>
          </p:cNvPr>
          <p:cNvSpPr txBox="1">
            <a:spLocks/>
          </p:cNvSpPr>
          <p:nvPr userDrawn="1"/>
        </p:nvSpPr>
        <p:spPr>
          <a:xfrm>
            <a:off x="251520" y="30866"/>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endParaRPr lang="ja-JP" altLang="en-US" sz="1200">
              <a:latin typeface="+mn-ea"/>
              <a:ea typeface="+mn-ea"/>
            </a:endParaRPr>
          </a:p>
        </p:txBody>
      </p:sp>
      <p:sp>
        <p:nvSpPr>
          <p:cNvPr id="12" name="テキスト プレースホルダー 11">
            <a:extLst>
              <a:ext uri="{FF2B5EF4-FFF2-40B4-BE49-F238E27FC236}">
                <a16:creationId xmlns:a16="http://schemas.microsoft.com/office/drawing/2014/main" id="{FBBEC861-0C85-40D6-A9BE-08F865D71453}"/>
              </a:ext>
            </a:extLst>
          </p:cNvPr>
          <p:cNvSpPr>
            <a:spLocks noGrp="1"/>
          </p:cNvSpPr>
          <p:nvPr>
            <p:ph type="body" sz="quarter" idx="13"/>
          </p:nvPr>
        </p:nvSpPr>
        <p:spPr>
          <a:xfrm>
            <a:off x="207963" y="30163"/>
            <a:ext cx="7537450" cy="217487"/>
          </a:xfrm>
        </p:spPr>
        <p:txBody>
          <a:bodyPr>
            <a:noAutofit/>
          </a:bodyPr>
          <a:lstStyle>
            <a:lvl1pPr marL="0" indent="0">
              <a:buNone/>
              <a:defRPr sz="1100">
                <a:latin typeface="+mj-ea"/>
                <a:ea typeface="+mj-ea"/>
              </a:defRPr>
            </a:lvl1pPr>
          </a:lstStyle>
          <a:p>
            <a:pPr lvl="0"/>
            <a:r>
              <a:rPr kumimoji="1" lang="ja-JP" altLang="en-US"/>
              <a:t>マスター テキストの書式設定</a:t>
            </a:r>
          </a:p>
        </p:txBody>
      </p:sp>
      <p:sp>
        <p:nvSpPr>
          <p:cNvPr id="14" name="テキスト プレースホルダー 13">
            <a:extLst>
              <a:ext uri="{FF2B5EF4-FFF2-40B4-BE49-F238E27FC236}">
                <a16:creationId xmlns:a16="http://schemas.microsoft.com/office/drawing/2014/main" id="{DAE23E3B-7D65-4103-849F-133D70A576D9}"/>
              </a:ext>
            </a:extLst>
          </p:cNvPr>
          <p:cNvSpPr>
            <a:spLocks noGrp="1"/>
          </p:cNvSpPr>
          <p:nvPr>
            <p:ph type="body" sz="quarter" idx="14"/>
          </p:nvPr>
        </p:nvSpPr>
        <p:spPr>
          <a:xfrm>
            <a:off x="207963" y="884238"/>
            <a:ext cx="8728075" cy="873125"/>
          </a:xfrm>
          <a:solidFill>
            <a:srgbClr val="CCC1DA">
              <a:alpha val="45882"/>
            </a:srgbClr>
          </a:solidFill>
        </p:spPr>
        <p:txBody>
          <a:bodyPr>
            <a:normAutofit/>
          </a:bodyPr>
          <a:lstStyle>
            <a:lvl1pPr marL="0" indent="0">
              <a:buNone/>
              <a:defRPr sz="2000"/>
            </a:lvl1pPr>
          </a:lstStyle>
          <a:p>
            <a:pPr lvl="0"/>
            <a:r>
              <a:rPr kumimoji="1" lang="ja-JP" altLang="en-US"/>
              <a:t>マスター テキストの書式設定</a:t>
            </a:r>
          </a:p>
        </p:txBody>
      </p:sp>
      <p:sp>
        <p:nvSpPr>
          <p:cNvPr id="16" name="テキスト プレースホルダー 15">
            <a:extLst>
              <a:ext uri="{FF2B5EF4-FFF2-40B4-BE49-F238E27FC236}">
                <a16:creationId xmlns:a16="http://schemas.microsoft.com/office/drawing/2014/main" id="{92D373B1-1AD8-4930-9623-3D86F9B177CD}"/>
              </a:ext>
            </a:extLst>
          </p:cNvPr>
          <p:cNvSpPr>
            <a:spLocks noGrp="1"/>
          </p:cNvSpPr>
          <p:nvPr>
            <p:ph type="body" sz="quarter" idx="15"/>
          </p:nvPr>
        </p:nvSpPr>
        <p:spPr>
          <a:xfrm>
            <a:off x="207963" y="1844675"/>
            <a:ext cx="8756650" cy="4594225"/>
          </a:xfrm>
          <a:solidFill>
            <a:srgbClr val="DDD9C3"/>
          </a:solidFill>
        </p:spPr>
        <p:txBody>
          <a:bodyPr>
            <a:normAutofit/>
          </a:bodyPr>
          <a:lstStyle>
            <a:lvl1pPr marL="0" indent="0">
              <a:buNone/>
              <a:defRPr sz="1600"/>
            </a:lvl1pPr>
          </a:lstStyle>
          <a:p>
            <a:pPr lvl="0"/>
            <a:r>
              <a:rPr kumimoji="1" lang="ja-JP" altLang="en-US"/>
              <a:t>マスター テキストの書式設定</a:t>
            </a:r>
          </a:p>
        </p:txBody>
      </p:sp>
    </p:spTree>
    <p:extLst>
      <p:ext uri="{BB962C8B-B14F-4D97-AF65-F5344CB8AC3E}">
        <p14:creationId xmlns:p14="http://schemas.microsoft.com/office/powerpoint/2010/main" val="197781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kumimoji="1" lang="en-US" altLang="ja-JP"/>
              <a:t>Copyright</a:t>
            </a:r>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62"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cio.go.jp/guides#renkeimode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cio.go.jp/policy-opendata#dataset"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hyperlink" Target="https://www.kantei.go.jp/jp/forms/input_dataset_riyo_renraku.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cio.go.jp/policy-opendata#datase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cio.go.jp/policy-opendata#datas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5816" y="2932007"/>
            <a:ext cx="5911478" cy="538609"/>
          </a:xfrm>
        </p:spPr>
        <p:txBody>
          <a:bodyPr>
            <a:normAutofit/>
          </a:bodyPr>
          <a:lstStyle/>
          <a:p>
            <a:pPr algn="r"/>
            <a:r>
              <a:rPr kumimoji="1" lang="ja-JP" altLang="en-US" dirty="0"/>
              <a:t>オープンデータ研修（応用編）</a:t>
            </a:r>
          </a:p>
        </p:txBody>
      </p:sp>
      <p:sp>
        <p:nvSpPr>
          <p:cNvPr id="4" name="サブタイトル 3"/>
          <p:cNvSpPr>
            <a:spLocks noGrp="1"/>
          </p:cNvSpPr>
          <p:nvPr>
            <p:ph type="subTitle" idx="1"/>
          </p:nvPr>
        </p:nvSpPr>
        <p:spPr>
          <a:xfrm>
            <a:off x="2447925" y="3669365"/>
            <a:ext cx="6379369" cy="2059210"/>
          </a:xfrm>
        </p:spPr>
        <p:txBody>
          <a:bodyPr/>
          <a:lstStyle/>
          <a:p>
            <a:r>
              <a:rPr lang="ja-JP" altLang="en-US" dirty="0"/>
              <a:t>～推奨データセットに基づくデータ加工手順～</a:t>
            </a:r>
            <a:endParaRPr kumimoji="1" lang="ja-JP" altLang="en-US" dirty="0"/>
          </a:p>
          <a:p>
            <a:r>
              <a:rPr kumimoji="1" lang="ja-JP" altLang="en-US" dirty="0"/>
              <a:t>（基本編</a:t>
            </a:r>
            <a:r>
              <a:rPr kumimoji="1" lang="en-US" altLang="ja-JP" dirty="0"/>
              <a:t>11. </a:t>
            </a:r>
            <a:r>
              <a:rPr kumimoji="1" lang="ja-JP" altLang="en-US" dirty="0"/>
              <a:t>地域・年齢別人口）</a:t>
            </a:r>
            <a:endParaRPr kumimoji="1" lang="en-US" altLang="ja-JP" dirty="0"/>
          </a:p>
        </p:txBody>
      </p:sp>
    </p:spTree>
    <p:extLst>
      <p:ext uri="{BB962C8B-B14F-4D97-AF65-F5344CB8AC3E}">
        <p14:creationId xmlns:p14="http://schemas.microsoft.com/office/powerpoint/2010/main" val="302294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22">
            <a:extLst>
              <a:ext uri="{FF2B5EF4-FFF2-40B4-BE49-F238E27FC236}">
                <a16:creationId xmlns:a16="http://schemas.microsoft.com/office/drawing/2014/main" id="{68BD467F-3989-450A-8D60-52D3E62E5CC4}"/>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2.2 </a:t>
            </a:r>
            <a:r>
              <a:rPr lang="ja-JP" altLang="en-US">
                <a:latin typeface="Meiryo UI" panose="020B0604030504040204" pitchFamily="50" charset="-128"/>
                <a:ea typeface="Meiryo UI" panose="020B0604030504040204" pitchFamily="50" charset="-128"/>
                <a:cs typeface="Meiryo UI" panose="020B0604030504040204" pitchFamily="50" charset="-128"/>
              </a:rPr>
              <a:t>データ項目定義書の構成</a:t>
            </a:r>
            <a:endParaRPr lang="ja-JP" altLang="en-US"/>
          </a:p>
        </p:txBody>
      </p:sp>
      <p:sp>
        <p:nvSpPr>
          <p:cNvPr id="4" name="スライド番号プレースホルダー 3">
            <a:extLst>
              <a:ext uri="{FF2B5EF4-FFF2-40B4-BE49-F238E27FC236}">
                <a16:creationId xmlns:a16="http://schemas.microsoft.com/office/drawing/2014/main" id="{F3D3FD3C-9D52-40B0-AD6F-4C8C84B43E84}"/>
              </a:ext>
            </a:extLst>
          </p:cNvPr>
          <p:cNvSpPr>
            <a:spLocks noGrp="1"/>
          </p:cNvSpPr>
          <p:nvPr>
            <p:ph type="sldNum" sz="quarter" idx="12"/>
          </p:nvPr>
        </p:nvSpPr>
        <p:spPr/>
        <p:txBody>
          <a:bodyPr/>
          <a:lstStyle/>
          <a:p>
            <a:fld id="{E6B5CE23-8571-4374-9369-B8EA74D2E108}" type="slidenum">
              <a:rPr kumimoji="1" lang="ja-JP" altLang="en-US" smtClean="0"/>
              <a:pPr/>
              <a:t>10</a:t>
            </a:fld>
            <a:endParaRPr kumimoji="1" lang="ja-JP" altLang="en-US"/>
          </a:p>
        </p:txBody>
      </p:sp>
      <p:sp>
        <p:nvSpPr>
          <p:cNvPr id="3" name="コンテンツ プレースホルダー 2">
            <a:extLst>
              <a:ext uri="{FF2B5EF4-FFF2-40B4-BE49-F238E27FC236}">
                <a16:creationId xmlns:a16="http://schemas.microsoft.com/office/drawing/2014/main" id="{839A18C1-39F0-4548-9A7A-9AEABD8B8962}"/>
              </a:ext>
            </a:extLst>
          </p:cNvPr>
          <p:cNvSpPr>
            <a:spLocks noGrp="1"/>
          </p:cNvSpPr>
          <p:nvPr>
            <p:ph type="body" sz="quarter" idx="13"/>
          </p:nvPr>
        </p:nvSpPr>
        <p:spPr/>
        <p:txBody>
          <a:bodyPr>
            <a:normAutofit fontScale="62500" lnSpcReduction="20000"/>
          </a:bodyPr>
          <a:lstStyle/>
          <a:p>
            <a:r>
              <a:rPr lang="en-US" altLang="ja-JP" sz="1800"/>
              <a:t>2. </a:t>
            </a:r>
            <a:r>
              <a:rPr lang="ja-JP" altLang="en-US" sz="1800"/>
              <a:t>推奨データセットの項目と確認事項</a:t>
            </a:r>
          </a:p>
        </p:txBody>
      </p:sp>
      <p:sp>
        <p:nvSpPr>
          <p:cNvPr id="11" name="テキスト プレースホルダー 10">
            <a:extLst>
              <a:ext uri="{FF2B5EF4-FFF2-40B4-BE49-F238E27FC236}">
                <a16:creationId xmlns:a16="http://schemas.microsoft.com/office/drawing/2014/main" id="{0696D849-288C-433D-A343-1384C8BF84E1}"/>
              </a:ext>
            </a:extLst>
          </p:cNvPr>
          <p:cNvSpPr>
            <a:spLocks noGrp="1"/>
          </p:cNvSpPr>
          <p:nvPr>
            <p:ph type="body" sz="quarter" idx="14"/>
          </p:nvPr>
        </p:nvSpPr>
        <p:spPr>
          <a:xfrm>
            <a:off x="207963" y="884239"/>
            <a:ext cx="8728075" cy="442486"/>
          </a:xfrm>
        </p:spPr>
        <p:txBody>
          <a:bodyPr/>
          <a:lstStyle/>
          <a:p>
            <a:r>
              <a:rPr kumimoji="1" lang="ja-JP" altLang="en-US"/>
              <a:t>データ項目定義書を確認してみましょう。</a:t>
            </a:r>
          </a:p>
        </p:txBody>
      </p:sp>
      <p:pic>
        <p:nvPicPr>
          <p:cNvPr id="12" name="図 11">
            <a:extLst>
              <a:ext uri="{FF2B5EF4-FFF2-40B4-BE49-F238E27FC236}">
                <a16:creationId xmlns:a16="http://schemas.microsoft.com/office/drawing/2014/main" id="{1224D87D-34C0-4FF8-8439-21A5A9D38C1A}"/>
              </a:ext>
            </a:extLst>
          </p:cNvPr>
          <p:cNvPicPr>
            <a:picLocks noChangeAspect="1"/>
          </p:cNvPicPr>
          <p:nvPr/>
        </p:nvPicPr>
        <p:blipFill>
          <a:blip r:embed="rId3"/>
          <a:stretch>
            <a:fillRect/>
          </a:stretch>
        </p:blipFill>
        <p:spPr>
          <a:xfrm>
            <a:off x="432048" y="3055525"/>
            <a:ext cx="8172400" cy="3551718"/>
          </a:xfrm>
          <a:prstGeom prst="rect">
            <a:avLst/>
          </a:prstGeom>
        </p:spPr>
      </p:pic>
      <p:sp>
        <p:nvSpPr>
          <p:cNvPr id="36" name="テキスト プレースホルダー 7">
            <a:extLst>
              <a:ext uri="{FF2B5EF4-FFF2-40B4-BE49-F238E27FC236}">
                <a16:creationId xmlns:a16="http://schemas.microsoft.com/office/drawing/2014/main" id="{1B81EC13-5073-497E-AC35-664FF00D38FC}"/>
              </a:ext>
            </a:extLst>
          </p:cNvPr>
          <p:cNvSpPr>
            <a:spLocks noGrp="1"/>
          </p:cNvSpPr>
          <p:nvPr>
            <p:ph type="body" sz="quarter" idx="15"/>
          </p:nvPr>
        </p:nvSpPr>
        <p:spPr>
          <a:xfrm>
            <a:off x="224622" y="1382364"/>
            <a:ext cx="8711416" cy="1673161"/>
          </a:xfrm>
        </p:spPr>
        <p:txBody>
          <a:bodyPr>
            <a:normAutofit fontScale="85000" lnSpcReduction="20000"/>
          </a:bodyPr>
          <a:lstStyle/>
          <a:p>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「データ項目定義書」は、以下のような構成になっています。</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改訂履歴</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データ項目定義書について</a:t>
            </a:r>
            <a: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データ項目定義書の記載に関する説明が掲載されています。</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個々の推奨データセットに関するデータ項目定義</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ファイル名の命名規則</a:t>
            </a:r>
            <a: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公開する際のファイル名の命名規則を規定しています。</a:t>
            </a:r>
          </a:p>
          <a:p>
            <a:pPr marL="342900" indent="-342900">
              <a:buFont typeface="+mj-ea"/>
              <a:buAutoNum type="circleNumDbPlain"/>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データ項目特記事項</a:t>
            </a:r>
            <a: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日付・位置情報・住所等の記載方法を規定しています。</a:t>
            </a:r>
          </a:p>
        </p:txBody>
      </p:sp>
      <p:sp>
        <p:nvSpPr>
          <p:cNvPr id="13" name="テキスト ボックス 12">
            <a:extLst>
              <a:ext uri="{FF2B5EF4-FFF2-40B4-BE49-F238E27FC236}">
                <a16:creationId xmlns:a16="http://schemas.microsoft.com/office/drawing/2014/main" id="{6B083E8F-A07C-4887-9351-ED8E06AAEC0E}"/>
              </a:ext>
            </a:extLst>
          </p:cNvPr>
          <p:cNvSpPr txBox="1"/>
          <p:nvPr/>
        </p:nvSpPr>
        <p:spPr>
          <a:xfrm>
            <a:off x="549242" y="6546830"/>
            <a:ext cx="389850" cy="338554"/>
          </a:xfrm>
          <a:prstGeom prst="rect">
            <a:avLst/>
          </a:prstGeom>
          <a:noFill/>
        </p:spPr>
        <p:txBody>
          <a:bodyPr wrap="none" rtlCol="0">
            <a:spAutoFit/>
          </a:bodyPr>
          <a:lstStyle/>
          <a:p>
            <a:r>
              <a:rPr kumimoji="1" lang="ja-JP" altLang="en-US" sz="1600">
                <a:solidFill>
                  <a:srgbClr val="FF0000"/>
                </a:solidFill>
              </a:rPr>
              <a:t>①</a:t>
            </a:r>
          </a:p>
        </p:txBody>
      </p:sp>
      <p:sp>
        <p:nvSpPr>
          <p:cNvPr id="14" name="テキスト ボックス 13">
            <a:extLst>
              <a:ext uri="{FF2B5EF4-FFF2-40B4-BE49-F238E27FC236}">
                <a16:creationId xmlns:a16="http://schemas.microsoft.com/office/drawing/2014/main" id="{6952E71A-296B-4A76-9862-41B927ADD2EB}"/>
              </a:ext>
            </a:extLst>
          </p:cNvPr>
          <p:cNvSpPr txBox="1"/>
          <p:nvPr/>
        </p:nvSpPr>
        <p:spPr>
          <a:xfrm>
            <a:off x="1100872" y="6546830"/>
            <a:ext cx="389850" cy="338554"/>
          </a:xfrm>
          <a:prstGeom prst="rect">
            <a:avLst/>
          </a:prstGeom>
          <a:noFill/>
        </p:spPr>
        <p:txBody>
          <a:bodyPr wrap="none" rtlCol="0">
            <a:spAutoFit/>
          </a:bodyPr>
          <a:lstStyle/>
          <a:p>
            <a:r>
              <a:rPr kumimoji="1" lang="ja-JP" altLang="en-US" sz="1600">
                <a:solidFill>
                  <a:srgbClr val="FF0000"/>
                </a:solidFill>
              </a:rPr>
              <a:t>②</a:t>
            </a:r>
            <a:endParaRPr kumimoji="1" lang="en-US" altLang="ja-JP" sz="1600">
              <a:solidFill>
                <a:srgbClr val="FF0000"/>
              </a:solidFill>
            </a:endParaRPr>
          </a:p>
        </p:txBody>
      </p:sp>
      <p:sp>
        <p:nvSpPr>
          <p:cNvPr id="15" name="テキスト ボックス 14">
            <a:extLst>
              <a:ext uri="{FF2B5EF4-FFF2-40B4-BE49-F238E27FC236}">
                <a16:creationId xmlns:a16="http://schemas.microsoft.com/office/drawing/2014/main" id="{8A785DA0-5D76-4B5B-968C-1EC35AB01FF9}"/>
              </a:ext>
            </a:extLst>
          </p:cNvPr>
          <p:cNvSpPr txBox="1"/>
          <p:nvPr/>
        </p:nvSpPr>
        <p:spPr>
          <a:xfrm>
            <a:off x="3773586" y="6525344"/>
            <a:ext cx="389850" cy="338554"/>
          </a:xfrm>
          <a:prstGeom prst="rect">
            <a:avLst/>
          </a:prstGeom>
          <a:noFill/>
        </p:spPr>
        <p:txBody>
          <a:bodyPr wrap="none" rtlCol="0">
            <a:spAutoFit/>
          </a:bodyPr>
          <a:lstStyle/>
          <a:p>
            <a:r>
              <a:rPr kumimoji="1" lang="ja-JP" altLang="en-US" sz="1600">
                <a:solidFill>
                  <a:srgbClr val="FF0000"/>
                </a:solidFill>
              </a:rPr>
              <a:t>③</a:t>
            </a:r>
            <a:endParaRPr kumimoji="1" lang="en-US" altLang="ja-JP" sz="1600">
              <a:solidFill>
                <a:srgbClr val="FF0000"/>
              </a:solidFill>
            </a:endParaRPr>
          </a:p>
        </p:txBody>
      </p:sp>
      <p:sp>
        <p:nvSpPr>
          <p:cNvPr id="16" name="テキスト ボックス 15">
            <a:extLst>
              <a:ext uri="{FF2B5EF4-FFF2-40B4-BE49-F238E27FC236}">
                <a16:creationId xmlns:a16="http://schemas.microsoft.com/office/drawing/2014/main" id="{C3176B97-9972-4F04-96F3-88F3C5436FC0}"/>
              </a:ext>
            </a:extLst>
          </p:cNvPr>
          <p:cNvSpPr txBox="1"/>
          <p:nvPr/>
        </p:nvSpPr>
        <p:spPr>
          <a:xfrm>
            <a:off x="6397725" y="6525344"/>
            <a:ext cx="389850" cy="338554"/>
          </a:xfrm>
          <a:prstGeom prst="rect">
            <a:avLst/>
          </a:prstGeom>
          <a:noFill/>
        </p:spPr>
        <p:txBody>
          <a:bodyPr wrap="none" rtlCol="0">
            <a:spAutoFit/>
          </a:bodyPr>
          <a:lstStyle/>
          <a:p>
            <a:r>
              <a:rPr kumimoji="1" lang="ja-JP" altLang="en-US" sz="1600">
                <a:solidFill>
                  <a:srgbClr val="FF0000"/>
                </a:solidFill>
              </a:rPr>
              <a:t>④</a:t>
            </a:r>
            <a:endParaRPr kumimoji="1" lang="en-US" altLang="ja-JP" sz="1600">
              <a:solidFill>
                <a:srgbClr val="FF0000"/>
              </a:solidFill>
            </a:endParaRPr>
          </a:p>
        </p:txBody>
      </p:sp>
      <p:sp>
        <p:nvSpPr>
          <p:cNvPr id="22" name="テキスト ボックス 21">
            <a:extLst>
              <a:ext uri="{FF2B5EF4-FFF2-40B4-BE49-F238E27FC236}">
                <a16:creationId xmlns:a16="http://schemas.microsoft.com/office/drawing/2014/main" id="{F8C02FDB-A94B-4113-B9F0-F4EBA42D2BFE}"/>
              </a:ext>
            </a:extLst>
          </p:cNvPr>
          <p:cNvSpPr txBox="1"/>
          <p:nvPr/>
        </p:nvSpPr>
        <p:spPr>
          <a:xfrm>
            <a:off x="7062470" y="6525344"/>
            <a:ext cx="389850" cy="338554"/>
          </a:xfrm>
          <a:prstGeom prst="rect">
            <a:avLst/>
          </a:prstGeom>
          <a:noFill/>
        </p:spPr>
        <p:txBody>
          <a:bodyPr wrap="none" rtlCol="0">
            <a:spAutoFit/>
          </a:bodyPr>
          <a:lstStyle/>
          <a:p>
            <a:r>
              <a:rPr kumimoji="1" lang="ja-JP" altLang="en-US" sz="1600">
                <a:solidFill>
                  <a:srgbClr val="FF0000"/>
                </a:solidFill>
              </a:rPr>
              <a:t>⑤</a:t>
            </a:r>
            <a:endParaRPr kumimoji="1" lang="en-US" altLang="ja-JP" sz="1600">
              <a:solidFill>
                <a:srgbClr val="FF0000"/>
              </a:solidFill>
            </a:endParaRPr>
          </a:p>
        </p:txBody>
      </p:sp>
      <p:sp>
        <p:nvSpPr>
          <p:cNvPr id="23" name="右中かっこ 22">
            <a:extLst>
              <a:ext uri="{FF2B5EF4-FFF2-40B4-BE49-F238E27FC236}">
                <a16:creationId xmlns:a16="http://schemas.microsoft.com/office/drawing/2014/main" id="{32CAFF60-F8CA-47DB-8AC0-8E930BFB45D9}"/>
              </a:ext>
            </a:extLst>
          </p:cNvPr>
          <p:cNvSpPr/>
          <p:nvPr/>
        </p:nvSpPr>
        <p:spPr>
          <a:xfrm rot="5400000">
            <a:off x="3886517" y="4327862"/>
            <a:ext cx="109224" cy="440314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09088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6F35AF99-1AEB-4413-932A-77D0B5525351}"/>
              </a:ext>
            </a:extLst>
          </p:cNvPr>
          <p:cNvPicPr>
            <a:picLocks noChangeAspect="1"/>
          </p:cNvPicPr>
          <p:nvPr/>
        </p:nvPicPr>
        <p:blipFill>
          <a:blip r:embed="rId3"/>
          <a:stretch>
            <a:fillRect/>
          </a:stretch>
        </p:blipFill>
        <p:spPr>
          <a:xfrm>
            <a:off x="4896170" y="2375220"/>
            <a:ext cx="4170832" cy="3429000"/>
          </a:xfrm>
          <a:prstGeom prst="rect">
            <a:avLst/>
          </a:prstGeom>
        </p:spPr>
      </p:pic>
      <p:sp>
        <p:nvSpPr>
          <p:cNvPr id="23" name="タイトル 22">
            <a:extLst>
              <a:ext uri="{FF2B5EF4-FFF2-40B4-BE49-F238E27FC236}">
                <a16:creationId xmlns:a16="http://schemas.microsoft.com/office/drawing/2014/main" id="{FB398876-9E13-416B-8512-3E4A4CAF87B0}"/>
              </a:ext>
            </a:extLst>
          </p:cNvPr>
          <p:cNvSpPr>
            <a:spLocks noGrp="1"/>
          </p:cNvSpPr>
          <p:nvPr>
            <p:ph type="title"/>
          </p:nvPr>
        </p:nvSpPr>
        <p:spPr/>
        <p:txBody>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2.3</a:t>
            </a:r>
            <a:r>
              <a:rPr lang="ja-JP" altLang="en-US">
                <a:latin typeface="Meiryo UI" panose="020B0604030504040204" pitchFamily="50" charset="-128"/>
                <a:ea typeface="Meiryo UI" panose="020B0604030504040204" pitchFamily="50" charset="-128"/>
                <a:cs typeface="Meiryo UI" panose="020B0604030504040204" pitchFamily="50" charset="-128"/>
              </a:rPr>
              <a:t> データ項目定義</a:t>
            </a:r>
            <a:endParaRPr lang="ja-JP" altLang="en-US"/>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11</a:t>
            </a:fld>
            <a:endParaRPr lang="ja-JP" altLang="en-US"/>
          </a:p>
        </p:txBody>
      </p:sp>
      <p:sp>
        <p:nvSpPr>
          <p:cNvPr id="7" name="テキスト プレースホルダー 6">
            <a:extLst>
              <a:ext uri="{FF2B5EF4-FFF2-40B4-BE49-F238E27FC236}">
                <a16:creationId xmlns:a16="http://schemas.microsoft.com/office/drawing/2014/main" id="{C25C460B-71B0-4AE2-B4F3-51083B08AB10}"/>
              </a:ext>
            </a:extLst>
          </p:cNvPr>
          <p:cNvSpPr>
            <a:spLocks noGrp="1"/>
          </p:cNvSpPr>
          <p:nvPr>
            <p:ph type="body" sz="quarter" idx="13"/>
          </p:nvPr>
        </p:nvSpPr>
        <p:spPr/>
        <p:txBody>
          <a:bodyPr/>
          <a:lstStyle/>
          <a:p>
            <a:r>
              <a:rPr lang="en-US" altLang="ja-JP"/>
              <a:t>2. </a:t>
            </a:r>
            <a:r>
              <a:rPr lang="ja-JP" altLang="en-US"/>
              <a:t>推奨データセットの項目と確認事項</a:t>
            </a:r>
          </a:p>
        </p:txBody>
      </p:sp>
      <p:sp>
        <p:nvSpPr>
          <p:cNvPr id="24" name="テキスト プレースホルダー 23">
            <a:extLst>
              <a:ext uri="{FF2B5EF4-FFF2-40B4-BE49-F238E27FC236}">
                <a16:creationId xmlns:a16="http://schemas.microsoft.com/office/drawing/2014/main" id="{A3DEF869-95DD-4F16-B3BF-435E2BE112AC}"/>
              </a:ext>
            </a:extLst>
          </p:cNvPr>
          <p:cNvSpPr>
            <a:spLocks noGrp="1"/>
          </p:cNvSpPr>
          <p:nvPr>
            <p:ph type="body" sz="quarter" idx="14"/>
          </p:nvPr>
        </p:nvSpPr>
        <p:spPr>
          <a:xfrm>
            <a:off x="207963" y="884239"/>
            <a:ext cx="8728075" cy="424540"/>
          </a:xfrm>
        </p:spPr>
        <p:txBody>
          <a:bodyPr/>
          <a:lstStyle/>
          <a:p>
            <a:r>
              <a:rPr lang="ja-JP" altLang="en-US" dirty="0"/>
              <a:t>地域・年齢別人口のデータ項目定義を確認してみましょう。</a:t>
            </a:r>
          </a:p>
        </p:txBody>
      </p:sp>
      <p:sp>
        <p:nvSpPr>
          <p:cNvPr id="25" name="テキスト プレースホルダー 7">
            <a:extLst>
              <a:ext uri="{FF2B5EF4-FFF2-40B4-BE49-F238E27FC236}">
                <a16:creationId xmlns:a16="http://schemas.microsoft.com/office/drawing/2014/main" id="{66E29981-CC8E-445D-BE95-62FD2267ADA7}"/>
              </a:ext>
            </a:extLst>
          </p:cNvPr>
          <p:cNvSpPr>
            <a:spLocks noGrp="1"/>
          </p:cNvSpPr>
          <p:nvPr>
            <p:ph type="body" sz="quarter" idx="15"/>
          </p:nvPr>
        </p:nvSpPr>
        <p:spPr>
          <a:xfrm>
            <a:off x="224622" y="1382364"/>
            <a:ext cx="4563402" cy="5286996"/>
          </a:xfrm>
        </p:spPr>
        <p:txBody>
          <a:bodyPr>
            <a:normAutofit/>
          </a:bodyPr>
          <a:lstStyle/>
          <a:p>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地域・年齢別人口のデータ項目定義書は、以下の項目を必須・推奨としています。</a:t>
            </a:r>
          </a:p>
          <a:p>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必須項目</a:t>
            </a:r>
          </a:p>
          <a:p>
            <a:pPr marL="342900" indent="-342900">
              <a:buFont typeface="Arial" panose="020B0604020202020204" pitchFamily="34" charset="0"/>
              <a:buChar char="•"/>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調査年月日</a:t>
            </a:r>
            <a:endPar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Arial" panose="020B0604020202020204" pitchFamily="34" charset="0"/>
              <a:buChar char="•"/>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地域名</a:t>
            </a:r>
          </a:p>
          <a:p>
            <a:pPr marL="342900" indent="-342900">
              <a:buFont typeface="Arial" panose="020B0604020202020204" pitchFamily="34" charset="0"/>
              <a:buChar char="•"/>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総人口</a:t>
            </a:r>
          </a:p>
          <a:p>
            <a:pPr marL="342900" indent="-342900">
              <a:buFont typeface="Arial" panose="020B0604020202020204" pitchFamily="34" charset="0"/>
              <a:buChar char="•"/>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男性・女性総人口</a:t>
            </a:r>
            <a:endPar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Arial" panose="020B0604020202020204" pitchFamily="34" charset="0"/>
              <a:buChar char="•"/>
            </a:pP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歳ごとの年齢別男性・女性人口</a:t>
            </a:r>
          </a:p>
          <a:p>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推奨項目</a:t>
            </a:r>
          </a:p>
          <a:p>
            <a:pPr marL="342900" indent="-342900">
              <a:buFont typeface="Arial" panose="020B0604020202020204" pitchFamily="34" charset="0"/>
              <a:buChar char="•"/>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世帯数</a:t>
            </a:r>
          </a:p>
          <a:p>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所属する地方公共団体が管理する人口データに、これらの項目があるか確認しましょう。必須項目に不足がある場合、調査することが望ましいです。</a:t>
            </a:r>
          </a:p>
        </p:txBody>
      </p:sp>
      <p:sp>
        <p:nvSpPr>
          <p:cNvPr id="17" name="四角形: 角を丸くする 16">
            <a:extLst>
              <a:ext uri="{FF2B5EF4-FFF2-40B4-BE49-F238E27FC236}">
                <a16:creationId xmlns:a16="http://schemas.microsoft.com/office/drawing/2014/main" id="{198C85A9-D185-4FA3-BA9A-6692CA030143}"/>
              </a:ext>
            </a:extLst>
          </p:cNvPr>
          <p:cNvSpPr/>
          <p:nvPr/>
        </p:nvSpPr>
        <p:spPr>
          <a:xfrm>
            <a:off x="5086082" y="3531271"/>
            <a:ext cx="758028" cy="17520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8" name="テキスト ボックス 17">
            <a:extLst>
              <a:ext uri="{FF2B5EF4-FFF2-40B4-BE49-F238E27FC236}">
                <a16:creationId xmlns:a16="http://schemas.microsoft.com/office/drawing/2014/main" id="{5363B2F7-726D-4ABB-AA53-0EA236BBDAB4}"/>
              </a:ext>
            </a:extLst>
          </p:cNvPr>
          <p:cNvSpPr txBox="1"/>
          <p:nvPr/>
        </p:nvSpPr>
        <p:spPr>
          <a:xfrm>
            <a:off x="4781164" y="1574661"/>
            <a:ext cx="3119765" cy="307777"/>
          </a:xfrm>
          <a:prstGeom prst="rect">
            <a:avLst/>
          </a:prstGeom>
          <a:noFill/>
        </p:spPr>
        <p:txBody>
          <a:bodyPr wrap="none" rtlCol="0">
            <a:spAutoFit/>
          </a:bodyPr>
          <a:lstStyle/>
          <a:p>
            <a:r>
              <a:rPr kumimoji="1" lang="en-US" altLang="ja-JP" sz="1400">
                <a:solidFill>
                  <a:srgbClr val="FF0000"/>
                </a:solidFill>
              </a:rPr>
              <a:t>C</a:t>
            </a:r>
            <a:r>
              <a:rPr kumimoji="1" lang="ja-JP" altLang="en-US" sz="1400">
                <a:solidFill>
                  <a:srgbClr val="FF0000"/>
                </a:solidFill>
              </a:rPr>
              <a:t>列「区分」が</a:t>
            </a:r>
            <a:r>
              <a:rPr kumimoji="1" lang="en-US" altLang="ja-JP" sz="1400">
                <a:solidFill>
                  <a:srgbClr val="FF0000"/>
                </a:solidFill>
              </a:rPr>
              <a:t>2</a:t>
            </a:r>
            <a:r>
              <a:rPr kumimoji="1" lang="ja-JP" altLang="en-US" sz="1400">
                <a:solidFill>
                  <a:srgbClr val="FF0000"/>
                </a:solidFill>
              </a:rPr>
              <a:t>重丸◎である項目は必須</a:t>
            </a:r>
          </a:p>
        </p:txBody>
      </p:sp>
      <p:cxnSp>
        <p:nvCxnSpPr>
          <p:cNvPr id="29" name="直線矢印コネクタ 28">
            <a:extLst>
              <a:ext uri="{FF2B5EF4-FFF2-40B4-BE49-F238E27FC236}">
                <a16:creationId xmlns:a16="http://schemas.microsoft.com/office/drawing/2014/main" id="{8110817D-6331-451B-9128-F27BDDA7989E}"/>
              </a:ext>
            </a:extLst>
          </p:cNvPr>
          <p:cNvCxnSpPr>
            <a:cxnSpLocks/>
            <a:stCxn id="18" idx="2"/>
            <a:endCxn id="17" idx="0"/>
          </p:cNvCxnSpPr>
          <p:nvPr/>
        </p:nvCxnSpPr>
        <p:spPr>
          <a:xfrm flipH="1">
            <a:off x="5465096" y="1882438"/>
            <a:ext cx="875951" cy="16488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FFBB3A7E-68BA-4434-B1AE-52DF61E8A424}"/>
              </a:ext>
            </a:extLst>
          </p:cNvPr>
          <p:cNvSpPr/>
          <p:nvPr/>
        </p:nvSpPr>
        <p:spPr>
          <a:xfrm>
            <a:off x="5844110" y="3673876"/>
            <a:ext cx="1413940" cy="1865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36" name="テキスト ボックス 35">
            <a:extLst>
              <a:ext uri="{FF2B5EF4-FFF2-40B4-BE49-F238E27FC236}">
                <a16:creationId xmlns:a16="http://schemas.microsoft.com/office/drawing/2014/main" id="{D0B9BAE3-AADE-4F54-93DA-D7174335FAD7}"/>
              </a:ext>
            </a:extLst>
          </p:cNvPr>
          <p:cNvSpPr txBox="1"/>
          <p:nvPr/>
        </p:nvSpPr>
        <p:spPr>
          <a:xfrm>
            <a:off x="6462786" y="1793050"/>
            <a:ext cx="2332690" cy="523220"/>
          </a:xfrm>
          <a:prstGeom prst="rect">
            <a:avLst/>
          </a:prstGeom>
          <a:noFill/>
        </p:spPr>
        <p:txBody>
          <a:bodyPr wrap="none" rtlCol="0">
            <a:spAutoFit/>
          </a:bodyPr>
          <a:lstStyle/>
          <a:p>
            <a:r>
              <a:rPr kumimoji="1" lang="en-US" altLang="ja-JP" sz="1400" dirty="0">
                <a:solidFill>
                  <a:srgbClr val="FF0000"/>
                </a:solidFill>
              </a:rPr>
              <a:t>ID</a:t>
            </a:r>
            <a:r>
              <a:rPr kumimoji="1" lang="ja-JP" altLang="en-US" sz="1400" dirty="0">
                <a:solidFill>
                  <a:srgbClr val="FF0000"/>
                </a:solidFill>
              </a:rPr>
              <a:t>・日付等の記載方法は</a:t>
            </a:r>
            <a:br>
              <a:rPr kumimoji="1" lang="ja-JP" altLang="en-US" sz="1400" dirty="0">
                <a:solidFill>
                  <a:srgbClr val="FF0000"/>
                </a:solidFill>
              </a:rPr>
            </a:br>
            <a:r>
              <a:rPr kumimoji="1" lang="ja-JP" altLang="en-US" sz="1400" dirty="0">
                <a:solidFill>
                  <a:srgbClr val="FF0000"/>
                </a:solidFill>
              </a:rPr>
              <a:t>「共通ルール」に定められている</a:t>
            </a:r>
          </a:p>
        </p:txBody>
      </p:sp>
      <p:cxnSp>
        <p:nvCxnSpPr>
          <p:cNvPr id="37" name="直線矢印コネクタ 36">
            <a:extLst>
              <a:ext uri="{FF2B5EF4-FFF2-40B4-BE49-F238E27FC236}">
                <a16:creationId xmlns:a16="http://schemas.microsoft.com/office/drawing/2014/main" id="{92EECE27-1A2A-4250-9645-AF993FA6C1D5}"/>
              </a:ext>
            </a:extLst>
          </p:cNvPr>
          <p:cNvCxnSpPr>
            <a:cxnSpLocks/>
            <a:stCxn id="36" idx="2"/>
            <a:endCxn id="33" idx="0"/>
          </p:cNvCxnSpPr>
          <p:nvPr/>
        </p:nvCxnSpPr>
        <p:spPr>
          <a:xfrm flipH="1">
            <a:off x="6551080" y="2316270"/>
            <a:ext cx="1078051" cy="13576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73E1B1E3-4CFA-49BF-9722-849B4B017946}"/>
              </a:ext>
            </a:extLst>
          </p:cNvPr>
          <p:cNvSpPr/>
          <p:nvPr/>
        </p:nvSpPr>
        <p:spPr>
          <a:xfrm>
            <a:off x="5086082" y="5311438"/>
            <a:ext cx="758028" cy="1636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42" name="テキスト ボックス 41">
            <a:extLst>
              <a:ext uri="{FF2B5EF4-FFF2-40B4-BE49-F238E27FC236}">
                <a16:creationId xmlns:a16="http://schemas.microsoft.com/office/drawing/2014/main" id="{8BAC2D1A-D167-470F-8BFE-CE97A32FC08A}"/>
              </a:ext>
            </a:extLst>
          </p:cNvPr>
          <p:cNvSpPr txBox="1"/>
          <p:nvPr/>
        </p:nvSpPr>
        <p:spPr>
          <a:xfrm>
            <a:off x="5064682" y="5804220"/>
            <a:ext cx="3119765" cy="307777"/>
          </a:xfrm>
          <a:prstGeom prst="rect">
            <a:avLst/>
          </a:prstGeom>
          <a:noFill/>
        </p:spPr>
        <p:txBody>
          <a:bodyPr wrap="none" rtlCol="0">
            <a:spAutoFit/>
          </a:bodyPr>
          <a:lstStyle/>
          <a:p>
            <a:r>
              <a:rPr kumimoji="1" lang="en-US" altLang="ja-JP" sz="1400" dirty="0">
                <a:solidFill>
                  <a:srgbClr val="FF0000"/>
                </a:solidFill>
              </a:rPr>
              <a:t>C</a:t>
            </a:r>
            <a:r>
              <a:rPr kumimoji="1" lang="ja-JP" altLang="en-US" sz="1400" dirty="0">
                <a:solidFill>
                  <a:srgbClr val="FF0000"/>
                </a:solidFill>
              </a:rPr>
              <a:t>列「区分」が</a:t>
            </a:r>
            <a:r>
              <a:rPr kumimoji="1" lang="en-US" altLang="ja-JP" sz="1400" dirty="0">
                <a:solidFill>
                  <a:srgbClr val="FF0000"/>
                </a:solidFill>
              </a:rPr>
              <a:t>1</a:t>
            </a:r>
            <a:r>
              <a:rPr kumimoji="1" lang="ja-JP" altLang="en-US" sz="1400" dirty="0">
                <a:solidFill>
                  <a:srgbClr val="FF0000"/>
                </a:solidFill>
              </a:rPr>
              <a:t>重丸○である項目は推奨</a:t>
            </a:r>
          </a:p>
        </p:txBody>
      </p:sp>
      <p:cxnSp>
        <p:nvCxnSpPr>
          <p:cNvPr id="43" name="直線矢印コネクタ 42">
            <a:extLst>
              <a:ext uri="{FF2B5EF4-FFF2-40B4-BE49-F238E27FC236}">
                <a16:creationId xmlns:a16="http://schemas.microsoft.com/office/drawing/2014/main" id="{1E7C4395-7E40-44D8-80DC-ACD3AA1B6303}"/>
              </a:ext>
            </a:extLst>
          </p:cNvPr>
          <p:cNvCxnSpPr>
            <a:cxnSpLocks/>
            <a:stCxn id="42" idx="0"/>
            <a:endCxn id="41" idx="2"/>
          </p:cNvCxnSpPr>
          <p:nvPr/>
        </p:nvCxnSpPr>
        <p:spPr>
          <a:xfrm flipH="1" flipV="1">
            <a:off x="5465096" y="5475109"/>
            <a:ext cx="1159469" cy="3291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54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A26B340-5658-4052-9910-1D85A8C7FE62}"/>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2.4</a:t>
            </a:r>
            <a:r>
              <a:rPr lang="ja-JP" altLang="en-US">
                <a:latin typeface="Meiryo UI" panose="020B0604030504040204" pitchFamily="50" charset="-128"/>
                <a:ea typeface="Meiryo UI" panose="020B0604030504040204" pitchFamily="50" charset="-128"/>
                <a:cs typeface="Meiryo UI" panose="020B0604030504040204" pitchFamily="50" charset="-128"/>
              </a:rPr>
              <a:t> 共通ルールの記載事項①</a:t>
            </a:r>
            <a:endParaRPr kumimoji="1" lang="ja-JP" altLang="en-US"/>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12</a:t>
            </a:fld>
            <a:endParaRPr lang="ja-JP" altLang="en-US"/>
          </a:p>
        </p:txBody>
      </p:sp>
      <p:sp>
        <p:nvSpPr>
          <p:cNvPr id="10" name="テキスト プレースホルダー 9">
            <a:extLst>
              <a:ext uri="{FF2B5EF4-FFF2-40B4-BE49-F238E27FC236}">
                <a16:creationId xmlns:a16="http://schemas.microsoft.com/office/drawing/2014/main" id="{EAD4E65F-68C8-4846-A844-9CE61CFC8C02}"/>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B947162F-95D7-4D16-91E7-E1A7AD59C973}"/>
              </a:ext>
            </a:extLst>
          </p:cNvPr>
          <p:cNvSpPr>
            <a:spLocks noGrp="1"/>
          </p:cNvSpPr>
          <p:nvPr>
            <p:ph type="body" sz="quarter" idx="14"/>
          </p:nvPr>
        </p:nvSpPr>
        <p:spPr>
          <a:xfrm>
            <a:off x="207963" y="884239"/>
            <a:ext cx="8728075" cy="726758"/>
          </a:xfrm>
        </p:spPr>
        <p:txBody>
          <a:bodyPr>
            <a:normAutofit/>
          </a:bodyPr>
          <a:lstStyle/>
          <a:p>
            <a:r>
              <a:rPr lang="ja-JP" altLang="en-US"/>
              <a:t>推奨データセットの最後のシート「データ項目特記事項」に、</a:t>
            </a:r>
            <a:r>
              <a:rPr lang="en-US" altLang="ja-JP"/>
              <a:t>ID</a:t>
            </a:r>
            <a:r>
              <a:rPr lang="ja-JP" altLang="en-US"/>
              <a:t>・日付・緯度・経度等を入力する際の共通ルールが記載されているので、確認しましょう。</a:t>
            </a:r>
            <a:endParaRPr kumimoji="1" lang="ja-JP" altLang="en-US"/>
          </a:p>
        </p:txBody>
      </p:sp>
      <p:sp>
        <p:nvSpPr>
          <p:cNvPr id="19" name="テキスト プレースホルダー 7">
            <a:extLst>
              <a:ext uri="{FF2B5EF4-FFF2-40B4-BE49-F238E27FC236}">
                <a16:creationId xmlns:a16="http://schemas.microsoft.com/office/drawing/2014/main" id="{FA5EBE15-D5C2-4E8C-ABC6-90579FEFF4DE}"/>
              </a:ext>
            </a:extLst>
          </p:cNvPr>
          <p:cNvSpPr>
            <a:spLocks noGrp="1"/>
          </p:cNvSpPr>
          <p:nvPr>
            <p:ph type="body" sz="quarter" idx="15"/>
          </p:nvPr>
        </p:nvSpPr>
        <p:spPr>
          <a:xfrm>
            <a:off x="224622" y="1788806"/>
            <a:ext cx="4635410" cy="4787496"/>
          </a:xfrm>
        </p:spPr>
        <p:txBody>
          <a:bodyPr>
            <a:normAutofit/>
          </a:bodyPr>
          <a:lstStyle/>
          <a:p>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地域・年齢別人口に関連する項目のうち、以下のものについては、「共通ルール」を確認しましょう。</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都道府県コード又は市区町村コード</a:t>
            </a:r>
          </a:p>
          <a:p>
            <a:pPr marL="342900" indent="-34290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調査年月日</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一部の項目については、政府</a:t>
            </a:r>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CIO</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ポータル「</a:t>
            </a:r>
            <a:r>
              <a:rPr lang="ja-JP" altLang="en-US" b="0" i="0" dirty="0">
                <a:solidFill>
                  <a:srgbClr val="000000"/>
                </a:solidFill>
                <a:effectLst/>
                <a:latin typeface="noto sans"/>
              </a:rPr>
              <a:t>標準ガイドライン群」の「データ連携モデル」に記載があります。</a:t>
            </a:r>
            <a:endPar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a:hlinkClick r:id="rId3"/>
              </a:rPr>
              <a:t>https://cio.go.jp/guides#renkeimodel</a:t>
            </a:r>
            <a:endParaRPr lang="ja-JP" altLang="en-US" dirty="0"/>
          </a:p>
          <a:p>
            <a: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「データ項目特記事項」内の「行政データ連携標準ガイドブック」は、</a:t>
            </a:r>
            <a:r>
              <a:rPr lang="ja-JP" altLang="en-US" b="0" i="0" dirty="0">
                <a:solidFill>
                  <a:srgbClr val="000000"/>
                </a:solidFill>
                <a:effectLst/>
                <a:latin typeface="noto sans"/>
              </a:rPr>
              <a:t> 「データ連携モデル」と読み替えてください。</a:t>
            </a:r>
            <a:endPar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6504B952-4369-4B0B-AD0E-E6BFD6F27F61}"/>
              </a:ext>
            </a:extLst>
          </p:cNvPr>
          <p:cNvPicPr>
            <a:picLocks noChangeAspect="1"/>
          </p:cNvPicPr>
          <p:nvPr/>
        </p:nvPicPr>
        <p:blipFill>
          <a:blip r:embed="rId4"/>
          <a:stretch>
            <a:fillRect/>
          </a:stretch>
        </p:blipFill>
        <p:spPr>
          <a:xfrm>
            <a:off x="4910288" y="2420888"/>
            <a:ext cx="4025750" cy="2653418"/>
          </a:xfrm>
          <a:prstGeom prst="rect">
            <a:avLst/>
          </a:prstGeom>
        </p:spPr>
      </p:pic>
    </p:spTree>
    <p:extLst>
      <p:ext uri="{BB962C8B-B14F-4D97-AF65-F5344CB8AC3E}">
        <p14:creationId xmlns:p14="http://schemas.microsoft.com/office/powerpoint/2010/main" val="23068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A26B340-5658-4052-9910-1D85A8C7FE62}"/>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2.4</a:t>
            </a:r>
            <a:r>
              <a:rPr lang="ja-JP" altLang="en-US">
                <a:latin typeface="Meiryo UI" panose="020B0604030504040204" pitchFamily="50" charset="-128"/>
                <a:ea typeface="Meiryo UI" panose="020B0604030504040204" pitchFamily="50" charset="-128"/>
                <a:cs typeface="Meiryo UI" panose="020B0604030504040204" pitchFamily="50" charset="-128"/>
              </a:rPr>
              <a:t> 共通ルールの記載事項②</a:t>
            </a:r>
            <a:endParaRPr kumimoji="1" lang="ja-JP" altLang="en-US"/>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13</a:t>
            </a:fld>
            <a:endParaRPr lang="ja-JP" altLang="en-US"/>
          </a:p>
        </p:txBody>
      </p:sp>
      <p:sp>
        <p:nvSpPr>
          <p:cNvPr id="10" name="テキスト プレースホルダー 9">
            <a:extLst>
              <a:ext uri="{FF2B5EF4-FFF2-40B4-BE49-F238E27FC236}">
                <a16:creationId xmlns:a16="http://schemas.microsoft.com/office/drawing/2014/main" id="{EAD4E65F-68C8-4846-A844-9CE61CFC8C02}"/>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B947162F-95D7-4D16-91E7-E1A7AD59C973}"/>
              </a:ext>
            </a:extLst>
          </p:cNvPr>
          <p:cNvSpPr>
            <a:spLocks noGrp="1"/>
          </p:cNvSpPr>
          <p:nvPr>
            <p:ph type="body" sz="quarter" idx="14"/>
          </p:nvPr>
        </p:nvSpPr>
        <p:spPr>
          <a:xfrm>
            <a:off x="207963" y="884239"/>
            <a:ext cx="8728075" cy="445787"/>
          </a:xfrm>
        </p:spPr>
        <p:txBody>
          <a:bodyPr>
            <a:normAutofit/>
          </a:bodyPr>
          <a:lstStyle/>
          <a:p>
            <a:r>
              <a:rPr lang="ja-JP" altLang="en-US"/>
              <a:t>定められている共通ルールの一部を紹介します。</a:t>
            </a:r>
            <a:endParaRPr kumimoji="1" lang="ja-JP" altLang="en-US"/>
          </a:p>
        </p:txBody>
      </p:sp>
      <p:sp>
        <p:nvSpPr>
          <p:cNvPr id="19" name="テキスト プレースホルダー 7">
            <a:extLst>
              <a:ext uri="{FF2B5EF4-FFF2-40B4-BE49-F238E27FC236}">
                <a16:creationId xmlns:a16="http://schemas.microsoft.com/office/drawing/2014/main" id="{FA5EBE15-D5C2-4E8C-ABC6-90579FEFF4DE}"/>
              </a:ext>
            </a:extLst>
          </p:cNvPr>
          <p:cNvSpPr>
            <a:spLocks noGrp="1"/>
          </p:cNvSpPr>
          <p:nvPr>
            <p:ph type="body" sz="quarter" idx="15"/>
          </p:nvPr>
        </p:nvSpPr>
        <p:spPr>
          <a:xfrm>
            <a:off x="224621" y="1507835"/>
            <a:ext cx="8728075" cy="5068467"/>
          </a:xfrm>
        </p:spPr>
        <p:txBody>
          <a:bodyPr>
            <a:normAutofit/>
          </a:bodyPr>
          <a:lstStyle/>
          <a:p>
            <a:pPr marL="285750" indent="-285750">
              <a:buFont typeface="Arial" panose="020B0604020202020204" pitchFamily="34" charset="0"/>
              <a:buChar char="•"/>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全体的なルール</a:t>
            </a:r>
            <a:b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特別な記載ルールがない限り、英数字は半角文字とする。</a:t>
            </a:r>
            <a:b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特別な記載ルールがない限り、カタカナは全角文字とする。</a:t>
            </a:r>
            <a:b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システム環境に依存する文字は使用しない。</a:t>
            </a:r>
            <a:b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（ローマ数字・丸数字・</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文字に複数の文字が含まれる文字など）</a:t>
            </a:r>
            <a:endPar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日付・時刻</a:t>
            </a:r>
            <a:br>
              <a:rPr lang="en-US" altLang="ja-JP"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日付は、</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YYYY-MM-DD </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という形で表記する。（例</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2020-07-01</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b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時刻は、</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HH:MM:SS</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という形で表記する。（例</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 01:23:45</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kumimoji="1" lang="ja-JP" altLang="en-US" sz="13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68189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A8D9F96-6626-475F-9A6E-F8B8BA8CDB97}"/>
              </a:ext>
            </a:extLst>
          </p:cNvPr>
          <p:cNvPicPr>
            <a:picLocks noChangeAspect="1"/>
          </p:cNvPicPr>
          <p:nvPr/>
        </p:nvPicPr>
        <p:blipFill>
          <a:blip r:embed="rId3"/>
          <a:stretch>
            <a:fillRect/>
          </a:stretch>
        </p:blipFill>
        <p:spPr>
          <a:xfrm>
            <a:off x="466725" y="1749713"/>
            <a:ext cx="8210550" cy="4327644"/>
          </a:xfrm>
          <a:prstGeom prst="rect">
            <a:avLst/>
          </a:prstGeom>
        </p:spPr>
      </p:pic>
      <p:sp>
        <p:nvSpPr>
          <p:cNvPr id="9" name="タイトル 8">
            <a:extLst>
              <a:ext uri="{FF2B5EF4-FFF2-40B4-BE49-F238E27FC236}">
                <a16:creationId xmlns:a16="http://schemas.microsoft.com/office/drawing/2014/main" id="{1A26B340-5658-4052-9910-1D85A8C7FE62}"/>
              </a:ext>
            </a:extLst>
          </p:cNvPr>
          <p:cNvSpPr>
            <a:spLocks noGrp="1"/>
          </p:cNvSpPr>
          <p:nvPr>
            <p:ph type="title"/>
          </p:nvPr>
        </p:nvSpPr>
        <p:spPr/>
        <p:txBody>
          <a:bodyPr>
            <a:normAutofit/>
          </a:bodyPr>
          <a:lstStyle/>
          <a:p>
            <a:r>
              <a:rPr lang="en-US" altLang="ja-JP">
                <a:latin typeface="Meiryo UI" panose="020B0604030504040204" pitchFamily="50" charset="-128"/>
                <a:ea typeface="Meiryo UI" panose="020B0604030504040204" pitchFamily="50" charset="-128"/>
                <a:cs typeface="Meiryo UI" panose="020B0604030504040204" pitchFamily="50" charset="-128"/>
              </a:rPr>
              <a:t>2.5</a:t>
            </a:r>
            <a:r>
              <a:rPr lang="ja-JP" altLang="en-US">
                <a:latin typeface="Meiryo UI" panose="020B0604030504040204" pitchFamily="50" charset="-128"/>
                <a:ea typeface="Meiryo UI" panose="020B0604030504040204" pitchFamily="50" charset="-128"/>
                <a:cs typeface="Meiryo UI" panose="020B0604030504040204" pitchFamily="50" charset="-128"/>
              </a:rPr>
              <a:t> データ入力フォーマット</a:t>
            </a:r>
            <a:endParaRPr kumimoji="1" lang="ja-JP" altLang="en-US"/>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14</a:t>
            </a:fld>
            <a:endParaRPr lang="ja-JP" altLang="en-US"/>
          </a:p>
        </p:txBody>
      </p:sp>
      <p:sp>
        <p:nvSpPr>
          <p:cNvPr id="10" name="テキスト プレースホルダー 9">
            <a:extLst>
              <a:ext uri="{FF2B5EF4-FFF2-40B4-BE49-F238E27FC236}">
                <a16:creationId xmlns:a16="http://schemas.microsoft.com/office/drawing/2014/main" id="{EAD4E65F-68C8-4846-A844-9CE61CFC8C02}"/>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B947162F-95D7-4D16-91E7-E1A7AD59C973}"/>
              </a:ext>
            </a:extLst>
          </p:cNvPr>
          <p:cNvSpPr>
            <a:spLocks noGrp="1"/>
          </p:cNvSpPr>
          <p:nvPr>
            <p:ph type="body" sz="quarter" idx="14"/>
          </p:nvPr>
        </p:nvSpPr>
        <p:spPr>
          <a:xfrm>
            <a:off x="207963" y="884239"/>
            <a:ext cx="8728075" cy="445787"/>
          </a:xfrm>
        </p:spPr>
        <p:txBody>
          <a:bodyPr>
            <a:normAutofit/>
          </a:bodyPr>
          <a:lstStyle/>
          <a:p>
            <a:r>
              <a:rPr lang="ja-JP" altLang="en-US" dirty="0"/>
              <a:t>地域・年齢別人口のデータ入力フォーマットを確認してみましょう。</a:t>
            </a:r>
          </a:p>
        </p:txBody>
      </p:sp>
      <p:sp>
        <p:nvSpPr>
          <p:cNvPr id="12" name="四角形: 角を丸くする 11">
            <a:extLst>
              <a:ext uri="{FF2B5EF4-FFF2-40B4-BE49-F238E27FC236}">
                <a16:creationId xmlns:a16="http://schemas.microsoft.com/office/drawing/2014/main" id="{4FBA26BC-EA0F-4ED7-AA7B-8FFA3CB17861}"/>
              </a:ext>
            </a:extLst>
          </p:cNvPr>
          <p:cNvSpPr/>
          <p:nvPr/>
        </p:nvSpPr>
        <p:spPr>
          <a:xfrm>
            <a:off x="3351701" y="3028949"/>
            <a:ext cx="5173174" cy="13068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3" name="テキスト ボックス 12">
            <a:extLst>
              <a:ext uri="{FF2B5EF4-FFF2-40B4-BE49-F238E27FC236}">
                <a16:creationId xmlns:a16="http://schemas.microsoft.com/office/drawing/2014/main" id="{C8A19DC2-52FA-4C7E-93F8-A7E2B65BC898}"/>
              </a:ext>
            </a:extLst>
          </p:cNvPr>
          <p:cNvSpPr txBox="1"/>
          <p:nvPr/>
        </p:nvSpPr>
        <p:spPr>
          <a:xfrm>
            <a:off x="3976688" y="1392077"/>
            <a:ext cx="3071675" cy="307777"/>
          </a:xfrm>
          <a:prstGeom prst="rect">
            <a:avLst/>
          </a:prstGeom>
          <a:noFill/>
        </p:spPr>
        <p:txBody>
          <a:bodyPr wrap="none" rtlCol="0">
            <a:spAutoFit/>
          </a:bodyPr>
          <a:lstStyle/>
          <a:p>
            <a:r>
              <a:rPr kumimoji="1" lang="ja-JP" altLang="en-US" sz="1400" dirty="0">
                <a:solidFill>
                  <a:srgbClr val="FF0000"/>
                </a:solidFill>
              </a:rPr>
              <a:t>タイトルの背景が黄色である項目は必須</a:t>
            </a:r>
          </a:p>
        </p:txBody>
      </p:sp>
      <p:cxnSp>
        <p:nvCxnSpPr>
          <p:cNvPr id="14" name="直線矢印コネクタ 13">
            <a:extLst>
              <a:ext uri="{FF2B5EF4-FFF2-40B4-BE49-F238E27FC236}">
                <a16:creationId xmlns:a16="http://schemas.microsoft.com/office/drawing/2014/main" id="{D5B8AAA4-427B-4644-A67F-B3C43D11A8D5}"/>
              </a:ext>
            </a:extLst>
          </p:cNvPr>
          <p:cNvCxnSpPr>
            <a:cxnSpLocks/>
            <a:stCxn id="13" idx="2"/>
            <a:endCxn id="12" idx="0"/>
          </p:cNvCxnSpPr>
          <p:nvPr/>
        </p:nvCxnSpPr>
        <p:spPr>
          <a:xfrm>
            <a:off x="5512526" y="1699854"/>
            <a:ext cx="425762" cy="13290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8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a:solidFill>
                  <a:schemeClr val="bg1">
                    <a:lumMod val="85000"/>
                  </a:schemeClr>
                </a:solidFill>
                <a:latin typeface="+mj-ea"/>
                <a:ea typeface="+mj-ea"/>
              </a:rPr>
              <a:t>.</a:t>
            </a:r>
            <a:r>
              <a:rPr lang="ja-JP" altLang="en-US" sz="2200">
                <a:solidFill>
                  <a:schemeClr val="bg1">
                    <a:lumMod val="85000"/>
                  </a:schemeClr>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a:solidFill>
                  <a:schemeClr val="bg1">
                    <a:lumMod val="85000"/>
                  </a:schemeClr>
                </a:solidFill>
                <a:latin typeface="+mj-ea"/>
                <a:ea typeface="+mj-ea"/>
              </a:rPr>
              <a:t>. </a:t>
            </a:r>
            <a:r>
              <a:rPr lang="ja-JP" altLang="en-US" sz="2200">
                <a:solidFill>
                  <a:schemeClr val="bg1">
                    <a:lumMod val="85000"/>
                  </a:schemeClr>
                </a:solidFill>
                <a:latin typeface="+mj-ea"/>
                <a:ea typeface="+mj-ea"/>
              </a:rPr>
              <a:t>推奨データセットの項目と確認事項</a:t>
            </a:r>
          </a:p>
        </p:txBody>
      </p:sp>
      <p:sp>
        <p:nvSpPr>
          <p:cNvPr id="3" name="Text Box 31">
            <a:extLst>
              <a:ext uri="{FF2B5EF4-FFF2-40B4-BE49-F238E27FC236}">
                <a16:creationId xmlns:a16="http://schemas.microsoft.com/office/drawing/2014/main" id="{287BCA38-FF87-4F17-B530-A6EF40C1EF8B}"/>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３</a:t>
            </a:r>
            <a:r>
              <a:rPr lang="en-US" altLang="ja-JP" sz="2200">
                <a:latin typeface="+mj-ea"/>
                <a:ea typeface="+mj-ea"/>
              </a:rPr>
              <a:t>.</a:t>
            </a:r>
            <a:r>
              <a:rPr lang="ja-JP" altLang="en-US" sz="2200">
                <a:latin typeface="+mj-ea"/>
                <a:ea typeface="+mj-ea"/>
              </a:rPr>
              <a:t> 推奨データセットに基づくデータの作成</a:t>
            </a:r>
          </a:p>
        </p:txBody>
      </p:sp>
      <p:sp>
        <p:nvSpPr>
          <p:cNvPr id="2" name="Text Box 31">
            <a:extLst>
              <a:ext uri="{FF2B5EF4-FFF2-40B4-BE49-F238E27FC236}">
                <a16:creationId xmlns:a16="http://schemas.microsoft.com/office/drawing/2014/main" id="{F0EA9C1F-F13D-4FE2-B830-6503DDB86110}"/>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４</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推奨データセットに基づくデータのメンテナンス</a:t>
            </a:r>
          </a:p>
        </p:txBody>
      </p:sp>
    </p:spTree>
    <p:extLst>
      <p:ext uri="{BB962C8B-B14F-4D97-AF65-F5344CB8AC3E}">
        <p14:creationId xmlns:p14="http://schemas.microsoft.com/office/powerpoint/2010/main" val="119671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3.1 </a:t>
            </a:r>
            <a:r>
              <a:rPr lang="ja-JP" altLang="en-US" sz="2400" dirty="0">
                <a:latin typeface="+mj-ea"/>
                <a:ea typeface="+mj-ea"/>
              </a:rPr>
              <a:t>推奨データセットに基づくデータの作成手順①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16</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9"/>
            <a:ext cx="8728075" cy="424732"/>
          </a:xfrm>
        </p:spPr>
        <p:txBody>
          <a:bodyPr>
            <a:normAutofit/>
          </a:bodyPr>
          <a:lstStyle/>
          <a:p>
            <a:r>
              <a:rPr lang="ja-JP" altLang="en-US"/>
              <a:t>推奨データセットに基づいたデータを作成するための、大まかな手順は以下の通りです。</a:t>
            </a:r>
            <a:endParaRPr kumimoji="1" lang="ja-JP" altLang="en-US"/>
          </a:p>
        </p:txBody>
      </p:sp>
      <p:sp>
        <p:nvSpPr>
          <p:cNvPr id="9" name="テキスト プレースホルダー 7">
            <a:extLst>
              <a:ext uri="{FF2B5EF4-FFF2-40B4-BE49-F238E27FC236}">
                <a16:creationId xmlns:a16="http://schemas.microsoft.com/office/drawing/2014/main" id="{E79B6E54-83FB-4FB4-AA5F-742031B091A9}"/>
              </a:ext>
            </a:extLst>
          </p:cNvPr>
          <p:cNvSpPr>
            <a:spLocks noGrp="1"/>
          </p:cNvSpPr>
          <p:nvPr>
            <p:ph type="body" sz="quarter" idx="15"/>
          </p:nvPr>
        </p:nvSpPr>
        <p:spPr>
          <a:xfrm>
            <a:off x="224621" y="1507835"/>
            <a:ext cx="8728075" cy="5017509"/>
          </a:xfrm>
        </p:spPr>
        <p:txBody>
          <a:bodyPr>
            <a:normAutofit/>
          </a:bodyPr>
          <a:lstStyle/>
          <a:p>
            <a:pPr marL="342900" indent="-342900">
              <a:buFont typeface="+mj-lt"/>
              <a:buAutoNum type="arabicPeriod"/>
            </a:pPr>
            <a:r>
              <a:rPr kumimoji="1" lang="ja-JP" altLang="en-US"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地域・年齢別人口データの取得・項目確認</a:t>
            </a:r>
            <a:br>
              <a:rPr kumimoji="1" lang="en-US" altLang="ja-JP" sz="16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所属する地方公共団体が管理する地域・年齢別人口データ（素材データ）を取得してください。</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そのデータに、</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p.11</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に掲載した必須項目が含まれているか確認してください。</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調査年月日・地域名・総人口・男性・女性総人口・</a:t>
            </a:r>
            <a:r>
              <a:rPr lang="en-US" altLang="ja-JP"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歳ごとの年齢別男性・女性人口</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に不明点があれば、</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調査しておきましょう。</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mj-lt"/>
              <a:buAutoNum type="arabicPeriod"/>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データの転記</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素材データに記載されている項目を、推奨データセットのフォーマットシートに転記していきます。</a:t>
            </a:r>
            <a:b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まず地域名を転記し、そのあと残りの項目を転記するのがよいでしょう。</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以下、それぞれの項目について、転記方法を説明します。</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endPar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mj-lt"/>
              <a:buAutoNum type="arabicPeriod"/>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データの公開</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作成したデータを、所属する地方公共団体が管理するカタログサイトや</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ページに公開します。</a:t>
            </a:r>
          </a:p>
          <a:p>
            <a:pPr marL="342900" indent="-342900">
              <a:buFont typeface="+mj-lt"/>
              <a:buAutoNum type="arabicPeriod"/>
            </a:pPr>
            <a:endParaRPr lang="ja-JP" altLang="en-US" sz="1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mj-lt"/>
              <a:buAutoNum type="arabicPeriod"/>
            </a:pP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推奨データセットに基づくデータ公開の報告</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推奨データセットを作成・公開している内閣官房</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総合戦略室が、推奨データセットの利用状況を</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調査していますので、データを公開したことを</a:t>
            </a:r>
            <a:r>
              <a:rPr kumimoji="1" lang="en-US" altLang="ja-JP"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のフォームから報告してください。</a:t>
            </a:r>
            <a:b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500" b="0" i="0" u="none" strike="noStrike" kern="120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2992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8B89641E-5C12-43CE-9881-D7DC4FF4A353}"/>
              </a:ext>
            </a:extLst>
          </p:cNvPr>
          <p:cNvPicPr>
            <a:picLocks noChangeAspect="1"/>
          </p:cNvPicPr>
          <p:nvPr/>
        </p:nvPicPr>
        <p:blipFill>
          <a:blip r:embed="rId2"/>
          <a:stretch>
            <a:fillRect/>
          </a:stretch>
        </p:blipFill>
        <p:spPr>
          <a:xfrm>
            <a:off x="4870410" y="1983129"/>
            <a:ext cx="3609499" cy="2130362"/>
          </a:xfrm>
          <a:prstGeom prst="rect">
            <a:avLst/>
          </a:prstGeom>
        </p:spPr>
      </p:pic>
      <p:pic>
        <p:nvPicPr>
          <p:cNvPr id="49" name="図 48">
            <a:extLst>
              <a:ext uri="{FF2B5EF4-FFF2-40B4-BE49-F238E27FC236}">
                <a16:creationId xmlns:a16="http://schemas.microsoft.com/office/drawing/2014/main" id="{A4871EAA-AA99-4EA8-ACFD-150700B5E005}"/>
              </a:ext>
            </a:extLst>
          </p:cNvPr>
          <p:cNvPicPr>
            <a:picLocks noChangeAspect="1"/>
          </p:cNvPicPr>
          <p:nvPr/>
        </p:nvPicPr>
        <p:blipFill>
          <a:blip r:embed="rId3"/>
          <a:stretch>
            <a:fillRect/>
          </a:stretch>
        </p:blipFill>
        <p:spPr>
          <a:xfrm>
            <a:off x="437555" y="1985653"/>
            <a:ext cx="3609499" cy="2130362"/>
          </a:xfrm>
          <a:prstGeom prst="rect">
            <a:avLst/>
          </a:prstGeom>
        </p:spPr>
      </p:pic>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 </a:t>
            </a:r>
            <a:r>
              <a:rPr lang="en-US" altLang="ja-JP" dirty="0"/>
              <a:t>(1) </a:t>
            </a:r>
            <a:r>
              <a:rPr lang="ja-JP" altLang="en-US" dirty="0"/>
              <a:t>セル結合の解除①</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lstStyle/>
          <a:p>
            <a:r>
              <a:rPr kumimoji="1" lang="ja-JP" altLang="en-US" dirty="0"/>
              <a:t>データを転記する前に、素材データのセル結合を解除しておきましょう。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762266" y="1624370"/>
            <a:ext cx="2866490" cy="307777"/>
          </a:xfrm>
          <a:prstGeom prst="rect">
            <a:avLst/>
          </a:prstGeom>
          <a:noFill/>
        </p:spPr>
        <p:txBody>
          <a:bodyPr wrap="none" rtlCol="0">
            <a:spAutoFit/>
          </a:bodyPr>
          <a:lstStyle/>
          <a:p>
            <a:pPr algn="ctr"/>
            <a:r>
              <a:rPr kumimoji="1" lang="ja-JP" altLang="en-US" sz="1400" dirty="0">
                <a:latin typeface="+mj-lt"/>
              </a:rPr>
              <a:t>元データ（これはサンプルデータです）</a:t>
            </a:r>
          </a:p>
        </p:txBody>
      </p:sp>
      <p:sp>
        <p:nvSpPr>
          <p:cNvPr id="29" name="矢印: 右 28">
            <a:extLst>
              <a:ext uri="{FF2B5EF4-FFF2-40B4-BE49-F238E27FC236}">
                <a16:creationId xmlns:a16="http://schemas.microsoft.com/office/drawing/2014/main" id="{DC610C5A-76E0-4B40-8331-4628EE7B9EA3}"/>
              </a:ext>
            </a:extLst>
          </p:cNvPr>
          <p:cNvSpPr/>
          <p:nvPr/>
        </p:nvSpPr>
        <p:spPr>
          <a:xfrm>
            <a:off x="4141234" y="276027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5031922" y="1624370"/>
            <a:ext cx="3286477" cy="307777"/>
          </a:xfrm>
          <a:prstGeom prst="rect">
            <a:avLst/>
          </a:prstGeom>
          <a:noFill/>
        </p:spPr>
        <p:txBody>
          <a:bodyPr wrap="none" rtlCol="0">
            <a:spAutoFit/>
          </a:bodyPr>
          <a:lstStyle/>
          <a:p>
            <a:r>
              <a:rPr kumimoji="1" lang="en-US" altLang="ja-JP" sz="1400" dirty="0">
                <a:latin typeface="+mj-lt"/>
              </a:rPr>
              <a:t>(1) </a:t>
            </a:r>
            <a:r>
              <a:rPr kumimoji="1" lang="ja-JP" altLang="en-US" sz="1400" dirty="0">
                <a:latin typeface="+mj-lt"/>
              </a:rPr>
              <a:t>セルが結合されている列を選択します。</a:t>
            </a:r>
          </a:p>
        </p:txBody>
      </p:sp>
      <p:sp>
        <p:nvSpPr>
          <p:cNvPr id="33" name="四角形: 角を丸くする 32">
            <a:extLst>
              <a:ext uri="{FF2B5EF4-FFF2-40B4-BE49-F238E27FC236}">
                <a16:creationId xmlns:a16="http://schemas.microsoft.com/office/drawing/2014/main" id="{52CC1BA0-C074-45F0-8647-440590868222}"/>
              </a:ext>
            </a:extLst>
          </p:cNvPr>
          <p:cNvSpPr/>
          <p:nvPr/>
        </p:nvSpPr>
        <p:spPr>
          <a:xfrm>
            <a:off x="572870" y="2915208"/>
            <a:ext cx="703479" cy="19946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10B22BD0-557B-42E2-9CC6-EABFCE557D31}"/>
              </a:ext>
            </a:extLst>
          </p:cNvPr>
          <p:cNvSpPr/>
          <p:nvPr/>
        </p:nvSpPr>
        <p:spPr>
          <a:xfrm>
            <a:off x="1257299" y="3028881"/>
            <a:ext cx="495302" cy="19946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2E9AAE0E-0D6A-4E91-B528-0AD2462E0D7B}"/>
              </a:ext>
            </a:extLst>
          </p:cNvPr>
          <p:cNvSpPr/>
          <p:nvPr/>
        </p:nvSpPr>
        <p:spPr>
          <a:xfrm>
            <a:off x="1752601" y="2906241"/>
            <a:ext cx="1057274" cy="19946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3F048342-E99F-43DC-8F0F-193477E88B0E}"/>
              </a:ext>
            </a:extLst>
          </p:cNvPr>
          <p:cNvSpPr/>
          <p:nvPr/>
        </p:nvSpPr>
        <p:spPr>
          <a:xfrm>
            <a:off x="4967288" y="2556634"/>
            <a:ext cx="728662" cy="11989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527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48403CB7-2836-40F1-AB01-99DDBA63861C}"/>
              </a:ext>
            </a:extLst>
          </p:cNvPr>
          <p:cNvPicPr>
            <a:picLocks noChangeAspect="1"/>
          </p:cNvPicPr>
          <p:nvPr/>
        </p:nvPicPr>
        <p:blipFill>
          <a:blip r:embed="rId2"/>
          <a:stretch>
            <a:fillRect/>
          </a:stretch>
        </p:blipFill>
        <p:spPr>
          <a:xfrm>
            <a:off x="87863" y="4601575"/>
            <a:ext cx="5386483" cy="2135410"/>
          </a:xfrm>
          <a:prstGeom prst="rect">
            <a:avLst/>
          </a:prstGeom>
        </p:spPr>
      </p:pic>
      <p:pic>
        <p:nvPicPr>
          <p:cNvPr id="39" name="図 38">
            <a:extLst>
              <a:ext uri="{FF2B5EF4-FFF2-40B4-BE49-F238E27FC236}">
                <a16:creationId xmlns:a16="http://schemas.microsoft.com/office/drawing/2014/main" id="{E37AD32B-9719-409B-B04F-5EC8E3837D8C}"/>
              </a:ext>
            </a:extLst>
          </p:cNvPr>
          <p:cNvPicPr>
            <a:picLocks noChangeAspect="1"/>
          </p:cNvPicPr>
          <p:nvPr/>
        </p:nvPicPr>
        <p:blipFill>
          <a:blip r:embed="rId3"/>
          <a:stretch>
            <a:fillRect/>
          </a:stretch>
        </p:blipFill>
        <p:spPr>
          <a:xfrm>
            <a:off x="489907" y="1967370"/>
            <a:ext cx="3604451" cy="2120265"/>
          </a:xfrm>
          <a:prstGeom prst="rect">
            <a:avLst/>
          </a:prstGeom>
        </p:spPr>
      </p:pic>
      <p:pic>
        <p:nvPicPr>
          <p:cNvPr id="26" name="図 25">
            <a:extLst>
              <a:ext uri="{FF2B5EF4-FFF2-40B4-BE49-F238E27FC236}">
                <a16:creationId xmlns:a16="http://schemas.microsoft.com/office/drawing/2014/main" id="{FC047956-E91A-468D-9039-5C5366890936}"/>
              </a:ext>
            </a:extLst>
          </p:cNvPr>
          <p:cNvPicPr>
            <a:picLocks noChangeAspect="1"/>
          </p:cNvPicPr>
          <p:nvPr/>
        </p:nvPicPr>
        <p:blipFill>
          <a:blip r:embed="rId4"/>
          <a:stretch>
            <a:fillRect/>
          </a:stretch>
        </p:blipFill>
        <p:spPr>
          <a:xfrm>
            <a:off x="4765717" y="1967361"/>
            <a:ext cx="3594354" cy="2130362"/>
          </a:xfrm>
          <a:prstGeom prst="rect">
            <a:avLst/>
          </a:prstGeom>
        </p:spPr>
      </p:pic>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 </a:t>
            </a:r>
            <a:r>
              <a:rPr lang="en-US" altLang="ja-JP" dirty="0"/>
              <a:t>(1) </a:t>
            </a:r>
            <a:r>
              <a:rPr lang="ja-JP" altLang="en-US" dirty="0"/>
              <a:t>セル結合の解除②</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lstStyle/>
          <a:p>
            <a:r>
              <a:rPr kumimoji="1" lang="ja-JP" altLang="en-US" dirty="0"/>
              <a:t>データを転記する前に、素材データのセル結合を解除しておきましょう。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362193" y="1441608"/>
            <a:ext cx="4030270" cy="523220"/>
          </a:xfrm>
          <a:prstGeom prst="rect">
            <a:avLst/>
          </a:prstGeom>
          <a:noFill/>
        </p:spPr>
        <p:txBody>
          <a:bodyPr wrap="none" rtlCol="0">
            <a:spAutoFit/>
          </a:bodyPr>
          <a:lstStyle/>
          <a:p>
            <a:r>
              <a:rPr kumimoji="1" lang="en-US" altLang="ja-JP" sz="1400" dirty="0">
                <a:latin typeface="+mj-lt"/>
              </a:rPr>
              <a:t>(2) </a:t>
            </a:r>
            <a:r>
              <a:rPr kumimoji="1" lang="ja-JP" altLang="en-US" sz="1400" dirty="0">
                <a:latin typeface="+mj-lt"/>
              </a:rPr>
              <a:t>ホーム＞配置＞セルを結合して中央揃えを選択し</a:t>
            </a:r>
          </a:p>
          <a:p>
            <a:r>
              <a:rPr kumimoji="1" lang="ja-JP" altLang="en-US" sz="1400" dirty="0">
                <a:latin typeface="+mj-lt"/>
              </a:rPr>
              <a:t>選択肢を「セル結合の解除」にします。</a:t>
            </a:r>
          </a:p>
        </p:txBody>
      </p:sp>
      <p:sp>
        <p:nvSpPr>
          <p:cNvPr id="17" name="四角形: 角を丸くする 16">
            <a:extLst>
              <a:ext uri="{FF2B5EF4-FFF2-40B4-BE49-F238E27FC236}">
                <a16:creationId xmlns:a16="http://schemas.microsoft.com/office/drawing/2014/main" id="{E9F39AF9-F165-40B5-8452-5CA3FB168A03}"/>
              </a:ext>
            </a:extLst>
          </p:cNvPr>
          <p:cNvSpPr/>
          <p:nvPr/>
        </p:nvSpPr>
        <p:spPr>
          <a:xfrm>
            <a:off x="812969" y="2129037"/>
            <a:ext cx="312955" cy="1619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861B5E0C-9923-42BD-B881-BEF4C7578DB6}"/>
              </a:ext>
            </a:extLst>
          </p:cNvPr>
          <p:cNvSpPr/>
          <p:nvPr/>
        </p:nvSpPr>
        <p:spPr>
          <a:xfrm>
            <a:off x="1251120" y="2300487"/>
            <a:ext cx="303430" cy="4667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DBAF617-CBB9-458C-8969-E671E293E69D}"/>
              </a:ext>
            </a:extLst>
          </p:cNvPr>
          <p:cNvSpPr/>
          <p:nvPr/>
        </p:nvSpPr>
        <p:spPr>
          <a:xfrm>
            <a:off x="1933537" y="2957713"/>
            <a:ext cx="868787" cy="1905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86073EBB-9AB8-4C45-9FFB-BB27BEA97872}"/>
              </a:ext>
            </a:extLst>
          </p:cNvPr>
          <p:cNvSpPr/>
          <p:nvPr/>
        </p:nvSpPr>
        <p:spPr>
          <a:xfrm>
            <a:off x="1933537" y="3528975"/>
            <a:ext cx="1002137" cy="1905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DC610C5A-76E0-4B40-8331-4628EE7B9EA3}"/>
              </a:ext>
            </a:extLst>
          </p:cNvPr>
          <p:cNvSpPr/>
          <p:nvPr/>
        </p:nvSpPr>
        <p:spPr>
          <a:xfrm>
            <a:off x="4141234" y="276027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4645290" y="1604931"/>
            <a:ext cx="4071949" cy="307777"/>
          </a:xfrm>
          <a:prstGeom prst="rect">
            <a:avLst/>
          </a:prstGeom>
          <a:noFill/>
        </p:spPr>
        <p:txBody>
          <a:bodyPr wrap="none" rtlCol="0">
            <a:spAutoFit/>
          </a:bodyPr>
          <a:lstStyle/>
          <a:p>
            <a:r>
              <a:rPr kumimoji="1" lang="en-US" altLang="ja-JP" sz="1400" dirty="0">
                <a:latin typeface="+mj-lt"/>
              </a:rPr>
              <a:t>(3) </a:t>
            </a:r>
            <a:r>
              <a:rPr kumimoji="1" lang="ja-JP" altLang="en-US" sz="1400" dirty="0">
                <a:latin typeface="+mj-lt"/>
              </a:rPr>
              <a:t>セルの結合を解除すると、空白のセルが現れます。</a:t>
            </a:r>
          </a:p>
        </p:txBody>
      </p:sp>
      <p:sp>
        <p:nvSpPr>
          <p:cNvPr id="43" name="テキスト ボックス 42">
            <a:extLst>
              <a:ext uri="{FF2B5EF4-FFF2-40B4-BE49-F238E27FC236}">
                <a16:creationId xmlns:a16="http://schemas.microsoft.com/office/drawing/2014/main" id="{3A6541EC-4C89-43FD-AAC5-0CBBB29EDBC4}"/>
              </a:ext>
            </a:extLst>
          </p:cNvPr>
          <p:cNvSpPr txBox="1"/>
          <p:nvPr/>
        </p:nvSpPr>
        <p:spPr>
          <a:xfrm>
            <a:off x="34934" y="4120818"/>
            <a:ext cx="5001690" cy="523220"/>
          </a:xfrm>
          <a:prstGeom prst="rect">
            <a:avLst/>
          </a:prstGeom>
          <a:noFill/>
        </p:spPr>
        <p:txBody>
          <a:bodyPr wrap="none" rtlCol="0">
            <a:spAutoFit/>
          </a:bodyPr>
          <a:lstStyle/>
          <a:p>
            <a:r>
              <a:rPr kumimoji="1" lang="en-US" altLang="ja-JP" sz="1400" dirty="0">
                <a:latin typeface="+mj-lt"/>
              </a:rPr>
              <a:t>※ </a:t>
            </a:r>
            <a:r>
              <a:rPr kumimoji="1" lang="ja-JP" altLang="en-US" sz="1400" dirty="0">
                <a:latin typeface="+mj-lt"/>
              </a:rPr>
              <a:t>ウィンドウ幅によっては、「配置」がホームのサブメニューとなり</a:t>
            </a:r>
          </a:p>
          <a:p>
            <a:r>
              <a:rPr kumimoji="1" lang="ja-JP" altLang="en-US" sz="1400" dirty="0">
                <a:latin typeface="+mj-lt"/>
              </a:rPr>
              <a:t>    「セルを結合して中央揃え」がアイコンになっている場合もあります。</a:t>
            </a:r>
          </a:p>
        </p:txBody>
      </p:sp>
      <p:sp>
        <p:nvSpPr>
          <p:cNvPr id="47" name="矢印: 右 46">
            <a:extLst>
              <a:ext uri="{FF2B5EF4-FFF2-40B4-BE49-F238E27FC236}">
                <a16:creationId xmlns:a16="http://schemas.microsoft.com/office/drawing/2014/main" id="{AA5B00EB-1484-4A0E-A70A-2607FE688962}"/>
              </a:ext>
            </a:extLst>
          </p:cNvPr>
          <p:cNvSpPr/>
          <p:nvPr/>
        </p:nvSpPr>
        <p:spPr>
          <a:xfrm>
            <a:off x="8453823" y="2731077"/>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6F91845B-A760-435D-AE4B-0FBF716D57DA}"/>
              </a:ext>
            </a:extLst>
          </p:cNvPr>
          <p:cNvSpPr/>
          <p:nvPr/>
        </p:nvSpPr>
        <p:spPr>
          <a:xfrm>
            <a:off x="422688" y="4770582"/>
            <a:ext cx="312955" cy="1619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C348F86-40EE-4B33-967E-37734BF30EB8}"/>
              </a:ext>
            </a:extLst>
          </p:cNvPr>
          <p:cNvSpPr/>
          <p:nvPr/>
        </p:nvSpPr>
        <p:spPr>
          <a:xfrm>
            <a:off x="2316853" y="5060642"/>
            <a:ext cx="261985" cy="1569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F3B02A8-E56B-42CB-99C9-33E23F1A58F1}"/>
              </a:ext>
            </a:extLst>
          </p:cNvPr>
          <p:cNvSpPr/>
          <p:nvPr/>
        </p:nvSpPr>
        <p:spPr>
          <a:xfrm>
            <a:off x="2367930" y="5617396"/>
            <a:ext cx="1002137" cy="1569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FACF2F77-1CBA-4DB2-BAB0-01A678C193AA}"/>
              </a:ext>
            </a:extLst>
          </p:cNvPr>
          <p:cNvSpPr/>
          <p:nvPr/>
        </p:nvSpPr>
        <p:spPr>
          <a:xfrm>
            <a:off x="4890687" y="2993889"/>
            <a:ext cx="720875" cy="13432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1B60696-D0FF-4125-884D-EC7C97B1A84E}"/>
              </a:ext>
            </a:extLst>
          </p:cNvPr>
          <p:cNvSpPr txBox="1"/>
          <p:nvPr/>
        </p:nvSpPr>
        <p:spPr>
          <a:xfrm>
            <a:off x="4346381" y="2265772"/>
            <a:ext cx="742511" cy="276999"/>
          </a:xfrm>
          <a:prstGeom prst="rect">
            <a:avLst/>
          </a:prstGeom>
          <a:noFill/>
        </p:spPr>
        <p:txBody>
          <a:bodyPr wrap="none" rtlCol="0">
            <a:spAutoFit/>
          </a:bodyPr>
          <a:lstStyle/>
          <a:p>
            <a:r>
              <a:rPr kumimoji="1" lang="ja-JP" altLang="en-US" sz="1200" dirty="0">
                <a:solidFill>
                  <a:srgbClr val="C00000"/>
                </a:solidFill>
              </a:rPr>
              <a:t>空白セル</a:t>
            </a:r>
          </a:p>
        </p:txBody>
      </p:sp>
      <p:sp>
        <p:nvSpPr>
          <p:cNvPr id="6" name="テキスト ボックス 5">
            <a:extLst>
              <a:ext uri="{FF2B5EF4-FFF2-40B4-BE49-F238E27FC236}">
                <a16:creationId xmlns:a16="http://schemas.microsoft.com/office/drawing/2014/main" id="{381FC1D8-7176-4A70-870B-16F003658D44}"/>
              </a:ext>
            </a:extLst>
          </p:cNvPr>
          <p:cNvSpPr txBox="1"/>
          <p:nvPr/>
        </p:nvSpPr>
        <p:spPr>
          <a:xfrm>
            <a:off x="4826565" y="4110558"/>
            <a:ext cx="4429418" cy="738664"/>
          </a:xfrm>
          <a:prstGeom prst="rect">
            <a:avLst/>
          </a:prstGeom>
          <a:noFill/>
        </p:spPr>
        <p:txBody>
          <a:bodyPr wrap="none" rtlCol="0">
            <a:spAutoFit/>
          </a:bodyPr>
          <a:lstStyle/>
          <a:p>
            <a:r>
              <a:rPr kumimoji="1" lang="en-US" altLang="ja-JP" sz="1400" dirty="0">
                <a:latin typeface="+mj-lt"/>
              </a:rPr>
              <a:t>※ </a:t>
            </a:r>
            <a:r>
              <a:rPr kumimoji="1" lang="ja-JP" altLang="en-US" sz="1400" dirty="0">
                <a:latin typeface="+mj-lt"/>
              </a:rPr>
              <a:t>この状態で、</a:t>
            </a:r>
            <a:r>
              <a:rPr kumimoji="1" lang="en-US" altLang="ja-JP" sz="1400" dirty="0">
                <a:latin typeface="+mj-lt"/>
              </a:rPr>
              <a:t>(1)</a:t>
            </a:r>
            <a:r>
              <a:rPr kumimoji="1" lang="ja-JP" altLang="en-US" sz="1400" dirty="0">
                <a:latin typeface="+mj-lt"/>
              </a:rPr>
              <a:t>で選択した列は選択状態のままの</a:t>
            </a:r>
          </a:p>
          <a:p>
            <a:r>
              <a:rPr kumimoji="1" lang="ja-JP" altLang="en-US" sz="1400" dirty="0">
                <a:latin typeface="+mj-lt"/>
              </a:rPr>
              <a:t>    はずです。選択が解除されている場合は</a:t>
            </a:r>
            <a:r>
              <a:rPr kumimoji="1" lang="en-US" altLang="ja-JP" sz="1400" dirty="0">
                <a:latin typeface="+mj-lt"/>
              </a:rPr>
              <a:t>(1)</a:t>
            </a:r>
            <a:r>
              <a:rPr kumimoji="1" lang="ja-JP" altLang="en-US" sz="1400" dirty="0">
                <a:latin typeface="+mj-lt"/>
              </a:rPr>
              <a:t>と同じ方法で</a:t>
            </a:r>
          </a:p>
          <a:p>
            <a:r>
              <a:rPr kumimoji="1" lang="ja-JP" altLang="en-US" sz="1400" dirty="0">
                <a:latin typeface="+mj-lt"/>
              </a:rPr>
              <a:t>                再度選択してください。</a:t>
            </a:r>
          </a:p>
        </p:txBody>
      </p:sp>
      <p:sp>
        <p:nvSpPr>
          <p:cNvPr id="27" name="四角形: 角を丸くする 26">
            <a:extLst>
              <a:ext uri="{FF2B5EF4-FFF2-40B4-BE49-F238E27FC236}">
                <a16:creationId xmlns:a16="http://schemas.microsoft.com/office/drawing/2014/main" id="{67DC3292-0AF6-4945-855C-9828E33916D4}"/>
              </a:ext>
            </a:extLst>
          </p:cNvPr>
          <p:cNvSpPr/>
          <p:nvPr/>
        </p:nvSpPr>
        <p:spPr>
          <a:xfrm>
            <a:off x="4890686" y="3423784"/>
            <a:ext cx="720875" cy="13432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7624B1B5-76CF-4D10-B82F-CBB23CD6777E}"/>
              </a:ext>
            </a:extLst>
          </p:cNvPr>
          <p:cNvCxnSpPr>
            <a:stCxn id="18" idx="2"/>
            <a:endCxn id="27" idx="1"/>
          </p:cNvCxnSpPr>
          <p:nvPr/>
        </p:nvCxnSpPr>
        <p:spPr>
          <a:xfrm>
            <a:off x="4717637" y="2542771"/>
            <a:ext cx="173049" cy="94817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5" name="直線コネクタ 34">
            <a:extLst>
              <a:ext uri="{FF2B5EF4-FFF2-40B4-BE49-F238E27FC236}">
                <a16:creationId xmlns:a16="http://schemas.microsoft.com/office/drawing/2014/main" id="{A8FEDA0C-43D8-4163-8A02-C0B53E305374}"/>
              </a:ext>
            </a:extLst>
          </p:cNvPr>
          <p:cNvCxnSpPr>
            <a:cxnSpLocks/>
            <a:stCxn id="18" idx="2"/>
            <a:endCxn id="16" idx="0"/>
          </p:cNvCxnSpPr>
          <p:nvPr/>
        </p:nvCxnSpPr>
        <p:spPr>
          <a:xfrm>
            <a:off x="4717637" y="2542771"/>
            <a:ext cx="533488" cy="451118"/>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1625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図 89">
            <a:extLst>
              <a:ext uri="{FF2B5EF4-FFF2-40B4-BE49-F238E27FC236}">
                <a16:creationId xmlns:a16="http://schemas.microsoft.com/office/drawing/2014/main" id="{68C7A40A-666B-48BF-93FB-555D79E2F5AF}"/>
              </a:ext>
            </a:extLst>
          </p:cNvPr>
          <p:cNvPicPr>
            <a:picLocks noChangeAspect="1"/>
          </p:cNvPicPr>
          <p:nvPr/>
        </p:nvPicPr>
        <p:blipFill>
          <a:blip r:embed="rId2"/>
          <a:stretch>
            <a:fillRect/>
          </a:stretch>
        </p:blipFill>
        <p:spPr>
          <a:xfrm>
            <a:off x="228545" y="1961289"/>
            <a:ext cx="4376833" cy="2170748"/>
          </a:xfrm>
          <a:prstGeom prst="rect">
            <a:avLst/>
          </a:prstGeom>
        </p:spPr>
      </p:pic>
      <p:pic>
        <p:nvPicPr>
          <p:cNvPr id="88" name="図 87">
            <a:extLst>
              <a:ext uri="{FF2B5EF4-FFF2-40B4-BE49-F238E27FC236}">
                <a16:creationId xmlns:a16="http://schemas.microsoft.com/office/drawing/2014/main" id="{24E6520D-4E17-4A9A-8FA8-20F8EC9E33D6}"/>
              </a:ext>
            </a:extLst>
          </p:cNvPr>
          <p:cNvPicPr>
            <a:picLocks noChangeAspect="1"/>
          </p:cNvPicPr>
          <p:nvPr/>
        </p:nvPicPr>
        <p:blipFill>
          <a:blip r:embed="rId3"/>
          <a:stretch>
            <a:fillRect/>
          </a:stretch>
        </p:blipFill>
        <p:spPr>
          <a:xfrm>
            <a:off x="53732" y="4642931"/>
            <a:ext cx="5563172" cy="2155603"/>
          </a:xfrm>
          <a:prstGeom prst="rect">
            <a:avLst/>
          </a:prstGeom>
        </p:spPr>
      </p:pic>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 </a:t>
            </a:r>
            <a:r>
              <a:rPr lang="en-US" altLang="ja-JP" dirty="0"/>
              <a:t>(1) </a:t>
            </a:r>
            <a:r>
              <a:rPr lang="ja-JP" altLang="en-US" dirty="0"/>
              <a:t>セル結合の解除 ③</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lstStyle/>
          <a:p>
            <a:r>
              <a:rPr kumimoji="1" lang="ja-JP" altLang="en-US" dirty="0"/>
              <a:t>データを転記する前に、素材データのセル結合を解除しておきましょう。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75957" y="1621325"/>
            <a:ext cx="6167073" cy="307777"/>
          </a:xfrm>
          <a:prstGeom prst="rect">
            <a:avLst/>
          </a:prstGeom>
          <a:noFill/>
        </p:spPr>
        <p:txBody>
          <a:bodyPr wrap="none" rtlCol="0">
            <a:spAutoFit/>
          </a:bodyPr>
          <a:lstStyle/>
          <a:p>
            <a:r>
              <a:rPr kumimoji="1" lang="en-US" altLang="ja-JP" sz="1400" dirty="0">
                <a:latin typeface="+mj-lt"/>
              </a:rPr>
              <a:t>(4) </a:t>
            </a:r>
            <a:r>
              <a:rPr kumimoji="1" lang="ja-JP" altLang="en-US" sz="1400" dirty="0">
                <a:latin typeface="+mj-lt"/>
              </a:rPr>
              <a:t>ホーム＞編集＞編集と選択＞ジャンプを選択するか、「</a:t>
            </a:r>
            <a:r>
              <a:rPr kumimoji="1" lang="en-US" altLang="ja-JP" sz="1400" dirty="0" err="1">
                <a:latin typeface="+mj-lt"/>
              </a:rPr>
              <a:t>Ctrl+G</a:t>
            </a:r>
            <a:r>
              <a:rPr kumimoji="1" lang="ja-JP" altLang="en-US" sz="1400" dirty="0">
                <a:latin typeface="+mj-lt"/>
              </a:rPr>
              <a:t>」キーを押します。</a:t>
            </a:r>
          </a:p>
        </p:txBody>
      </p:sp>
      <p:sp>
        <p:nvSpPr>
          <p:cNvPr id="29" name="矢印: 右 28">
            <a:extLst>
              <a:ext uri="{FF2B5EF4-FFF2-40B4-BE49-F238E27FC236}">
                <a16:creationId xmlns:a16="http://schemas.microsoft.com/office/drawing/2014/main" id="{DC610C5A-76E0-4B40-8331-4628EE7B9EA3}"/>
              </a:ext>
            </a:extLst>
          </p:cNvPr>
          <p:cNvSpPr/>
          <p:nvPr/>
        </p:nvSpPr>
        <p:spPr>
          <a:xfrm>
            <a:off x="4913501" y="2730847"/>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5972092" y="1612507"/>
            <a:ext cx="2194832" cy="307777"/>
          </a:xfrm>
          <a:prstGeom prst="rect">
            <a:avLst/>
          </a:prstGeom>
          <a:noFill/>
        </p:spPr>
        <p:txBody>
          <a:bodyPr wrap="none" rtlCol="0">
            <a:spAutoFit/>
          </a:bodyPr>
          <a:lstStyle/>
          <a:p>
            <a:r>
              <a:rPr kumimoji="1" lang="en-US" altLang="ja-JP" sz="1400" dirty="0">
                <a:latin typeface="+mj-lt"/>
              </a:rPr>
              <a:t>(5) </a:t>
            </a:r>
            <a:r>
              <a:rPr kumimoji="1" lang="ja-JP" altLang="en-US" sz="1400" dirty="0">
                <a:latin typeface="+mj-lt"/>
              </a:rPr>
              <a:t>「セル選択」を押します。</a:t>
            </a:r>
          </a:p>
        </p:txBody>
      </p:sp>
      <p:sp>
        <p:nvSpPr>
          <p:cNvPr id="47" name="矢印: 右 46">
            <a:extLst>
              <a:ext uri="{FF2B5EF4-FFF2-40B4-BE49-F238E27FC236}">
                <a16:creationId xmlns:a16="http://schemas.microsoft.com/office/drawing/2014/main" id="{AA5B00EB-1484-4A0E-A70A-2607FE688962}"/>
              </a:ext>
            </a:extLst>
          </p:cNvPr>
          <p:cNvSpPr/>
          <p:nvPr/>
        </p:nvSpPr>
        <p:spPr>
          <a:xfrm>
            <a:off x="8067678" y="5315361"/>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75A989F-C59B-4557-9827-CE3B2282D586}"/>
              </a:ext>
            </a:extLst>
          </p:cNvPr>
          <p:cNvSpPr txBox="1"/>
          <p:nvPr/>
        </p:nvSpPr>
        <p:spPr>
          <a:xfrm>
            <a:off x="34934" y="4120818"/>
            <a:ext cx="5423280" cy="523220"/>
          </a:xfrm>
          <a:prstGeom prst="rect">
            <a:avLst/>
          </a:prstGeom>
          <a:noFill/>
        </p:spPr>
        <p:txBody>
          <a:bodyPr wrap="none" rtlCol="0">
            <a:spAutoFit/>
          </a:bodyPr>
          <a:lstStyle/>
          <a:p>
            <a:r>
              <a:rPr kumimoji="1" lang="en-US" altLang="ja-JP" sz="1400" dirty="0">
                <a:latin typeface="+mj-lt"/>
              </a:rPr>
              <a:t>※ (2)</a:t>
            </a:r>
            <a:r>
              <a:rPr kumimoji="1" lang="ja-JP" altLang="en-US" sz="1400" dirty="0">
                <a:latin typeface="+mj-lt"/>
              </a:rPr>
              <a:t>と同様、ウィンドウ幅によっては、「編集」がホームの</a:t>
            </a:r>
            <a:br>
              <a:rPr kumimoji="1" lang="ja-JP" altLang="en-US" sz="1400" dirty="0">
                <a:latin typeface="+mj-lt"/>
              </a:rPr>
            </a:br>
            <a:r>
              <a:rPr kumimoji="1" lang="ja-JP" altLang="en-US" sz="1400" dirty="0">
                <a:latin typeface="+mj-lt"/>
              </a:rPr>
              <a:t>    サブメニューとなり「編集と選択」がアイコンになっている場合もあります。</a:t>
            </a:r>
          </a:p>
        </p:txBody>
      </p:sp>
      <p:sp>
        <p:nvSpPr>
          <p:cNvPr id="36" name="四角形: 角を丸くする 35">
            <a:extLst>
              <a:ext uri="{FF2B5EF4-FFF2-40B4-BE49-F238E27FC236}">
                <a16:creationId xmlns:a16="http://schemas.microsoft.com/office/drawing/2014/main" id="{7897B668-4A23-4130-BE65-41C070A57563}"/>
              </a:ext>
            </a:extLst>
          </p:cNvPr>
          <p:cNvSpPr/>
          <p:nvPr/>
        </p:nvSpPr>
        <p:spPr>
          <a:xfrm>
            <a:off x="559740" y="2119350"/>
            <a:ext cx="312955" cy="1619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A33653BC-1357-4C69-8040-D9ED1B71E46A}"/>
              </a:ext>
            </a:extLst>
          </p:cNvPr>
          <p:cNvSpPr/>
          <p:nvPr/>
        </p:nvSpPr>
        <p:spPr>
          <a:xfrm>
            <a:off x="2690784" y="2300486"/>
            <a:ext cx="303430" cy="4667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46C55984-C6E6-4D0D-90D6-B6E3F3A55207}"/>
              </a:ext>
            </a:extLst>
          </p:cNvPr>
          <p:cNvSpPr/>
          <p:nvPr/>
        </p:nvSpPr>
        <p:spPr>
          <a:xfrm>
            <a:off x="3532523" y="2767169"/>
            <a:ext cx="230952" cy="38104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D8CC7766-CA3A-4B55-B0CF-6B5B43CFB40A}"/>
              </a:ext>
            </a:extLst>
          </p:cNvPr>
          <p:cNvSpPr/>
          <p:nvPr/>
        </p:nvSpPr>
        <p:spPr>
          <a:xfrm>
            <a:off x="3579598" y="3412992"/>
            <a:ext cx="1039059" cy="18961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3989D13C-375F-4142-BC5B-452EE5A69940}"/>
              </a:ext>
            </a:extLst>
          </p:cNvPr>
          <p:cNvSpPr/>
          <p:nvPr/>
        </p:nvSpPr>
        <p:spPr>
          <a:xfrm>
            <a:off x="4551955" y="5495266"/>
            <a:ext cx="1064949" cy="14560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四角形: 角を丸くする 62">
            <a:extLst>
              <a:ext uri="{FF2B5EF4-FFF2-40B4-BE49-F238E27FC236}">
                <a16:creationId xmlns:a16="http://schemas.microsoft.com/office/drawing/2014/main" id="{A8A78A30-BAC3-4E88-ABDD-2658931B105A}"/>
              </a:ext>
            </a:extLst>
          </p:cNvPr>
          <p:cNvSpPr/>
          <p:nvPr/>
        </p:nvSpPr>
        <p:spPr>
          <a:xfrm>
            <a:off x="390452" y="4783261"/>
            <a:ext cx="312955" cy="16192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四角形: 角を丸くする 64">
            <a:extLst>
              <a:ext uri="{FF2B5EF4-FFF2-40B4-BE49-F238E27FC236}">
                <a16:creationId xmlns:a16="http://schemas.microsoft.com/office/drawing/2014/main" id="{DC070A2C-ABF9-45CB-BDF8-1AA01DF7DA34}"/>
              </a:ext>
            </a:extLst>
          </p:cNvPr>
          <p:cNvSpPr/>
          <p:nvPr/>
        </p:nvSpPr>
        <p:spPr>
          <a:xfrm>
            <a:off x="4551955" y="5058701"/>
            <a:ext cx="164426" cy="14560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a:extLst>
              <a:ext uri="{FF2B5EF4-FFF2-40B4-BE49-F238E27FC236}">
                <a16:creationId xmlns:a16="http://schemas.microsoft.com/office/drawing/2014/main" id="{B5663895-5B63-4AC0-B9E4-8A5B9B09375B}"/>
              </a:ext>
            </a:extLst>
          </p:cNvPr>
          <p:cNvPicPr>
            <a:picLocks noChangeAspect="1"/>
          </p:cNvPicPr>
          <p:nvPr/>
        </p:nvPicPr>
        <p:blipFill>
          <a:blip r:embed="rId4"/>
          <a:stretch>
            <a:fillRect/>
          </a:stretch>
        </p:blipFill>
        <p:spPr>
          <a:xfrm>
            <a:off x="5829533" y="1934529"/>
            <a:ext cx="2075424" cy="2197508"/>
          </a:xfrm>
          <a:prstGeom prst="rect">
            <a:avLst/>
          </a:prstGeom>
        </p:spPr>
      </p:pic>
      <p:sp>
        <p:nvSpPr>
          <p:cNvPr id="16" name="四角形: 角を丸くする 15">
            <a:extLst>
              <a:ext uri="{FF2B5EF4-FFF2-40B4-BE49-F238E27FC236}">
                <a16:creationId xmlns:a16="http://schemas.microsoft.com/office/drawing/2014/main" id="{FACF2F77-1CBA-4DB2-BAB0-01A678C193AA}"/>
              </a:ext>
            </a:extLst>
          </p:cNvPr>
          <p:cNvSpPr/>
          <p:nvPr/>
        </p:nvSpPr>
        <p:spPr>
          <a:xfrm>
            <a:off x="6584723" y="3850097"/>
            <a:ext cx="718192" cy="22397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35CE632C-9157-4493-A23A-A934CF9D7BC4}"/>
              </a:ext>
            </a:extLst>
          </p:cNvPr>
          <p:cNvPicPr>
            <a:picLocks noChangeAspect="1"/>
          </p:cNvPicPr>
          <p:nvPr/>
        </p:nvPicPr>
        <p:blipFill>
          <a:blip r:embed="rId5"/>
          <a:stretch>
            <a:fillRect/>
          </a:stretch>
        </p:blipFill>
        <p:spPr>
          <a:xfrm>
            <a:off x="5910712" y="4547656"/>
            <a:ext cx="2021412" cy="2279965"/>
          </a:xfrm>
          <a:prstGeom prst="rect">
            <a:avLst/>
          </a:prstGeom>
        </p:spPr>
      </p:pic>
      <p:sp>
        <p:nvSpPr>
          <p:cNvPr id="73" name="矢印: 下 72">
            <a:extLst>
              <a:ext uri="{FF2B5EF4-FFF2-40B4-BE49-F238E27FC236}">
                <a16:creationId xmlns:a16="http://schemas.microsoft.com/office/drawing/2014/main" id="{B4E54839-EE6A-4B1E-A2CA-DAC334AB0143}"/>
              </a:ext>
            </a:extLst>
          </p:cNvPr>
          <p:cNvSpPr/>
          <p:nvPr/>
        </p:nvSpPr>
        <p:spPr>
          <a:xfrm>
            <a:off x="6593258" y="4175282"/>
            <a:ext cx="476250" cy="367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768F4E4B-FD37-4964-A01D-F040C1FEB5FB}"/>
              </a:ext>
            </a:extLst>
          </p:cNvPr>
          <p:cNvSpPr txBox="1"/>
          <p:nvPr/>
        </p:nvSpPr>
        <p:spPr>
          <a:xfrm>
            <a:off x="7283881" y="4074075"/>
            <a:ext cx="1968809" cy="523220"/>
          </a:xfrm>
          <a:prstGeom prst="rect">
            <a:avLst/>
          </a:prstGeom>
          <a:noFill/>
        </p:spPr>
        <p:txBody>
          <a:bodyPr wrap="none" rtlCol="0">
            <a:spAutoFit/>
          </a:bodyPr>
          <a:lstStyle/>
          <a:p>
            <a:r>
              <a:rPr kumimoji="1" lang="en-US" altLang="ja-JP" sz="1400" dirty="0">
                <a:latin typeface="+mj-lt"/>
              </a:rPr>
              <a:t>(6) </a:t>
            </a:r>
            <a:r>
              <a:rPr kumimoji="1" lang="ja-JP" altLang="en-US" sz="1400" dirty="0">
                <a:latin typeface="+mj-lt"/>
              </a:rPr>
              <a:t>「空白セル」を選択し</a:t>
            </a:r>
          </a:p>
          <a:p>
            <a:r>
              <a:rPr kumimoji="1" lang="ja-JP" altLang="en-US" sz="1400" dirty="0">
                <a:latin typeface="+mj-lt"/>
              </a:rPr>
              <a:t>     「</a:t>
            </a:r>
            <a:r>
              <a:rPr kumimoji="1" lang="en-US" altLang="ja-JP" sz="1400" dirty="0">
                <a:latin typeface="+mj-lt"/>
              </a:rPr>
              <a:t>OK</a:t>
            </a:r>
            <a:r>
              <a:rPr kumimoji="1" lang="ja-JP" altLang="en-US" sz="1400" dirty="0">
                <a:latin typeface="+mj-lt"/>
              </a:rPr>
              <a:t>」を押します。</a:t>
            </a:r>
          </a:p>
        </p:txBody>
      </p:sp>
      <p:sp>
        <p:nvSpPr>
          <p:cNvPr id="77" name="四角形: 角を丸くする 76">
            <a:extLst>
              <a:ext uri="{FF2B5EF4-FFF2-40B4-BE49-F238E27FC236}">
                <a16:creationId xmlns:a16="http://schemas.microsoft.com/office/drawing/2014/main" id="{BD713423-DA89-4DE4-AEA8-56E0D9673A3B}"/>
              </a:ext>
            </a:extLst>
          </p:cNvPr>
          <p:cNvSpPr/>
          <p:nvPr/>
        </p:nvSpPr>
        <p:spPr>
          <a:xfrm>
            <a:off x="6911790" y="6587192"/>
            <a:ext cx="476251" cy="22618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四角形: 角を丸くする 78">
            <a:extLst>
              <a:ext uri="{FF2B5EF4-FFF2-40B4-BE49-F238E27FC236}">
                <a16:creationId xmlns:a16="http://schemas.microsoft.com/office/drawing/2014/main" id="{1A9C7534-D70C-4EF5-BFCD-049681F70150}"/>
              </a:ext>
            </a:extLst>
          </p:cNvPr>
          <p:cNvSpPr/>
          <p:nvPr/>
        </p:nvSpPr>
        <p:spPr>
          <a:xfrm>
            <a:off x="5935338" y="5814924"/>
            <a:ext cx="600387" cy="18456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20">
            <a:extLst>
              <a:ext uri="{FF2B5EF4-FFF2-40B4-BE49-F238E27FC236}">
                <a16:creationId xmlns:a16="http://schemas.microsoft.com/office/drawing/2014/main" id="{4E2F169C-0ABF-4C4F-93E3-E5D8205137D1}"/>
              </a:ext>
            </a:extLst>
          </p:cNvPr>
          <p:cNvSpPr>
            <a:spLocks noGrp="1"/>
          </p:cNvSpPr>
          <p:nvPr>
            <p:ph type="body" sz="quarter" idx="15"/>
          </p:nvPr>
        </p:nvSpPr>
        <p:spPr>
          <a:xfrm>
            <a:off x="207963" y="1295400"/>
            <a:ext cx="8728074" cy="282858"/>
          </a:xfrm>
        </p:spPr>
        <p:txBody>
          <a:bodyPr>
            <a:normAutofit fontScale="92500" lnSpcReduction="10000"/>
          </a:bodyPr>
          <a:lstStyle/>
          <a:p>
            <a:r>
              <a:rPr lang="ja-JP" altLang="en-US" dirty="0"/>
              <a:t>セル結合を解除すると、解除されたセルは空白になります。このセルに、上側のセルをコピーしましょう。</a:t>
            </a:r>
          </a:p>
        </p:txBody>
      </p:sp>
    </p:spTree>
    <p:extLst>
      <p:ext uri="{BB962C8B-B14F-4D97-AF65-F5344CB8AC3E}">
        <p14:creationId xmlns:p14="http://schemas.microsoft.com/office/powerpoint/2010/main" val="249328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DF8505B0-03E9-4995-87AC-EF65AF176582}"/>
              </a:ext>
            </a:extLst>
          </p:cNvPr>
          <p:cNvPicPr>
            <a:picLocks noChangeAspect="1"/>
          </p:cNvPicPr>
          <p:nvPr/>
        </p:nvPicPr>
        <p:blipFill>
          <a:blip r:embed="rId3"/>
          <a:stretch>
            <a:fillRect/>
          </a:stretch>
        </p:blipFill>
        <p:spPr>
          <a:xfrm>
            <a:off x="4945821" y="2777937"/>
            <a:ext cx="4018668" cy="3578662"/>
          </a:xfrm>
          <a:prstGeom prst="rect">
            <a:avLst/>
          </a:prstGeom>
          <a:ln w="9525">
            <a:noFill/>
            <a:prstDash val="sysDot"/>
          </a:ln>
        </p:spPr>
      </p:pic>
      <p:sp>
        <p:nvSpPr>
          <p:cNvPr id="8" name="テキスト プレースホルダー 7">
            <a:extLst>
              <a:ext uri="{FF2B5EF4-FFF2-40B4-BE49-F238E27FC236}">
                <a16:creationId xmlns:a16="http://schemas.microsoft.com/office/drawing/2014/main" id="{ABEFF89E-4154-4D85-A468-3DD65F141ADD}"/>
              </a:ext>
            </a:extLst>
          </p:cNvPr>
          <p:cNvSpPr>
            <a:spLocks noGrp="1"/>
          </p:cNvSpPr>
          <p:nvPr>
            <p:ph type="body" sz="quarter" idx="15"/>
          </p:nvPr>
        </p:nvSpPr>
        <p:spPr>
          <a:xfrm>
            <a:off x="193675" y="2780928"/>
            <a:ext cx="4648108" cy="3575671"/>
          </a:xfrm>
        </p:spPr>
        <p:txBody>
          <a:bodyPr/>
          <a:lstStyle/>
          <a:p>
            <a:pPr algn="ct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a:t>
            </a:r>
          </a:p>
        </p:txBody>
      </p:sp>
      <p:sp>
        <p:nvSpPr>
          <p:cNvPr id="5" name="タイトル 4">
            <a:extLst>
              <a:ext uri="{FF2B5EF4-FFF2-40B4-BE49-F238E27FC236}">
                <a16:creationId xmlns:a16="http://schemas.microsoft.com/office/drawing/2014/main" id="{674B1E12-0372-40B4-BA63-0CBF7550C582}"/>
              </a:ext>
            </a:extLst>
          </p:cNvPr>
          <p:cNvSpPr>
            <a:spLocks noGrp="1"/>
          </p:cNvSpPr>
          <p:nvPr>
            <p:ph type="title"/>
          </p:nvPr>
        </p:nvSpPr>
        <p:spPr/>
        <p:txBody>
          <a:bodyPr/>
          <a:lstStyle/>
          <a:p>
            <a:r>
              <a:rPr lang="ja-JP" altLang="en-US"/>
              <a:t>本書の狙い</a:t>
            </a:r>
            <a:endParaRPr kumimoji="1" lang="ja-JP" altLang="en-US"/>
          </a:p>
        </p:txBody>
      </p:sp>
      <p:sp>
        <p:nvSpPr>
          <p:cNvPr id="3" name="スライド番号プレースホルダー 2">
            <a:extLst>
              <a:ext uri="{FF2B5EF4-FFF2-40B4-BE49-F238E27FC236}">
                <a16:creationId xmlns:a16="http://schemas.microsoft.com/office/drawing/2014/main" id="{DA29EC49-F0C6-4D66-AE06-19926CDA43C0}"/>
              </a:ext>
            </a:extLst>
          </p:cNvPr>
          <p:cNvSpPr>
            <a:spLocks noGrp="1"/>
          </p:cNvSpPr>
          <p:nvPr>
            <p:ph type="sldNum" sz="quarter" idx="12"/>
          </p:nvPr>
        </p:nvSpPr>
        <p:spPr/>
        <p:txBody>
          <a:bodyPr/>
          <a:lstStyle/>
          <a:p>
            <a:fld id="{EEDB8509-CC2C-4EC7-9C2E-996B98B58898}" type="slidenum">
              <a:rPr kumimoji="1" lang="ja-JP" altLang="en-US" smtClean="0"/>
              <a:pPr/>
              <a:t>2</a:t>
            </a:fld>
            <a:endParaRPr kumimoji="1" lang="ja-JP" altLang="en-US"/>
          </a:p>
        </p:txBody>
      </p:sp>
      <p:sp>
        <p:nvSpPr>
          <p:cNvPr id="7" name="テキスト プレースホルダー 6">
            <a:extLst>
              <a:ext uri="{FF2B5EF4-FFF2-40B4-BE49-F238E27FC236}">
                <a16:creationId xmlns:a16="http://schemas.microsoft.com/office/drawing/2014/main" id="{F1F174DB-F96E-4389-9082-B21E8BDCE11D}"/>
              </a:ext>
            </a:extLst>
          </p:cNvPr>
          <p:cNvSpPr>
            <a:spLocks noGrp="1"/>
          </p:cNvSpPr>
          <p:nvPr>
            <p:ph type="body" sz="quarter" idx="14"/>
          </p:nvPr>
        </p:nvSpPr>
        <p:spPr>
          <a:xfrm>
            <a:off x="207963" y="884238"/>
            <a:ext cx="8728075" cy="1736026"/>
          </a:xfrm>
        </p:spPr>
        <p:txBody>
          <a:bodyPr>
            <a:normAutofit/>
          </a:bodyPr>
          <a:lstStyle/>
          <a:p>
            <a:r>
              <a:rPr kumimoji="1" lang="ja-JP" altLang="en-US" dirty="0"/>
              <a:t>オープンデータリーダ研修（応用編）は、推奨データセットに基づいたデータを公開することにより、公開したデータがサービス事業者に取り込まれやすくなることと、その手法を理解することを目的としています。</a:t>
            </a:r>
            <a:br>
              <a:rPr kumimoji="1" lang="ja-JP" altLang="en-US" dirty="0"/>
            </a:br>
            <a:r>
              <a:rPr kumimoji="1" lang="ja-JP" altLang="en-US" dirty="0"/>
              <a:t>本書では、推奨データセットの項目と、既存のデータを推奨データセットに変換する手順を理解します。</a:t>
            </a:r>
          </a:p>
        </p:txBody>
      </p:sp>
      <p:sp>
        <p:nvSpPr>
          <p:cNvPr id="6" name="正方形/長方形 5">
            <a:extLst>
              <a:ext uri="{FF2B5EF4-FFF2-40B4-BE49-F238E27FC236}">
                <a16:creationId xmlns:a16="http://schemas.microsoft.com/office/drawing/2014/main" id="{203C7ED4-85FD-4A84-8B46-44D344F10A45}"/>
              </a:ext>
            </a:extLst>
          </p:cNvPr>
          <p:cNvSpPr/>
          <p:nvPr/>
        </p:nvSpPr>
        <p:spPr>
          <a:xfrm>
            <a:off x="179512" y="6356599"/>
            <a:ext cx="8640960" cy="276999"/>
          </a:xfrm>
          <a:prstGeom prst="rect">
            <a:avLst/>
          </a:prstGeom>
        </p:spPr>
        <p:txBody>
          <a:bodyPr wrap="square">
            <a:spAutoFit/>
          </a:bodyPr>
          <a:lstStyle/>
          <a:p>
            <a:pPr algn="r"/>
            <a:r>
              <a:rPr lang="ja-JP" altLang="en-US" sz="1200">
                <a:latin typeface="Meiryo UI" panose="020B0604030504040204" pitchFamily="50" charset="-128"/>
                <a:ea typeface="Meiryo UI" panose="020B0604030504040204" pitchFamily="50" charset="-128"/>
                <a:cs typeface="メイリオ" pitchFamily="50" charset="-128"/>
              </a:rPr>
              <a:t>出典：「オープンデータをはじめよう</a:t>
            </a:r>
            <a:r>
              <a:rPr lang="en-US" altLang="ja-JP" sz="1200">
                <a:latin typeface="Meiryo UI" panose="020B0604030504040204" pitchFamily="50" charset="-128"/>
                <a:ea typeface="Meiryo UI" panose="020B0604030504040204" pitchFamily="50" charset="-128"/>
                <a:cs typeface="メイリオ" pitchFamily="50" charset="-128"/>
              </a:rPr>
              <a:t> </a:t>
            </a:r>
            <a:r>
              <a:rPr lang="ja-JP" altLang="en-US" sz="1200">
                <a:latin typeface="Meiryo UI" panose="020B0604030504040204" pitchFamily="50" charset="-128"/>
                <a:ea typeface="Meiryo UI" panose="020B0604030504040204" pitchFamily="50" charset="-128"/>
                <a:cs typeface="メイリオ" pitchFamily="50" charset="-128"/>
              </a:rPr>
              <a:t>～ 地方公共団体のための最初の手引書～」</a:t>
            </a:r>
            <a:r>
              <a:rPr lang="ja-JP" altLang="en-US" sz="1200">
                <a:latin typeface="Meiryo UI" panose="020B0604030504040204" pitchFamily="50" charset="-128"/>
                <a:ea typeface="Meiryo UI" panose="020B0604030504040204" pitchFamily="50" charset="-128"/>
              </a:rPr>
              <a:t>内閣官房 情報通信技術（</a:t>
            </a:r>
            <a:r>
              <a:rPr lang="en-US" altLang="ja-JP" sz="1200">
                <a:latin typeface="Meiryo UI" panose="020B0604030504040204" pitchFamily="50" charset="-128"/>
                <a:ea typeface="Meiryo UI" panose="020B0604030504040204" pitchFamily="50" charset="-128"/>
              </a:rPr>
              <a:t>IT</a:t>
            </a:r>
            <a:r>
              <a:rPr lang="ja-JP" altLang="en-US" sz="1200">
                <a:latin typeface="Meiryo UI" panose="020B0604030504040204" pitchFamily="50" charset="-128"/>
                <a:ea typeface="Meiryo UI" panose="020B0604030504040204" pitchFamily="50" charset="-128"/>
              </a:rPr>
              <a:t>）総合戦略室</a:t>
            </a:r>
            <a:endParaRPr lang="ja-JP" altLang="en-US" sz="1200"/>
          </a:p>
        </p:txBody>
      </p:sp>
      <p:sp>
        <p:nvSpPr>
          <p:cNvPr id="35" name="テキスト ボックス 9">
            <a:extLst>
              <a:ext uri="{FF2B5EF4-FFF2-40B4-BE49-F238E27FC236}">
                <a16:creationId xmlns:a16="http://schemas.microsoft.com/office/drawing/2014/main" id="{D978599F-8234-4FE0-91D9-A61628C5EB69}"/>
              </a:ext>
            </a:extLst>
          </p:cNvPr>
          <p:cNvSpPr txBox="1"/>
          <p:nvPr/>
        </p:nvSpPr>
        <p:spPr>
          <a:xfrm>
            <a:off x="5959744" y="2777937"/>
            <a:ext cx="1800493" cy="307777"/>
          </a:xfrm>
          <a:prstGeom prst="rect">
            <a:avLst/>
          </a:prstGeom>
          <a:noFill/>
        </p:spPr>
        <p:txBody>
          <a:bodyPr wrap="none" rtlCol="0">
            <a:spAutoFit/>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フォーマット標準例</a:t>
            </a:r>
          </a:p>
        </p:txBody>
      </p:sp>
      <p:pic>
        <p:nvPicPr>
          <p:cNvPr id="2" name="図 1">
            <a:extLst>
              <a:ext uri="{FF2B5EF4-FFF2-40B4-BE49-F238E27FC236}">
                <a16:creationId xmlns:a16="http://schemas.microsoft.com/office/drawing/2014/main" id="{A8B81527-3146-42F0-A28A-1EF7127949EB}"/>
              </a:ext>
            </a:extLst>
          </p:cNvPr>
          <p:cNvPicPr>
            <a:picLocks noChangeAspect="1"/>
          </p:cNvPicPr>
          <p:nvPr/>
        </p:nvPicPr>
        <p:blipFill>
          <a:blip r:embed="rId4"/>
          <a:stretch>
            <a:fillRect/>
          </a:stretch>
        </p:blipFill>
        <p:spPr>
          <a:xfrm>
            <a:off x="594937" y="3420676"/>
            <a:ext cx="3338497" cy="1082669"/>
          </a:xfrm>
          <a:prstGeom prst="rect">
            <a:avLst/>
          </a:prstGeom>
          <a:ln w="12700">
            <a:solidFill>
              <a:schemeClr val="tx1">
                <a:lumMod val="75000"/>
              </a:schemeClr>
            </a:solidFill>
          </a:ln>
        </p:spPr>
      </p:pic>
      <p:pic>
        <p:nvPicPr>
          <p:cNvPr id="4" name="図 3">
            <a:extLst>
              <a:ext uri="{FF2B5EF4-FFF2-40B4-BE49-F238E27FC236}">
                <a16:creationId xmlns:a16="http://schemas.microsoft.com/office/drawing/2014/main" id="{A5FBFD6B-DD34-4A54-B5E0-512E91FD8A51}"/>
              </a:ext>
            </a:extLst>
          </p:cNvPr>
          <p:cNvPicPr>
            <a:picLocks noChangeAspect="1"/>
          </p:cNvPicPr>
          <p:nvPr/>
        </p:nvPicPr>
        <p:blipFill>
          <a:blip r:embed="rId5"/>
          <a:stretch>
            <a:fillRect/>
          </a:stretch>
        </p:blipFill>
        <p:spPr>
          <a:xfrm>
            <a:off x="1328230" y="4307036"/>
            <a:ext cx="3257550" cy="1438275"/>
          </a:xfrm>
          <a:prstGeom prst="rect">
            <a:avLst/>
          </a:prstGeom>
        </p:spPr>
      </p:pic>
      <p:pic>
        <p:nvPicPr>
          <p:cNvPr id="10" name="図 9">
            <a:extLst>
              <a:ext uri="{FF2B5EF4-FFF2-40B4-BE49-F238E27FC236}">
                <a16:creationId xmlns:a16="http://schemas.microsoft.com/office/drawing/2014/main" id="{7465D23C-F685-4EF3-9ED3-081E9D223714}"/>
              </a:ext>
            </a:extLst>
          </p:cNvPr>
          <p:cNvPicPr>
            <a:picLocks noChangeAspect="1"/>
          </p:cNvPicPr>
          <p:nvPr/>
        </p:nvPicPr>
        <p:blipFill>
          <a:blip r:embed="rId6"/>
          <a:stretch>
            <a:fillRect/>
          </a:stretch>
        </p:blipFill>
        <p:spPr>
          <a:xfrm>
            <a:off x="5137348" y="3183930"/>
            <a:ext cx="3467100" cy="2867025"/>
          </a:xfrm>
          <a:prstGeom prst="rect">
            <a:avLst/>
          </a:prstGeom>
        </p:spPr>
      </p:pic>
    </p:spTree>
    <p:extLst>
      <p:ext uri="{BB962C8B-B14F-4D97-AF65-F5344CB8AC3E}">
        <p14:creationId xmlns:p14="http://schemas.microsoft.com/office/powerpoint/2010/main" val="310259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 </a:t>
            </a:r>
            <a:r>
              <a:rPr lang="en-US" altLang="ja-JP" dirty="0"/>
              <a:t>(1) </a:t>
            </a:r>
            <a:r>
              <a:rPr lang="ja-JP" altLang="en-US" dirty="0"/>
              <a:t>セル結合の解除 ④</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lstStyle/>
          <a:p>
            <a:r>
              <a:rPr kumimoji="1" lang="ja-JP" altLang="en-US" dirty="0"/>
              <a:t>データを転記する前に、素材データのセル結合を解除しておきましょう。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307366" y="1648229"/>
            <a:ext cx="4224233" cy="1169551"/>
          </a:xfrm>
          <a:prstGeom prst="rect">
            <a:avLst/>
          </a:prstGeom>
          <a:noFill/>
        </p:spPr>
        <p:txBody>
          <a:bodyPr wrap="none" rtlCol="0">
            <a:spAutoFit/>
          </a:bodyPr>
          <a:lstStyle/>
          <a:p>
            <a:r>
              <a:rPr kumimoji="1" lang="en-US" altLang="ja-JP" sz="1400" dirty="0">
                <a:latin typeface="+mj-lt"/>
              </a:rPr>
              <a:t>(7) </a:t>
            </a:r>
            <a:r>
              <a:rPr kumimoji="1" lang="ja-JP" altLang="en-US" sz="1400" dirty="0">
                <a:latin typeface="+mj-lt"/>
              </a:rPr>
              <a:t>この時点で、選択した列の空白セルのみが選択され、</a:t>
            </a:r>
          </a:p>
          <a:p>
            <a:r>
              <a:rPr kumimoji="1" lang="ja-JP" altLang="en-US" sz="1400" dirty="0">
                <a:latin typeface="+mj-lt"/>
              </a:rPr>
              <a:t>     一番上の空白セルが選択状態になります。</a:t>
            </a:r>
            <a:endParaRPr kumimoji="1" lang="en-US" altLang="ja-JP" sz="1400" dirty="0">
              <a:latin typeface="+mj-lt"/>
            </a:endParaRPr>
          </a:p>
          <a:p>
            <a:r>
              <a:rPr kumimoji="1" lang="en-US" altLang="ja-JP" sz="1400" dirty="0">
                <a:latin typeface="+mj-lt"/>
              </a:rPr>
              <a:t>     </a:t>
            </a:r>
            <a:r>
              <a:rPr kumimoji="1" lang="ja-JP" altLang="en-US" sz="1400" dirty="0">
                <a:latin typeface="+mj-lt"/>
              </a:rPr>
              <a:t>このまま「</a:t>
            </a:r>
            <a:r>
              <a:rPr kumimoji="1" lang="en-US" altLang="ja-JP" sz="1400" dirty="0">
                <a:latin typeface="+mj-lt"/>
              </a:rPr>
              <a:t>=</a:t>
            </a:r>
            <a:r>
              <a:rPr kumimoji="1" lang="ja-JP" altLang="en-US" sz="1400" dirty="0">
                <a:latin typeface="+mj-lt"/>
              </a:rPr>
              <a:t>」を入力し、そのあと「↑」キーを押し、</a:t>
            </a:r>
          </a:p>
          <a:p>
            <a:r>
              <a:rPr kumimoji="1" lang="ja-JP" altLang="en-US" sz="1400" dirty="0">
                <a:latin typeface="+mj-lt"/>
              </a:rPr>
              <a:t>     （これで</a:t>
            </a:r>
            <a:r>
              <a:rPr kumimoji="1" lang="en-US" altLang="ja-JP" sz="1400" dirty="0">
                <a:latin typeface="+mj-lt"/>
              </a:rPr>
              <a:t>1</a:t>
            </a:r>
            <a:r>
              <a:rPr kumimoji="1" lang="ja-JP" altLang="en-US" sz="1400" dirty="0">
                <a:latin typeface="+mj-lt"/>
              </a:rPr>
              <a:t>つ上のセルを選択したことになります）</a:t>
            </a:r>
            <a:endParaRPr kumimoji="1" lang="en-US" altLang="ja-JP" sz="1400" dirty="0">
              <a:latin typeface="+mj-lt"/>
            </a:endParaRPr>
          </a:p>
          <a:p>
            <a:r>
              <a:rPr kumimoji="1" lang="en-US" altLang="ja-JP" sz="1400" dirty="0">
                <a:latin typeface="+mj-lt"/>
              </a:rPr>
              <a:t>     </a:t>
            </a:r>
            <a:r>
              <a:rPr kumimoji="1" lang="ja-JP" altLang="en-US" sz="1400" dirty="0">
                <a:latin typeface="+mj-lt"/>
              </a:rPr>
              <a:t>「</a:t>
            </a:r>
            <a:r>
              <a:rPr kumimoji="1" lang="en-US" altLang="ja-JP" sz="1400" dirty="0" err="1">
                <a:latin typeface="+mj-lt"/>
              </a:rPr>
              <a:t>Ctrl+Enter</a:t>
            </a:r>
            <a:r>
              <a:rPr kumimoji="1" lang="ja-JP" altLang="en-US" sz="1400" dirty="0">
                <a:latin typeface="+mj-lt"/>
              </a:rPr>
              <a:t>」を押します。</a:t>
            </a:r>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4861133" y="1648168"/>
            <a:ext cx="4115229" cy="307777"/>
          </a:xfrm>
          <a:prstGeom prst="rect">
            <a:avLst/>
          </a:prstGeom>
          <a:noFill/>
        </p:spPr>
        <p:txBody>
          <a:bodyPr wrap="none" rtlCol="0">
            <a:spAutoFit/>
          </a:bodyPr>
          <a:lstStyle/>
          <a:p>
            <a:pPr algn="ctr"/>
            <a:r>
              <a:rPr kumimoji="1" lang="en-US" altLang="ja-JP" sz="1400" dirty="0">
                <a:latin typeface="+mj-lt"/>
              </a:rPr>
              <a:t>(8) </a:t>
            </a:r>
            <a:r>
              <a:rPr kumimoji="1" lang="ja-JP" altLang="en-US" sz="1400" dirty="0">
                <a:latin typeface="+mj-lt"/>
              </a:rPr>
              <a:t>空白セルに上側のセルの内容がコピーされました。</a:t>
            </a:r>
          </a:p>
        </p:txBody>
      </p:sp>
      <p:sp>
        <p:nvSpPr>
          <p:cNvPr id="86" name="テキスト プレースホルダー 20">
            <a:extLst>
              <a:ext uri="{FF2B5EF4-FFF2-40B4-BE49-F238E27FC236}">
                <a16:creationId xmlns:a16="http://schemas.microsoft.com/office/drawing/2014/main" id="{4E2F169C-0ABF-4C4F-93E3-E5D8205137D1}"/>
              </a:ext>
            </a:extLst>
          </p:cNvPr>
          <p:cNvSpPr>
            <a:spLocks noGrp="1"/>
          </p:cNvSpPr>
          <p:nvPr>
            <p:ph type="body" sz="quarter" idx="15"/>
          </p:nvPr>
        </p:nvSpPr>
        <p:spPr>
          <a:xfrm>
            <a:off x="207963" y="1295400"/>
            <a:ext cx="8728074" cy="282858"/>
          </a:xfrm>
        </p:spPr>
        <p:txBody>
          <a:bodyPr>
            <a:normAutofit fontScale="92500" lnSpcReduction="10000"/>
          </a:bodyPr>
          <a:lstStyle/>
          <a:p>
            <a:r>
              <a:rPr lang="ja-JP" altLang="en-US" dirty="0"/>
              <a:t>セル結合を解除すると、解除されたセルは空白になります。このセルに、上側のセルをコピーしましょう。</a:t>
            </a:r>
          </a:p>
        </p:txBody>
      </p:sp>
      <p:pic>
        <p:nvPicPr>
          <p:cNvPr id="7" name="図 6">
            <a:extLst>
              <a:ext uri="{FF2B5EF4-FFF2-40B4-BE49-F238E27FC236}">
                <a16:creationId xmlns:a16="http://schemas.microsoft.com/office/drawing/2014/main" id="{9CC3CA1F-21DC-4E56-8020-EC6A94DA2B30}"/>
              </a:ext>
            </a:extLst>
          </p:cNvPr>
          <p:cNvPicPr>
            <a:picLocks noChangeAspect="1"/>
          </p:cNvPicPr>
          <p:nvPr/>
        </p:nvPicPr>
        <p:blipFill>
          <a:blip r:embed="rId2"/>
          <a:stretch>
            <a:fillRect/>
          </a:stretch>
        </p:blipFill>
        <p:spPr>
          <a:xfrm>
            <a:off x="614734" y="2817780"/>
            <a:ext cx="3609499" cy="2130362"/>
          </a:xfrm>
          <a:prstGeom prst="rect">
            <a:avLst/>
          </a:prstGeom>
        </p:spPr>
      </p:pic>
      <p:sp>
        <p:nvSpPr>
          <p:cNvPr id="8" name="四角形: 角を丸くする 7">
            <a:extLst>
              <a:ext uri="{FF2B5EF4-FFF2-40B4-BE49-F238E27FC236}">
                <a16:creationId xmlns:a16="http://schemas.microsoft.com/office/drawing/2014/main" id="{65659202-186F-41A0-822A-FAD3C364CDC3}"/>
              </a:ext>
            </a:extLst>
          </p:cNvPr>
          <p:cNvSpPr/>
          <p:nvPr/>
        </p:nvSpPr>
        <p:spPr>
          <a:xfrm>
            <a:off x="1040109" y="3879579"/>
            <a:ext cx="713410" cy="11309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D4BBA3C-A9D8-4D1E-BE06-6E8CEA4F7824}"/>
              </a:ext>
            </a:extLst>
          </p:cNvPr>
          <p:cNvPicPr>
            <a:picLocks noChangeAspect="1"/>
          </p:cNvPicPr>
          <p:nvPr/>
        </p:nvPicPr>
        <p:blipFill>
          <a:blip r:embed="rId3"/>
          <a:stretch>
            <a:fillRect/>
          </a:stretch>
        </p:blipFill>
        <p:spPr>
          <a:xfrm>
            <a:off x="5113993" y="1989419"/>
            <a:ext cx="3609499" cy="2130362"/>
          </a:xfrm>
          <a:prstGeom prst="rect">
            <a:avLst/>
          </a:prstGeom>
        </p:spPr>
      </p:pic>
      <p:sp>
        <p:nvSpPr>
          <p:cNvPr id="12" name="四角形: 角を丸くする 11">
            <a:extLst>
              <a:ext uri="{FF2B5EF4-FFF2-40B4-BE49-F238E27FC236}">
                <a16:creationId xmlns:a16="http://schemas.microsoft.com/office/drawing/2014/main" id="{C4D72727-CF25-41E1-986F-B5FEBA6FA6C6}"/>
              </a:ext>
            </a:extLst>
          </p:cNvPr>
          <p:cNvSpPr/>
          <p:nvPr/>
        </p:nvSpPr>
        <p:spPr>
          <a:xfrm>
            <a:off x="5233399" y="3000854"/>
            <a:ext cx="713410" cy="11309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EC74B75-0E33-4B21-8731-F52ABA7CF4F9}"/>
              </a:ext>
            </a:extLst>
          </p:cNvPr>
          <p:cNvSpPr/>
          <p:nvPr/>
        </p:nvSpPr>
        <p:spPr>
          <a:xfrm>
            <a:off x="5260672" y="3447220"/>
            <a:ext cx="713410" cy="11309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1C457072-D25F-4C3B-9815-DEF0F7619191}"/>
              </a:ext>
            </a:extLst>
          </p:cNvPr>
          <p:cNvSpPr/>
          <p:nvPr/>
        </p:nvSpPr>
        <p:spPr>
          <a:xfrm>
            <a:off x="4536598" y="3054600"/>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0DB43095-DBCB-4E29-AD91-D35CA69043D4}"/>
              </a:ext>
            </a:extLst>
          </p:cNvPr>
          <p:cNvPicPr>
            <a:picLocks noChangeAspect="1"/>
          </p:cNvPicPr>
          <p:nvPr/>
        </p:nvPicPr>
        <p:blipFill>
          <a:blip r:embed="rId4"/>
          <a:stretch>
            <a:fillRect/>
          </a:stretch>
        </p:blipFill>
        <p:spPr>
          <a:xfrm>
            <a:off x="5113993" y="4571752"/>
            <a:ext cx="3609499" cy="2130362"/>
          </a:xfrm>
          <a:prstGeom prst="rect">
            <a:avLst/>
          </a:prstGeom>
        </p:spPr>
      </p:pic>
      <p:sp>
        <p:nvSpPr>
          <p:cNvPr id="18" name="矢印: 下 17">
            <a:extLst>
              <a:ext uri="{FF2B5EF4-FFF2-40B4-BE49-F238E27FC236}">
                <a16:creationId xmlns:a16="http://schemas.microsoft.com/office/drawing/2014/main" id="{5A197DAC-7717-4009-8C00-1E57B0CAE98C}"/>
              </a:ext>
            </a:extLst>
          </p:cNvPr>
          <p:cNvSpPr/>
          <p:nvPr/>
        </p:nvSpPr>
        <p:spPr>
          <a:xfrm>
            <a:off x="6593258" y="4175282"/>
            <a:ext cx="476250" cy="367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B8B6B82D-C0E2-4132-B347-2F2A72C07649}"/>
              </a:ext>
            </a:extLst>
          </p:cNvPr>
          <p:cNvSpPr txBox="1"/>
          <p:nvPr/>
        </p:nvSpPr>
        <p:spPr>
          <a:xfrm>
            <a:off x="1166262" y="5297168"/>
            <a:ext cx="3956531" cy="738664"/>
          </a:xfrm>
          <a:prstGeom prst="rect">
            <a:avLst/>
          </a:prstGeom>
          <a:noFill/>
        </p:spPr>
        <p:txBody>
          <a:bodyPr wrap="none" rtlCol="0">
            <a:spAutoFit/>
          </a:bodyPr>
          <a:lstStyle/>
          <a:p>
            <a:pPr algn="r"/>
            <a:r>
              <a:rPr kumimoji="1" lang="en-US" altLang="ja-JP" sz="1400" dirty="0">
                <a:latin typeface="+mj-lt"/>
              </a:rPr>
              <a:t>(9) </a:t>
            </a:r>
            <a:r>
              <a:rPr kumimoji="1" lang="ja-JP" altLang="en-US" sz="1400" dirty="0">
                <a:latin typeface="+mj-lt"/>
              </a:rPr>
              <a:t>残りの列についても、</a:t>
            </a:r>
            <a:r>
              <a:rPr kumimoji="1" lang="en-US" altLang="ja-JP" sz="1400" dirty="0">
                <a:latin typeface="+mj-lt"/>
              </a:rPr>
              <a:t>(1)</a:t>
            </a:r>
            <a:r>
              <a:rPr kumimoji="1" lang="ja-JP" altLang="en-US" sz="1400" dirty="0">
                <a:latin typeface="+mj-lt"/>
              </a:rPr>
              <a:t>～</a:t>
            </a:r>
            <a:r>
              <a:rPr kumimoji="1" lang="en-US" altLang="ja-JP" sz="1400" dirty="0">
                <a:latin typeface="+mj-lt"/>
              </a:rPr>
              <a:t>(8)</a:t>
            </a:r>
            <a:r>
              <a:rPr kumimoji="1" lang="ja-JP" altLang="en-US" sz="1400" dirty="0">
                <a:latin typeface="+mj-lt"/>
              </a:rPr>
              <a:t>と同様に操作し</a:t>
            </a:r>
          </a:p>
          <a:p>
            <a:pPr algn="r"/>
            <a:r>
              <a:rPr kumimoji="1" lang="ja-JP" altLang="en-US" sz="1400" dirty="0">
                <a:latin typeface="+mj-lt"/>
              </a:rPr>
              <a:t>セルの結合を解除します。</a:t>
            </a:r>
          </a:p>
          <a:p>
            <a:pPr algn="r"/>
            <a:r>
              <a:rPr kumimoji="1" lang="en-US" altLang="ja-JP" sz="1400" dirty="0">
                <a:latin typeface="+mj-lt"/>
              </a:rPr>
              <a:t>※(1)</a:t>
            </a:r>
            <a:r>
              <a:rPr kumimoji="1" lang="ja-JP" altLang="en-US" sz="1400">
                <a:latin typeface="+mj-lt"/>
              </a:rPr>
              <a:t>で、複数の列をまとめて選択することもできます。</a:t>
            </a:r>
            <a:endParaRPr kumimoji="1" lang="ja-JP" altLang="en-US" sz="1400" dirty="0">
              <a:latin typeface="+mj-lt"/>
            </a:endParaRPr>
          </a:p>
        </p:txBody>
      </p:sp>
    </p:spTree>
    <p:extLst>
      <p:ext uri="{BB962C8B-B14F-4D97-AF65-F5344CB8AC3E}">
        <p14:creationId xmlns:p14="http://schemas.microsoft.com/office/powerpoint/2010/main" val="417466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3EB30B7-538C-4E81-B5F3-85C25B38D5B7}"/>
              </a:ext>
            </a:extLst>
          </p:cNvPr>
          <p:cNvPicPr>
            <a:picLocks noChangeAspect="1"/>
          </p:cNvPicPr>
          <p:nvPr/>
        </p:nvPicPr>
        <p:blipFill>
          <a:blip r:embed="rId2"/>
          <a:stretch>
            <a:fillRect/>
          </a:stretch>
        </p:blipFill>
        <p:spPr>
          <a:xfrm>
            <a:off x="4994949" y="2371093"/>
            <a:ext cx="3609499" cy="2115814"/>
          </a:xfrm>
          <a:prstGeom prst="rect">
            <a:avLst/>
          </a:prstGeom>
        </p:spPr>
      </p:pic>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 </a:t>
            </a:r>
            <a:r>
              <a:rPr lang="en-US" altLang="ja-JP" dirty="0"/>
              <a:t>(2) </a:t>
            </a:r>
            <a:r>
              <a:rPr lang="ja-JP" altLang="en-US" dirty="0"/>
              <a:t>重複する地域名の削除①</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normAutofit/>
          </a:bodyPr>
          <a:lstStyle/>
          <a:p>
            <a:r>
              <a:rPr kumimoji="1" lang="ja-JP" altLang="en-US" dirty="0"/>
              <a:t>データを転記する前に、地域名に重複がある場合は、削除しておきましょう。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539552" y="2003274"/>
            <a:ext cx="3180679" cy="307777"/>
          </a:xfrm>
          <a:prstGeom prst="rect">
            <a:avLst/>
          </a:prstGeom>
          <a:noFill/>
        </p:spPr>
        <p:txBody>
          <a:bodyPr wrap="none" rtlCol="0">
            <a:spAutoFit/>
          </a:bodyPr>
          <a:lstStyle/>
          <a:p>
            <a:pPr algn="ctr"/>
            <a:r>
              <a:rPr kumimoji="1" lang="en-US" altLang="ja-JP" sz="1400" dirty="0">
                <a:latin typeface="+mj-lt"/>
              </a:rPr>
              <a:t>(1) </a:t>
            </a:r>
            <a:r>
              <a:rPr kumimoji="1" lang="ja-JP" altLang="en-US" sz="1400" dirty="0">
                <a:latin typeface="+mj-lt"/>
              </a:rPr>
              <a:t>地域名を選択し、フィルタをかけます。</a:t>
            </a:r>
          </a:p>
        </p:txBody>
      </p:sp>
      <p:sp>
        <p:nvSpPr>
          <p:cNvPr id="29" name="矢印: 右 28">
            <a:extLst>
              <a:ext uri="{FF2B5EF4-FFF2-40B4-BE49-F238E27FC236}">
                <a16:creationId xmlns:a16="http://schemas.microsoft.com/office/drawing/2014/main" id="{DC610C5A-76E0-4B40-8331-4628EE7B9EA3}"/>
              </a:ext>
            </a:extLst>
          </p:cNvPr>
          <p:cNvSpPr/>
          <p:nvPr/>
        </p:nvSpPr>
        <p:spPr>
          <a:xfrm>
            <a:off x="4141234" y="302697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5099381" y="2003274"/>
            <a:ext cx="3345788" cy="307777"/>
          </a:xfrm>
          <a:prstGeom prst="rect">
            <a:avLst/>
          </a:prstGeom>
          <a:noFill/>
        </p:spPr>
        <p:txBody>
          <a:bodyPr wrap="none" rtlCol="0">
            <a:spAutoFit/>
          </a:bodyPr>
          <a:lstStyle/>
          <a:p>
            <a:r>
              <a:rPr kumimoji="1" lang="en-US" altLang="ja-JP" sz="1400" dirty="0">
                <a:latin typeface="+mj-lt"/>
              </a:rPr>
              <a:t>(2) </a:t>
            </a:r>
            <a:r>
              <a:rPr kumimoji="1" lang="ja-JP" altLang="en-US" sz="1400" dirty="0">
                <a:latin typeface="+mj-lt"/>
              </a:rPr>
              <a:t>選択した地域名にフィルタを設定します。</a:t>
            </a:r>
          </a:p>
        </p:txBody>
      </p:sp>
      <p:sp>
        <p:nvSpPr>
          <p:cNvPr id="33" name="四角形: 角を丸くする 32">
            <a:extLst>
              <a:ext uri="{FF2B5EF4-FFF2-40B4-BE49-F238E27FC236}">
                <a16:creationId xmlns:a16="http://schemas.microsoft.com/office/drawing/2014/main" id="{52CC1BA0-C074-45F0-8647-440590868222}"/>
              </a:ext>
            </a:extLst>
          </p:cNvPr>
          <p:cNvSpPr/>
          <p:nvPr/>
        </p:nvSpPr>
        <p:spPr>
          <a:xfrm>
            <a:off x="5949565" y="2427225"/>
            <a:ext cx="275538" cy="19946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2E9AAE0E-0D6A-4E91-B528-0AD2462E0D7B}"/>
              </a:ext>
            </a:extLst>
          </p:cNvPr>
          <p:cNvSpPr/>
          <p:nvPr/>
        </p:nvSpPr>
        <p:spPr>
          <a:xfrm>
            <a:off x="6574762" y="2556634"/>
            <a:ext cx="197513" cy="19946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20">
            <a:extLst>
              <a:ext uri="{FF2B5EF4-FFF2-40B4-BE49-F238E27FC236}">
                <a16:creationId xmlns:a16="http://schemas.microsoft.com/office/drawing/2014/main" id="{D1E43A51-186C-4A13-81A7-829BCBC210FF}"/>
              </a:ext>
            </a:extLst>
          </p:cNvPr>
          <p:cNvSpPr>
            <a:spLocks noGrp="1"/>
          </p:cNvSpPr>
          <p:nvPr>
            <p:ph type="body" sz="quarter" idx="15"/>
          </p:nvPr>
        </p:nvSpPr>
        <p:spPr>
          <a:xfrm>
            <a:off x="207963" y="1308971"/>
            <a:ext cx="8728074" cy="535987"/>
          </a:xfrm>
        </p:spPr>
        <p:txBody>
          <a:bodyPr>
            <a:normAutofit fontScale="92500"/>
          </a:bodyPr>
          <a:lstStyle/>
          <a:p>
            <a:r>
              <a:rPr lang="ja-JP" altLang="en-US" dirty="0"/>
              <a:t>たとえば地域名に「○○町」と「○○町</a:t>
            </a:r>
            <a:r>
              <a:rPr lang="en-US" altLang="ja-JP" dirty="0"/>
              <a:t>1</a:t>
            </a:r>
            <a:r>
              <a:rPr lang="ja-JP" altLang="en-US" dirty="0"/>
              <a:t>丁目」がデータにあり、かつ「○○町」が「○○町</a:t>
            </a:r>
            <a:r>
              <a:rPr lang="en-US" altLang="ja-JP" dirty="0"/>
              <a:t>1</a:t>
            </a:r>
            <a:r>
              <a:rPr lang="ja-JP" altLang="en-US" dirty="0"/>
              <a:t>丁目」を含んでいる</a:t>
            </a:r>
            <a:br>
              <a:rPr lang="ja-JP" altLang="en-US" dirty="0"/>
            </a:br>
            <a:r>
              <a:rPr lang="ja-JP" altLang="en-US" dirty="0"/>
              <a:t>場合があります。このような場合、地域名から「○○町」を外しましょう。</a:t>
            </a:r>
          </a:p>
        </p:txBody>
      </p:sp>
      <p:pic>
        <p:nvPicPr>
          <p:cNvPr id="10" name="図 9">
            <a:extLst>
              <a:ext uri="{FF2B5EF4-FFF2-40B4-BE49-F238E27FC236}">
                <a16:creationId xmlns:a16="http://schemas.microsoft.com/office/drawing/2014/main" id="{F303185B-BE47-4717-B827-D9B1CFD2ADBC}"/>
              </a:ext>
            </a:extLst>
          </p:cNvPr>
          <p:cNvPicPr>
            <a:picLocks noChangeAspect="1"/>
          </p:cNvPicPr>
          <p:nvPr/>
        </p:nvPicPr>
        <p:blipFill>
          <a:blip r:embed="rId3"/>
          <a:stretch>
            <a:fillRect/>
          </a:stretch>
        </p:blipFill>
        <p:spPr>
          <a:xfrm>
            <a:off x="295990" y="2371093"/>
            <a:ext cx="3597593" cy="2108835"/>
          </a:xfrm>
          <a:prstGeom prst="rect">
            <a:avLst/>
          </a:prstGeom>
        </p:spPr>
      </p:pic>
      <p:sp>
        <p:nvSpPr>
          <p:cNvPr id="12" name="四角形: 角を丸くする 11">
            <a:extLst>
              <a:ext uri="{FF2B5EF4-FFF2-40B4-BE49-F238E27FC236}">
                <a16:creationId xmlns:a16="http://schemas.microsoft.com/office/drawing/2014/main" id="{9D428AA5-F2E8-4E5B-8820-A0B0995DBF26}"/>
              </a:ext>
            </a:extLst>
          </p:cNvPr>
          <p:cNvSpPr/>
          <p:nvPr/>
        </p:nvSpPr>
        <p:spPr>
          <a:xfrm>
            <a:off x="539552" y="2691476"/>
            <a:ext cx="270073" cy="9973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74FCE19-4002-4362-9D44-BC5C22B35EF1}"/>
              </a:ext>
            </a:extLst>
          </p:cNvPr>
          <p:cNvSpPr txBox="1"/>
          <p:nvPr/>
        </p:nvSpPr>
        <p:spPr>
          <a:xfrm>
            <a:off x="969458" y="6304617"/>
            <a:ext cx="7108293" cy="461665"/>
          </a:xfrm>
          <a:prstGeom prst="rect">
            <a:avLst/>
          </a:prstGeom>
          <a:noFill/>
        </p:spPr>
        <p:txBody>
          <a:bodyPr wrap="none" rtlCol="0">
            <a:spAutoFit/>
          </a:bodyPr>
          <a:lstStyle/>
          <a:p>
            <a:pPr algn="ctr"/>
            <a:r>
              <a:rPr kumimoji="1" lang="en-US" altLang="ja-JP" sz="1200" dirty="0"/>
              <a:t>※ </a:t>
            </a:r>
            <a:r>
              <a:rPr kumimoji="1" lang="ja-JP" altLang="en-US" sz="1200" dirty="0"/>
              <a:t>上記</a:t>
            </a:r>
            <a:r>
              <a:rPr kumimoji="1" lang="en-US" altLang="ja-JP" sz="1200" dirty="0"/>
              <a:t>Excel</a:t>
            </a:r>
            <a:r>
              <a:rPr kumimoji="1" lang="ja-JP" altLang="en-US" sz="1200" dirty="0"/>
              <a:t>データは「</a:t>
            </a:r>
            <a:r>
              <a:rPr kumimoji="1" lang="en-US" altLang="ja-JP" sz="1200" dirty="0"/>
              <a:t>e-Stat </a:t>
            </a:r>
            <a:r>
              <a:rPr kumimoji="1" lang="ja-JP" altLang="en-US" sz="1200" dirty="0"/>
              <a:t>統計</a:t>
            </a:r>
            <a:r>
              <a:rPr kumimoji="1" lang="en-US" altLang="ja-JP" sz="1200" dirty="0"/>
              <a:t>GIS </a:t>
            </a:r>
            <a:r>
              <a:rPr kumimoji="1" lang="ja-JP" altLang="en-US" sz="1200" dirty="0"/>
              <a:t>国勢調査（</a:t>
            </a:r>
            <a:r>
              <a:rPr kumimoji="1" lang="en-US" altLang="ja-JP" sz="1200" dirty="0"/>
              <a:t>2015</a:t>
            </a:r>
            <a:r>
              <a:rPr kumimoji="1" lang="ja-JP" altLang="en-US" sz="1200" dirty="0"/>
              <a:t>年）神奈川県  </a:t>
            </a:r>
            <a:r>
              <a:rPr kumimoji="1" lang="en-US" altLang="ja-JP" sz="1200" dirty="0"/>
              <a:t>CC BY</a:t>
            </a:r>
            <a:r>
              <a:rPr kumimoji="1" lang="ja-JP" altLang="en-US" sz="1200" dirty="0"/>
              <a:t>」を加工</a:t>
            </a:r>
            <a:r>
              <a:rPr lang="ja-JP" altLang="en-US" sz="1200" b="0" i="0" dirty="0">
                <a:solidFill>
                  <a:srgbClr val="333333"/>
                </a:solidFill>
                <a:effectLst/>
                <a:latin typeface="メイリオ" panose="020B0604030504040204" pitchFamily="50" charset="-128"/>
                <a:ea typeface="メイリオ" panose="020B0604030504040204" pitchFamily="50" charset="-128"/>
              </a:rPr>
              <a:t>したものです。</a:t>
            </a:r>
            <a:br>
              <a:rPr lang="ja-JP" altLang="en-US" sz="1200" b="0" i="0" dirty="0">
                <a:solidFill>
                  <a:srgbClr val="333333"/>
                </a:solidFill>
                <a:effectLst/>
                <a:latin typeface="メイリオ" panose="020B0604030504040204" pitchFamily="50" charset="-128"/>
                <a:ea typeface="メイリオ" panose="020B0604030504040204" pitchFamily="50" charset="-128"/>
              </a:rPr>
            </a:br>
            <a:r>
              <a:rPr lang="en-US" altLang="ja-JP" sz="1200" b="0" i="0" dirty="0">
                <a:solidFill>
                  <a:srgbClr val="333333"/>
                </a:solidFill>
                <a:effectLst/>
                <a:latin typeface="メイリオ" panose="020B0604030504040204" pitchFamily="50" charset="-128"/>
                <a:ea typeface="メイリオ" panose="020B0604030504040204" pitchFamily="50" charset="-128"/>
              </a:rPr>
              <a:t>https://www.e-stat.go.jp/gis</a:t>
            </a:r>
            <a:r>
              <a:rPr lang="ja-JP" altLang="en-US" sz="1200" dirty="0">
                <a:solidFill>
                  <a:srgbClr val="333333"/>
                </a:solidFill>
                <a:latin typeface="メイリオ" panose="020B0604030504040204" pitchFamily="50" charset="-128"/>
                <a:ea typeface="メイリオ" panose="020B0604030504040204" pitchFamily="50" charset="-128"/>
              </a:rPr>
              <a:t>（以下同様）</a:t>
            </a:r>
            <a:endParaRPr lang="ja-JP" altLang="en-US" sz="1200" b="0" i="0" dirty="0">
              <a:solidFill>
                <a:srgbClr val="333333"/>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84025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normAutofit/>
          </a:bodyPr>
          <a:lstStyle/>
          <a:p>
            <a:r>
              <a:rPr lang="en-US" altLang="ja-JP" dirty="0"/>
              <a:t>3.2 </a:t>
            </a:r>
            <a:r>
              <a:rPr lang="ja-JP" altLang="en-US" dirty="0"/>
              <a:t>事前準備 </a:t>
            </a:r>
            <a:r>
              <a:rPr lang="en-US" altLang="ja-JP" dirty="0"/>
              <a:t>(2) </a:t>
            </a:r>
            <a:r>
              <a:rPr lang="ja-JP" altLang="en-US" dirty="0"/>
              <a:t>重複する地域名の削除②</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normAutofit/>
          </a:bodyPr>
          <a:lstStyle/>
          <a:p>
            <a:r>
              <a:rPr kumimoji="1" lang="ja-JP" altLang="en-US" dirty="0"/>
              <a:t>データを転記する前に、地域名に重複がある場合は、削除しておきましょう。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582019" y="1874481"/>
            <a:ext cx="3557384" cy="523220"/>
          </a:xfrm>
          <a:prstGeom prst="rect">
            <a:avLst/>
          </a:prstGeom>
          <a:noFill/>
        </p:spPr>
        <p:txBody>
          <a:bodyPr wrap="none" rtlCol="0">
            <a:spAutoFit/>
          </a:bodyPr>
          <a:lstStyle/>
          <a:p>
            <a:pPr algn="ctr"/>
            <a:r>
              <a:rPr kumimoji="1" lang="en-US" altLang="ja-JP" sz="1400" dirty="0">
                <a:latin typeface="+mj-lt"/>
              </a:rPr>
              <a:t>(3) </a:t>
            </a:r>
            <a:r>
              <a:rPr kumimoji="1" lang="ja-JP" altLang="en-US" sz="1400" dirty="0">
                <a:latin typeface="+mj-lt"/>
              </a:rPr>
              <a:t>フィルタボタンを押し、重複する地域名のうち</a:t>
            </a:r>
            <a:br>
              <a:rPr kumimoji="1" lang="ja-JP" altLang="en-US" sz="1400" dirty="0">
                <a:latin typeface="+mj-lt"/>
              </a:rPr>
            </a:br>
            <a:r>
              <a:rPr kumimoji="1" lang="ja-JP" altLang="en-US" sz="1400" dirty="0">
                <a:latin typeface="+mj-lt"/>
              </a:rPr>
              <a:t>広い側を外します。</a:t>
            </a:r>
          </a:p>
        </p:txBody>
      </p:sp>
      <p:sp>
        <p:nvSpPr>
          <p:cNvPr id="29" name="矢印: 右 28">
            <a:extLst>
              <a:ext uri="{FF2B5EF4-FFF2-40B4-BE49-F238E27FC236}">
                <a16:creationId xmlns:a16="http://schemas.microsoft.com/office/drawing/2014/main" id="{DC610C5A-76E0-4B40-8331-4628EE7B9EA3}"/>
              </a:ext>
            </a:extLst>
          </p:cNvPr>
          <p:cNvSpPr/>
          <p:nvPr/>
        </p:nvSpPr>
        <p:spPr>
          <a:xfrm>
            <a:off x="4366318" y="3140968"/>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5153826" y="1997264"/>
            <a:ext cx="3379451" cy="307777"/>
          </a:xfrm>
          <a:prstGeom prst="rect">
            <a:avLst/>
          </a:prstGeom>
          <a:noFill/>
        </p:spPr>
        <p:txBody>
          <a:bodyPr wrap="none" rtlCol="0">
            <a:spAutoFit/>
          </a:bodyPr>
          <a:lstStyle/>
          <a:p>
            <a:r>
              <a:rPr kumimoji="1" lang="en-US" altLang="ja-JP" sz="1400" dirty="0">
                <a:latin typeface="+mj-lt"/>
              </a:rPr>
              <a:t>(4) </a:t>
            </a:r>
            <a:r>
              <a:rPr kumimoji="1" lang="ja-JP" altLang="en-US" sz="1400" dirty="0">
                <a:latin typeface="+mj-lt"/>
              </a:rPr>
              <a:t>これで、重複する地名が削除されます。</a:t>
            </a:r>
          </a:p>
        </p:txBody>
      </p:sp>
      <p:sp>
        <p:nvSpPr>
          <p:cNvPr id="15" name="テキスト プレースホルダー 20">
            <a:extLst>
              <a:ext uri="{FF2B5EF4-FFF2-40B4-BE49-F238E27FC236}">
                <a16:creationId xmlns:a16="http://schemas.microsoft.com/office/drawing/2014/main" id="{D1E43A51-186C-4A13-81A7-829BCBC210FF}"/>
              </a:ext>
            </a:extLst>
          </p:cNvPr>
          <p:cNvSpPr>
            <a:spLocks noGrp="1"/>
          </p:cNvSpPr>
          <p:nvPr>
            <p:ph type="body" sz="quarter" idx="15"/>
          </p:nvPr>
        </p:nvSpPr>
        <p:spPr>
          <a:xfrm>
            <a:off x="207963" y="1308971"/>
            <a:ext cx="8728074" cy="535987"/>
          </a:xfrm>
        </p:spPr>
        <p:txBody>
          <a:bodyPr>
            <a:normAutofit fontScale="92500"/>
          </a:bodyPr>
          <a:lstStyle/>
          <a:p>
            <a:r>
              <a:rPr lang="ja-JP" altLang="en-US" dirty="0"/>
              <a:t>たとえば地域名に「○○町」と「○○町</a:t>
            </a:r>
            <a:r>
              <a:rPr lang="en-US" altLang="ja-JP" dirty="0"/>
              <a:t>1</a:t>
            </a:r>
            <a:r>
              <a:rPr lang="ja-JP" altLang="en-US" dirty="0"/>
              <a:t>丁目」がデータにあり、かつ「○○町」が「○○町</a:t>
            </a:r>
            <a:r>
              <a:rPr lang="en-US" altLang="ja-JP" dirty="0"/>
              <a:t>1</a:t>
            </a:r>
            <a:r>
              <a:rPr lang="ja-JP" altLang="en-US" dirty="0"/>
              <a:t>丁目」を含んでいる</a:t>
            </a:r>
            <a:br>
              <a:rPr lang="ja-JP" altLang="en-US" dirty="0"/>
            </a:br>
            <a:r>
              <a:rPr lang="ja-JP" altLang="en-US" dirty="0"/>
              <a:t>場合があります。このような場合、地域名から「○○町」を外しましょう。</a:t>
            </a:r>
          </a:p>
        </p:txBody>
      </p:sp>
      <p:pic>
        <p:nvPicPr>
          <p:cNvPr id="8" name="図 7">
            <a:extLst>
              <a:ext uri="{FF2B5EF4-FFF2-40B4-BE49-F238E27FC236}">
                <a16:creationId xmlns:a16="http://schemas.microsoft.com/office/drawing/2014/main" id="{BF4DF99B-B257-4812-9A9E-857282B424E3}"/>
              </a:ext>
            </a:extLst>
          </p:cNvPr>
          <p:cNvPicPr>
            <a:picLocks noChangeAspect="1"/>
          </p:cNvPicPr>
          <p:nvPr/>
        </p:nvPicPr>
        <p:blipFill>
          <a:blip r:embed="rId2"/>
          <a:stretch>
            <a:fillRect/>
          </a:stretch>
        </p:blipFill>
        <p:spPr>
          <a:xfrm>
            <a:off x="426184" y="2427225"/>
            <a:ext cx="3869055" cy="2111693"/>
          </a:xfrm>
          <a:prstGeom prst="rect">
            <a:avLst/>
          </a:prstGeom>
        </p:spPr>
      </p:pic>
      <p:sp>
        <p:nvSpPr>
          <p:cNvPr id="33" name="四角形: 角を丸くする 32">
            <a:extLst>
              <a:ext uri="{FF2B5EF4-FFF2-40B4-BE49-F238E27FC236}">
                <a16:creationId xmlns:a16="http://schemas.microsoft.com/office/drawing/2014/main" id="{52CC1BA0-C074-45F0-8647-440590868222}"/>
              </a:ext>
            </a:extLst>
          </p:cNvPr>
          <p:cNvSpPr/>
          <p:nvPr/>
        </p:nvSpPr>
        <p:spPr>
          <a:xfrm>
            <a:off x="501651" y="3591882"/>
            <a:ext cx="393497" cy="35447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BDE909E-C45C-44A3-988E-4B0B61215006}"/>
              </a:ext>
            </a:extLst>
          </p:cNvPr>
          <p:cNvSpPr txBox="1"/>
          <p:nvPr/>
        </p:nvSpPr>
        <p:spPr>
          <a:xfrm>
            <a:off x="207963" y="4659520"/>
            <a:ext cx="3361818" cy="646331"/>
          </a:xfrm>
          <a:prstGeom prst="rect">
            <a:avLst/>
          </a:prstGeom>
          <a:noFill/>
        </p:spPr>
        <p:txBody>
          <a:bodyPr wrap="none" rtlCol="0">
            <a:spAutoFit/>
          </a:bodyPr>
          <a:lstStyle/>
          <a:p>
            <a:r>
              <a:rPr kumimoji="1" lang="ja-JP" altLang="en-US" sz="1200" dirty="0">
                <a:solidFill>
                  <a:schemeClr val="accent2"/>
                </a:solidFill>
              </a:rPr>
              <a:t>「ハイランド」は「ハイランド</a:t>
            </a:r>
            <a:r>
              <a:rPr kumimoji="1" lang="en-US" altLang="ja-JP" sz="1200" dirty="0">
                <a:solidFill>
                  <a:schemeClr val="accent2"/>
                </a:solidFill>
              </a:rPr>
              <a:t>1</a:t>
            </a:r>
            <a:r>
              <a:rPr kumimoji="1" lang="ja-JP" altLang="en-US" sz="1200" dirty="0">
                <a:solidFill>
                  <a:schemeClr val="accent2"/>
                </a:solidFill>
              </a:rPr>
              <a:t>丁目～</a:t>
            </a:r>
            <a:r>
              <a:rPr kumimoji="1" lang="en-US" altLang="ja-JP" sz="1200" dirty="0">
                <a:solidFill>
                  <a:schemeClr val="accent2"/>
                </a:solidFill>
              </a:rPr>
              <a:t>5</a:t>
            </a:r>
            <a:r>
              <a:rPr kumimoji="1" lang="ja-JP" altLang="en-US" sz="1200" dirty="0">
                <a:solidFill>
                  <a:schemeClr val="accent2"/>
                </a:solidFill>
              </a:rPr>
              <a:t>丁目」を含むので</a:t>
            </a:r>
          </a:p>
          <a:p>
            <a:r>
              <a:rPr kumimoji="1" lang="ja-JP" altLang="en-US" sz="1200" dirty="0">
                <a:solidFill>
                  <a:schemeClr val="accent2"/>
                </a:solidFill>
              </a:rPr>
              <a:t>「ハイランド」を外す</a:t>
            </a:r>
          </a:p>
          <a:p>
            <a:r>
              <a:rPr kumimoji="1" lang="ja-JP" altLang="en-US" sz="1200" dirty="0">
                <a:solidFill>
                  <a:schemeClr val="accent2"/>
                </a:solidFill>
              </a:rPr>
              <a:t>同様に、</a:t>
            </a:r>
          </a:p>
        </p:txBody>
      </p:sp>
      <p:cxnSp>
        <p:nvCxnSpPr>
          <p:cNvPr id="14" name="直線矢印コネクタ 13">
            <a:extLst>
              <a:ext uri="{FF2B5EF4-FFF2-40B4-BE49-F238E27FC236}">
                <a16:creationId xmlns:a16="http://schemas.microsoft.com/office/drawing/2014/main" id="{5A96C1E3-A4EF-4408-A9C8-199551E29CD0}"/>
              </a:ext>
            </a:extLst>
          </p:cNvPr>
          <p:cNvCxnSpPr>
            <a:stCxn id="9" idx="0"/>
            <a:endCxn id="33" idx="3"/>
          </p:cNvCxnSpPr>
          <p:nvPr/>
        </p:nvCxnSpPr>
        <p:spPr>
          <a:xfrm flipH="1" flipV="1">
            <a:off x="895148" y="3769120"/>
            <a:ext cx="993724" cy="89040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C3E039FA-1353-4E8F-8EEF-660D18B18B84}"/>
              </a:ext>
            </a:extLst>
          </p:cNvPr>
          <p:cNvPicPr>
            <a:picLocks noChangeAspect="1"/>
          </p:cNvPicPr>
          <p:nvPr/>
        </p:nvPicPr>
        <p:blipFill>
          <a:blip r:embed="rId3"/>
          <a:stretch>
            <a:fillRect/>
          </a:stretch>
        </p:blipFill>
        <p:spPr>
          <a:xfrm>
            <a:off x="5044756" y="2427225"/>
            <a:ext cx="3597593" cy="2105978"/>
          </a:xfrm>
          <a:prstGeom prst="rect">
            <a:avLst/>
          </a:prstGeom>
        </p:spPr>
      </p:pic>
    </p:spTree>
    <p:extLst>
      <p:ext uri="{BB962C8B-B14F-4D97-AF65-F5344CB8AC3E}">
        <p14:creationId xmlns:p14="http://schemas.microsoft.com/office/powerpoint/2010/main" val="868672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15FCA16C-0B96-4982-AE89-28E444F3A64A}"/>
              </a:ext>
            </a:extLst>
          </p:cNvPr>
          <p:cNvPicPr>
            <a:picLocks noChangeAspect="1"/>
          </p:cNvPicPr>
          <p:nvPr/>
        </p:nvPicPr>
        <p:blipFill>
          <a:blip r:embed="rId2"/>
          <a:stretch>
            <a:fillRect/>
          </a:stretch>
        </p:blipFill>
        <p:spPr>
          <a:xfrm>
            <a:off x="5179135" y="2583060"/>
            <a:ext cx="3597593" cy="2105978"/>
          </a:xfrm>
          <a:prstGeom prst="rect">
            <a:avLst/>
          </a:prstGeom>
        </p:spPr>
      </p:pic>
      <p:pic>
        <p:nvPicPr>
          <p:cNvPr id="20" name="図 19">
            <a:extLst>
              <a:ext uri="{FF2B5EF4-FFF2-40B4-BE49-F238E27FC236}">
                <a16:creationId xmlns:a16="http://schemas.microsoft.com/office/drawing/2014/main" id="{8E1C0887-BF84-4873-8055-16C3FC25D59B}"/>
              </a:ext>
            </a:extLst>
          </p:cNvPr>
          <p:cNvPicPr>
            <a:picLocks noChangeAspect="1"/>
          </p:cNvPicPr>
          <p:nvPr/>
        </p:nvPicPr>
        <p:blipFill>
          <a:blip r:embed="rId3"/>
          <a:stretch>
            <a:fillRect/>
          </a:stretch>
        </p:blipFill>
        <p:spPr>
          <a:xfrm>
            <a:off x="339348" y="2583060"/>
            <a:ext cx="3603308" cy="2105978"/>
          </a:xfrm>
          <a:prstGeom prst="rect">
            <a:avLst/>
          </a:prstGeom>
        </p:spPr>
      </p:pic>
      <p:sp>
        <p:nvSpPr>
          <p:cNvPr id="2" name="タイトル 1">
            <a:extLst>
              <a:ext uri="{FF2B5EF4-FFF2-40B4-BE49-F238E27FC236}">
                <a16:creationId xmlns:a16="http://schemas.microsoft.com/office/drawing/2014/main" id="{50EA2AC4-F187-41DF-8378-42D3D162C5A2}"/>
              </a:ext>
            </a:extLst>
          </p:cNvPr>
          <p:cNvSpPr>
            <a:spLocks noGrp="1"/>
          </p:cNvSpPr>
          <p:nvPr>
            <p:ph type="title"/>
          </p:nvPr>
        </p:nvSpPr>
        <p:spPr/>
        <p:txBody>
          <a:bodyPr/>
          <a:lstStyle/>
          <a:p>
            <a:r>
              <a:rPr lang="en-US" altLang="ja-JP" dirty="0"/>
              <a:t>3.2 </a:t>
            </a:r>
            <a:r>
              <a:rPr lang="ja-JP" altLang="en-US" dirty="0"/>
              <a:t>事前準備 </a:t>
            </a:r>
            <a:r>
              <a:rPr lang="en-US" altLang="ja-JP" dirty="0"/>
              <a:t>(3) </a:t>
            </a:r>
            <a:r>
              <a:rPr lang="ja-JP" altLang="en-US" dirty="0"/>
              <a:t>数値でない人口データの削除</a:t>
            </a:r>
            <a:endParaRPr kumimoji="1" lang="ja-JP" altLang="en-US" dirty="0"/>
          </a:p>
        </p:txBody>
      </p:sp>
      <p:sp>
        <p:nvSpPr>
          <p:cNvPr id="3" name="スライド番号プレースホルダー 2">
            <a:extLst>
              <a:ext uri="{FF2B5EF4-FFF2-40B4-BE49-F238E27FC236}">
                <a16:creationId xmlns:a16="http://schemas.microsoft.com/office/drawing/2014/main" id="{BD65A14E-7D16-4DBE-8A1A-F10DF4FD8687}"/>
              </a:ext>
            </a:extLst>
          </p:cNvPr>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4" name="テキスト プレースホルダー 3">
            <a:extLst>
              <a:ext uri="{FF2B5EF4-FFF2-40B4-BE49-F238E27FC236}">
                <a16:creationId xmlns:a16="http://schemas.microsoft.com/office/drawing/2014/main" id="{450AF8BB-15B0-4354-8761-79A36407B951}"/>
              </a:ext>
            </a:extLst>
          </p:cNvPr>
          <p:cNvSpPr>
            <a:spLocks noGrp="1"/>
          </p:cNvSpPr>
          <p:nvPr>
            <p:ph type="body" sz="quarter" idx="13"/>
          </p:nvPr>
        </p:nvSpPr>
        <p:spPr/>
        <p:txBody>
          <a:bodyPr/>
          <a:lstStyle/>
          <a:p>
            <a:r>
              <a:rPr kumimoji="1" lang="en-US" altLang="ja-JP" dirty="0"/>
              <a:t>3. </a:t>
            </a:r>
            <a:r>
              <a:rPr kumimoji="1" lang="ja-JP" altLang="en-US" dirty="0"/>
              <a:t>推奨データセットに基づくデータの作成</a:t>
            </a:r>
          </a:p>
        </p:txBody>
      </p:sp>
      <p:sp>
        <p:nvSpPr>
          <p:cNvPr id="5" name="テキスト プレースホルダー 4">
            <a:extLst>
              <a:ext uri="{FF2B5EF4-FFF2-40B4-BE49-F238E27FC236}">
                <a16:creationId xmlns:a16="http://schemas.microsoft.com/office/drawing/2014/main" id="{B17CB811-FC5A-4033-AD26-6E4BAF2DEB64}"/>
              </a:ext>
            </a:extLst>
          </p:cNvPr>
          <p:cNvSpPr>
            <a:spLocks noGrp="1"/>
          </p:cNvSpPr>
          <p:nvPr>
            <p:ph type="body" sz="quarter" idx="14"/>
          </p:nvPr>
        </p:nvSpPr>
        <p:spPr>
          <a:xfrm>
            <a:off x="207963" y="884239"/>
            <a:ext cx="8728075" cy="424732"/>
          </a:xfrm>
        </p:spPr>
        <p:txBody>
          <a:bodyPr>
            <a:normAutofit/>
          </a:bodyPr>
          <a:lstStyle/>
          <a:p>
            <a:r>
              <a:rPr kumimoji="1" lang="ja-JP" altLang="en-US" dirty="0"/>
              <a:t>データを転記する前に、数値でない人口データを削除しておきましょう。</a:t>
            </a:r>
          </a:p>
        </p:txBody>
      </p:sp>
      <p:sp>
        <p:nvSpPr>
          <p:cNvPr id="11" name="テキスト ボックス 10">
            <a:extLst>
              <a:ext uri="{FF2B5EF4-FFF2-40B4-BE49-F238E27FC236}">
                <a16:creationId xmlns:a16="http://schemas.microsoft.com/office/drawing/2014/main" id="{F9DEC445-4F54-4812-8CA3-04A300C2977E}"/>
              </a:ext>
            </a:extLst>
          </p:cNvPr>
          <p:cNvSpPr txBox="1"/>
          <p:nvPr/>
        </p:nvSpPr>
        <p:spPr>
          <a:xfrm>
            <a:off x="379141" y="2089494"/>
            <a:ext cx="3523722" cy="523220"/>
          </a:xfrm>
          <a:prstGeom prst="rect">
            <a:avLst/>
          </a:prstGeom>
          <a:noFill/>
        </p:spPr>
        <p:txBody>
          <a:bodyPr wrap="none" rtlCol="0">
            <a:spAutoFit/>
          </a:bodyPr>
          <a:lstStyle/>
          <a:p>
            <a:r>
              <a:rPr kumimoji="1" lang="en-US" altLang="ja-JP" sz="1400" dirty="0">
                <a:latin typeface="+mj-lt"/>
              </a:rPr>
              <a:t>(1) </a:t>
            </a:r>
            <a:r>
              <a:rPr kumimoji="1" lang="ja-JP" altLang="en-US" sz="1400" dirty="0">
                <a:latin typeface="+mj-lt"/>
              </a:rPr>
              <a:t>ホーム＞検索と選択＞検索を選択しますと</a:t>
            </a:r>
            <a:br>
              <a:rPr kumimoji="1" lang="ja-JP" altLang="en-US" sz="1400" dirty="0">
                <a:latin typeface="+mj-lt"/>
              </a:rPr>
            </a:br>
            <a:r>
              <a:rPr kumimoji="1" lang="ja-JP" altLang="en-US" sz="1400" dirty="0">
                <a:latin typeface="+mj-lt"/>
              </a:rPr>
              <a:t>     ウィンドウが表示されます。</a:t>
            </a:r>
          </a:p>
        </p:txBody>
      </p:sp>
      <p:sp>
        <p:nvSpPr>
          <p:cNvPr id="29" name="矢印: 右 28">
            <a:extLst>
              <a:ext uri="{FF2B5EF4-FFF2-40B4-BE49-F238E27FC236}">
                <a16:creationId xmlns:a16="http://schemas.microsoft.com/office/drawing/2014/main" id="{DC610C5A-76E0-4B40-8331-4628EE7B9EA3}"/>
              </a:ext>
            </a:extLst>
          </p:cNvPr>
          <p:cNvSpPr/>
          <p:nvPr/>
        </p:nvSpPr>
        <p:spPr>
          <a:xfrm>
            <a:off x="4322444" y="3226927"/>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DF8F353-AA57-4E39-A9C8-68B0874E5D5F}"/>
              </a:ext>
            </a:extLst>
          </p:cNvPr>
          <p:cNvSpPr txBox="1"/>
          <p:nvPr/>
        </p:nvSpPr>
        <p:spPr>
          <a:xfrm>
            <a:off x="4936614" y="1866690"/>
            <a:ext cx="4012637" cy="738664"/>
          </a:xfrm>
          <a:prstGeom prst="rect">
            <a:avLst/>
          </a:prstGeom>
          <a:noFill/>
        </p:spPr>
        <p:txBody>
          <a:bodyPr wrap="none" rtlCol="0">
            <a:spAutoFit/>
          </a:bodyPr>
          <a:lstStyle/>
          <a:p>
            <a:r>
              <a:rPr kumimoji="1" lang="en-US" altLang="ja-JP" sz="1400" dirty="0">
                <a:latin typeface="+mj-lt"/>
              </a:rPr>
              <a:t>(2) </a:t>
            </a:r>
            <a:r>
              <a:rPr kumimoji="1" lang="ja-JP" altLang="en-US" sz="1400" dirty="0">
                <a:latin typeface="+mj-lt"/>
              </a:rPr>
              <a:t>表示された「検索と置換」ウィンドウの「置換」タブを</a:t>
            </a:r>
          </a:p>
          <a:p>
            <a:r>
              <a:rPr kumimoji="1" lang="ja-JP" altLang="en-US" sz="1400" dirty="0">
                <a:latin typeface="+mj-lt"/>
              </a:rPr>
              <a:t>     選択し、「検索する文字列」に削除対象の文字を</a:t>
            </a:r>
            <a:br>
              <a:rPr kumimoji="1" lang="ja-JP" altLang="en-US" sz="1400" dirty="0">
                <a:latin typeface="+mj-lt"/>
              </a:rPr>
            </a:br>
            <a:r>
              <a:rPr kumimoji="1" lang="ja-JP" altLang="en-US" sz="1400" dirty="0">
                <a:latin typeface="+mj-lt"/>
              </a:rPr>
              <a:t>     入力して、「すべて置換」を押してください。</a:t>
            </a:r>
          </a:p>
        </p:txBody>
      </p:sp>
      <p:sp>
        <p:nvSpPr>
          <p:cNvPr id="33" name="四角形: 角を丸くする 32">
            <a:extLst>
              <a:ext uri="{FF2B5EF4-FFF2-40B4-BE49-F238E27FC236}">
                <a16:creationId xmlns:a16="http://schemas.microsoft.com/office/drawing/2014/main" id="{52CC1BA0-C074-45F0-8647-440590868222}"/>
              </a:ext>
            </a:extLst>
          </p:cNvPr>
          <p:cNvSpPr/>
          <p:nvPr/>
        </p:nvSpPr>
        <p:spPr>
          <a:xfrm>
            <a:off x="6206740" y="3888305"/>
            <a:ext cx="213110" cy="9804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2E9AAE0E-0D6A-4E91-B528-0AD2462E0D7B}"/>
              </a:ext>
            </a:extLst>
          </p:cNvPr>
          <p:cNvSpPr/>
          <p:nvPr/>
        </p:nvSpPr>
        <p:spPr>
          <a:xfrm>
            <a:off x="6029325" y="4250256"/>
            <a:ext cx="283970" cy="190500"/>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20">
            <a:extLst>
              <a:ext uri="{FF2B5EF4-FFF2-40B4-BE49-F238E27FC236}">
                <a16:creationId xmlns:a16="http://schemas.microsoft.com/office/drawing/2014/main" id="{D1E43A51-186C-4A13-81A7-829BCBC210FF}"/>
              </a:ext>
            </a:extLst>
          </p:cNvPr>
          <p:cNvSpPr>
            <a:spLocks noGrp="1"/>
          </p:cNvSpPr>
          <p:nvPr>
            <p:ph type="body" sz="quarter" idx="15"/>
          </p:nvPr>
        </p:nvSpPr>
        <p:spPr>
          <a:xfrm>
            <a:off x="207963" y="1308971"/>
            <a:ext cx="8728074" cy="535987"/>
          </a:xfrm>
        </p:spPr>
        <p:txBody>
          <a:bodyPr>
            <a:normAutofit fontScale="92500"/>
          </a:bodyPr>
          <a:lstStyle/>
          <a:p>
            <a:r>
              <a:rPr lang="ja-JP" altLang="en-US" dirty="0"/>
              <a:t>人口統計データには、人口値として「</a:t>
            </a:r>
            <a:r>
              <a:rPr lang="en-US" altLang="ja-JP" dirty="0"/>
              <a:t>X</a:t>
            </a:r>
            <a:r>
              <a:rPr lang="ja-JP" altLang="en-US" dirty="0"/>
              <a:t>」や「</a:t>
            </a:r>
            <a:r>
              <a:rPr lang="en-US" altLang="ja-JP" dirty="0"/>
              <a:t>-</a:t>
            </a:r>
            <a:r>
              <a:rPr lang="ja-JP" altLang="en-US" dirty="0"/>
              <a:t>」など、数字でない文字列が入っているセルがある場合があります。</a:t>
            </a:r>
            <a:br>
              <a:rPr lang="ja-JP" altLang="en-US" dirty="0"/>
            </a:br>
            <a:r>
              <a:rPr lang="ja-JP" altLang="en-US" dirty="0"/>
              <a:t>これらを削除しておきましょう。</a:t>
            </a:r>
          </a:p>
        </p:txBody>
      </p:sp>
      <p:sp>
        <p:nvSpPr>
          <p:cNvPr id="12" name="四角形: 角を丸くする 11">
            <a:extLst>
              <a:ext uri="{FF2B5EF4-FFF2-40B4-BE49-F238E27FC236}">
                <a16:creationId xmlns:a16="http://schemas.microsoft.com/office/drawing/2014/main" id="{9D428AA5-F2E8-4E5B-8820-A0B0995DBF26}"/>
              </a:ext>
            </a:extLst>
          </p:cNvPr>
          <p:cNvSpPr/>
          <p:nvPr/>
        </p:nvSpPr>
        <p:spPr>
          <a:xfrm>
            <a:off x="480715" y="2676927"/>
            <a:ext cx="270073" cy="9973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1DE2E647-D0B7-4D52-B419-C7B892ADAEEB}"/>
              </a:ext>
            </a:extLst>
          </p:cNvPr>
          <p:cNvSpPr/>
          <p:nvPr/>
        </p:nvSpPr>
        <p:spPr>
          <a:xfrm>
            <a:off x="3408295" y="2758765"/>
            <a:ext cx="161925" cy="284672"/>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CF436F70-0C8E-4B1A-8F6E-B0E3CD2E0BD7}"/>
              </a:ext>
            </a:extLst>
          </p:cNvPr>
          <p:cNvSpPr/>
          <p:nvPr/>
        </p:nvSpPr>
        <p:spPr>
          <a:xfrm>
            <a:off x="3474562" y="2977004"/>
            <a:ext cx="501368" cy="12297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E1E0820-F28B-4092-9A5A-BC693A546323}"/>
              </a:ext>
            </a:extLst>
          </p:cNvPr>
          <p:cNvSpPr txBox="1"/>
          <p:nvPr/>
        </p:nvSpPr>
        <p:spPr>
          <a:xfrm>
            <a:off x="6343650" y="3926406"/>
            <a:ext cx="243978" cy="200055"/>
          </a:xfrm>
          <a:prstGeom prst="rect">
            <a:avLst/>
          </a:prstGeom>
          <a:noFill/>
        </p:spPr>
        <p:txBody>
          <a:bodyPr wrap="none" rtlCol="0">
            <a:spAutoFit/>
          </a:bodyPr>
          <a:lstStyle/>
          <a:p>
            <a:r>
              <a:rPr kumimoji="1" lang="en-US" altLang="ja-JP" sz="700" dirty="0">
                <a:solidFill>
                  <a:srgbClr val="C00000"/>
                </a:solidFill>
              </a:rPr>
              <a:t>X</a:t>
            </a:r>
            <a:endParaRPr kumimoji="1" lang="ja-JP" altLang="en-US" sz="700" dirty="0">
              <a:solidFill>
                <a:srgbClr val="C00000"/>
              </a:solidFill>
            </a:endParaRPr>
          </a:p>
        </p:txBody>
      </p:sp>
      <p:pic>
        <p:nvPicPr>
          <p:cNvPr id="35" name="図 34">
            <a:extLst>
              <a:ext uri="{FF2B5EF4-FFF2-40B4-BE49-F238E27FC236}">
                <a16:creationId xmlns:a16="http://schemas.microsoft.com/office/drawing/2014/main" id="{E1CDA806-F248-4B06-8486-CA1E1B4B71B3}"/>
              </a:ext>
            </a:extLst>
          </p:cNvPr>
          <p:cNvPicPr>
            <a:picLocks noChangeAspect="1"/>
          </p:cNvPicPr>
          <p:nvPr/>
        </p:nvPicPr>
        <p:blipFill>
          <a:blip r:embed="rId4"/>
          <a:stretch>
            <a:fillRect/>
          </a:stretch>
        </p:blipFill>
        <p:spPr>
          <a:xfrm>
            <a:off x="3942656" y="4768095"/>
            <a:ext cx="3597593" cy="2105978"/>
          </a:xfrm>
          <a:prstGeom prst="rect">
            <a:avLst/>
          </a:prstGeom>
        </p:spPr>
      </p:pic>
      <p:sp>
        <p:nvSpPr>
          <p:cNvPr id="36" name="矢印: 折線 35">
            <a:extLst>
              <a:ext uri="{FF2B5EF4-FFF2-40B4-BE49-F238E27FC236}">
                <a16:creationId xmlns:a16="http://schemas.microsoft.com/office/drawing/2014/main" id="{9E684C0F-A843-4CFB-96F3-410AF1E6B46D}"/>
              </a:ext>
            </a:extLst>
          </p:cNvPr>
          <p:cNvSpPr/>
          <p:nvPr/>
        </p:nvSpPr>
        <p:spPr>
          <a:xfrm rot="10800000">
            <a:off x="7617494" y="4822485"/>
            <a:ext cx="1054869" cy="9171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四角形: 角を丸くする 38">
            <a:extLst>
              <a:ext uri="{FF2B5EF4-FFF2-40B4-BE49-F238E27FC236}">
                <a16:creationId xmlns:a16="http://schemas.microsoft.com/office/drawing/2014/main" id="{339DE3B7-28A1-47B8-B3E7-FB63A479DB85}"/>
              </a:ext>
            </a:extLst>
          </p:cNvPr>
          <p:cNvSpPr/>
          <p:nvPr/>
        </p:nvSpPr>
        <p:spPr>
          <a:xfrm>
            <a:off x="4434503" y="6525344"/>
            <a:ext cx="3025075" cy="7815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710C527-0338-4BCC-AD44-2FC97324F2A2}"/>
              </a:ext>
            </a:extLst>
          </p:cNvPr>
          <p:cNvSpPr txBox="1"/>
          <p:nvPr/>
        </p:nvSpPr>
        <p:spPr>
          <a:xfrm>
            <a:off x="248628" y="6132152"/>
            <a:ext cx="3727302" cy="738664"/>
          </a:xfrm>
          <a:prstGeom prst="rect">
            <a:avLst/>
          </a:prstGeom>
          <a:noFill/>
        </p:spPr>
        <p:txBody>
          <a:bodyPr wrap="none" rtlCol="0">
            <a:spAutoFit/>
          </a:bodyPr>
          <a:lstStyle/>
          <a:p>
            <a:r>
              <a:rPr kumimoji="1" lang="en-US" altLang="ja-JP" sz="1400" dirty="0">
                <a:latin typeface="+mj-lt"/>
              </a:rPr>
              <a:t>(3) </a:t>
            </a:r>
            <a:r>
              <a:rPr kumimoji="1" lang="ja-JP" altLang="en-US" sz="1400" dirty="0">
                <a:latin typeface="+mj-lt"/>
              </a:rPr>
              <a:t>削除対象のセルが空セルになります。</a:t>
            </a:r>
          </a:p>
          <a:p>
            <a:r>
              <a:rPr kumimoji="1" lang="ja-JP" altLang="en-US" sz="1400" dirty="0">
                <a:latin typeface="+mj-lt"/>
              </a:rPr>
              <a:t>     同様にして、数字でない文字列が入ったセルを</a:t>
            </a:r>
          </a:p>
          <a:p>
            <a:r>
              <a:rPr kumimoji="1" lang="ja-JP" altLang="en-US" sz="1400" dirty="0">
                <a:latin typeface="+mj-lt"/>
              </a:rPr>
              <a:t>     削除しましょう。</a:t>
            </a:r>
          </a:p>
        </p:txBody>
      </p:sp>
    </p:spTree>
    <p:extLst>
      <p:ext uri="{BB962C8B-B14F-4D97-AF65-F5344CB8AC3E}">
        <p14:creationId xmlns:p14="http://schemas.microsoft.com/office/powerpoint/2010/main" val="1280211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5C3BEFE6-14E2-4A16-B4CC-21096E6470F1}"/>
              </a:ext>
            </a:extLst>
          </p:cNvPr>
          <p:cNvPicPr>
            <a:picLocks noChangeAspect="1"/>
          </p:cNvPicPr>
          <p:nvPr/>
        </p:nvPicPr>
        <p:blipFill>
          <a:blip r:embed="rId3"/>
          <a:stretch>
            <a:fillRect/>
          </a:stretch>
        </p:blipFill>
        <p:spPr>
          <a:xfrm>
            <a:off x="4845572" y="4490177"/>
            <a:ext cx="3248120" cy="1897952"/>
          </a:xfrm>
          <a:prstGeom prst="rect">
            <a:avLst/>
          </a:prstGeom>
        </p:spPr>
      </p:pic>
      <p:pic>
        <p:nvPicPr>
          <p:cNvPr id="10" name="図 9">
            <a:extLst>
              <a:ext uri="{FF2B5EF4-FFF2-40B4-BE49-F238E27FC236}">
                <a16:creationId xmlns:a16="http://schemas.microsoft.com/office/drawing/2014/main" id="{725C4514-43C0-4E9B-AC96-AE3606EE04D7}"/>
              </a:ext>
            </a:extLst>
          </p:cNvPr>
          <p:cNvPicPr>
            <a:picLocks noChangeAspect="1"/>
          </p:cNvPicPr>
          <p:nvPr/>
        </p:nvPicPr>
        <p:blipFill>
          <a:blip r:embed="rId4"/>
          <a:stretch>
            <a:fillRect/>
          </a:stretch>
        </p:blipFill>
        <p:spPr>
          <a:xfrm>
            <a:off x="371464" y="1991879"/>
            <a:ext cx="3237833" cy="1895380"/>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(1) </a:t>
            </a:r>
            <a:r>
              <a:rPr lang="ja-JP" altLang="en-US" dirty="0"/>
              <a:t>地域名①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24</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9"/>
            <a:ext cx="8728075" cy="424732"/>
          </a:xfrm>
        </p:spPr>
        <p:txBody>
          <a:bodyPr>
            <a:normAutofit/>
          </a:bodyPr>
          <a:lstStyle/>
          <a:p>
            <a:r>
              <a:rPr lang="ja-JP" altLang="en-US" dirty="0"/>
              <a:t>推奨データセットのフォーマットシートに、地域名を転記します。</a:t>
            </a:r>
          </a:p>
          <a:p>
            <a:endParaRPr kumimoji="1" lang="ja-JP" altLang="en-US" dirty="0"/>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558648" y="1489294"/>
            <a:ext cx="3272050" cy="307777"/>
          </a:xfrm>
          <a:prstGeom prst="rect">
            <a:avLst/>
          </a:prstGeom>
          <a:noFill/>
        </p:spPr>
        <p:txBody>
          <a:bodyPr wrap="none" rtlCol="0">
            <a:spAutoFit/>
          </a:bodyPr>
          <a:lstStyle/>
          <a:p>
            <a:r>
              <a:rPr kumimoji="1" lang="en-US" altLang="ja-JP" sz="1400" dirty="0"/>
              <a:t>(1) </a:t>
            </a:r>
            <a:r>
              <a:rPr kumimoji="1" lang="ja-JP" altLang="en-US" sz="1400" dirty="0"/>
              <a:t>地域名の一番上の項目を選択します。</a:t>
            </a:r>
          </a:p>
        </p:txBody>
      </p:sp>
      <p:sp>
        <p:nvSpPr>
          <p:cNvPr id="16" name="テキスト ボックス 15">
            <a:extLst>
              <a:ext uri="{FF2B5EF4-FFF2-40B4-BE49-F238E27FC236}">
                <a16:creationId xmlns:a16="http://schemas.microsoft.com/office/drawing/2014/main" id="{E799CF5D-DF16-4A0A-9C6C-BF6EFF4BC66E}"/>
              </a:ext>
            </a:extLst>
          </p:cNvPr>
          <p:cNvSpPr txBox="1"/>
          <p:nvPr/>
        </p:nvSpPr>
        <p:spPr>
          <a:xfrm>
            <a:off x="4163910" y="1314771"/>
            <a:ext cx="5206618" cy="677108"/>
          </a:xfrm>
          <a:prstGeom prst="rect">
            <a:avLst/>
          </a:prstGeom>
          <a:noFill/>
        </p:spPr>
        <p:txBody>
          <a:bodyPr wrap="none" rtlCol="0">
            <a:spAutoFit/>
          </a:bodyPr>
          <a:lstStyle/>
          <a:p>
            <a:r>
              <a:rPr kumimoji="1" lang="en-US" altLang="ja-JP" sz="1400" dirty="0"/>
              <a:t>(2) Ctrl</a:t>
            </a:r>
            <a:r>
              <a:rPr kumimoji="1" lang="ja-JP" altLang="en-US" sz="1400" dirty="0"/>
              <a:t>＋</a:t>
            </a:r>
            <a:r>
              <a:rPr kumimoji="1" lang="en-US" altLang="ja-JP" sz="1400" dirty="0"/>
              <a:t>Shift+</a:t>
            </a:r>
            <a:r>
              <a:rPr kumimoji="1" lang="ja-JP" altLang="en-US" sz="1400" dirty="0"/>
              <a:t>↓キーで、全項目を選択します。</a:t>
            </a:r>
          </a:p>
          <a:p>
            <a:r>
              <a:rPr kumimoji="1" lang="en-US" altLang="ja-JP" sz="1200" dirty="0"/>
              <a:t>※ </a:t>
            </a:r>
            <a:r>
              <a:rPr kumimoji="1" lang="ja-JP" altLang="en-US" sz="1200" dirty="0"/>
              <a:t>途中に空白がある場合は何回か押して最後まで選択してください。</a:t>
            </a:r>
          </a:p>
          <a:p>
            <a:r>
              <a:rPr kumimoji="1" lang="en-US" altLang="ja-JP" sz="1200" dirty="0"/>
              <a:t>※ </a:t>
            </a:r>
            <a:r>
              <a:rPr kumimoji="1" lang="ja-JP" altLang="en-US" sz="1200" dirty="0"/>
              <a:t>最下段まで選択してしまった場合は、</a:t>
            </a:r>
            <a:r>
              <a:rPr kumimoji="1" lang="en-US" altLang="ja-JP" sz="1200" dirty="0" err="1"/>
              <a:t>Ctrl+Shift</a:t>
            </a:r>
            <a:r>
              <a:rPr kumimoji="1" lang="en-US" altLang="ja-JP" sz="1200" dirty="0"/>
              <a:t>+</a:t>
            </a:r>
            <a:r>
              <a:rPr kumimoji="1" lang="ja-JP" altLang="en-US" sz="1200" dirty="0"/>
              <a:t>↑キーを</a:t>
            </a:r>
            <a:r>
              <a:rPr kumimoji="1" lang="en-US" altLang="ja-JP" sz="1200" dirty="0"/>
              <a:t>1</a:t>
            </a:r>
            <a:r>
              <a:rPr kumimoji="1" lang="ja-JP" altLang="en-US" sz="1200" dirty="0"/>
              <a:t>回押してください。</a:t>
            </a:r>
          </a:p>
        </p:txBody>
      </p:sp>
      <p:sp>
        <p:nvSpPr>
          <p:cNvPr id="17" name="矢印: 右 16">
            <a:extLst>
              <a:ext uri="{FF2B5EF4-FFF2-40B4-BE49-F238E27FC236}">
                <a16:creationId xmlns:a16="http://schemas.microsoft.com/office/drawing/2014/main" id="{7BC60092-8B7E-4956-BEA1-5106C3EC66A9}"/>
              </a:ext>
            </a:extLst>
          </p:cNvPr>
          <p:cNvSpPr/>
          <p:nvPr/>
        </p:nvSpPr>
        <p:spPr>
          <a:xfrm>
            <a:off x="3997658" y="2827626"/>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ECB823B3-30C0-42DE-B3B9-51135D6942B2}"/>
              </a:ext>
            </a:extLst>
          </p:cNvPr>
          <p:cNvSpPr/>
          <p:nvPr/>
        </p:nvSpPr>
        <p:spPr>
          <a:xfrm>
            <a:off x="558648" y="2374357"/>
            <a:ext cx="337557" cy="11126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3D1503B1-4C62-42C1-861A-DD67EF67F194}"/>
              </a:ext>
            </a:extLst>
          </p:cNvPr>
          <p:cNvPicPr>
            <a:picLocks noChangeAspect="1"/>
          </p:cNvPicPr>
          <p:nvPr/>
        </p:nvPicPr>
        <p:blipFill>
          <a:blip r:embed="rId5"/>
          <a:stretch>
            <a:fillRect/>
          </a:stretch>
        </p:blipFill>
        <p:spPr>
          <a:xfrm>
            <a:off x="4855859" y="1991879"/>
            <a:ext cx="3237833" cy="1895380"/>
          </a:xfrm>
          <a:prstGeom prst="rect">
            <a:avLst/>
          </a:prstGeom>
        </p:spPr>
      </p:pic>
      <p:sp>
        <p:nvSpPr>
          <p:cNvPr id="19" name="矢印: 右 18">
            <a:extLst>
              <a:ext uri="{FF2B5EF4-FFF2-40B4-BE49-F238E27FC236}">
                <a16:creationId xmlns:a16="http://schemas.microsoft.com/office/drawing/2014/main" id="{5A3D7472-5EB2-4D10-AF9B-B4696694B520}"/>
              </a:ext>
            </a:extLst>
          </p:cNvPr>
          <p:cNvSpPr/>
          <p:nvPr/>
        </p:nvSpPr>
        <p:spPr>
          <a:xfrm>
            <a:off x="8346268" y="5151121"/>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E392532-B20C-436F-907B-07CC12F5D494}"/>
              </a:ext>
            </a:extLst>
          </p:cNvPr>
          <p:cNvSpPr txBox="1"/>
          <p:nvPr/>
        </p:nvSpPr>
        <p:spPr>
          <a:xfrm>
            <a:off x="1845098" y="4441582"/>
            <a:ext cx="3010761" cy="307777"/>
          </a:xfrm>
          <a:prstGeom prst="rect">
            <a:avLst/>
          </a:prstGeom>
          <a:noFill/>
        </p:spPr>
        <p:txBody>
          <a:bodyPr wrap="none" rtlCol="0">
            <a:spAutoFit/>
          </a:bodyPr>
          <a:lstStyle/>
          <a:p>
            <a:r>
              <a:rPr kumimoji="1" lang="en-US" altLang="ja-JP" sz="1400" dirty="0"/>
              <a:t>(3) </a:t>
            </a:r>
            <a:r>
              <a:rPr kumimoji="1" lang="ja-JP" altLang="en-US" sz="1400" dirty="0"/>
              <a:t>右クリックし、「コピー」を選択します。</a:t>
            </a:r>
          </a:p>
        </p:txBody>
      </p:sp>
      <p:sp>
        <p:nvSpPr>
          <p:cNvPr id="23" name="矢印: 下 22">
            <a:extLst>
              <a:ext uri="{FF2B5EF4-FFF2-40B4-BE49-F238E27FC236}">
                <a16:creationId xmlns:a16="http://schemas.microsoft.com/office/drawing/2014/main" id="{4A817591-18FB-4E9A-9710-F53D951DDBE4}"/>
              </a:ext>
            </a:extLst>
          </p:cNvPr>
          <p:cNvSpPr/>
          <p:nvPr/>
        </p:nvSpPr>
        <p:spPr>
          <a:xfrm>
            <a:off x="6300494" y="3958266"/>
            <a:ext cx="476250" cy="367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A0145F64-27EF-4A59-AC60-9F2BA94FBB0E}"/>
              </a:ext>
            </a:extLst>
          </p:cNvPr>
          <p:cNvSpPr/>
          <p:nvPr/>
        </p:nvSpPr>
        <p:spPr>
          <a:xfrm>
            <a:off x="5213196" y="4991100"/>
            <a:ext cx="682779" cy="14097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724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5204A66-0B7B-40F5-96EF-70B70C009D66}"/>
              </a:ext>
            </a:extLst>
          </p:cNvPr>
          <p:cNvPicPr>
            <a:picLocks noChangeAspect="1"/>
          </p:cNvPicPr>
          <p:nvPr/>
        </p:nvPicPr>
        <p:blipFill>
          <a:blip r:embed="rId3"/>
          <a:stretch>
            <a:fillRect/>
          </a:stretch>
        </p:blipFill>
        <p:spPr>
          <a:xfrm>
            <a:off x="45919" y="3010441"/>
            <a:ext cx="4083749" cy="2386775"/>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(1) </a:t>
            </a:r>
            <a:r>
              <a:rPr lang="ja-JP" altLang="en-US" dirty="0"/>
              <a:t>地域名②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25</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9"/>
            <a:ext cx="8728075" cy="424732"/>
          </a:xfrm>
        </p:spPr>
        <p:txBody>
          <a:bodyPr>
            <a:normAutofit/>
          </a:bodyPr>
          <a:lstStyle/>
          <a:p>
            <a:r>
              <a:rPr lang="ja-JP" altLang="en-US" dirty="0"/>
              <a:t>推奨データセットのフォーマットシートに、地域名を転記します。</a:t>
            </a:r>
            <a:endParaRPr kumimoji="1" lang="ja-JP" altLang="en-US" dirty="0"/>
          </a:p>
        </p:txBody>
      </p:sp>
      <p:sp>
        <p:nvSpPr>
          <p:cNvPr id="13" name="テキスト ボックス 12">
            <a:extLst>
              <a:ext uri="{FF2B5EF4-FFF2-40B4-BE49-F238E27FC236}">
                <a16:creationId xmlns:a16="http://schemas.microsoft.com/office/drawing/2014/main" id="{5E6F870A-ECBA-4947-BBEA-6ED8ABD4A142}"/>
              </a:ext>
            </a:extLst>
          </p:cNvPr>
          <p:cNvSpPr txBox="1"/>
          <p:nvPr/>
        </p:nvSpPr>
        <p:spPr>
          <a:xfrm>
            <a:off x="4683182" y="2256429"/>
            <a:ext cx="3921266" cy="492443"/>
          </a:xfrm>
          <a:prstGeom prst="rect">
            <a:avLst/>
          </a:prstGeom>
          <a:noFill/>
        </p:spPr>
        <p:txBody>
          <a:bodyPr wrap="none" rtlCol="0">
            <a:spAutoFit/>
          </a:bodyPr>
          <a:lstStyle/>
          <a:p>
            <a:r>
              <a:rPr kumimoji="1" lang="en-US" altLang="ja-JP" sz="1400" dirty="0"/>
              <a:t>(5) </a:t>
            </a:r>
            <a:r>
              <a:rPr kumimoji="1" lang="ja-JP" altLang="en-US" sz="1400" dirty="0"/>
              <a:t>転記完了です。</a:t>
            </a:r>
          </a:p>
          <a:p>
            <a:r>
              <a:rPr kumimoji="1" lang="en-US" altLang="ja-JP" sz="1200" dirty="0"/>
              <a:t>※ </a:t>
            </a:r>
            <a:r>
              <a:rPr kumimoji="1" lang="ja-JP" altLang="en-US" sz="1200" dirty="0"/>
              <a:t>全角英字が含まれる場合は、半角に修正しておきましょう。</a:t>
            </a:r>
          </a:p>
        </p:txBody>
      </p:sp>
      <p:sp>
        <p:nvSpPr>
          <p:cNvPr id="26" name="矢印: 右 25">
            <a:extLst>
              <a:ext uri="{FF2B5EF4-FFF2-40B4-BE49-F238E27FC236}">
                <a16:creationId xmlns:a16="http://schemas.microsoft.com/office/drawing/2014/main" id="{33CDFB6C-5D41-4500-B35B-E2C0206020BD}"/>
              </a:ext>
            </a:extLst>
          </p:cNvPr>
          <p:cNvSpPr/>
          <p:nvPr/>
        </p:nvSpPr>
        <p:spPr>
          <a:xfrm>
            <a:off x="4209067" y="3915795"/>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6B9C138-972A-4D2D-B5BE-D9CEB51DF5D0}"/>
              </a:ext>
            </a:extLst>
          </p:cNvPr>
          <p:cNvSpPr txBox="1"/>
          <p:nvPr/>
        </p:nvSpPr>
        <p:spPr>
          <a:xfrm>
            <a:off x="0" y="2225652"/>
            <a:ext cx="4620176" cy="523220"/>
          </a:xfrm>
          <a:prstGeom prst="rect">
            <a:avLst/>
          </a:prstGeom>
          <a:noFill/>
        </p:spPr>
        <p:txBody>
          <a:bodyPr wrap="none" rtlCol="0">
            <a:spAutoFit/>
          </a:bodyPr>
          <a:lstStyle/>
          <a:p>
            <a:r>
              <a:rPr kumimoji="1" lang="en-US" altLang="ja-JP" sz="1400" dirty="0"/>
              <a:t>(4) </a:t>
            </a:r>
            <a:r>
              <a:rPr kumimoji="1" lang="ja-JP" altLang="en-US" sz="1400" dirty="0"/>
              <a:t>推奨データセットシートの「地域名」列の一番上を選択し</a:t>
            </a:r>
          </a:p>
          <a:p>
            <a:r>
              <a:rPr kumimoji="1" lang="ja-JP" altLang="en-US" sz="1400" dirty="0"/>
              <a:t>      ホーム＞貼り付け＞「値の貼り付け」の「値」を選択します。</a:t>
            </a:r>
          </a:p>
        </p:txBody>
      </p:sp>
      <p:sp>
        <p:nvSpPr>
          <p:cNvPr id="10" name="四角形: 角を丸くする 9">
            <a:extLst>
              <a:ext uri="{FF2B5EF4-FFF2-40B4-BE49-F238E27FC236}">
                <a16:creationId xmlns:a16="http://schemas.microsoft.com/office/drawing/2014/main" id="{251A4C4B-E855-49C6-AB0A-1795A1D399EB}"/>
              </a:ext>
            </a:extLst>
          </p:cNvPr>
          <p:cNvSpPr/>
          <p:nvPr/>
        </p:nvSpPr>
        <p:spPr>
          <a:xfrm>
            <a:off x="39211" y="3869765"/>
            <a:ext cx="159428" cy="1421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1" name="四角形: 角を丸くする 10">
            <a:extLst>
              <a:ext uri="{FF2B5EF4-FFF2-40B4-BE49-F238E27FC236}">
                <a16:creationId xmlns:a16="http://schemas.microsoft.com/office/drawing/2014/main" id="{A96A8ABA-E66E-4588-9579-3885DDED7442}"/>
              </a:ext>
            </a:extLst>
          </p:cNvPr>
          <p:cNvSpPr/>
          <p:nvPr/>
        </p:nvSpPr>
        <p:spPr>
          <a:xfrm>
            <a:off x="226894" y="3096025"/>
            <a:ext cx="230306" cy="132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6" name="四角形: 角を丸くする 15">
            <a:extLst>
              <a:ext uri="{FF2B5EF4-FFF2-40B4-BE49-F238E27FC236}">
                <a16:creationId xmlns:a16="http://schemas.microsoft.com/office/drawing/2014/main" id="{98BF0426-7616-4663-AE46-8FBCD661AB6D}"/>
              </a:ext>
            </a:extLst>
          </p:cNvPr>
          <p:cNvSpPr/>
          <p:nvPr/>
        </p:nvSpPr>
        <p:spPr>
          <a:xfrm>
            <a:off x="45919" y="3228868"/>
            <a:ext cx="159428" cy="2386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pic>
        <p:nvPicPr>
          <p:cNvPr id="14" name="図 13">
            <a:extLst>
              <a:ext uri="{FF2B5EF4-FFF2-40B4-BE49-F238E27FC236}">
                <a16:creationId xmlns:a16="http://schemas.microsoft.com/office/drawing/2014/main" id="{855EA198-4F5E-447D-9124-0E14FCDE5B27}"/>
              </a:ext>
            </a:extLst>
          </p:cNvPr>
          <p:cNvPicPr>
            <a:picLocks noChangeAspect="1"/>
          </p:cNvPicPr>
          <p:nvPr/>
        </p:nvPicPr>
        <p:blipFill>
          <a:blip r:embed="rId4"/>
          <a:stretch>
            <a:fillRect/>
          </a:stretch>
        </p:blipFill>
        <p:spPr>
          <a:xfrm>
            <a:off x="4772727" y="3010440"/>
            <a:ext cx="4083749" cy="2386775"/>
          </a:xfrm>
          <a:prstGeom prst="rect">
            <a:avLst/>
          </a:prstGeom>
        </p:spPr>
      </p:pic>
    </p:spTree>
    <p:extLst>
      <p:ext uri="{BB962C8B-B14F-4D97-AF65-F5344CB8AC3E}">
        <p14:creationId xmlns:p14="http://schemas.microsoft.com/office/powerpoint/2010/main" val="3529676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56A56AC-AB4D-48BE-AB74-98BE3251F3F9}"/>
              </a:ext>
            </a:extLst>
          </p:cNvPr>
          <p:cNvPicPr>
            <a:picLocks noChangeAspect="1"/>
          </p:cNvPicPr>
          <p:nvPr/>
        </p:nvPicPr>
        <p:blipFill>
          <a:blip r:embed="rId3"/>
          <a:stretch>
            <a:fillRect/>
          </a:stretch>
        </p:blipFill>
        <p:spPr>
          <a:xfrm>
            <a:off x="4845572" y="4794007"/>
            <a:ext cx="3237833" cy="1905667"/>
          </a:xfrm>
          <a:prstGeom prst="rect">
            <a:avLst/>
          </a:prstGeom>
        </p:spPr>
      </p:pic>
      <p:pic>
        <p:nvPicPr>
          <p:cNvPr id="5" name="図 4">
            <a:extLst>
              <a:ext uri="{FF2B5EF4-FFF2-40B4-BE49-F238E27FC236}">
                <a16:creationId xmlns:a16="http://schemas.microsoft.com/office/drawing/2014/main" id="{CF9E238E-282F-45D0-92D6-E04909DCD868}"/>
              </a:ext>
            </a:extLst>
          </p:cNvPr>
          <p:cNvPicPr>
            <a:picLocks noChangeAspect="1"/>
          </p:cNvPicPr>
          <p:nvPr/>
        </p:nvPicPr>
        <p:blipFill>
          <a:blip r:embed="rId4"/>
          <a:stretch>
            <a:fillRect/>
          </a:stretch>
        </p:blipFill>
        <p:spPr>
          <a:xfrm>
            <a:off x="396343" y="2344304"/>
            <a:ext cx="3242977" cy="1895380"/>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(1) </a:t>
            </a:r>
            <a:r>
              <a:rPr lang="ja-JP" altLang="en-US" dirty="0"/>
              <a:t>地域名③</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26</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9"/>
            <a:ext cx="8728075" cy="424732"/>
          </a:xfrm>
        </p:spPr>
        <p:txBody>
          <a:bodyPr>
            <a:normAutofit/>
          </a:bodyPr>
          <a:lstStyle/>
          <a:p>
            <a:r>
              <a:rPr lang="ja-JP" altLang="en-US" dirty="0"/>
              <a:t>推奨データセットのフォーマットシートに、地域名を転記します。</a:t>
            </a:r>
          </a:p>
          <a:p>
            <a:endParaRPr kumimoji="1" lang="ja-JP" altLang="en-US" dirty="0"/>
          </a:p>
        </p:txBody>
      </p:sp>
      <p:sp>
        <p:nvSpPr>
          <p:cNvPr id="12" name="テキスト ボックス 11">
            <a:extLst>
              <a:ext uri="{FF2B5EF4-FFF2-40B4-BE49-F238E27FC236}">
                <a16:creationId xmlns:a16="http://schemas.microsoft.com/office/drawing/2014/main" id="{E361E8EC-CF35-4EDF-9726-32107C091F84}"/>
              </a:ext>
            </a:extLst>
          </p:cNvPr>
          <p:cNvSpPr txBox="1"/>
          <p:nvPr/>
        </p:nvSpPr>
        <p:spPr>
          <a:xfrm>
            <a:off x="558648" y="1841719"/>
            <a:ext cx="3272050" cy="307777"/>
          </a:xfrm>
          <a:prstGeom prst="rect">
            <a:avLst/>
          </a:prstGeom>
          <a:noFill/>
        </p:spPr>
        <p:txBody>
          <a:bodyPr wrap="none" rtlCol="0">
            <a:spAutoFit/>
          </a:bodyPr>
          <a:lstStyle/>
          <a:p>
            <a:r>
              <a:rPr kumimoji="1" lang="en-US" altLang="ja-JP" sz="1400" dirty="0"/>
              <a:t>(1) </a:t>
            </a:r>
            <a:r>
              <a:rPr kumimoji="1" lang="ja-JP" altLang="en-US" sz="1400" dirty="0"/>
              <a:t>地域名の一番左の項目を選択します。</a:t>
            </a:r>
          </a:p>
        </p:txBody>
      </p:sp>
      <p:sp>
        <p:nvSpPr>
          <p:cNvPr id="16" name="テキスト ボックス 15">
            <a:extLst>
              <a:ext uri="{FF2B5EF4-FFF2-40B4-BE49-F238E27FC236}">
                <a16:creationId xmlns:a16="http://schemas.microsoft.com/office/drawing/2014/main" id="{E799CF5D-DF16-4A0A-9C6C-BF6EFF4BC66E}"/>
              </a:ext>
            </a:extLst>
          </p:cNvPr>
          <p:cNvSpPr txBox="1"/>
          <p:nvPr/>
        </p:nvSpPr>
        <p:spPr>
          <a:xfrm>
            <a:off x="4154385" y="1630439"/>
            <a:ext cx="5342873" cy="677108"/>
          </a:xfrm>
          <a:prstGeom prst="rect">
            <a:avLst/>
          </a:prstGeom>
          <a:noFill/>
        </p:spPr>
        <p:txBody>
          <a:bodyPr wrap="none" rtlCol="0">
            <a:spAutoFit/>
          </a:bodyPr>
          <a:lstStyle/>
          <a:p>
            <a:r>
              <a:rPr kumimoji="1" lang="en-US" altLang="ja-JP" sz="1400" dirty="0"/>
              <a:t>(2) Ctrl</a:t>
            </a:r>
            <a:r>
              <a:rPr kumimoji="1" lang="ja-JP" altLang="en-US" sz="1400" dirty="0"/>
              <a:t>＋</a:t>
            </a:r>
            <a:r>
              <a:rPr kumimoji="1" lang="en-US" altLang="ja-JP" sz="1400" dirty="0"/>
              <a:t>Shift+</a:t>
            </a:r>
            <a:r>
              <a:rPr kumimoji="1" lang="ja-JP" altLang="en-US" sz="1400" dirty="0"/>
              <a:t>→キーで、全項目を選択します。</a:t>
            </a:r>
          </a:p>
          <a:p>
            <a:r>
              <a:rPr kumimoji="1" lang="en-US" altLang="ja-JP" sz="1200" dirty="0"/>
              <a:t>※ </a:t>
            </a:r>
            <a:r>
              <a:rPr kumimoji="1" lang="ja-JP" altLang="en-US" sz="1200" dirty="0"/>
              <a:t>途中に空白がある場合は何回か押して最後まで選択してください。</a:t>
            </a:r>
          </a:p>
          <a:p>
            <a:r>
              <a:rPr kumimoji="1" lang="en-US" altLang="ja-JP" sz="1200" dirty="0"/>
              <a:t>※ </a:t>
            </a:r>
            <a:r>
              <a:rPr kumimoji="1" lang="ja-JP" altLang="en-US" sz="1200" dirty="0"/>
              <a:t>最右列まで選択してしまった場合は、</a:t>
            </a:r>
            <a:r>
              <a:rPr kumimoji="1" lang="en-US" altLang="ja-JP" sz="1200" dirty="0" err="1"/>
              <a:t>Ctrl+Shift</a:t>
            </a:r>
            <a:r>
              <a:rPr kumimoji="1" lang="en-US" altLang="ja-JP" sz="1200" dirty="0"/>
              <a:t>+</a:t>
            </a:r>
            <a:r>
              <a:rPr kumimoji="1" lang="ja-JP" altLang="en-US" sz="1200" dirty="0"/>
              <a:t>←キーを</a:t>
            </a:r>
            <a:r>
              <a:rPr kumimoji="1" lang="en-US" altLang="ja-JP" sz="1200" dirty="0"/>
              <a:t>1</a:t>
            </a:r>
            <a:r>
              <a:rPr kumimoji="1" lang="ja-JP" altLang="en-US" sz="1200" dirty="0"/>
              <a:t>回押してください。</a:t>
            </a:r>
          </a:p>
        </p:txBody>
      </p:sp>
      <p:sp>
        <p:nvSpPr>
          <p:cNvPr id="17" name="矢印: 右 16">
            <a:extLst>
              <a:ext uri="{FF2B5EF4-FFF2-40B4-BE49-F238E27FC236}">
                <a16:creationId xmlns:a16="http://schemas.microsoft.com/office/drawing/2014/main" id="{7BC60092-8B7E-4956-BEA1-5106C3EC66A9}"/>
              </a:ext>
            </a:extLst>
          </p:cNvPr>
          <p:cNvSpPr/>
          <p:nvPr/>
        </p:nvSpPr>
        <p:spPr>
          <a:xfrm>
            <a:off x="3997658" y="3180051"/>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ECB823B3-30C0-42DE-B3B9-51135D6942B2}"/>
              </a:ext>
            </a:extLst>
          </p:cNvPr>
          <p:cNvSpPr/>
          <p:nvPr/>
        </p:nvSpPr>
        <p:spPr>
          <a:xfrm>
            <a:off x="577698" y="2679157"/>
            <a:ext cx="337557" cy="11126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5A3D7472-5EB2-4D10-AF9B-B4696694B520}"/>
              </a:ext>
            </a:extLst>
          </p:cNvPr>
          <p:cNvSpPr/>
          <p:nvPr/>
        </p:nvSpPr>
        <p:spPr>
          <a:xfrm>
            <a:off x="8346268" y="5503546"/>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E392532-B20C-436F-907B-07CC12F5D494}"/>
              </a:ext>
            </a:extLst>
          </p:cNvPr>
          <p:cNvSpPr txBox="1"/>
          <p:nvPr/>
        </p:nvSpPr>
        <p:spPr>
          <a:xfrm>
            <a:off x="1845098" y="4794007"/>
            <a:ext cx="3010761" cy="307777"/>
          </a:xfrm>
          <a:prstGeom prst="rect">
            <a:avLst/>
          </a:prstGeom>
          <a:noFill/>
        </p:spPr>
        <p:txBody>
          <a:bodyPr wrap="none" rtlCol="0">
            <a:spAutoFit/>
          </a:bodyPr>
          <a:lstStyle/>
          <a:p>
            <a:r>
              <a:rPr kumimoji="1" lang="en-US" altLang="ja-JP" sz="1400" dirty="0"/>
              <a:t>(3) </a:t>
            </a:r>
            <a:r>
              <a:rPr kumimoji="1" lang="ja-JP" altLang="en-US" sz="1400" dirty="0"/>
              <a:t>右クリックし、「コピー」を選択します。</a:t>
            </a:r>
          </a:p>
        </p:txBody>
      </p:sp>
      <p:sp>
        <p:nvSpPr>
          <p:cNvPr id="23" name="矢印: 下 22">
            <a:extLst>
              <a:ext uri="{FF2B5EF4-FFF2-40B4-BE49-F238E27FC236}">
                <a16:creationId xmlns:a16="http://schemas.microsoft.com/office/drawing/2014/main" id="{4A817591-18FB-4E9A-9710-F53D951DDBE4}"/>
              </a:ext>
            </a:extLst>
          </p:cNvPr>
          <p:cNvSpPr/>
          <p:nvPr/>
        </p:nvSpPr>
        <p:spPr>
          <a:xfrm>
            <a:off x="6300494" y="4310691"/>
            <a:ext cx="476250" cy="367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A0145F64-27EF-4A59-AC60-9F2BA94FBB0E}"/>
              </a:ext>
            </a:extLst>
          </p:cNvPr>
          <p:cNvSpPr/>
          <p:nvPr/>
        </p:nvSpPr>
        <p:spPr>
          <a:xfrm>
            <a:off x="5579615" y="5227561"/>
            <a:ext cx="682779" cy="140971"/>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20">
            <a:extLst>
              <a:ext uri="{FF2B5EF4-FFF2-40B4-BE49-F238E27FC236}">
                <a16:creationId xmlns:a16="http://schemas.microsoft.com/office/drawing/2014/main" id="{9CE721F7-2F2C-46E6-BA5C-AA81BC8AFC38}"/>
              </a:ext>
            </a:extLst>
          </p:cNvPr>
          <p:cNvSpPr>
            <a:spLocks noGrp="1"/>
          </p:cNvSpPr>
          <p:nvPr>
            <p:ph type="body" sz="quarter" idx="15"/>
          </p:nvPr>
        </p:nvSpPr>
        <p:spPr>
          <a:xfrm>
            <a:off x="207963" y="1308991"/>
            <a:ext cx="8728075" cy="328395"/>
          </a:xfrm>
        </p:spPr>
        <p:txBody>
          <a:bodyPr>
            <a:normAutofit/>
          </a:bodyPr>
          <a:lstStyle/>
          <a:p>
            <a:r>
              <a:rPr lang="ja-JP" altLang="en-US" dirty="0"/>
              <a:t>地域名が横に並んでいる場合は、以下の手順で転記してください。</a:t>
            </a:r>
          </a:p>
        </p:txBody>
      </p:sp>
      <p:pic>
        <p:nvPicPr>
          <p:cNvPr id="9" name="図 8">
            <a:extLst>
              <a:ext uri="{FF2B5EF4-FFF2-40B4-BE49-F238E27FC236}">
                <a16:creationId xmlns:a16="http://schemas.microsoft.com/office/drawing/2014/main" id="{729FBDC0-EA6E-4F51-A418-0EC14FC246CD}"/>
              </a:ext>
            </a:extLst>
          </p:cNvPr>
          <p:cNvPicPr>
            <a:picLocks noChangeAspect="1"/>
          </p:cNvPicPr>
          <p:nvPr/>
        </p:nvPicPr>
        <p:blipFill>
          <a:blip r:embed="rId5"/>
          <a:stretch>
            <a:fillRect/>
          </a:stretch>
        </p:blipFill>
        <p:spPr>
          <a:xfrm>
            <a:off x="4845572" y="2348558"/>
            <a:ext cx="3242977" cy="1895380"/>
          </a:xfrm>
          <a:prstGeom prst="rect">
            <a:avLst/>
          </a:prstGeom>
        </p:spPr>
      </p:pic>
    </p:spTree>
    <p:extLst>
      <p:ext uri="{BB962C8B-B14F-4D97-AF65-F5344CB8AC3E}">
        <p14:creationId xmlns:p14="http://schemas.microsoft.com/office/powerpoint/2010/main" val="4133228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F0E8C9C-D176-4DAF-B0EF-1C4F26BCD588}"/>
              </a:ext>
            </a:extLst>
          </p:cNvPr>
          <p:cNvPicPr>
            <a:picLocks noChangeAspect="1"/>
          </p:cNvPicPr>
          <p:nvPr/>
        </p:nvPicPr>
        <p:blipFill>
          <a:blip r:embed="rId3"/>
          <a:stretch>
            <a:fillRect/>
          </a:stretch>
        </p:blipFill>
        <p:spPr>
          <a:xfrm>
            <a:off x="492413" y="2210873"/>
            <a:ext cx="3597593" cy="2108835"/>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(1) </a:t>
            </a:r>
            <a:r>
              <a:rPr lang="ja-JP" altLang="en-US" dirty="0"/>
              <a:t>地域名④</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27</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9"/>
            <a:ext cx="8728075" cy="424732"/>
          </a:xfrm>
        </p:spPr>
        <p:txBody>
          <a:bodyPr>
            <a:normAutofit/>
          </a:bodyPr>
          <a:lstStyle/>
          <a:p>
            <a:r>
              <a:rPr lang="ja-JP" altLang="en-US" dirty="0"/>
              <a:t>推奨データセットのフォーマットシートに、地域名を転記します。</a:t>
            </a:r>
            <a:endParaRPr kumimoji="1" lang="ja-JP" altLang="en-US" dirty="0"/>
          </a:p>
        </p:txBody>
      </p:sp>
      <p:sp>
        <p:nvSpPr>
          <p:cNvPr id="13" name="テキスト ボックス 12">
            <a:extLst>
              <a:ext uri="{FF2B5EF4-FFF2-40B4-BE49-F238E27FC236}">
                <a16:creationId xmlns:a16="http://schemas.microsoft.com/office/drawing/2014/main" id="{5E6F870A-ECBA-4947-BBEA-6ED8ABD4A142}"/>
              </a:ext>
            </a:extLst>
          </p:cNvPr>
          <p:cNvSpPr txBox="1"/>
          <p:nvPr/>
        </p:nvSpPr>
        <p:spPr>
          <a:xfrm>
            <a:off x="1288437" y="6335394"/>
            <a:ext cx="3921266" cy="492443"/>
          </a:xfrm>
          <a:prstGeom prst="rect">
            <a:avLst/>
          </a:prstGeom>
          <a:noFill/>
        </p:spPr>
        <p:txBody>
          <a:bodyPr wrap="none" rtlCol="0">
            <a:spAutoFit/>
          </a:bodyPr>
          <a:lstStyle/>
          <a:p>
            <a:r>
              <a:rPr kumimoji="1" lang="en-US" altLang="ja-JP" sz="1400" dirty="0"/>
              <a:t>(6) </a:t>
            </a:r>
            <a:r>
              <a:rPr kumimoji="1" lang="ja-JP" altLang="en-US" sz="1400" dirty="0"/>
              <a:t>転記完了です。</a:t>
            </a:r>
          </a:p>
          <a:p>
            <a:r>
              <a:rPr kumimoji="1" lang="en-US" altLang="ja-JP" sz="1200" dirty="0"/>
              <a:t>※ </a:t>
            </a:r>
            <a:r>
              <a:rPr kumimoji="1" lang="ja-JP" altLang="en-US" sz="1200" dirty="0"/>
              <a:t>全角英字が含まれる場合は、半角に修正しておきましょう。</a:t>
            </a:r>
          </a:p>
        </p:txBody>
      </p:sp>
      <p:sp>
        <p:nvSpPr>
          <p:cNvPr id="26" name="矢印: 右 25">
            <a:extLst>
              <a:ext uri="{FF2B5EF4-FFF2-40B4-BE49-F238E27FC236}">
                <a16:creationId xmlns:a16="http://schemas.microsoft.com/office/drawing/2014/main" id="{33CDFB6C-5D41-4500-B35B-E2C0206020BD}"/>
              </a:ext>
            </a:extLst>
          </p:cNvPr>
          <p:cNvSpPr/>
          <p:nvPr/>
        </p:nvSpPr>
        <p:spPr>
          <a:xfrm>
            <a:off x="4409469" y="2789216"/>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6B9C138-972A-4D2D-B5BE-D9CEB51DF5D0}"/>
              </a:ext>
            </a:extLst>
          </p:cNvPr>
          <p:cNvSpPr txBox="1"/>
          <p:nvPr/>
        </p:nvSpPr>
        <p:spPr>
          <a:xfrm>
            <a:off x="0" y="1625577"/>
            <a:ext cx="4913525" cy="523220"/>
          </a:xfrm>
          <a:prstGeom prst="rect">
            <a:avLst/>
          </a:prstGeom>
          <a:noFill/>
        </p:spPr>
        <p:txBody>
          <a:bodyPr wrap="none" rtlCol="0">
            <a:spAutoFit/>
          </a:bodyPr>
          <a:lstStyle/>
          <a:p>
            <a:r>
              <a:rPr kumimoji="1" lang="en-US" altLang="ja-JP" sz="1400" dirty="0"/>
              <a:t>(4) </a:t>
            </a:r>
            <a:r>
              <a:rPr kumimoji="1" lang="ja-JP" altLang="en-US" sz="1400" dirty="0"/>
              <a:t>推奨データセットシートの「地域名」列の一番上を選択し</a:t>
            </a:r>
          </a:p>
          <a:p>
            <a:r>
              <a:rPr kumimoji="1" lang="ja-JP" altLang="en-US" sz="1400" dirty="0"/>
              <a:t>      ホーム＞貼り付け＞「形式を選択して貼り付け」を選択します。</a:t>
            </a:r>
          </a:p>
        </p:txBody>
      </p:sp>
      <p:sp>
        <p:nvSpPr>
          <p:cNvPr id="10" name="四角形: 角を丸くする 9">
            <a:extLst>
              <a:ext uri="{FF2B5EF4-FFF2-40B4-BE49-F238E27FC236}">
                <a16:creationId xmlns:a16="http://schemas.microsoft.com/office/drawing/2014/main" id="{251A4C4B-E855-49C6-AB0A-1795A1D399EB}"/>
              </a:ext>
            </a:extLst>
          </p:cNvPr>
          <p:cNvSpPr/>
          <p:nvPr/>
        </p:nvSpPr>
        <p:spPr>
          <a:xfrm>
            <a:off x="492412" y="3216107"/>
            <a:ext cx="675164" cy="940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1" name="四角形: 角を丸くする 10">
            <a:extLst>
              <a:ext uri="{FF2B5EF4-FFF2-40B4-BE49-F238E27FC236}">
                <a16:creationId xmlns:a16="http://schemas.microsoft.com/office/drawing/2014/main" id="{A96A8ABA-E66E-4588-9579-3885DDED7442}"/>
              </a:ext>
            </a:extLst>
          </p:cNvPr>
          <p:cNvSpPr/>
          <p:nvPr/>
        </p:nvSpPr>
        <p:spPr>
          <a:xfrm>
            <a:off x="680095" y="2299695"/>
            <a:ext cx="230306" cy="132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6" name="四角形: 角を丸くする 15">
            <a:extLst>
              <a:ext uri="{FF2B5EF4-FFF2-40B4-BE49-F238E27FC236}">
                <a16:creationId xmlns:a16="http://schemas.microsoft.com/office/drawing/2014/main" id="{98BF0426-7616-4663-AE46-8FBCD661AB6D}"/>
              </a:ext>
            </a:extLst>
          </p:cNvPr>
          <p:cNvSpPr/>
          <p:nvPr/>
        </p:nvSpPr>
        <p:spPr>
          <a:xfrm>
            <a:off x="499119" y="2432538"/>
            <a:ext cx="180975" cy="2100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pic>
        <p:nvPicPr>
          <p:cNvPr id="14" name="図 13">
            <a:extLst>
              <a:ext uri="{FF2B5EF4-FFF2-40B4-BE49-F238E27FC236}">
                <a16:creationId xmlns:a16="http://schemas.microsoft.com/office/drawing/2014/main" id="{855EA198-4F5E-447D-9124-0E14FCDE5B27}"/>
              </a:ext>
            </a:extLst>
          </p:cNvPr>
          <p:cNvPicPr>
            <a:picLocks noChangeAspect="1"/>
          </p:cNvPicPr>
          <p:nvPr/>
        </p:nvPicPr>
        <p:blipFill>
          <a:blip r:embed="rId4"/>
          <a:stretch>
            <a:fillRect/>
          </a:stretch>
        </p:blipFill>
        <p:spPr>
          <a:xfrm>
            <a:off x="5080285" y="4699037"/>
            <a:ext cx="3603308" cy="2105978"/>
          </a:xfrm>
          <a:prstGeom prst="rect">
            <a:avLst/>
          </a:prstGeom>
        </p:spPr>
      </p:pic>
      <p:pic>
        <p:nvPicPr>
          <p:cNvPr id="15" name="図 14">
            <a:extLst>
              <a:ext uri="{FF2B5EF4-FFF2-40B4-BE49-F238E27FC236}">
                <a16:creationId xmlns:a16="http://schemas.microsoft.com/office/drawing/2014/main" id="{17059A12-7D1B-4B40-98AC-61453F0CD03F}"/>
              </a:ext>
            </a:extLst>
          </p:cNvPr>
          <p:cNvPicPr>
            <a:picLocks noChangeAspect="1"/>
          </p:cNvPicPr>
          <p:nvPr/>
        </p:nvPicPr>
        <p:blipFill>
          <a:blip r:embed="rId5"/>
          <a:stretch>
            <a:fillRect/>
          </a:stretch>
        </p:blipFill>
        <p:spPr>
          <a:xfrm>
            <a:off x="5248914" y="2180040"/>
            <a:ext cx="2942585" cy="2235901"/>
          </a:xfrm>
          <a:prstGeom prst="rect">
            <a:avLst/>
          </a:prstGeom>
        </p:spPr>
      </p:pic>
      <p:sp>
        <p:nvSpPr>
          <p:cNvPr id="17" name="矢印: 下 16">
            <a:extLst>
              <a:ext uri="{FF2B5EF4-FFF2-40B4-BE49-F238E27FC236}">
                <a16:creationId xmlns:a16="http://schemas.microsoft.com/office/drawing/2014/main" id="{A1F5C8D4-84E5-4B80-A2B3-D604CDA1E546}"/>
              </a:ext>
            </a:extLst>
          </p:cNvPr>
          <p:cNvSpPr/>
          <p:nvPr/>
        </p:nvSpPr>
        <p:spPr>
          <a:xfrm>
            <a:off x="6597709" y="4292187"/>
            <a:ext cx="476250" cy="367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98475BE-A4EB-4F2D-AD45-A5BB9CB8DC85}"/>
              </a:ext>
            </a:extLst>
          </p:cNvPr>
          <p:cNvSpPr txBox="1"/>
          <p:nvPr/>
        </p:nvSpPr>
        <p:spPr>
          <a:xfrm>
            <a:off x="4775894" y="1597041"/>
            <a:ext cx="4596130" cy="523220"/>
          </a:xfrm>
          <a:prstGeom prst="rect">
            <a:avLst/>
          </a:prstGeom>
          <a:noFill/>
        </p:spPr>
        <p:txBody>
          <a:bodyPr wrap="none" rtlCol="0">
            <a:spAutoFit/>
          </a:bodyPr>
          <a:lstStyle/>
          <a:p>
            <a:r>
              <a:rPr kumimoji="1" lang="en-US" altLang="ja-JP" sz="1400" dirty="0"/>
              <a:t>(5) </a:t>
            </a:r>
            <a:r>
              <a:rPr kumimoji="1" lang="ja-JP" altLang="en-US" sz="1400" dirty="0"/>
              <a:t>「貼り付け」の候補から「値」を選択し、右下にある</a:t>
            </a:r>
            <a:br>
              <a:rPr kumimoji="1" lang="ja-JP" altLang="en-US" sz="1400" dirty="0"/>
            </a:br>
            <a:r>
              <a:rPr kumimoji="1" lang="ja-JP" altLang="en-US" sz="1400" dirty="0"/>
              <a:t>     「行</a:t>
            </a:r>
            <a:r>
              <a:rPr kumimoji="1" lang="en-US" altLang="ja-JP" sz="1400" dirty="0"/>
              <a:t>/</a:t>
            </a:r>
            <a:r>
              <a:rPr kumimoji="1" lang="ja-JP" altLang="en-US" sz="1400" dirty="0"/>
              <a:t>列の入れ替え」を</a:t>
            </a:r>
            <a:r>
              <a:rPr kumimoji="1" lang="en-US" altLang="ja-JP" sz="1400" dirty="0"/>
              <a:t>ON</a:t>
            </a:r>
            <a:r>
              <a:rPr kumimoji="1" lang="ja-JP" altLang="en-US" sz="1400" dirty="0"/>
              <a:t>にして、「</a:t>
            </a:r>
            <a:r>
              <a:rPr kumimoji="1" lang="en-US" altLang="ja-JP" sz="1400" dirty="0"/>
              <a:t>OK</a:t>
            </a:r>
            <a:r>
              <a:rPr kumimoji="1" lang="ja-JP" altLang="en-US" sz="1400" dirty="0"/>
              <a:t>」ボタンを押します。</a:t>
            </a:r>
            <a:endParaRPr kumimoji="1" lang="en-US" altLang="ja-JP" sz="1400" dirty="0"/>
          </a:p>
        </p:txBody>
      </p:sp>
      <p:sp>
        <p:nvSpPr>
          <p:cNvPr id="21" name="四角形: 角を丸くする 20">
            <a:extLst>
              <a:ext uri="{FF2B5EF4-FFF2-40B4-BE49-F238E27FC236}">
                <a16:creationId xmlns:a16="http://schemas.microsoft.com/office/drawing/2014/main" id="{F027AABA-BC62-4170-BC30-3C7699377A16}"/>
              </a:ext>
            </a:extLst>
          </p:cNvPr>
          <p:cNvSpPr/>
          <p:nvPr/>
        </p:nvSpPr>
        <p:spPr>
          <a:xfrm>
            <a:off x="5209703" y="2790514"/>
            <a:ext cx="675164" cy="1328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23" name="四角形: 角を丸くする 22">
            <a:extLst>
              <a:ext uri="{FF2B5EF4-FFF2-40B4-BE49-F238E27FC236}">
                <a16:creationId xmlns:a16="http://schemas.microsoft.com/office/drawing/2014/main" id="{7CC94CAC-3BBC-4A76-BEBB-EC3754E91635}"/>
              </a:ext>
            </a:extLst>
          </p:cNvPr>
          <p:cNvSpPr/>
          <p:nvPr/>
        </p:nvSpPr>
        <p:spPr>
          <a:xfrm>
            <a:off x="6661281" y="3952876"/>
            <a:ext cx="930144" cy="1621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25" name="四角形: 角を丸くする 24">
            <a:extLst>
              <a:ext uri="{FF2B5EF4-FFF2-40B4-BE49-F238E27FC236}">
                <a16:creationId xmlns:a16="http://schemas.microsoft.com/office/drawing/2014/main" id="{91B88574-15A1-468F-94B2-DF66FC231BC4}"/>
              </a:ext>
            </a:extLst>
          </p:cNvPr>
          <p:cNvSpPr/>
          <p:nvPr/>
        </p:nvSpPr>
        <p:spPr>
          <a:xfrm>
            <a:off x="7134225" y="4174795"/>
            <a:ext cx="611188" cy="1941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28" name="テキスト プレースホルダー 20">
            <a:extLst>
              <a:ext uri="{FF2B5EF4-FFF2-40B4-BE49-F238E27FC236}">
                <a16:creationId xmlns:a16="http://schemas.microsoft.com/office/drawing/2014/main" id="{2D849EC8-ED68-4822-BCEF-B2A863050911}"/>
              </a:ext>
            </a:extLst>
          </p:cNvPr>
          <p:cNvSpPr>
            <a:spLocks noGrp="1"/>
          </p:cNvSpPr>
          <p:nvPr>
            <p:ph type="body" sz="quarter" idx="15"/>
          </p:nvPr>
        </p:nvSpPr>
        <p:spPr>
          <a:xfrm>
            <a:off x="207963" y="1308991"/>
            <a:ext cx="8728075" cy="328395"/>
          </a:xfrm>
        </p:spPr>
        <p:txBody>
          <a:bodyPr>
            <a:normAutofit/>
          </a:bodyPr>
          <a:lstStyle/>
          <a:p>
            <a:r>
              <a:rPr lang="ja-JP" altLang="en-US" dirty="0"/>
              <a:t>地域名が横に並んでいる場合は、以下の手順で転記してください。</a:t>
            </a:r>
          </a:p>
        </p:txBody>
      </p:sp>
    </p:spTree>
    <p:extLst>
      <p:ext uri="{BB962C8B-B14F-4D97-AF65-F5344CB8AC3E}">
        <p14:creationId xmlns:p14="http://schemas.microsoft.com/office/powerpoint/2010/main" val="2412414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3.3 </a:t>
            </a:r>
            <a:r>
              <a:rPr lang="ja-JP" altLang="en-US" dirty="0"/>
              <a:t>データの転記 </a:t>
            </a:r>
            <a:r>
              <a:rPr lang="en-US" altLang="ja-JP" dirty="0"/>
              <a:t>(2) </a:t>
            </a:r>
            <a:r>
              <a:rPr lang="ja-JP" altLang="en-US" dirty="0"/>
              <a:t>その他の項目</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28</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a:t>推奨データセットのフォーマットシートに、項目を転記します。</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4875197"/>
          </a:xfrm>
        </p:spPr>
        <p:txBody>
          <a:bodyPr>
            <a:normAutofit/>
          </a:bodyPr>
          <a:lstStyle/>
          <a:p>
            <a:pPr marL="285750" indent="-285750">
              <a:buFont typeface="Arial" panose="020B0604020202020204" pitchFamily="34" charset="0"/>
              <a:buChar char="•"/>
            </a:pPr>
            <a:r>
              <a:rPr lang="ja-JP" altLang="en-US" dirty="0"/>
              <a:t>転記の方法は、</a:t>
            </a:r>
            <a:r>
              <a:rPr lang="en-US" altLang="ja-JP" dirty="0"/>
              <a:t>(1)</a:t>
            </a:r>
            <a:r>
              <a:rPr lang="ja-JP" altLang="en-US" dirty="0"/>
              <a:t>地域名①②と同じです。</a:t>
            </a:r>
          </a:p>
          <a:p>
            <a:pPr marL="285750" indent="-285750">
              <a:buFont typeface="Arial" panose="020B0604020202020204" pitchFamily="34" charset="0"/>
              <a:buChar char="•"/>
            </a:pPr>
            <a:r>
              <a:rPr lang="ja-JP" altLang="en-US" dirty="0"/>
              <a:t>以下の項目については、入力するデータフォーマットが決まっています。</a:t>
            </a:r>
            <a:br>
              <a:rPr lang="ja-JP" altLang="en-US" dirty="0"/>
            </a:br>
            <a:r>
              <a:rPr lang="en-US" altLang="ja-JP" dirty="0"/>
              <a:t>- </a:t>
            </a:r>
            <a:r>
              <a:rPr lang="ja-JP" altLang="en-US" dirty="0"/>
              <a:t>都道府県コード又は市区町村コード</a:t>
            </a:r>
            <a:br>
              <a:rPr lang="en-US" altLang="ja-JP" dirty="0"/>
            </a:br>
            <a:r>
              <a:rPr lang="en-US" altLang="ja-JP" dirty="0"/>
              <a:t>- </a:t>
            </a:r>
            <a:r>
              <a:rPr lang="ja-JP" altLang="en-US" dirty="0"/>
              <a:t>調査年月日</a:t>
            </a:r>
          </a:p>
          <a:p>
            <a:pPr marL="285750" indent="-285750">
              <a:buFont typeface="Arial" panose="020B0604020202020204" pitchFamily="34" charset="0"/>
              <a:buChar char="•"/>
            </a:pPr>
            <a:endParaRPr lang="ja-JP" altLang="en-US" dirty="0"/>
          </a:p>
        </p:txBody>
      </p:sp>
    </p:spTree>
    <p:extLst>
      <p:ext uri="{BB962C8B-B14F-4D97-AF65-F5344CB8AC3E}">
        <p14:creationId xmlns:p14="http://schemas.microsoft.com/office/powerpoint/2010/main" val="26658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a:t>3.4 </a:t>
            </a:r>
            <a:r>
              <a:rPr lang="ja-JP" altLang="en-US" dirty="0"/>
              <a:t>推奨データセットに基づいたデータ作成後の作業</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29</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en-US" altLang="ja-JP"/>
              <a:t>3. </a:t>
            </a:r>
            <a:r>
              <a:rPr kumimoji="1" lang="ja-JP" altLang="en-US"/>
              <a:t>推奨データセットに基づくデータの作成</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a:t>推奨データセットの作成が完了したら、そのデータを公開しましょう。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5012599"/>
          </a:xfrm>
        </p:spPr>
        <p:txBody>
          <a:bodyPr/>
          <a:lstStyle/>
          <a:p>
            <a:pPr marL="285750" indent="-285750">
              <a:buFont typeface="Arial" panose="020B0604020202020204" pitchFamily="34" charset="0"/>
              <a:buChar char="•"/>
            </a:pPr>
            <a:r>
              <a:rPr lang="ja-JP" altLang="en-US"/>
              <a:t>推奨データセットの作成が完了したら、そのデータをオープンデータとして</a:t>
            </a:r>
            <a:br>
              <a:rPr lang="ja-JP" altLang="en-US"/>
            </a:br>
            <a:r>
              <a:rPr lang="ja-JP" altLang="en-US"/>
              <a:t>所属の地方公共団体が管理する</a:t>
            </a:r>
            <a:r>
              <a:rPr lang="en-US" altLang="ja-JP"/>
              <a:t>web</a:t>
            </a:r>
            <a:r>
              <a:rPr lang="ja-JP" altLang="en-US"/>
              <a:t>ページまたはカタログサイトに公開しましょう。</a:t>
            </a:r>
            <a:br>
              <a:rPr lang="ja-JP" altLang="en-US"/>
            </a:br>
            <a:r>
              <a:rPr lang="en-US" altLang="ja-JP"/>
              <a:t>※ </a:t>
            </a:r>
            <a:r>
              <a:rPr lang="ja-JP" altLang="en-US"/>
              <a:t>公開の方法は基礎編にて説明しています。</a:t>
            </a:r>
          </a:p>
          <a:p>
            <a:pPr marL="285750" indent="-285750">
              <a:buFont typeface="Arial" panose="020B0604020202020204" pitchFamily="34" charset="0"/>
              <a:buChar char="•"/>
            </a:pPr>
            <a:r>
              <a:rPr lang="ja-JP" altLang="en-US"/>
              <a:t>公開が完了したら、以下の</a:t>
            </a:r>
            <a:r>
              <a:rPr lang="en-US" altLang="ja-JP"/>
              <a:t>URL</a:t>
            </a:r>
            <a:r>
              <a:rPr lang="ja-JP" altLang="en-US"/>
              <a:t>にあるフォームから、登録したことを報告しましょう。</a:t>
            </a:r>
            <a:br>
              <a:rPr lang="ja-JP" altLang="en-US"/>
            </a:br>
            <a:r>
              <a:rPr lang="ja-JP" altLang="en-US"/>
              <a:t>政府</a:t>
            </a:r>
            <a:r>
              <a:rPr lang="en-US" altLang="ja-JP"/>
              <a:t>CIO</a:t>
            </a:r>
            <a:r>
              <a:rPr lang="ja-JP" altLang="en-US"/>
              <a:t>ポータル内ページ	</a:t>
            </a:r>
            <a:r>
              <a:rPr lang="en-US" altLang="ja-JP">
                <a:hlinkClick r:id="rId3"/>
              </a:rPr>
              <a:t>https://cio.go.jp/policy-opendata#dataset</a:t>
            </a:r>
            <a:br>
              <a:rPr lang="en-US" altLang="ja-JP"/>
            </a:br>
            <a:r>
              <a:rPr lang="ja-JP" altLang="en-US"/>
              <a:t>直リンク</a:t>
            </a:r>
            <a:r>
              <a:rPr lang="en-US" altLang="ja-JP"/>
              <a:t>	 </a:t>
            </a:r>
            <a:r>
              <a:rPr lang="en-US" altLang="ja-JP">
                <a:hlinkClick r:id="rId4"/>
              </a:rPr>
              <a:t>https://www.kantei.go.jp/jp/forms/input_dataset_riyo_renraku.html</a:t>
            </a:r>
            <a:endParaRPr lang="en-US" altLang="ja-JP"/>
          </a:p>
          <a:p>
            <a:pPr marL="285750" indent="-285750">
              <a:buFont typeface="Arial" panose="020B0604020202020204" pitchFamily="34" charset="0"/>
              <a:buChar char="•"/>
            </a:pPr>
            <a:endParaRPr lang="ja-JP" altLang="en-US"/>
          </a:p>
          <a:p>
            <a:pPr marL="285750" indent="-285750">
              <a:buFont typeface="Arial" panose="020B0604020202020204" pitchFamily="34" charset="0"/>
              <a:buChar char="•"/>
            </a:pPr>
            <a:endParaRPr lang="ja-JP" altLang="en-US"/>
          </a:p>
          <a:p>
            <a:pPr marL="285750" indent="-285750">
              <a:buFont typeface="Arial" panose="020B0604020202020204" pitchFamily="34" charset="0"/>
              <a:buChar char="•"/>
            </a:pPr>
            <a:endParaRPr lang="zh-TW" altLang="en-US"/>
          </a:p>
          <a:p>
            <a:pPr marL="285750" indent="-285750">
              <a:buFont typeface="Arial" panose="020B0604020202020204" pitchFamily="34" charset="0"/>
              <a:buChar char="•"/>
            </a:pPr>
            <a:endParaRPr lang="ja-JP" altLang="en-US"/>
          </a:p>
        </p:txBody>
      </p:sp>
      <p:pic>
        <p:nvPicPr>
          <p:cNvPr id="9" name="図 8">
            <a:extLst>
              <a:ext uri="{FF2B5EF4-FFF2-40B4-BE49-F238E27FC236}">
                <a16:creationId xmlns:a16="http://schemas.microsoft.com/office/drawing/2014/main" id="{9EBC1C1E-E923-452F-96D5-54A0E20F4B69}"/>
              </a:ext>
            </a:extLst>
          </p:cNvPr>
          <p:cNvPicPr>
            <a:picLocks noChangeAspect="1"/>
          </p:cNvPicPr>
          <p:nvPr/>
        </p:nvPicPr>
        <p:blipFill>
          <a:blip r:embed="rId5"/>
          <a:stretch>
            <a:fillRect/>
          </a:stretch>
        </p:blipFill>
        <p:spPr>
          <a:xfrm>
            <a:off x="2232552" y="3140968"/>
            <a:ext cx="3511662" cy="3110128"/>
          </a:xfrm>
          <a:prstGeom prst="rect">
            <a:avLst/>
          </a:prstGeom>
        </p:spPr>
      </p:pic>
      <p:sp>
        <p:nvSpPr>
          <p:cNvPr id="10" name="テキスト ボックス 9">
            <a:extLst>
              <a:ext uri="{FF2B5EF4-FFF2-40B4-BE49-F238E27FC236}">
                <a16:creationId xmlns:a16="http://schemas.microsoft.com/office/drawing/2014/main" id="{C195B49E-6688-4BFE-A5DA-9229748B5F5E}"/>
              </a:ext>
            </a:extLst>
          </p:cNvPr>
          <p:cNvSpPr txBox="1"/>
          <p:nvPr/>
        </p:nvSpPr>
        <p:spPr>
          <a:xfrm>
            <a:off x="2028879" y="6217567"/>
            <a:ext cx="3895618" cy="307777"/>
          </a:xfrm>
          <a:prstGeom prst="rect">
            <a:avLst/>
          </a:prstGeom>
          <a:noFill/>
        </p:spPr>
        <p:txBody>
          <a:bodyPr wrap="none" rtlCol="0">
            <a:spAutoFit/>
          </a:bodyPr>
          <a:lstStyle/>
          <a:p>
            <a:r>
              <a:rPr kumimoji="1" lang="ja-JP" altLang="en-US" sz="1400"/>
              <a:t>自治体による推奨データセット利用状況連絡フォーム</a:t>
            </a:r>
          </a:p>
        </p:txBody>
      </p:sp>
    </p:spTree>
    <p:extLst>
      <p:ext uri="{BB962C8B-B14F-4D97-AF65-F5344CB8AC3E}">
        <p14:creationId xmlns:p14="http://schemas.microsoft.com/office/powerpoint/2010/main" val="60319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tx1"/>
                </a:solidFill>
                <a:latin typeface="+mj-ea"/>
                <a:ea typeface="+mj-ea"/>
              </a:rPr>
              <a:t>１</a:t>
            </a:r>
            <a:r>
              <a:rPr lang="en-US" altLang="ja-JP" sz="2200">
                <a:solidFill>
                  <a:schemeClr val="tx1"/>
                </a:solidFill>
                <a:latin typeface="+mj-ea"/>
                <a:ea typeface="+mj-ea"/>
              </a:rPr>
              <a:t>.</a:t>
            </a:r>
            <a:r>
              <a:rPr lang="ja-JP" altLang="en-US" sz="2200">
                <a:solidFill>
                  <a:schemeClr val="tx1"/>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２</a:t>
            </a:r>
            <a:r>
              <a:rPr lang="en-US" altLang="ja-JP" sz="2200">
                <a:latin typeface="+mj-ea"/>
                <a:ea typeface="+mj-ea"/>
              </a:rPr>
              <a:t>.</a:t>
            </a:r>
            <a:r>
              <a:rPr lang="ja-JP" altLang="en-US" sz="2200">
                <a:latin typeface="+mj-ea"/>
                <a:ea typeface="+mj-ea"/>
              </a:rPr>
              <a:t> 推奨データセットの項目と確認事項</a:t>
            </a: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３</a:t>
            </a:r>
            <a:r>
              <a:rPr lang="en-US" altLang="ja-JP" sz="2200">
                <a:latin typeface="+mj-ea"/>
                <a:ea typeface="+mj-ea"/>
              </a:rPr>
              <a:t>.</a:t>
            </a:r>
            <a:r>
              <a:rPr lang="ja-JP" altLang="en-US" sz="2200">
                <a:latin typeface="+mj-ea"/>
                <a:ea typeface="+mj-ea"/>
              </a:rPr>
              <a:t> 推奨データセットに基づくデータの作成</a:t>
            </a:r>
          </a:p>
        </p:txBody>
      </p:sp>
      <p:sp>
        <p:nvSpPr>
          <p:cNvPr id="2" name="Text Box 31">
            <a:extLst>
              <a:ext uri="{FF2B5EF4-FFF2-40B4-BE49-F238E27FC236}">
                <a16:creationId xmlns:a16="http://schemas.microsoft.com/office/drawing/2014/main" id="{0C40E600-8627-43B4-95D9-B326645426C2}"/>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４</a:t>
            </a:r>
            <a:r>
              <a:rPr lang="en-US" altLang="ja-JP" sz="2200" dirty="0">
                <a:latin typeface="+mj-ea"/>
                <a:ea typeface="+mj-ea"/>
              </a:rPr>
              <a:t>.</a:t>
            </a:r>
            <a:r>
              <a:rPr lang="ja-JP" altLang="en-US" sz="2200" dirty="0">
                <a:latin typeface="+mj-ea"/>
                <a:ea typeface="+mj-ea"/>
              </a:rPr>
              <a:t> 推奨データセットに基づくデータのメンテナンス</a:t>
            </a:r>
          </a:p>
        </p:txBody>
      </p:sp>
    </p:spTree>
    <p:extLst>
      <p:ext uri="{BB962C8B-B14F-4D97-AF65-F5344CB8AC3E}">
        <p14:creationId xmlns:p14="http://schemas.microsoft.com/office/powerpoint/2010/main" val="118904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a:solidFill>
                  <a:schemeClr val="bg1">
                    <a:lumMod val="85000"/>
                  </a:schemeClr>
                </a:solidFill>
                <a:latin typeface="+mj-ea"/>
                <a:ea typeface="+mj-ea"/>
              </a:rPr>
              <a:t>.</a:t>
            </a:r>
            <a:r>
              <a:rPr lang="ja-JP" altLang="en-US" sz="2200">
                <a:solidFill>
                  <a:schemeClr val="bg1">
                    <a:lumMod val="85000"/>
                  </a:schemeClr>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a:solidFill>
                  <a:schemeClr val="bg1">
                    <a:lumMod val="85000"/>
                  </a:schemeClr>
                </a:solidFill>
                <a:latin typeface="+mj-ea"/>
                <a:ea typeface="+mj-ea"/>
              </a:rPr>
              <a:t>. </a:t>
            </a:r>
            <a:r>
              <a:rPr lang="ja-JP" altLang="en-US" sz="2200">
                <a:solidFill>
                  <a:schemeClr val="bg1">
                    <a:lumMod val="85000"/>
                  </a:schemeClr>
                </a:solidFill>
                <a:latin typeface="+mj-ea"/>
                <a:ea typeface="+mj-ea"/>
              </a:rPr>
              <a:t>推奨データセットの項目と確認事項</a:t>
            </a:r>
          </a:p>
        </p:txBody>
      </p:sp>
      <p:sp>
        <p:nvSpPr>
          <p:cNvPr id="4" name="Text Box 31">
            <a:extLst>
              <a:ext uri="{FF2B5EF4-FFF2-40B4-BE49-F238E27FC236}">
                <a16:creationId xmlns:a16="http://schemas.microsoft.com/office/drawing/2014/main" id="{E1212434-9410-4F57-AD7B-95258AA94799}"/>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latin typeface="+mj-ea"/>
                <a:ea typeface="+mj-ea"/>
              </a:rPr>
              <a:t>４</a:t>
            </a:r>
            <a:r>
              <a:rPr lang="en-US" altLang="ja-JP" sz="2200" dirty="0">
                <a:latin typeface="+mj-ea"/>
                <a:ea typeface="+mj-ea"/>
              </a:rPr>
              <a:t>.</a:t>
            </a:r>
            <a:r>
              <a:rPr lang="ja-JP" altLang="en-US" sz="2200" dirty="0">
                <a:latin typeface="+mj-ea"/>
                <a:ea typeface="+mj-ea"/>
              </a:rPr>
              <a:t> 推奨データセットに基づくデータのメンテナンス</a:t>
            </a:r>
          </a:p>
        </p:txBody>
      </p:sp>
      <p:sp>
        <p:nvSpPr>
          <p:cNvPr id="5" name="Text Box 31">
            <a:extLst>
              <a:ext uri="{FF2B5EF4-FFF2-40B4-BE49-F238E27FC236}">
                <a16:creationId xmlns:a16="http://schemas.microsoft.com/office/drawing/2014/main" id="{85166C38-3765-4481-A804-F3BEDF46718B}"/>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３</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推奨データセットに基づくデータの作成</a:t>
            </a:r>
          </a:p>
        </p:txBody>
      </p:sp>
    </p:spTree>
    <p:extLst>
      <p:ext uri="{BB962C8B-B14F-4D97-AF65-F5344CB8AC3E}">
        <p14:creationId xmlns:p14="http://schemas.microsoft.com/office/powerpoint/2010/main" val="33443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4.1 </a:t>
            </a:r>
            <a:r>
              <a:rPr lang="ja-JP" altLang="en-US" dirty="0"/>
              <a:t>推奨データセットに基づくデータのメンテナンス</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31</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dirty="0"/>
              <a:t>地域・年齢別人口に変更があれば、推奨データに基づくデータも更新しましょう。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2170097"/>
          </a:xfrm>
        </p:spPr>
        <p:txBody>
          <a:bodyPr/>
          <a:lstStyle/>
          <a:p>
            <a:endParaRPr lang="ja-JP" altLang="en-US" dirty="0"/>
          </a:p>
          <a:p>
            <a:pPr marL="285750" indent="-285750">
              <a:buFont typeface="Arial" panose="020B0604020202020204" pitchFamily="34" charset="0"/>
              <a:buChar char="•"/>
            </a:pPr>
            <a:r>
              <a:rPr lang="ja-JP" altLang="en-US" dirty="0"/>
              <a:t>データの追加</a:t>
            </a:r>
          </a:p>
          <a:p>
            <a:pPr marL="285750" indent="-285750">
              <a:buFont typeface="Arial" panose="020B0604020202020204" pitchFamily="34" charset="0"/>
              <a:buChar char="•"/>
            </a:pPr>
            <a:r>
              <a:rPr lang="ja-JP" altLang="en-US" dirty="0"/>
              <a:t>データの修正</a:t>
            </a:r>
          </a:p>
          <a:p>
            <a:pPr marL="285750" indent="-285750">
              <a:buFont typeface="Arial" panose="020B0604020202020204" pitchFamily="34" charset="0"/>
              <a:buChar char="•"/>
            </a:pPr>
            <a:r>
              <a:rPr lang="ja-JP" altLang="en-US" dirty="0"/>
              <a:t>データの削除</a:t>
            </a:r>
          </a:p>
          <a:p>
            <a:r>
              <a:rPr lang="ja-JP" altLang="en-US" dirty="0"/>
              <a:t>の方法を、このあと説明します。</a:t>
            </a:r>
          </a:p>
        </p:txBody>
      </p:sp>
    </p:spTree>
    <p:extLst>
      <p:ext uri="{BB962C8B-B14F-4D97-AF65-F5344CB8AC3E}">
        <p14:creationId xmlns:p14="http://schemas.microsoft.com/office/powerpoint/2010/main" val="4581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E753A6D3-857C-49F3-B316-1082AE336E25}"/>
              </a:ext>
            </a:extLst>
          </p:cNvPr>
          <p:cNvPicPr>
            <a:picLocks noChangeAspect="1"/>
          </p:cNvPicPr>
          <p:nvPr/>
        </p:nvPicPr>
        <p:blipFill>
          <a:blip r:embed="rId3"/>
          <a:stretch>
            <a:fillRect/>
          </a:stretch>
        </p:blipFill>
        <p:spPr>
          <a:xfrm>
            <a:off x="1043940" y="5057730"/>
            <a:ext cx="4046220" cy="1611630"/>
          </a:xfrm>
          <a:prstGeom prst="rect">
            <a:avLst/>
          </a:prstGeom>
        </p:spPr>
      </p:pic>
      <p:pic>
        <p:nvPicPr>
          <p:cNvPr id="22" name="図 21">
            <a:extLst>
              <a:ext uri="{FF2B5EF4-FFF2-40B4-BE49-F238E27FC236}">
                <a16:creationId xmlns:a16="http://schemas.microsoft.com/office/drawing/2014/main" id="{C2224630-3592-42E0-A045-1DF556DD4050}"/>
              </a:ext>
            </a:extLst>
          </p:cNvPr>
          <p:cNvPicPr>
            <a:picLocks noChangeAspect="1"/>
          </p:cNvPicPr>
          <p:nvPr/>
        </p:nvPicPr>
        <p:blipFill>
          <a:blip r:embed="rId4"/>
          <a:stretch>
            <a:fillRect/>
          </a:stretch>
        </p:blipFill>
        <p:spPr>
          <a:xfrm>
            <a:off x="5275090" y="4056411"/>
            <a:ext cx="3732467" cy="1724216"/>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4.2 </a:t>
            </a:r>
            <a:r>
              <a:rPr lang="ja-JP" altLang="en-US" dirty="0"/>
              <a:t>データの追加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32</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dirty="0"/>
              <a:t>データを追加するときは、推奨データセットに基づくデータの末尾に転記しましょう。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1160447"/>
          </a:xfrm>
        </p:spPr>
        <p:txBody>
          <a:bodyPr>
            <a:normAutofit/>
          </a:bodyPr>
          <a:lstStyle/>
          <a:p>
            <a:pPr marL="285750" indent="-285750">
              <a:buFont typeface="Arial" panose="020B0604020202020204" pitchFamily="34" charset="0"/>
              <a:buChar char="•"/>
            </a:pPr>
            <a:r>
              <a:rPr lang="ja-JP" altLang="en-US" dirty="0"/>
              <a:t>推奨データセットに基づくデータの末尾に転記します（背景が灰色になっていてもかまいません）。</a:t>
            </a:r>
          </a:p>
          <a:p>
            <a:pPr marL="285750" indent="-285750">
              <a:buFont typeface="Arial" panose="020B0604020202020204" pitchFamily="34" charset="0"/>
              <a:buChar char="•"/>
            </a:pPr>
            <a:r>
              <a:rPr lang="ja-JP" altLang="en-US" dirty="0"/>
              <a:t>転記の方法は「３</a:t>
            </a:r>
            <a:r>
              <a:rPr lang="en-US" altLang="ja-JP" dirty="0"/>
              <a:t>. </a:t>
            </a:r>
            <a:r>
              <a:rPr lang="ja-JP" altLang="en-US" dirty="0"/>
              <a:t>推奨データセットに基づくデータの作成」と同じです。</a:t>
            </a:r>
          </a:p>
          <a:p>
            <a:pPr marL="285750" indent="-285750">
              <a:buFont typeface="Arial" panose="020B0604020202020204" pitchFamily="34" charset="0"/>
              <a:buChar char="•"/>
            </a:pPr>
            <a:r>
              <a:rPr lang="ja-JP" altLang="en-US" dirty="0"/>
              <a:t>転記が完了すると、その部分の背景が白くなります。</a:t>
            </a:r>
          </a:p>
          <a:p>
            <a:pPr marL="285750" indent="-285750">
              <a:buFont typeface="Arial" panose="020B0604020202020204" pitchFamily="34" charset="0"/>
              <a:buChar char="•"/>
            </a:pPr>
            <a:endParaRPr lang="zh-TW" altLang="en-US" dirty="0"/>
          </a:p>
          <a:p>
            <a:pPr marL="285750" indent="-285750">
              <a:buFont typeface="Arial" panose="020B0604020202020204" pitchFamily="34" charset="0"/>
              <a:buChar char="•"/>
            </a:pPr>
            <a:endParaRPr lang="ja-JP" altLang="en-US" dirty="0"/>
          </a:p>
        </p:txBody>
      </p:sp>
      <p:sp>
        <p:nvSpPr>
          <p:cNvPr id="14" name="テキスト ボックス 13">
            <a:extLst>
              <a:ext uri="{FF2B5EF4-FFF2-40B4-BE49-F238E27FC236}">
                <a16:creationId xmlns:a16="http://schemas.microsoft.com/office/drawing/2014/main" id="{739F0F9D-6269-4040-970B-D8AA667F0EF1}"/>
              </a:ext>
            </a:extLst>
          </p:cNvPr>
          <p:cNvSpPr txBox="1"/>
          <p:nvPr/>
        </p:nvSpPr>
        <p:spPr>
          <a:xfrm>
            <a:off x="1699752" y="2774060"/>
            <a:ext cx="1284326" cy="307777"/>
          </a:xfrm>
          <a:prstGeom prst="rect">
            <a:avLst/>
          </a:prstGeom>
          <a:noFill/>
        </p:spPr>
        <p:txBody>
          <a:bodyPr wrap="none" rtlCol="0">
            <a:spAutoFit/>
          </a:bodyPr>
          <a:lstStyle/>
          <a:p>
            <a:r>
              <a:rPr kumimoji="1" lang="ja-JP" altLang="en-US" sz="1400" dirty="0"/>
              <a:t>追加前のデータ</a:t>
            </a:r>
          </a:p>
        </p:txBody>
      </p:sp>
      <p:sp>
        <p:nvSpPr>
          <p:cNvPr id="15" name="テキスト ボックス 14">
            <a:extLst>
              <a:ext uri="{FF2B5EF4-FFF2-40B4-BE49-F238E27FC236}">
                <a16:creationId xmlns:a16="http://schemas.microsoft.com/office/drawing/2014/main" id="{390AFA9C-FC81-42ED-8169-C51B9BCD9F1A}"/>
              </a:ext>
            </a:extLst>
          </p:cNvPr>
          <p:cNvSpPr txBox="1"/>
          <p:nvPr/>
        </p:nvSpPr>
        <p:spPr>
          <a:xfrm>
            <a:off x="6369342" y="3730019"/>
            <a:ext cx="1247456" cy="307777"/>
          </a:xfrm>
          <a:prstGeom prst="rect">
            <a:avLst/>
          </a:prstGeom>
          <a:noFill/>
        </p:spPr>
        <p:txBody>
          <a:bodyPr wrap="none" rtlCol="0">
            <a:spAutoFit/>
          </a:bodyPr>
          <a:lstStyle/>
          <a:p>
            <a:pPr algn="ctr"/>
            <a:r>
              <a:rPr kumimoji="1" lang="ja-JP" altLang="en-US" sz="1400" dirty="0"/>
              <a:t>追加するデータ</a:t>
            </a:r>
          </a:p>
        </p:txBody>
      </p:sp>
      <p:sp>
        <p:nvSpPr>
          <p:cNvPr id="17" name="テキスト ボックス 16">
            <a:extLst>
              <a:ext uri="{FF2B5EF4-FFF2-40B4-BE49-F238E27FC236}">
                <a16:creationId xmlns:a16="http://schemas.microsoft.com/office/drawing/2014/main" id="{D88E6906-463F-479E-A130-D4B2C1BE86CB}"/>
              </a:ext>
            </a:extLst>
          </p:cNvPr>
          <p:cNvSpPr txBox="1"/>
          <p:nvPr/>
        </p:nvSpPr>
        <p:spPr>
          <a:xfrm>
            <a:off x="2322210" y="4783686"/>
            <a:ext cx="1284326" cy="307777"/>
          </a:xfrm>
          <a:prstGeom prst="rect">
            <a:avLst/>
          </a:prstGeom>
          <a:noFill/>
        </p:spPr>
        <p:txBody>
          <a:bodyPr wrap="none" rtlCol="0">
            <a:spAutoFit/>
          </a:bodyPr>
          <a:lstStyle/>
          <a:p>
            <a:pPr algn="ctr"/>
            <a:r>
              <a:rPr kumimoji="1" lang="ja-JP" altLang="en-US" sz="1400" dirty="0"/>
              <a:t>追加後のデータ</a:t>
            </a:r>
          </a:p>
        </p:txBody>
      </p:sp>
      <p:sp>
        <p:nvSpPr>
          <p:cNvPr id="19" name="矢印: 折線 18">
            <a:extLst>
              <a:ext uri="{FF2B5EF4-FFF2-40B4-BE49-F238E27FC236}">
                <a16:creationId xmlns:a16="http://schemas.microsoft.com/office/drawing/2014/main" id="{457BBB0D-A612-4AB7-9329-2CC7AA2AE56F}"/>
              </a:ext>
            </a:extLst>
          </p:cNvPr>
          <p:cNvSpPr/>
          <p:nvPr/>
        </p:nvSpPr>
        <p:spPr>
          <a:xfrm rot="10800000" flipH="1">
            <a:off x="382043" y="4817733"/>
            <a:ext cx="619987" cy="773441"/>
          </a:xfrm>
          <a:prstGeom prst="bentArrow">
            <a:avLst>
              <a:gd name="adj1" fmla="val 33180"/>
              <a:gd name="adj2" fmla="val 25000"/>
              <a:gd name="adj3" fmla="val 31544"/>
              <a:gd name="adj4" fmla="val 40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テキスト ボックス 23">
            <a:extLst>
              <a:ext uri="{FF2B5EF4-FFF2-40B4-BE49-F238E27FC236}">
                <a16:creationId xmlns:a16="http://schemas.microsoft.com/office/drawing/2014/main" id="{EB16002F-CC9C-4735-8BA7-911D3632B7B7}"/>
              </a:ext>
            </a:extLst>
          </p:cNvPr>
          <p:cNvSpPr txBox="1"/>
          <p:nvPr/>
        </p:nvSpPr>
        <p:spPr>
          <a:xfrm>
            <a:off x="4354645" y="4408373"/>
            <a:ext cx="920445" cy="276999"/>
          </a:xfrm>
          <a:prstGeom prst="rect">
            <a:avLst/>
          </a:prstGeom>
          <a:noFill/>
        </p:spPr>
        <p:txBody>
          <a:bodyPr wrap="none" rtlCol="0">
            <a:spAutoFit/>
          </a:bodyPr>
          <a:lstStyle/>
          <a:p>
            <a:r>
              <a:rPr kumimoji="1" lang="ja-JP" altLang="en-US" sz="1200" dirty="0">
                <a:solidFill>
                  <a:srgbClr val="C00000"/>
                </a:solidFill>
              </a:rPr>
              <a:t>末尾に転記</a:t>
            </a:r>
          </a:p>
        </p:txBody>
      </p:sp>
      <p:sp>
        <p:nvSpPr>
          <p:cNvPr id="20" name="四角形: 角を丸くする 19">
            <a:extLst>
              <a:ext uri="{FF2B5EF4-FFF2-40B4-BE49-F238E27FC236}">
                <a16:creationId xmlns:a16="http://schemas.microsoft.com/office/drawing/2014/main" id="{118FE8F0-D2E4-4076-9327-63D60ECF5F6D}"/>
              </a:ext>
            </a:extLst>
          </p:cNvPr>
          <p:cNvSpPr/>
          <p:nvPr/>
        </p:nvSpPr>
        <p:spPr>
          <a:xfrm>
            <a:off x="5642241" y="4720704"/>
            <a:ext cx="2701659" cy="19419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1D1A4BF0-40A6-43CE-B916-FDFEB2B02D7A}"/>
              </a:ext>
            </a:extLst>
          </p:cNvPr>
          <p:cNvSpPr/>
          <p:nvPr/>
        </p:nvSpPr>
        <p:spPr>
          <a:xfrm>
            <a:off x="1132460" y="6323079"/>
            <a:ext cx="3839590" cy="174612"/>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CAB8A8B9-F700-40DC-A218-83016A3CAD47}"/>
              </a:ext>
            </a:extLst>
          </p:cNvPr>
          <p:cNvPicPr>
            <a:picLocks noChangeAspect="1"/>
          </p:cNvPicPr>
          <p:nvPr/>
        </p:nvPicPr>
        <p:blipFill>
          <a:blip r:embed="rId5"/>
          <a:stretch>
            <a:fillRect/>
          </a:stretch>
        </p:blipFill>
        <p:spPr>
          <a:xfrm>
            <a:off x="365391" y="3093173"/>
            <a:ext cx="3997436" cy="1592199"/>
          </a:xfrm>
          <a:prstGeom prst="rect">
            <a:avLst/>
          </a:prstGeom>
        </p:spPr>
      </p:pic>
      <p:cxnSp>
        <p:nvCxnSpPr>
          <p:cNvPr id="23" name="直線矢印コネクタ 22">
            <a:extLst>
              <a:ext uri="{FF2B5EF4-FFF2-40B4-BE49-F238E27FC236}">
                <a16:creationId xmlns:a16="http://schemas.microsoft.com/office/drawing/2014/main" id="{30711760-DEAF-4999-B377-E8AC274112A9}"/>
              </a:ext>
            </a:extLst>
          </p:cNvPr>
          <p:cNvCxnSpPr>
            <a:cxnSpLocks/>
            <a:stCxn id="20" idx="1"/>
          </p:cNvCxnSpPr>
          <p:nvPr/>
        </p:nvCxnSpPr>
        <p:spPr>
          <a:xfrm flipH="1" flipV="1">
            <a:off x="3067050" y="4404039"/>
            <a:ext cx="2575191" cy="41376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559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9E64453-9745-4EFE-8544-066F567A4C8A}"/>
              </a:ext>
            </a:extLst>
          </p:cNvPr>
          <p:cNvPicPr>
            <a:picLocks noChangeAspect="1"/>
          </p:cNvPicPr>
          <p:nvPr/>
        </p:nvPicPr>
        <p:blipFill>
          <a:blip r:embed="rId3"/>
          <a:stretch>
            <a:fillRect/>
          </a:stretch>
        </p:blipFill>
        <p:spPr>
          <a:xfrm>
            <a:off x="743855" y="2851525"/>
            <a:ext cx="7722965" cy="3546443"/>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4.3 </a:t>
            </a:r>
            <a:r>
              <a:rPr lang="ja-JP" altLang="en-US" dirty="0"/>
              <a:t>データの修正①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33</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dirty="0"/>
              <a:t>データを修正するときは、推奨データセットに基づくデータを検索し、書き換えましょう。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1160447"/>
          </a:xfrm>
        </p:spPr>
        <p:txBody>
          <a:bodyPr>
            <a:normAutofit fontScale="92500" lnSpcReduction="20000"/>
          </a:bodyPr>
          <a:lstStyle/>
          <a:p>
            <a:pPr marL="285750" indent="-285750">
              <a:buFont typeface="Arial" panose="020B0604020202020204" pitchFamily="34" charset="0"/>
              <a:buChar char="•"/>
            </a:pPr>
            <a:r>
              <a:rPr lang="ja-JP" altLang="en-US" dirty="0"/>
              <a:t>ホーム＞検索と選択＞検索の順に選択すると、ウィンドウが表示されます。</a:t>
            </a:r>
            <a:br>
              <a:rPr lang="ja-JP" altLang="en-US" dirty="0"/>
            </a:br>
            <a:r>
              <a:rPr lang="en-US" altLang="ja-JP" sz="1300" dirty="0"/>
              <a:t>- </a:t>
            </a:r>
            <a:r>
              <a:rPr lang="ja-JP" altLang="en-US" sz="1300" dirty="0"/>
              <a:t>画面のサイズによっては「検索と選択」の文字が表示されません。その場合は虫眼鏡アイコンを選択してください。</a:t>
            </a:r>
            <a:endParaRPr lang="ja-JP" altLang="en-US" dirty="0"/>
          </a:p>
          <a:p>
            <a:pPr marL="285750" indent="-285750">
              <a:buFont typeface="Arial" panose="020B0604020202020204" pitchFamily="34" charset="0"/>
              <a:buChar char="•"/>
            </a:pPr>
            <a:r>
              <a:rPr lang="ja-JP" altLang="en-US" dirty="0"/>
              <a:t>表示されたウィンドウの入力欄に、修正対象の指定救急避難場所の名称を入力します。</a:t>
            </a:r>
          </a:p>
          <a:p>
            <a:pPr marL="285750" indent="-285750">
              <a:buFont typeface="Arial" panose="020B0604020202020204" pitchFamily="34" charset="0"/>
              <a:buChar char="•"/>
            </a:pPr>
            <a:r>
              <a:rPr lang="ja-JP" altLang="en-US" dirty="0"/>
              <a:t>「次を検索」ボタンを押すと、該当する項目の行が表示されます。</a:t>
            </a:r>
            <a:br>
              <a:rPr lang="ja-JP" altLang="en-US" dirty="0"/>
            </a:br>
            <a:r>
              <a:rPr lang="ja-JP" altLang="en-US" sz="1400" dirty="0"/>
              <a:t>（表示されない場合は、見つかるまで「次を検索」ボタンを押してください）</a:t>
            </a:r>
          </a:p>
        </p:txBody>
      </p:sp>
      <p:sp>
        <p:nvSpPr>
          <p:cNvPr id="8" name="四角形: 角を丸くする 7">
            <a:extLst>
              <a:ext uri="{FF2B5EF4-FFF2-40B4-BE49-F238E27FC236}">
                <a16:creationId xmlns:a16="http://schemas.microsoft.com/office/drawing/2014/main" id="{7B937F47-4BD5-46CC-B1AE-24F9C6698E74}"/>
              </a:ext>
            </a:extLst>
          </p:cNvPr>
          <p:cNvSpPr/>
          <p:nvPr/>
        </p:nvSpPr>
        <p:spPr>
          <a:xfrm>
            <a:off x="1183476" y="3086656"/>
            <a:ext cx="257175" cy="1333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E26A761E-AA75-4149-9325-A2008F4262F2}"/>
              </a:ext>
            </a:extLst>
          </p:cNvPr>
          <p:cNvSpPr/>
          <p:nvPr/>
        </p:nvSpPr>
        <p:spPr>
          <a:xfrm>
            <a:off x="7189220" y="3263345"/>
            <a:ext cx="289366" cy="4428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B4FBEC13-0A71-4186-B917-E0DB68BB6FC5}"/>
              </a:ext>
            </a:extLst>
          </p:cNvPr>
          <p:cNvSpPr/>
          <p:nvPr/>
        </p:nvSpPr>
        <p:spPr>
          <a:xfrm>
            <a:off x="7189220" y="3715736"/>
            <a:ext cx="1244653" cy="16204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5521E44-80D7-4EDA-B7D1-A3FF3371DD71}"/>
              </a:ext>
            </a:extLst>
          </p:cNvPr>
          <p:cNvSpPr txBox="1"/>
          <p:nvPr/>
        </p:nvSpPr>
        <p:spPr>
          <a:xfrm>
            <a:off x="3205478" y="5107428"/>
            <a:ext cx="659155" cy="215444"/>
          </a:xfrm>
          <a:prstGeom prst="rect">
            <a:avLst/>
          </a:prstGeom>
          <a:noFill/>
        </p:spPr>
        <p:txBody>
          <a:bodyPr wrap="none" rtlCol="0">
            <a:spAutoFit/>
          </a:bodyPr>
          <a:lstStyle/>
          <a:p>
            <a:r>
              <a:rPr kumimoji="1" lang="ja-JP" altLang="en-US" sz="800" dirty="0">
                <a:solidFill>
                  <a:srgbClr val="C00000"/>
                </a:solidFill>
              </a:rPr>
              <a:t>本町</a:t>
            </a:r>
            <a:r>
              <a:rPr kumimoji="1" lang="en-US" altLang="ja-JP" sz="800" dirty="0">
                <a:solidFill>
                  <a:srgbClr val="C00000"/>
                </a:solidFill>
              </a:rPr>
              <a:t>1</a:t>
            </a:r>
            <a:r>
              <a:rPr kumimoji="1" lang="ja-JP" altLang="en-US" sz="800" dirty="0">
                <a:solidFill>
                  <a:srgbClr val="C00000"/>
                </a:solidFill>
              </a:rPr>
              <a:t>丁目</a:t>
            </a:r>
          </a:p>
        </p:txBody>
      </p:sp>
      <p:sp>
        <p:nvSpPr>
          <p:cNvPr id="29" name="四角形: 角を丸くする 28">
            <a:extLst>
              <a:ext uri="{FF2B5EF4-FFF2-40B4-BE49-F238E27FC236}">
                <a16:creationId xmlns:a16="http://schemas.microsoft.com/office/drawing/2014/main" id="{8D04BAF4-1557-457C-A2A2-B17FD196ACE0}"/>
              </a:ext>
            </a:extLst>
          </p:cNvPr>
          <p:cNvSpPr/>
          <p:nvPr/>
        </p:nvSpPr>
        <p:spPr>
          <a:xfrm>
            <a:off x="4233863" y="5759179"/>
            <a:ext cx="514350" cy="25391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5353236E-30E5-4BB5-9D77-10374ECBF7B1}"/>
              </a:ext>
            </a:extLst>
          </p:cNvPr>
          <p:cNvSpPr txBox="1"/>
          <p:nvPr/>
        </p:nvSpPr>
        <p:spPr>
          <a:xfrm>
            <a:off x="1350869" y="3093048"/>
            <a:ext cx="386644" cy="253916"/>
          </a:xfrm>
          <a:prstGeom prst="rect">
            <a:avLst/>
          </a:prstGeom>
          <a:noFill/>
        </p:spPr>
        <p:txBody>
          <a:bodyPr wrap="none" rtlCol="0">
            <a:spAutoFit/>
          </a:bodyPr>
          <a:lstStyle/>
          <a:p>
            <a:r>
              <a:rPr kumimoji="1" lang="en-US" altLang="ja-JP" sz="1050" dirty="0">
                <a:solidFill>
                  <a:srgbClr val="C00000"/>
                </a:solidFill>
              </a:rPr>
              <a:t>(1)</a:t>
            </a:r>
            <a:endParaRPr kumimoji="1" lang="ja-JP" altLang="en-US" sz="1050" dirty="0">
              <a:solidFill>
                <a:srgbClr val="C00000"/>
              </a:solidFill>
            </a:endParaRPr>
          </a:p>
        </p:txBody>
      </p:sp>
      <p:sp>
        <p:nvSpPr>
          <p:cNvPr id="33" name="テキスト ボックス 32">
            <a:extLst>
              <a:ext uri="{FF2B5EF4-FFF2-40B4-BE49-F238E27FC236}">
                <a16:creationId xmlns:a16="http://schemas.microsoft.com/office/drawing/2014/main" id="{1081B61A-215C-4D44-A5B6-7217B21BF88E}"/>
              </a:ext>
            </a:extLst>
          </p:cNvPr>
          <p:cNvSpPr txBox="1"/>
          <p:nvPr/>
        </p:nvSpPr>
        <p:spPr>
          <a:xfrm>
            <a:off x="6861534" y="3007196"/>
            <a:ext cx="386644" cy="253916"/>
          </a:xfrm>
          <a:prstGeom prst="rect">
            <a:avLst/>
          </a:prstGeom>
          <a:noFill/>
        </p:spPr>
        <p:txBody>
          <a:bodyPr wrap="none" rtlCol="0">
            <a:spAutoFit/>
          </a:bodyPr>
          <a:lstStyle/>
          <a:p>
            <a:r>
              <a:rPr kumimoji="1" lang="en-US" altLang="ja-JP" sz="1050" dirty="0">
                <a:solidFill>
                  <a:srgbClr val="C00000"/>
                </a:solidFill>
              </a:rPr>
              <a:t>(2)</a:t>
            </a:r>
            <a:endParaRPr kumimoji="1" lang="ja-JP" altLang="en-US" sz="1050" dirty="0">
              <a:solidFill>
                <a:srgbClr val="C00000"/>
              </a:solidFill>
            </a:endParaRPr>
          </a:p>
        </p:txBody>
      </p:sp>
      <p:sp>
        <p:nvSpPr>
          <p:cNvPr id="35" name="テキスト ボックス 34">
            <a:extLst>
              <a:ext uri="{FF2B5EF4-FFF2-40B4-BE49-F238E27FC236}">
                <a16:creationId xmlns:a16="http://schemas.microsoft.com/office/drawing/2014/main" id="{F736543B-E34A-4791-8C96-2E7F9C8353E8}"/>
              </a:ext>
            </a:extLst>
          </p:cNvPr>
          <p:cNvSpPr txBox="1"/>
          <p:nvPr/>
        </p:nvSpPr>
        <p:spPr>
          <a:xfrm>
            <a:off x="8289754" y="3471345"/>
            <a:ext cx="386644" cy="253916"/>
          </a:xfrm>
          <a:prstGeom prst="rect">
            <a:avLst/>
          </a:prstGeom>
          <a:noFill/>
        </p:spPr>
        <p:txBody>
          <a:bodyPr wrap="none" rtlCol="0">
            <a:spAutoFit/>
          </a:bodyPr>
          <a:lstStyle/>
          <a:p>
            <a:r>
              <a:rPr kumimoji="1" lang="en-US" altLang="ja-JP" sz="1050" dirty="0">
                <a:solidFill>
                  <a:srgbClr val="C00000"/>
                </a:solidFill>
              </a:rPr>
              <a:t>(3)</a:t>
            </a:r>
            <a:endParaRPr kumimoji="1" lang="ja-JP" altLang="en-US" sz="1050" dirty="0">
              <a:solidFill>
                <a:srgbClr val="C00000"/>
              </a:solidFill>
            </a:endParaRPr>
          </a:p>
        </p:txBody>
      </p:sp>
      <p:sp>
        <p:nvSpPr>
          <p:cNvPr id="37" name="テキスト ボックス 36">
            <a:extLst>
              <a:ext uri="{FF2B5EF4-FFF2-40B4-BE49-F238E27FC236}">
                <a16:creationId xmlns:a16="http://schemas.microsoft.com/office/drawing/2014/main" id="{3D1BF932-FB3A-4472-9A87-B33FD9258031}"/>
              </a:ext>
            </a:extLst>
          </p:cNvPr>
          <p:cNvSpPr txBox="1"/>
          <p:nvPr/>
        </p:nvSpPr>
        <p:spPr>
          <a:xfrm>
            <a:off x="3155504" y="4959890"/>
            <a:ext cx="386644" cy="253916"/>
          </a:xfrm>
          <a:prstGeom prst="rect">
            <a:avLst/>
          </a:prstGeom>
          <a:noFill/>
        </p:spPr>
        <p:txBody>
          <a:bodyPr wrap="none" rtlCol="0">
            <a:spAutoFit/>
          </a:bodyPr>
          <a:lstStyle/>
          <a:p>
            <a:r>
              <a:rPr kumimoji="1" lang="en-US" altLang="ja-JP" sz="1050" dirty="0">
                <a:solidFill>
                  <a:srgbClr val="C00000"/>
                </a:solidFill>
              </a:rPr>
              <a:t>(4)</a:t>
            </a:r>
            <a:endParaRPr kumimoji="1" lang="ja-JP" altLang="en-US" sz="1050" dirty="0">
              <a:solidFill>
                <a:srgbClr val="C00000"/>
              </a:solidFill>
            </a:endParaRPr>
          </a:p>
        </p:txBody>
      </p:sp>
      <p:sp>
        <p:nvSpPr>
          <p:cNvPr id="39" name="テキスト ボックス 38">
            <a:extLst>
              <a:ext uri="{FF2B5EF4-FFF2-40B4-BE49-F238E27FC236}">
                <a16:creationId xmlns:a16="http://schemas.microsoft.com/office/drawing/2014/main" id="{D984685F-22E1-475E-9445-4BD325A8A101}"/>
              </a:ext>
            </a:extLst>
          </p:cNvPr>
          <p:cNvSpPr txBox="1"/>
          <p:nvPr/>
        </p:nvSpPr>
        <p:spPr>
          <a:xfrm>
            <a:off x="4090106" y="5505263"/>
            <a:ext cx="386644" cy="253916"/>
          </a:xfrm>
          <a:prstGeom prst="rect">
            <a:avLst/>
          </a:prstGeom>
          <a:noFill/>
        </p:spPr>
        <p:txBody>
          <a:bodyPr wrap="square" rtlCol="0">
            <a:spAutoFit/>
          </a:bodyPr>
          <a:lstStyle/>
          <a:p>
            <a:r>
              <a:rPr kumimoji="1" lang="en-US" altLang="ja-JP" sz="1050" dirty="0">
                <a:solidFill>
                  <a:srgbClr val="C00000"/>
                </a:solidFill>
              </a:rPr>
              <a:t>(5)</a:t>
            </a:r>
            <a:endParaRPr kumimoji="1" lang="ja-JP" altLang="en-US" sz="1050" dirty="0">
              <a:solidFill>
                <a:srgbClr val="C00000"/>
              </a:solidFill>
            </a:endParaRPr>
          </a:p>
        </p:txBody>
      </p:sp>
    </p:spTree>
    <p:extLst>
      <p:ext uri="{BB962C8B-B14F-4D97-AF65-F5344CB8AC3E}">
        <p14:creationId xmlns:p14="http://schemas.microsoft.com/office/powerpoint/2010/main" val="3827640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9379C56-354B-4A6A-BC19-B6BF912DB46E}"/>
              </a:ext>
            </a:extLst>
          </p:cNvPr>
          <p:cNvPicPr>
            <a:picLocks noChangeAspect="1"/>
          </p:cNvPicPr>
          <p:nvPr/>
        </p:nvPicPr>
        <p:blipFill>
          <a:blip r:embed="rId3"/>
          <a:stretch>
            <a:fillRect/>
          </a:stretch>
        </p:blipFill>
        <p:spPr>
          <a:xfrm>
            <a:off x="780951" y="2978901"/>
            <a:ext cx="7422928" cy="3546443"/>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4.3 </a:t>
            </a:r>
            <a:r>
              <a:rPr lang="ja-JP" altLang="en-US" dirty="0"/>
              <a:t>データの修正②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34</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a:bodyPr>
          <a:lstStyle/>
          <a:p>
            <a:r>
              <a:rPr lang="ja-JP" altLang="en-US" dirty="0"/>
              <a:t>データを修正するときは、推奨データセットに基づくデータを検索し、書き換えましょう。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1160447"/>
          </a:xfrm>
        </p:spPr>
        <p:txBody>
          <a:bodyPr>
            <a:normAutofit/>
          </a:bodyPr>
          <a:lstStyle/>
          <a:p>
            <a:pPr marL="285750" indent="-285750">
              <a:buFont typeface="Arial" panose="020B0604020202020204" pitchFamily="34" charset="0"/>
              <a:buChar char="•"/>
            </a:pPr>
            <a:r>
              <a:rPr lang="ja-JP" altLang="en-US" dirty="0"/>
              <a:t>該当する項目の行が表示されたら、その行を更新するデータで転記しましょう。</a:t>
            </a:r>
          </a:p>
          <a:p>
            <a:pPr marL="285750" indent="-285750">
              <a:buFont typeface="Arial" panose="020B0604020202020204" pitchFamily="34" charset="0"/>
              <a:buChar char="•"/>
            </a:pPr>
            <a:r>
              <a:rPr lang="ja-JP" altLang="en-US" dirty="0"/>
              <a:t>転記の方法は「３</a:t>
            </a:r>
            <a:r>
              <a:rPr lang="en-US" altLang="ja-JP" dirty="0"/>
              <a:t>. </a:t>
            </a:r>
            <a:r>
              <a:rPr lang="ja-JP" altLang="en-US" dirty="0"/>
              <a:t>推奨データセットに基づくデータの作成」と同じです。</a:t>
            </a:r>
            <a:br>
              <a:rPr lang="ja-JP" altLang="en-US" dirty="0"/>
            </a:br>
            <a:r>
              <a:rPr lang="ja-JP" altLang="en-US" dirty="0"/>
              <a:t>（緯度・経度等も、「地理院マップシート」を使って追加対象の</a:t>
            </a:r>
            <a:r>
              <a:rPr lang="zh-TW" altLang="en-US" dirty="0"/>
              <a:t>指定救急避難場所</a:t>
            </a:r>
            <a:r>
              <a:rPr lang="ja-JP" altLang="en-US" dirty="0"/>
              <a:t>の住所から計算しましょう）</a:t>
            </a:r>
          </a:p>
        </p:txBody>
      </p:sp>
      <p:sp>
        <p:nvSpPr>
          <p:cNvPr id="11" name="四角形: 角を丸くする 10">
            <a:extLst>
              <a:ext uri="{FF2B5EF4-FFF2-40B4-BE49-F238E27FC236}">
                <a16:creationId xmlns:a16="http://schemas.microsoft.com/office/drawing/2014/main" id="{0F5DCDCE-B569-408F-8E06-3A38AB03CB97}"/>
              </a:ext>
            </a:extLst>
          </p:cNvPr>
          <p:cNvSpPr/>
          <p:nvPr/>
        </p:nvSpPr>
        <p:spPr>
          <a:xfrm>
            <a:off x="850480" y="4708456"/>
            <a:ext cx="7283870" cy="8674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0549B2E-2E95-455E-B1A4-1EE7E9DBC84E}"/>
              </a:ext>
            </a:extLst>
          </p:cNvPr>
          <p:cNvSpPr txBox="1"/>
          <p:nvPr/>
        </p:nvSpPr>
        <p:spPr>
          <a:xfrm>
            <a:off x="840955" y="4757101"/>
            <a:ext cx="398910" cy="253916"/>
          </a:xfrm>
          <a:prstGeom prst="rect">
            <a:avLst/>
          </a:prstGeom>
          <a:noFill/>
        </p:spPr>
        <p:txBody>
          <a:bodyPr wrap="square" rtlCol="0">
            <a:spAutoFit/>
          </a:bodyPr>
          <a:lstStyle/>
          <a:p>
            <a:r>
              <a:rPr kumimoji="1" lang="en-US" altLang="ja-JP" sz="1050" dirty="0">
                <a:solidFill>
                  <a:srgbClr val="C00000"/>
                </a:solidFill>
              </a:rPr>
              <a:t>(6)</a:t>
            </a:r>
            <a:endParaRPr kumimoji="1" lang="ja-JP" altLang="en-US" sz="1050" dirty="0">
              <a:solidFill>
                <a:srgbClr val="C00000"/>
              </a:solidFill>
            </a:endParaRPr>
          </a:p>
        </p:txBody>
      </p:sp>
    </p:spTree>
    <p:extLst>
      <p:ext uri="{BB962C8B-B14F-4D97-AF65-F5344CB8AC3E}">
        <p14:creationId xmlns:p14="http://schemas.microsoft.com/office/powerpoint/2010/main" val="1782788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4.4 </a:t>
            </a:r>
            <a:r>
              <a:rPr lang="ja-JP" altLang="en-US" dirty="0"/>
              <a:t>データの削除①</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35</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fontScale="92500"/>
          </a:bodyPr>
          <a:lstStyle/>
          <a:p>
            <a:r>
              <a:rPr lang="ja-JP" altLang="en-US" dirty="0"/>
              <a:t>データを削除するときは、推奨データセットに基づくデータを検索し、その行を削除しましょう。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1160447"/>
          </a:xfrm>
        </p:spPr>
        <p:txBody>
          <a:bodyPr>
            <a:normAutofit lnSpcReduction="10000"/>
          </a:bodyPr>
          <a:lstStyle/>
          <a:p>
            <a:pPr marL="285750" indent="-285750">
              <a:buFont typeface="Arial" panose="020B0604020202020204" pitchFamily="34" charset="0"/>
              <a:buChar char="•"/>
            </a:pPr>
            <a:r>
              <a:rPr lang="ja-JP" altLang="en-US" dirty="0"/>
              <a:t>ホーム＞検索と選択＞検索の順に選択すると、ウィンドウが表示されます。</a:t>
            </a:r>
          </a:p>
          <a:p>
            <a:pPr marL="285750" indent="-285750">
              <a:buFont typeface="Arial" panose="020B0604020202020204" pitchFamily="34" charset="0"/>
              <a:buChar char="•"/>
            </a:pPr>
            <a:r>
              <a:rPr lang="ja-JP" altLang="en-US" dirty="0"/>
              <a:t>表示されたウィンドウの入力欄に、修正対象の</a:t>
            </a:r>
            <a:r>
              <a:rPr lang="zh-TW" altLang="en-US" dirty="0"/>
              <a:t>指定救急避難場所</a:t>
            </a:r>
            <a:r>
              <a:rPr lang="ja-JP" altLang="en-US" dirty="0"/>
              <a:t>の名称を入力します。</a:t>
            </a:r>
          </a:p>
          <a:p>
            <a:pPr marL="285750" indent="-285750">
              <a:buFont typeface="Arial" panose="020B0604020202020204" pitchFamily="34" charset="0"/>
              <a:buChar char="•"/>
            </a:pPr>
            <a:r>
              <a:rPr lang="ja-JP" altLang="en-US" dirty="0"/>
              <a:t>「次を検索」ボタンを押すと、該当する項目の行が表示されます。</a:t>
            </a:r>
            <a:br>
              <a:rPr lang="ja-JP" altLang="en-US" dirty="0"/>
            </a:br>
            <a:r>
              <a:rPr lang="ja-JP" altLang="en-US" sz="1400" dirty="0"/>
              <a:t>（表示されない場合は、見つかるまで「次を検索」ボタンを押してください）</a:t>
            </a:r>
            <a:endParaRPr lang="zh-TW" altLang="en-US" dirty="0"/>
          </a:p>
          <a:p>
            <a:pPr marL="285750" indent="-285750">
              <a:buFont typeface="Arial" panose="020B0604020202020204" pitchFamily="34" charset="0"/>
              <a:buChar char="•"/>
            </a:pPr>
            <a:endParaRPr lang="ja-JP" altLang="en-US" dirty="0"/>
          </a:p>
        </p:txBody>
      </p:sp>
      <p:sp>
        <p:nvSpPr>
          <p:cNvPr id="35" name="テキスト ボックス 34">
            <a:extLst>
              <a:ext uri="{FF2B5EF4-FFF2-40B4-BE49-F238E27FC236}">
                <a16:creationId xmlns:a16="http://schemas.microsoft.com/office/drawing/2014/main" id="{D8040354-C8D6-425C-818B-491C8CB00D65}"/>
              </a:ext>
            </a:extLst>
          </p:cNvPr>
          <p:cNvSpPr txBox="1"/>
          <p:nvPr/>
        </p:nvSpPr>
        <p:spPr>
          <a:xfrm>
            <a:off x="8289754" y="3471345"/>
            <a:ext cx="386644" cy="253916"/>
          </a:xfrm>
          <a:prstGeom prst="rect">
            <a:avLst/>
          </a:prstGeom>
          <a:noFill/>
        </p:spPr>
        <p:txBody>
          <a:bodyPr wrap="none" rtlCol="0">
            <a:spAutoFit/>
          </a:bodyPr>
          <a:lstStyle/>
          <a:p>
            <a:r>
              <a:rPr kumimoji="1" lang="en-US" altLang="ja-JP" sz="1050" dirty="0">
                <a:solidFill>
                  <a:srgbClr val="C00000"/>
                </a:solidFill>
              </a:rPr>
              <a:t>(3)</a:t>
            </a:r>
            <a:endParaRPr kumimoji="1" lang="ja-JP" altLang="en-US" sz="1050" dirty="0">
              <a:solidFill>
                <a:srgbClr val="C00000"/>
              </a:solidFill>
            </a:endParaRPr>
          </a:p>
        </p:txBody>
      </p:sp>
      <p:pic>
        <p:nvPicPr>
          <p:cNvPr id="2" name="図 1">
            <a:extLst>
              <a:ext uri="{FF2B5EF4-FFF2-40B4-BE49-F238E27FC236}">
                <a16:creationId xmlns:a16="http://schemas.microsoft.com/office/drawing/2014/main" id="{732D3F23-AFF8-4273-A960-F19FE02D9A4C}"/>
              </a:ext>
            </a:extLst>
          </p:cNvPr>
          <p:cNvPicPr>
            <a:picLocks noChangeAspect="1"/>
          </p:cNvPicPr>
          <p:nvPr/>
        </p:nvPicPr>
        <p:blipFill>
          <a:blip r:embed="rId3"/>
          <a:stretch>
            <a:fillRect/>
          </a:stretch>
        </p:blipFill>
        <p:spPr>
          <a:xfrm>
            <a:off x="743855" y="2851525"/>
            <a:ext cx="7722965" cy="3546443"/>
          </a:xfrm>
          <a:prstGeom prst="rect">
            <a:avLst/>
          </a:prstGeom>
        </p:spPr>
      </p:pic>
      <p:sp>
        <p:nvSpPr>
          <p:cNvPr id="9" name="四角形: 角を丸くする 8">
            <a:extLst>
              <a:ext uri="{FF2B5EF4-FFF2-40B4-BE49-F238E27FC236}">
                <a16:creationId xmlns:a16="http://schemas.microsoft.com/office/drawing/2014/main" id="{4D2FABC7-BED7-4818-B8B8-BFB58E987761}"/>
              </a:ext>
            </a:extLst>
          </p:cNvPr>
          <p:cNvSpPr/>
          <p:nvPr/>
        </p:nvSpPr>
        <p:spPr>
          <a:xfrm>
            <a:off x="1183476" y="3086656"/>
            <a:ext cx="257175" cy="13335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4E8601DF-AF00-4B0B-922B-9A406963BAF8}"/>
              </a:ext>
            </a:extLst>
          </p:cNvPr>
          <p:cNvSpPr/>
          <p:nvPr/>
        </p:nvSpPr>
        <p:spPr>
          <a:xfrm>
            <a:off x="7189220" y="3263345"/>
            <a:ext cx="289366" cy="44286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0E8AFB03-1A30-43A7-883B-0FB358986CA2}"/>
              </a:ext>
            </a:extLst>
          </p:cNvPr>
          <p:cNvSpPr/>
          <p:nvPr/>
        </p:nvSpPr>
        <p:spPr>
          <a:xfrm>
            <a:off x="7189220" y="3715736"/>
            <a:ext cx="1244653" cy="16204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AA2343C-D96F-4CF1-83EA-9212CEDBBE5C}"/>
              </a:ext>
            </a:extLst>
          </p:cNvPr>
          <p:cNvSpPr txBox="1"/>
          <p:nvPr/>
        </p:nvSpPr>
        <p:spPr>
          <a:xfrm>
            <a:off x="3205478" y="5107428"/>
            <a:ext cx="659155" cy="215444"/>
          </a:xfrm>
          <a:prstGeom prst="rect">
            <a:avLst/>
          </a:prstGeom>
          <a:noFill/>
        </p:spPr>
        <p:txBody>
          <a:bodyPr wrap="none" rtlCol="0">
            <a:spAutoFit/>
          </a:bodyPr>
          <a:lstStyle/>
          <a:p>
            <a:r>
              <a:rPr kumimoji="1" lang="ja-JP" altLang="en-US" sz="800" dirty="0">
                <a:solidFill>
                  <a:srgbClr val="C00000"/>
                </a:solidFill>
              </a:rPr>
              <a:t>本町</a:t>
            </a:r>
            <a:r>
              <a:rPr kumimoji="1" lang="en-US" altLang="ja-JP" sz="800" dirty="0">
                <a:solidFill>
                  <a:srgbClr val="C00000"/>
                </a:solidFill>
              </a:rPr>
              <a:t>1</a:t>
            </a:r>
            <a:r>
              <a:rPr kumimoji="1" lang="ja-JP" altLang="en-US" sz="800" dirty="0">
                <a:solidFill>
                  <a:srgbClr val="C00000"/>
                </a:solidFill>
              </a:rPr>
              <a:t>丁目</a:t>
            </a:r>
          </a:p>
        </p:txBody>
      </p:sp>
      <p:sp>
        <p:nvSpPr>
          <p:cNvPr id="15" name="四角形: 角を丸くする 14">
            <a:extLst>
              <a:ext uri="{FF2B5EF4-FFF2-40B4-BE49-F238E27FC236}">
                <a16:creationId xmlns:a16="http://schemas.microsoft.com/office/drawing/2014/main" id="{8BEE9467-FCA0-44BE-B353-E68EBBAF357E}"/>
              </a:ext>
            </a:extLst>
          </p:cNvPr>
          <p:cNvSpPr/>
          <p:nvPr/>
        </p:nvSpPr>
        <p:spPr>
          <a:xfrm>
            <a:off x="4233863" y="5759179"/>
            <a:ext cx="514350" cy="25391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38D9611-FBDE-49CA-BF29-AA3F2BBB5CD2}"/>
              </a:ext>
            </a:extLst>
          </p:cNvPr>
          <p:cNvSpPr txBox="1"/>
          <p:nvPr/>
        </p:nvSpPr>
        <p:spPr>
          <a:xfrm>
            <a:off x="1350869" y="3093048"/>
            <a:ext cx="386644" cy="253916"/>
          </a:xfrm>
          <a:prstGeom prst="rect">
            <a:avLst/>
          </a:prstGeom>
          <a:noFill/>
        </p:spPr>
        <p:txBody>
          <a:bodyPr wrap="none" rtlCol="0">
            <a:spAutoFit/>
          </a:bodyPr>
          <a:lstStyle/>
          <a:p>
            <a:r>
              <a:rPr kumimoji="1" lang="en-US" altLang="ja-JP" sz="1050" dirty="0">
                <a:solidFill>
                  <a:srgbClr val="C00000"/>
                </a:solidFill>
              </a:rPr>
              <a:t>(1)</a:t>
            </a:r>
            <a:endParaRPr kumimoji="1" lang="ja-JP" altLang="en-US" sz="1050" dirty="0">
              <a:solidFill>
                <a:srgbClr val="C00000"/>
              </a:solidFill>
            </a:endParaRPr>
          </a:p>
        </p:txBody>
      </p:sp>
      <p:sp>
        <p:nvSpPr>
          <p:cNvPr id="19" name="テキスト ボックス 18">
            <a:extLst>
              <a:ext uri="{FF2B5EF4-FFF2-40B4-BE49-F238E27FC236}">
                <a16:creationId xmlns:a16="http://schemas.microsoft.com/office/drawing/2014/main" id="{5F5793E1-81E7-41A9-A058-3622F948FC12}"/>
              </a:ext>
            </a:extLst>
          </p:cNvPr>
          <p:cNvSpPr txBox="1"/>
          <p:nvPr/>
        </p:nvSpPr>
        <p:spPr>
          <a:xfrm>
            <a:off x="6861534" y="3007196"/>
            <a:ext cx="386644" cy="253916"/>
          </a:xfrm>
          <a:prstGeom prst="rect">
            <a:avLst/>
          </a:prstGeom>
          <a:noFill/>
        </p:spPr>
        <p:txBody>
          <a:bodyPr wrap="none" rtlCol="0">
            <a:spAutoFit/>
          </a:bodyPr>
          <a:lstStyle/>
          <a:p>
            <a:r>
              <a:rPr kumimoji="1" lang="en-US" altLang="ja-JP" sz="1050" dirty="0">
                <a:solidFill>
                  <a:srgbClr val="C00000"/>
                </a:solidFill>
              </a:rPr>
              <a:t>(2)</a:t>
            </a:r>
            <a:endParaRPr kumimoji="1" lang="ja-JP" altLang="en-US" sz="1050" dirty="0">
              <a:solidFill>
                <a:srgbClr val="C00000"/>
              </a:solidFill>
            </a:endParaRPr>
          </a:p>
        </p:txBody>
      </p:sp>
      <p:sp>
        <p:nvSpPr>
          <p:cNvPr id="23" name="テキスト ボックス 22">
            <a:extLst>
              <a:ext uri="{FF2B5EF4-FFF2-40B4-BE49-F238E27FC236}">
                <a16:creationId xmlns:a16="http://schemas.microsoft.com/office/drawing/2014/main" id="{B5EF1683-7359-4441-8C28-4AA79DC0E73C}"/>
              </a:ext>
            </a:extLst>
          </p:cNvPr>
          <p:cNvSpPr txBox="1"/>
          <p:nvPr/>
        </p:nvSpPr>
        <p:spPr>
          <a:xfrm>
            <a:off x="8289754" y="3471345"/>
            <a:ext cx="386644" cy="253916"/>
          </a:xfrm>
          <a:prstGeom prst="rect">
            <a:avLst/>
          </a:prstGeom>
          <a:noFill/>
        </p:spPr>
        <p:txBody>
          <a:bodyPr wrap="none" rtlCol="0">
            <a:spAutoFit/>
          </a:bodyPr>
          <a:lstStyle/>
          <a:p>
            <a:r>
              <a:rPr kumimoji="1" lang="en-US" altLang="ja-JP" sz="1050" dirty="0">
                <a:solidFill>
                  <a:srgbClr val="C00000"/>
                </a:solidFill>
              </a:rPr>
              <a:t>(3)</a:t>
            </a:r>
            <a:endParaRPr kumimoji="1" lang="ja-JP" altLang="en-US" sz="1050" dirty="0">
              <a:solidFill>
                <a:srgbClr val="C00000"/>
              </a:solidFill>
            </a:endParaRPr>
          </a:p>
        </p:txBody>
      </p:sp>
      <p:sp>
        <p:nvSpPr>
          <p:cNvPr id="25" name="テキスト ボックス 24">
            <a:extLst>
              <a:ext uri="{FF2B5EF4-FFF2-40B4-BE49-F238E27FC236}">
                <a16:creationId xmlns:a16="http://schemas.microsoft.com/office/drawing/2014/main" id="{E923A1D9-F4EF-4691-8B9A-FFFDCF225B06}"/>
              </a:ext>
            </a:extLst>
          </p:cNvPr>
          <p:cNvSpPr txBox="1"/>
          <p:nvPr/>
        </p:nvSpPr>
        <p:spPr>
          <a:xfrm>
            <a:off x="3155504" y="4959890"/>
            <a:ext cx="386644" cy="253916"/>
          </a:xfrm>
          <a:prstGeom prst="rect">
            <a:avLst/>
          </a:prstGeom>
          <a:noFill/>
        </p:spPr>
        <p:txBody>
          <a:bodyPr wrap="none" rtlCol="0">
            <a:spAutoFit/>
          </a:bodyPr>
          <a:lstStyle/>
          <a:p>
            <a:r>
              <a:rPr kumimoji="1" lang="en-US" altLang="ja-JP" sz="1050" dirty="0">
                <a:solidFill>
                  <a:srgbClr val="C00000"/>
                </a:solidFill>
              </a:rPr>
              <a:t>(4)</a:t>
            </a:r>
            <a:endParaRPr kumimoji="1" lang="ja-JP" altLang="en-US" sz="1050" dirty="0">
              <a:solidFill>
                <a:srgbClr val="C00000"/>
              </a:solidFill>
            </a:endParaRPr>
          </a:p>
        </p:txBody>
      </p:sp>
      <p:sp>
        <p:nvSpPr>
          <p:cNvPr id="27" name="テキスト ボックス 26">
            <a:extLst>
              <a:ext uri="{FF2B5EF4-FFF2-40B4-BE49-F238E27FC236}">
                <a16:creationId xmlns:a16="http://schemas.microsoft.com/office/drawing/2014/main" id="{0792E5CD-9082-452F-B961-F9860A0B675D}"/>
              </a:ext>
            </a:extLst>
          </p:cNvPr>
          <p:cNvSpPr txBox="1"/>
          <p:nvPr/>
        </p:nvSpPr>
        <p:spPr>
          <a:xfrm>
            <a:off x="4090106" y="5505263"/>
            <a:ext cx="386644" cy="253916"/>
          </a:xfrm>
          <a:prstGeom prst="rect">
            <a:avLst/>
          </a:prstGeom>
          <a:noFill/>
        </p:spPr>
        <p:txBody>
          <a:bodyPr wrap="square" rtlCol="0">
            <a:spAutoFit/>
          </a:bodyPr>
          <a:lstStyle/>
          <a:p>
            <a:r>
              <a:rPr kumimoji="1" lang="en-US" altLang="ja-JP" sz="1050" dirty="0">
                <a:solidFill>
                  <a:srgbClr val="C00000"/>
                </a:solidFill>
              </a:rPr>
              <a:t>(5)</a:t>
            </a:r>
            <a:endParaRPr kumimoji="1" lang="ja-JP" altLang="en-US" sz="1050" dirty="0">
              <a:solidFill>
                <a:srgbClr val="C00000"/>
              </a:solidFill>
            </a:endParaRPr>
          </a:p>
        </p:txBody>
      </p:sp>
    </p:spTree>
    <p:extLst>
      <p:ext uri="{BB962C8B-B14F-4D97-AF65-F5344CB8AC3E}">
        <p14:creationId xmlns:p14="http://schemas.microsoft.com/office/powerpoint/2010/main" val="409984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10BDABD-CA66-4478-B74A-81056B6368D7}"/>
              </a:ext>
            </a:extLst>
          </p:cNvPr>
          <p:cNvPicPr>
            <a:picLocks noChangeAspect="1"/>
          </p:cNvPicPr>
          <p:nvPr/>
        </p:nvPicPr>
        <p:blipFill>
          <a:blip r:embed="rId3"/>
          <a:stretch>
            <a:fillRect/>
          </a:stretch>
        </p:blipFill>
        <p:spPr>
          <a:xfrm>
            <a:off x="857535" y="2562775"/>
            <a:ext cx="7428929" cy="3552444"/>
          </a:xfrm>
          <a:prstGeom prst="rect">
            <a:avLst/>
          </a:prstGeom>
        </p:spPr>
      </p:pic>
      <p:sp>
        <p:nvSpPr>
          <p:cNvPr id="4" name="タイトル 3">
            <a:extLst>
              <a:ext uri="{FF2B5EF4-FFF2-40B4-BE49-F238E27FC236}">
                <a16:creationId xmlns:a16="http://schemas.microsoft.com/office/drawing/2014/main" id="{BBBEA807-C117-49A1-B69B-2FD8DB9DCF2B}"/>
              </a:ext>
            </a:extLst>
          </p:cNvPr>
          <p:cNvSpPr>
            <a:spLocks noGrp="1"/>
          </p:cNvSpPr>
          <p:nvPr>
            <p:ph type="title"/>
          </p:nvPr>
        </p:nvSpPr>
        <p:spPr/>
        <p:txBody>
          <a:bodyPr>
            <a:normAutofit/>
          </a:bodyPr>
          <a:lstStyle/>
          <a:p>
            <a:r>
              <a:rPr lang="en-US" altLang="ja-JP" dirty="0"/>
              <a:t>4.4 </a:t>
            </a:r>
            <a:r>
              <a:rPr lang="ja-JP" altLang="en-US" dirty="0"/>
              <a:t>データの削除②</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36</a:t>
            </a:fld>
            <a:endParaRPr lang="ja-JP" altLang="en-US"/>
          </a:p>
        </p:txBody>
      </p:sp>
      <p:sp>
        <p:nvSpPr>
          <p:cNvPr id="6" name="テキスト プレースホルダー 5">
            <a:extLst>
              <a:ext uri="{FF2B5EF4-FFF2-40B4-BE49-F238E27FC236}">
                <a16:creationId xmlns:a16="http://schemas.microsoft.com/office/drawing/2014/main" id="{17F7F94B-B7CC-4695-BE17-C356109B701F}"/>
              </a:ext>
            </a:extLst>
          </p:cNvPr>
          <p:cNvSpPr>
            <a:spLocks noGrp="1"/>
          </p:cNvSpPr>
          <p:nvPr>
            <p:ph type="body" sz="quarter" idx="13"/>
          </p:nvPr>
        </p:nvSpPr>
        <p:spPr/>
        <p:txBody>
          <a:bodyPr/>
          <a:lstStyle/>
          <a:p>
            <a:r>
              <a:rPr kumimoji="1" lang="ja-JP" altLang="en-US" dirty="0"/>
              <a:t>４</a:t>
            </a:r>
            <a:r>
              <a:rPr kumimoji="1" lang="en-US" altLang="ja-JP" dirty="0"/>
              <a:t>. </a:t>
            </a:r>
            <a:r>
              <a:rPr kumimoji="1" lang="ja-JP" altLang="en-US" dirty="0"/>
              <a:t>推奨データセットに基づくデータのメンテナンス</a:t>
            </a:r>
          </a:p>
        </p:txBody>
      </p:sp>
      <p:sp>
        <p:nvSpPr>
          <p:cNvPr id="7" name="テキスト プレースホルダー 6">
            <a:extLst>
              <a:ext uri="{FF2B5EF4-FFF2-40B4-BE49-F238E27FC236}">
                <a16:creationId xmlns:a16="http://schemas.microsoft.com/office/drawing/2014/main" id="{4ED5A407-1DCC-4A43-9C9A-93D8684320AA}"/>
              </a:ext>
            </a:extLst>
          </p:cNvPr>
          <p:cNvSpPr>
            <a:spLocks noGrp="1"/>
          </p:cNvSpPr>
          <p:nvPr>
            <p:ph type="body" sz="quarter" idx="14"/>
          </p:nvPr>
        </p:nvSpPr>
        <p:spPr>
          <a:xfrm>
            <a:off x="207963" y="884238"/>
            <a:ext cx="8728075" cy="501657"/>
          </a:xfrm>
        </p:spPr>
        <p:txBody>
          <a:bodyPr>
            <a:normAutofit fontScale="92500"/>
          </a:bodyPr>
          <a:lstStyle/>
          <a:p>
            <a:r>
              <a:rPr lang="ja-JP" altLang="en-US" dirty="0"/>
              <a:t>データを削除するときは、推奨データセットに基づくデータを検索し、その行を削除しましょう。</a:t>
            </a:r>
          </a:p>
        </p:txBody>
      </p:sp>
      <p:sp>
        <p:nvSpPr>
          <p:cNvPr id="21" name="テキスト プレースホルダー 20">
            <a:extLst>
              <a:ext uri="{FF2B5EF4-FFF2-40B4-BE49-F238E27FC236}">
                <a16:creationId xmlns:a16="http://schemas.microsoft.com/office/drawing/2014/main" id="{6ACDD3C9-CADA-4B7D-84CE-D3178C3BACB8}"/>
              </a:ext>
            </a:extLst>
          </p:cNvPr>
          <p:cNvSpPr>
            <a:spLocks noGrp="1"/>
          </p:cNvSpPr>
          <p:nvPr>
            <p:ph type="body" sz="quarter" idx="15"/>
          </p:nvPr>
        </p:nvSpPr>
        <p:spPr>
          <a:xfrm>
            <a:off x="207963" y="1563703"/>
            <a:ext cx="8756650" cy="588947"/>
          </a:xfrm>
        </p:spPr>
        <p:txBody>
          <a:bodyPr>
            <a:normAutofit/>
          </a:bodyPr>
          <a:lstStyle/>
          <a:p>
            <a:pPr marL="285750" indent="-285750">
              <a:buFont typeface="Arial" panose="020B0604020202020204" pitchFamily="34" charset="0"/>
              <a:buChar char="•"/>
            </a:pPr>
            <a:r>
              <a:rPr lang="ja-JP" altLang="en-US" dirty="0"/>
              <a:t>該当する項目の行が表示されたら、その行の左端の行番号を選択すると、行全体を選択できます。</a:t>
            </a:r>
            <a:br>
              <a:rPr lang="ja-JP" altLang="en-US" dirty="0"/>
            </a:br>
            <a:r>
              <a:rPr lang="ja-JP" altLang="en-US" dirty="0"/>
              <a:t>その状態で右クリックし、「削除」を選択すると、その行を削除できます。</a:t>
            </a:r>
          </a:p>
        </p:txBody>
      </p:sp>
      <p:sp>
        <p:nvSpPr>
          <p:cNvPr id="11" name="四角形: 角を丸くする 10">
            <a:extLst>
              <a:ext uri="{FF2B5EF4-FFF2-40B4-BE49-F238E27FC236}">
                <a16:creationId xmlns:a16="http://schemas.microsoft.com/office/drawing/2014/main" id="{6A44917F-E0FD-4C0C-B4DE-9962AB391DC3}"/>
              </a:ext>
            </a:extLst>
          </p:cNvPr>
          <p:cNvSpPr/>
          <p:nvPr/>
        </p:nvSpPr>
        <p:spPr>
          <a:xfrm>
            <a:off x="762000" y="4215021"/>
            <a:ext cx="257175" cy="21179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2C3BC76-5721-4856-9C5E-C4C0829FD2DD}"/>
              </a:ext>
            </a:extLst>
          </p:cNvPr>
          <p:cNvSpPr txBox="1"/>
          <p:nvPr/>
        </p:nvSpPr>
        <p:spPr>
          <a:xfrm>
            <a:off x="442031" y="4045947"/>
            <a:ext cx="386644" cy="253916"/>
          </a:xfrm>
          <a:prstGeom prst="rect">
            <a:avLst/>
          </a:prstGeom>
          <a:noFill/>
        </p:spPr>
        <p:txBody>
          <a:bodyPr wrap="none" rtlCol="0">
            <a:spAutoFit/>
          </a:bodyPr>
          <a:lstStyle/>
          <a:p>
            <a:r>
              <a:rPr kumimoji="1" lang="en-US" altLang="ja-JP" sz="1050" dirty="0">
                <a:solidFill>
                  <a:srgbClr val="C00000"/>
                </a:solidFill>
              </a:rPr>
              <a:t>(6)</a:t>
            </a:r>
            <a:endParaRPr kumimoji="1" lang="ja-JP" altLang="en-US" sz="1050" dirty="0">
              <a:solidFill>
                <a:srgbClr val="C00000"/>
              </a:solidFill>
            </a:endParaRPr>
          </a:p>
        </p:txBody>
      </p:sp>
      <p:sp>
        <p:nvSpPr>
          <p:cNvPr id="14" name="四角形: 角を丸くする 13">
            <a:extLst>
              <a:ext uri="{FF2B5EF4-FFF2-40B4-BE49-F238E27FC236}">
                <a16:creationId xmlns:a16="http://schemas.microsoft.com/office/drawing/2014/main" id="{6CA2D673-A33A-442E-A5F5-449B86F88CE4}"/>
              </a:ext>
            </a:extLst>
          </p:cNvPr>
          <p:cNvSpPr/>
          <p:nvPr/>
        </p:nvSpPr>
        <p:spPr>
          <a:xfrm>
            <a:off x="971703" y="5429251"/>
            <a:ext cx="1247622" cy="1804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E95E375-06C4-4FB3-998E-19B8A5875BDA}"/>
              </a:ext>
            </a:extLst>
          </p:cNvPr>
          <p:cNvSpPr txBox="1"/>
          <p:nvPr/>
        </p:nvSpPr>
        <p:spPr>
          <a:xfrm>
            <a:off x="670633" y="5302294"/>
            <a:ext cx="386644" cy="253916"/>
          </a:xfrm>
          <a:prstGeom prst="rect">
            <a:avLst/>
          </a:prstGeom>
          <a:noFill/>
        </p:spPr>
        <p:txBody>
          <a:bodyPr wrap="none" rtlCol="0">
            <a:spAutoFit/>
          </a:bodyPr>
          <a:lstStyle/>
          <a:p>
            <a:r>
              <a:rPr kumimoji="1" lang="en-US" altLang="ja-JP" sz="1050" dirty="0">
                <a:solidFill>
                  <a:srgbClr val="C00000"/>
                </a:solidFill>
              </a:rPr>
              <a:t>(7)</a:t>
            </a:r>
            <a:endParaRPr kumimoji="1" lang="ja-JP" altLang="en-US" sz="1050" dirty="0">
              <a:solidFill>
                <a:srgbClr val="C00000"/>
              </a:solidFill>
            </a:endParaRPr>
          </a:p>
        </p:txBody>
      </p:sp>
    </p:spTree>
    <p:extLst>
      <p:ext uri="{BB962C8B-B14F-4D97-AF65-F5344CB8AC3E}">
        <p14:creationId xmlns:p14="http://schemas.microsoft.com/office/powerpoint/2010/main" val="1818980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6"/>
          <p:cNvSpPr>
            <a:spLocks noGrp="1"/>
          </p:cNvSpPr>
          <p:nvPr>
            <p:ph type="sldNum" sz="quarter" idx="12"/>
          </p:nvPr>
        </p:nvSpPr>
        <p:spPr>
          <a:xfrm>
            <a:off x="8604448" y="6525344"/>
            <a:ext cx="504056" cy="288032"/>
          </a:xfrm>
        </p:spPr>
        <p:txBody>
          <a:bodyPr/>
          <a:lstStyle/>
          <a:p>
            <a:r>
              <a:rPr kumimoji="1" lang="en-US" altLang="ja-JP"/>
              <a:t>36</a:t>
            </a:r>
            <a:endParaRPr kumimoji="1" lang="ja-JP" altLang="en-US"/>
          </a:p>
        </p:txBody>
      </p:sp>
      <p:sp>
        <p:nvSpPr>
          <p:cNvPr id="6" name="正方形/長方形 11"/>
          <p:cNvSpPr>
            <a:spLocks noChangeArrowheads="1"/>
          </p:cNvSpPr>
          <p:nvPr/>
        </p:nvSpPr>
        <p:spPr bwMode="gray">
          <a:xfrm>
            <a:off x="251520" y="2771636"/>
            <a:ext cx="864000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 name="テキスト ボックス 6"/>
          <p:cNvSpPr txBox="1"/>
          <p:nvPr/>
        </p:nvSpPr>
        <p:spPr>
          <a:xfrm>
            <a:off x="899592" y="3212976"/>
            <a:ext cx="5577408" cy="707886"/>
          </a:xfrm>
          <a:prstGeom prst="rect">
            <a:avLst/>
          </a:prstGeom>
          <a:noFill/>
        </p:spPr>
        <p:txBody>
          <a:bodyPr wrap="square" rtlCol="0">
            <a:spAutoFit/>
          </a:bodyPr>
          <a:lstStyle/>
          <a:p>
            <a:r>
              <a:rPr kumimoji="1" lang="ja-JP" altLang="en-US" sz="2000"/>
              <a:t>～推奨データセットに基づくデータ加工手順～</a:t>
            </a:r>
          </a:p>
          <a:p>
            <a:r>
              <a:rPr kumimoji="1" lang="ja-JP" altLang="en-US" sz="2000"/>
              <a:t>（</a:t>
            </a:r>
            <a:r>
              <a:rPr kumimoji="1" lang="ja-JP" altLang="en-US" sz="2000" dirty="0"/>
              <a:t>基本編</a:t>
            </a:r>
            <a:r>
              <a:rPr kumimoji="1" lang="en-US" altLang="ja-JP" sz="2000" dirty="0"/>
              <a:t>11. </a:t>
            </a:r>
            <a:r>
              <a:rPr kumimoji="1" lang="ja-JP" altLang="en-US" sz="2000" dirty="0"/>
              <a:t>地域・年齢別人口）</a:t>
            </a:r>
          </a:p>
        </p:txBody>
      </p:sp>
      <p:sp>
        <p:nvSpPr>
          <p:cNvPr id="8" name="Text Box 35"/>
          <p:cNvSpPr txBox="1">
            <a:spLocks noChangeArrowheads="1"/>
          </p:cNvSpPr>
          <p:nvPr/>
        </p:nvSpPr>
        <p:spPr bwMode="gray">
          <a:xfrm>
            <a:off x="561975" y="2153703"/>
            <a:ext cx="995785" cy="553998"/>
          </a:xfrm>
          <a:prstGeom prst="rect">
            <a:avLst/>
          </a:prstGeom>
          <a:noFill/>
          <a:ln w="9525">
            <a:noFill/>
            <a:miter lim="800000"/>
            <a:headEnd/>
            <a:tailEnd/>
          </a:ln>
          <a:effectLst/>
        </p:spPr>
        <p:txBody>
          <a:bodyPr wrap="none">
            <a:spAutoFit/>
          </a:bodyPr>
          <a:lstStyle/>
          <a:p>
            <a:pPr>
              <a:lnSpc>
                <a:spcPct val="100000"/>
              </a:lnSpc>
            </a:pPr>
            <a:r>
              <a:rPr lang="en-US" altLang="ja-JP" sz="3000">
                <a:solidFill>
                  <a:schemeClr val="tx1"/>
                </a:solidFill>
                <a:latin typeface="+mj-lt"/>
                <a:ea typeface="Arial Unicode MS" pitchFamily="50" charset="-128"/>
                <a:cs typeface="Arial Unicode MS" pitchFamily="50" charset="-128"/>
              </a:rPr>
              <a:t>END</a:t>
            </a:r>
          </a:p>
        </p:txBody>
      </p:sp>
    </p:spTree>
    <p:extLst>
      <p:ext uri="{BB962C8B-B14F-4D97-AF65-F5344CB8AC3E}">
        <p14:creationId xmlns:p14="http://schemas.microsoft.com/office/powerpoint/2010/main" val="382276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tx1"/>
                </a:solidFill>
                <a:latin typeface="+mj-ea"/>
                <a:ea typeface="+mj-ea"/>
              </a:rPr>
              <a:t>１</a:t>
            </a:r>
            <a:r>
              <a:rPr lang="en-US" altLang="ja-JP" sz="2200">
                <a:solidFill>
                  <a:schemeClr val="tx1"/>
                </a:solidFill>
                <a:latin typeface="+mj-ea"/>
                <a:ea typeface="+mj-ea"/>
              </a:rPr>
              <a:t>.</a:t>
            </a:r>
            <a:r>
              <a:rPr lang="ja-JP" altLang="en-US" sz="2200">
                <a:solidFill>
                  <a:schemeClr val="tx1"/>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a:solidFill>
                  <a:schemeClr val="bg1">
                    <a:lumMod val="85000"/>
                  </a:schemeClr>
                </a:solidFill>
                <a:latin typeface="+mj-ea"/>
                <a:ea typeface="+mj-ea"/>
              </a:rPr>
              <a:t>. </a:t>
            </a:r>
            <a:r>
              <a:rPr lang="ja-JP" altLang="en-US" sz="2200">
                <a:solidFill>
                  <a:schemeClr val="bg1">
                    <a:lumMod val="85000"/>
                  </a:schemeClr>
                </a:solidFill>
                <a:latin typeface="+mj-ea"/>
                <a:ea typeface="+mj-ea"/>
              </a:rPr>
              <a:t>推奨データセットの項目と確認事項</a:t>
            </a: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３</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推奨データセットに基づくデータの作成</a:t>
            </a:r>
          </a:p>
        </p:txBody>
      </p:sp>
      <p:sp>
        <p:nvSpPr>
          <p:cNvPr id="2" name="Text Box 31">
            <a:extLst>
              <a:ext uri="{FF2B5EF4-FFF2-40B4-BE49-F238E27FC236}">
                <a16:creationId xmlns:a16="http://schemas.microsoft.com/office/drawing/2014/main" id="{06767ED5-9AF9-431A-81F4-631DF92FBC93}"/>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４</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推奨データセットに基づくデータのメンテナンス</a:t>
            </a:r>
          </a:p>
        </p:txBody>
      </p:sp>
    </p:spTree>
    <p:extLst>
      <p:ext uri="{BB962C8B-B14F-4D97-AF65-F5344CB8AC3E}">
        <p14:creationId xmlns:p14="http://schemas.microsoft.com/office/powerpoint/2010/main" val="65805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AC2BB-6A86-460C-B5CF-45D54B3882F5}"/>
              </a:ext>
            </a:extLst>
          </p:cNvPr>
          <p:cNvSpPr>
            <a:spLocks noGrp="1"/>
          </p:cNvSpPr>
          <p:nvPr>
            <p:ph type="title"/>
          </p:nvPr>
        </p:nvSpPr>
        <p:spPr/>
        <p:txBody>
          <a:bodyPr/>
          <a:lstStyle/>
          <a:p>
            <a:r>
              <a:rPr kumimoji="1" lang="en-US" altLang="ja-JP"/>
              <a:t>1.1 </a:t>
            </a:r>
            <a:r>
              <a:rPr kumimoji="1" lang="ja-JP" altLang="en-US"/>
              <a:t>推奨データセットとは</a:t>
            </a:r>
          </a:p>
        </p:txBody>
      </p:sp>
      <p:sp>
        <p:nvSpPr>
          <p:cNvPr id="4" name="スライド番号プレースホルダー 3">
            <a:extLst>
              <a:ext uri="{FF2B5EF4-FFF2-40B4-BE49-F238E27FC236}">
                <a16:creationId xmlns:a16="http://schemas.microsoft.com/office/drawing/2014/main" id="{D003C513-DAD5-45AA-9C91-2B3E47DC7B9B}"/>
              </a:ext>
            </a:extLst>
          </p:cNvPr>
          <p:cNvSpPr>
            <a:spLocks noGrp="1"/>
          </p:cNvSpPr>
          <p:nvPr>
            <p:ph type="sldNum" sz="quarter" idx="12"/>
          </p:nvPr>
        </p:nvSpPr>
        <p:spPr/>
        <p:txBody>
          <a:bodyPr/>
          <a:lstStyle/>
          <a:p>
            <a:fld id="{EEDB8509-CC2C-4EC7-9C2E-996B98B58898}" type="slidenum">
              <a:rPr kumimoji="1" lang="ja-JP" altLang="en-US" smtClean="0"/>
              <a:pPr/>
              <a:t>5</a:t>
            </a:fld>
            <a:endParaRPr kumimoji="1" lang="ja-JP" altLang="en-US"/>
          </a:p>
        </p:txBody>
      </p:sp>
      <p:sp>
        <p:nvSpPr>
          <p:cNvPr id="5" name="テキスト プレースホルダー 4">
            <a:extLst>
              <a:ext uri="{FF2B5EF4-FFF2-40B4-BE49-F238E27FC236}">
                <a16:creationId xmlns:a16="http://schemas.microsoft.com/office/drawing/2014/main" id="{3C15B9A0-F252-405F-84E5-023DB8633245}"/>
              </a:ext>
            </a:extLst>
          </p:cNvPr>
          <p:cNvSpPr>
            <a:spLocks noGrp="1"/>
          </p:cNvSpPr>
          <p:nvPr>
            <p:ph type="body" sz="quarter" idx="13"/>
          </p:nvPr>
        </p:nvSpPr>
        <p:spPr/>
        <p:txBody>
          <a:bodyPr/>
          <a:lstStyle/>
          <a:p>
            <a:r>
              <a:rPr kumimoji="1" lang="en-US" altLang="ja-JP"/>
              <a:t>1. </a:t>
            </a:r>
            <a:r>
              <a:rPr kumimoji="1" lang="ja-JP" altLang="en-US"/>
              <a:t>はじめに</a:t>
            </a:r>
          </a:p>
        </p:txBody>
      </p:sp>
      <p:sp>
        <p:nvSpPr>
          <p:cNvPr id="6" name="テキスト プレースホルダー 5">
            <a:extLst>
              <a:ext uri="{FF2B5EF4-FFF2-40B4-BE49-F238E27FC236}">
                <a16:creationId xmlns:a16="http://schemas.microsoft.com/office/drawing/2014/main" id="{73323ECD-9FB6-4ED3-9995-0C02586979D8}"/>
              </a:ext>
            </a:extLst>
          </p:cNvPr>
          <p:cNvSpPr>
            <a:spLocks noGrp="1"/>
          </p:cNvSpPr>
          <p:nvPr>
            <p:ph type="body" sz="quarter" idx="14"/>
          </p:nvPr>
        </p:nvSpPr>
        <p:spPr>
          <a:xfrm>
            <a:off x="207963" y="884238"/>
            <a:ext cx="8728075" cy="1608658"/>
          </a:xfrm>
        </p:spPr>
        <p:txBody>
          <a:bodyPr>
            <a:normAutofit/>
          </a:bodyPr>
          <a:lstStyle/>
          <a:p>
            <a:r>
              <a:rPr lang="ja-JP" altLang="en-US">
                <a:latin typeface="+mn-ea"/>
              </a:rPr>
              <a:t>推奨データセットとは、内閣官房</a:t>
            </a:r>
            <a:r>
              <a:rPr lang="en-US" altLang="ja-JP">
                <a:latin typeface="+mn-ea"/>
              </a:rPr>
              <a:t>IT</a:t>
            </a:r>
            <a:r>
              <a:rPr lang="ja-JP" altLang="en-US">
                <a:latin typeface="+mn-ea"/>
              </a:rPr>
              <a:t>総合戦略室が提供している、</a:t>
            </a:r>
          </a:p>
          <a:p>
            <a:pPr marL="342900" indent="-342900">
              <a:buFont typeface="Arial" panose="020B0604020202020204" pitchFamily="34" charset="0"/>
              <a:buChar char="•"/>
            </a:pPr>
            <a:r>
              <a:rPr lang="ja-JP" altLang="en-US">
                <a:latin typeface="+mn-ea"/>
              </a:rPr>
              <a:t>政府として公開を推奨するデータ</a:t>
            </a:r>
          </a:p>
          <a:p>
            <a:pPr marL="342900" indent="-342900">
              <a:buFont typeface="Arial" panose="020B0604020202020204" pitchFamily="34" charset="0"/>
              <a:buChar char="•"/>
            </a:pPr>
            <a:r>
              <a:rPr lang="ja-JP" altLang="en-US">
                <a:latin typeface="+mn-ea"/>
              </a:rPr>
              <a:t>公開するデータの作成にあたり準拠すべきルールやフォーマット等</a:t>
            </a:r>
          </a:p>
          <a:p>
            <a:r>
              <a:rPr kumimoji="1" lang="ja-JP" altLang="en-US">
                <a:latin typeface="+mn-ea"/>
              </a:rPr>
              <a:t>を示した定義書です。</a:t>
            </a:r>
          </a:p>
        </p:txBody>
      </p:sp>
      <p:pic>
        <p:nvPicPr>
          <p:cNvPr id="17" name="図 16">
            <a:extLst>
              <a:ext uri="{FF2B5EF4-FFF2-40B4-BE49-F238E27FC236}">
                <a16:creationId xmlns:a16="http://schemas.microsoft.com/office/drawing/2014/main" id="{8BB89B43-027D-459C-BBBC-CCC3CEE27677}"/>
              </a:ext>
            </a:extLst>
          </p:cNvPr>
          <p:cNvPicPr>
            <a:picLocks noChangeAspect="1"/>
          </p:cNvPicPr>
          <p:nvPr/>
        </p:nvPicPr>
        <p:blipFill>
          <a:blip r:embed="rId3"/>
          <a:stretch>
            <a:fillRect/>
          </a:stretch>
        </p:blipFill>
        <p:spPr>
          <a:xfrm>
            <a:off x="4945821" y="2777937"/>
            <a:ext cx="4018668" cy="3578662"/>
          </a:xfrm>
          <a:prstGeom prst="rect">
            <a:avLst/>
          </a:prstGeom>
          <a:ln w="9525">
            <a:noFill/>
            <a:prstDash val="sysDot"/>
          </a:ln>
        </p:spPr>
      </p:pic>
      <p:sp>
        <p:nvSpPr>
          <p:cNvPr id="18" name="テキスト プレースホルダー 7">
            <a:extLst>
              <a:ext uri="{FF2B5EF4-FFF2-40B4-BE49-F238E27FC236}">
                <a16:creationId xmlns:a16="http://schemas.microsoft.com/office/drawing/2014/main" id="{A72B632E-1B04-4CDE-8235-155764A439DD}"/>
              </a:ext>
            </a:extLst>
          </p:cNvPr>
          <p:cNvSpPr>
            <a:spLocks noGrp="1"/>
          </p:cNvSpPr>
          <p:nvPr>
            <p:ph type="body" sz="quarter" idx="15"/>
          </p:nvPr>
        </p:nvSpPr>
        <p:spPr>
          <a:xfrm>
            <a:off x="193675" y="2780928"/>
            <a:ext cx="4648108" cy="3575671"/>
          </a:xfrm>
        </p:spPr>
        <p:txBody>
          <a:bodyPr/>
          <a:lstStyle/>
          <a:p>
            <a:pPr algn="ct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a:t>
            </a:r>
          </a:p>
        </p:txBody>
      </p:sp>
      <p:sp>
        <p:nvSpPr>
          <p:cNvPr id="19" name="正方形/長方形 18">
            <a:extLst>
              <a:ext uri="{FF2B5EF4-FFF2-40B4-BE49-F238E27FC236}">
                <a16:creationId xmlns:a16="http://schemas.microsoft.com/office/drawing/2014/main" id="{4F820EA7-0EB9-4641-BA8A-F3410023E1E8}"/>
              </a:ext>
            </a:extLst>
          </p:cNvPr>
          <p:cNvSpPr/>
          <p:nvPr/>
        </p:nvSpPr>
        <p:spPr>
          <a:xfrm>
            <a:off x="179512" y="6356599"/>
            <a:ext cx="8640960" cy="276999"/>
          </a:xfrm>
          <a:prstGeom prst="rect">
            <a:avLst/>
          </a:prstGeom>
        </p:spPr>
        <p:txBody>
          <a:bodyPr wrap="square">
            <a:spAutoFit/>
          </a:bodyPr>
          <a:lstStyle/>
          <a:p>
            <a:pPr algn="r"/>
            <a:r>
              <a:rPr lang="ja-JP" altLang="en-US" sz="1200">
                <a:latin typeface="Meiryo UI" panose="020B0604030504040204" pitchFamily="50" charset="-128"/>
                <a:ea typeface="Meiryo UI" panose="020B0604030504040204" pitchFamily="50" charset="-128"/>
                <a:cs typeface="メイリオ" pitchFamily="50" charset="-128"/>
              </a:rPr>
              <a:t>出典：「オープンデータをはじめよう</a:t>
            </a:r>
            <a:r>
              <a:rPr lang="en-US" altLang="ja-JP" sz="1200">
                <a:latin typeface="Meiryo UI" panose="020B0604030504040204" pitchFamily="50" charset="-128"/>
                <a:ea typeface="Meiryo UI" panose="020B0604030504040204" pitchFamily="50" charset="-128"/>
                <a:cs typeface="メイリオ" pitchFamily="50" charset="-128"/>
              </a:rPr>
              <a:t> </a:t>
            </a:r>
            <a:r>
              <a:rPr lang="ja-JP" altLang="en-US" sz="1200">
                <a:latin typeface="Meiryo UI" panose="020B0604030504040204" pitchFamily="50" charset="-128"/>
                <a:ea typeface="Meiryo UI" panose="020B0604030504040204" pitchFamily="50" charset="-128"/>
                <a:cs typeface="メイリオ" pitchFamily="50" charset="-128"/>
              </a:rPr>
              <a:t>～ 地方公共団体のための最初の手引書～」</a:t>
            </a:r>
            <a:r>
              <a:rPr lang="ja-JP" altLang="en-US" sz="1200">
                <a:latin typeface="Meiryo UI" panose="020B0604030504040204" pitchFamily="50" charset="-128"/>
                <a:ea typeface="Meiryo UI" panose="020B0604030504040204" pitchFamily="50" charset="-128"/>
              </a:rPr>
              <a:t>内閣官房 情報通信技術（</a:t>
            </a:r>
            <a:r>
              <a:rPr lang="en-US" altLang="ja-JP" sz="1200">
                <a:latin typeface="Meiryo UI" panose="020B0604030504040204" pitchFamily="50" charset="-128"/>
                <a:ea typeface="Meiryo UI" panose="020B0604030504040204" pitchFamily="50" charset="-128"/>
              </a:rPr>
              <a:t>IT</a:t>
            </a:r>
            <a:r>
              <a:rPr lang="ja-JP" altLang="en-US" sz="1200">
                <a:latin typeface="Meiryo UI" panose="020B0604030504040204" pitchFamily="50" charset="-128"/>
                <a:ea typeface="Meiryo UI" panose="020B0604030504040204" pitchFamily="50" charset="-128"/>
              </a:rPr>
              <a:t>）総合戦略室</a:t>
            </a:r>
            <a:endParaRPr lang="ja-JP" altLang="en-US" sz="1200"/>
          </a:p>
        </p:txBody>
      </p:sp>
      <p:pic>
        <p:nvPicPr>
          <p:cNvPr id="20" name="図 19">
            <a:extLst>
              <a:ext uri="{FF2B5EF4-FFF2-40B4-BE49-F238E27FC236}">
                <a16:creationId xmlns:a16="http://schemas.microsoft.com/office/drawing/2014/main" id="{12BB7D73-2303-4B4F-9DDD-1A8E9DB408A0}"/>
              </a:ext>
            </a:extLst>
          </p:cNvPr>
          <p:cNvPicPr>
            <a:picLocks noChangeAspect="1"/>
          </p:cNvPicPr>
          <p:nvPr/>
        </p:nvPicPr>
        <p:blipFill>
          <a:blip r:embed="rId4"/>
          <a:stretch>
            <a:fillRect/>
          </a:stretch>
        </p:blipFill>
        <p:spPr>
          <a:xfrm>
            <a:off x="594937" y="3420676"/>
            <a:ext cx="3338497" cy="1082669"/>
          </a:xfrm>
          <a:prstGeom prst="rect">
            <a:avLst/>
          </a:prstGeom>
          <a:ln w="12700">
            <a:solidFill>
              <a:schemeClr val="tx1">
                <a:lumMod val="75000"/>
              </a:schemeClr>
            </a:solidFill>
          </a:ln>
        </p:spPr>
      </p:pic>
      <p:sp>
        <p:nvSpPr>
          <p:cNvPr id="23" name="テキスト ボックス 9">
            <a:extLst>
              <a:ext uri="{FF2B5EF4-FFF2-40B4-BE49-F238E27FC236}">
                <a16:creationId xmlns:a16="http://schemas.microsoft.com/office/drawing/2014/main" id="{8C909EC9-B686-48CF-8067-E67DCFC08A7C}"/>
              </a:ext>
            </a:extLst>
          </p:cNvPr>
          <p:cNvSpPr txBox="1"/>
          <p:nvPr/>
        </p:nvSpPr>
        <p:spPr>
          <a:xfrm>
            <a:off x="5959744" y="2777937"/>
            <a:ext cx="1800493" cy="307777"/>
          </a:xfrm>
          <a:prstGeom prst="rect">
            <a:avLst/>
          </a:prstGeom>
          <a:noFill/>
        </p:spPr>
        <p:txBody>
          <a:bodyPr wrap="none" rtlCol="0">
            <a:spAutoFit/>
          </a:bodyPr>
          <a:lstStyle>
            <a:defPPr>
              <a:defRPr lang="ko-KR"/>
            </a:defPPr>
            <a:lvl1pPr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1pPr>
            <a:lvl2pPr marL="334963" indent="1222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2pPr>
            <a:lvl3pPr marL="671513" indent="2428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3pPr>
            <a:lvl4pPr marL="1008063" indent="36353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4pPr>
            <a:lvl5pPr marL="1344613" indent="484188" algn="l" rtl="0" fontAlgn="base">
              <a:spcBef>
                <a:spcPct val="0"/>
              </a:spcBef>
              <a:spcAft>
                <a:spcPct val="0"/>
              </a:spcAft>
              <a:defRPr kumimoji="1" kern="1200">
                <a:solidFill>
                  <a:schemeClr val="tx1"/>
                </a:solidFill>
                <a:latin typeface="ＤＦＧ華康ゴシック体W5"/>
                <a:ea typeface="ＤＦＧ華康ゴシック体W5"/>
                <a:cs typeface="ＤＦＧ華康ゴシック体W5"/>
              </a:defRPr>
            </a:lvl5pPr>
            <a:lvl6pPr marL="22860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6pPr>
            <a:lvl7pPr marL="27432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7pPr>
            <a:lvl8pPr marL="32004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8pPr>
            <a:lvl9pPr marL="3657600" algn="l" defTabSz="914400" rtl="0" eaLnBrk="1" latinLnBrk="0" hangingPunct="1">
              <a:defRPr kumimoji="1" kern="1200">
                <a:solidFill>
                  <a:schemeClr val="tx1"/>
                </a:solidFill>
                <a:latin typeface="ＤＦＧ華康ゴシック体W5"/>
                <a:ea typeface="ＤＦＧ華康ゴシック体W5"/>
                <a:cs typeface="ＤＦＧ華康ゴシック体W5"/>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フォーマット標準例</a:t>
            </a:r>
          </a:p>
        </p:txBody>
      </p:sp>
      <p:pic>
        <p:nvPicPr>
          <p:cNvPr id="7" name="図 6">
            <a:extLst>
              <a:ext uri="{FF2B5EF4-FFF2-40B4-BE49-F238E27FC236}">
                <a16:creationId xmlns:a16="http://schemas.microsoft.com/office/drawing/2014/main" id="{F9E8542A-B32D-40AD-A6EE-379505C27B23}"/>
              </a:ext>
            </a:extLst>
          </p:cNvPr>
          <p:cNvPicPr>
            <a:picLocks noChangeAspect="1"/>
          </p:cNvPicPr>
          <p:nvPr/>
        </p:nvPicPr>
        <p:blipFill>
          <a:blip r:embed="rId5"/>
          <a:stretch>
            <a:fillRect/>
          </a:stretch>
        </p:blipFill>
        <p:spPr>
          <a:xfrm>
            <a:off x="1328230" y="4307036"/>
            <a:ext cx="3257550" cy="1438275"/>
          </a:xfrm>
          <a:prstGeom prst="rect">
            <a:avLst/>
          </a:prstGeom>
        </p:spPr>
      </p:pic>
      <p:pic>
        <p:nvPicPr>
          <p:cNvPr id="9" name="図 8">
            <a:extLst>
              <a:ext uri="{FF2B5EF4-FFF2-40B4-BE49-F238E27FC236}">
                <a16:creationId xmlns:a16="http://schemas.microsoft.com/office/drawing/2014/main" id="{7CBA2ABE-FDBC-4F0E-AA8E-A4F9220FE97B}"/>
              </a:ext>
            </a:extLst>
          </p:cNvPr>
          <p:cNvPicPr>
            <a:picLocks noChangeAspect="1"/>
          </p:cNvPicPr>
          <p:nvPr/>
        </p:nvPicPr>
        <p:blipFill>
          <a:blip r:embed="rId6"/>
          <a:stretch>
            <a:fillRect/>
          </a:stretch>
        </p:blipFill>
        <p:spPr>
          <a:xfrm>
            <a:off x="5221605" y="3183930"/>
            <a:ext cx="3467100" cy="2867025"/>
          </a:xfrm>
          <a:prstGeom prst="rect">
            <a:avLst/>
          </a:prstGeom>
        </p:spPr>
      </p:pic>
    </p:spTree>
    <p:extLst>
      <p:ext uri="{BB962C8B-B14F-4D97-AF65-F5344CB8AC3E}">
        <p14:creationId xmlns:p14="http://schemas.microsoft.com/office/powerpoint/2010/main" val="47500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74B1E12-0372-40B4-BA63-0CBF7550C582}"/>
              </a:ext>
            </a:extLst>
          </p:cNvPr>
          <p:cNvSpPr>
            <a:spLocks noGrp="1"/>
          </p:cNvSpPr>
          <p:nvPr>
            <p:ph type="title"/>
          </p:nvPr>
        </p:nvSpPr>
        <p:spPr>
          <a:xfrm>
            <a:off x="207961" y="231752"/>
            <a:ext cx="7560840" cy="424732"/>
          </a:xfrm>
        </p:spPr>
        <p:txBody>
          <a:bodyPr/>
          <a:lstStyle/>
          <a:p>
            <a:r>
              <a:rPr kumimoji="1" lang="en-US" altLang="ja-JP" dirty="0"/>
              <a:t>1.2 </a:t>
            </a:r>
            <a:r>
              <a:rPr kumimoji="1" lang="ja-JP" altLang="en-US" dirty="0"/>
              <a:t>推奨データセットの種類</a:t>
            </a:r>
          </a:p>
        </p:txBody>
      </p:sp>
      <p:sp>
        <p:nvSpPr>
          <p:cNvPr id="3" name="スライド番号プレースホルダー 2">
            <a:extLst>
              <a:ext uri="{FF2B5EF4-FFF2-40B4-BE49-F238E27FC236}">
                <a16:creationId xmlns:a16="http://schemas.microsoft.com/office/drawing/2014/main" id="{DA29EC49-F0C6-4D66-AE06-19926CDA43C0}"/>
              </a:ext>
            </a:extLst>
          </p:cNvPr>
          <p:cNvSpPr>
            <a:spLocks noGrp="1"/>
          </p:cNvSpPr>
          <p:nvPr>
            <p:ph type="sldNum" sz="quarter" idx="12"/>
          </p:nvPr>
        </p:nvSpPr>
        <p:spPr/>
        <p:txBody>
          <a:bodyPr/>
          <a:lstStyle/>
          <a:p>
            <a:fld id="{EEDB8509-CC2C-4EC7-9C2E-996B98B58898}" type="slidenum">
              <a:rPr kumimoji="1" lang="ja-JP" altLang="en-US" smtClean="0"/>
              <a:pPr/>
              <a:t>6</a:t>
            </a:fld>
            <a:endParaRPr kumimoji="1" lang="ja-JP" altLang="en-US"/>
          </a:p>
        </p:txBody>
      </p:sp>
      <p:sp>
        <p:nvSpPr>
          <p:cNvPr id="4" name="テキスト プレースホルダー 3">
            <a:extLst>
              <a:ext uri="{FF2B5EF4-FFF2-40B4-BE49-F238E27FC236}">
                <a16:creationId xmlns:a16="http://schemas.microsoft.com/office/drawing/2014/main" id="{CDFD9F3A-EE8D-4736-960F-D57C42D6F1E2}"/>
              </a:ext>
            </a:extLst>
          </p:cNvPr>
          <p:cNvSpPr>
            <a:spLocks noGrp="1"/>
          </p:cNvSpPr>
          <p:nvPr>
            <p:ph type="body" sz="quarter" idx="14"/>
          </p:nvPr>
        </p:nvSpPr>
        <p:spPr>
          <a:xfrm>
            <a:off x="207963" y="884240"/>
            <a:ext cx="8728075" cy="761328"/>
          </a:xfrm>
        </p:spPr>
        <p:txBody>
          <a:bodyPr>
            <a:normAutofit fontScale="92500"/>
          </a:bodyPr>
          <a:lstStyle/>
          <a:p>
            <a:r>
              <a:rPr kumimoji="1" lang="ja-JP" altLang="en-US" dirty="0"/>
              <a:t>現在、基本編</a:t>
            </a:r>
            <a:r>
              <a:rPr kumimoji="1" lang="en-US" altLang="ja-JP" dirty="0"/>
              <a:t>14</a:t>
            </a:r>
            <a:r>
              <a:rPr kumimoji="1" lang="ja-JP" altLang="en-US" dirty="0"/>
              <a:t>種類、応用編</a:t>
            </a:r>
            <a:r>
              <a:rPr kumimoji="1" lang="en-US" altLang="ja-JP" dirty="0"/>
              <a:t>8</a:t>
            </a:r>
            <a:r>
              <a:rPr kumimoji="1" lang="ja-JP" altLang="en-US" dirty="0"/>
              <a:t>種類の計</a:t>
            </a:r>
            <a:r>
              <a:rPr kumimoji="1" lang="en-US" altLang="ja-JP" dirty="0"/>
              <a:t>22</a:t>
            </a:r>
            <a:r>
              <a:rPr kumimoji="1" lang="ja-JP" altLang="en-US" dirty="0"/>
              <a:t>種類の推奨データセットが公開されています。</a:t>
            </a:r>
          </a:p>
          <a:p>
            <a:r>
              <a:rPr kumimoji="1" lang="ja-JP" altLang="en-US" dirty="0"/>
              <a:t>さらに、データセットの追加が検討されており、随時公開される予定です。</a:t>
            </a:r>
          </a:p>
        </p:txBody>
      </p:sp>
      <p:sp>
        <p:nvSpPr>
          <p:cNvPr id="7" name="テキスト プレースホルダー 4">
            <a:extLst>
              <a:ext uri="{FF2B5EF4-FFF2-40B4-BE49-F238E27FC236}">
                <a16:creationId xmlns:a16="http://schemas.microsoft.com/office/drawing/2014/main" id="{36DC1B02-16C1-4A51-9F33-76CD5D49E410}"/>
              </a:ext>
            </a:extLst>
          </p:cNvPr>
          <p:cNvSpPr>
            <a:spLocks noGrp="1"/>
          </p:cNvSpPr>
          <p:nvPr>
            <p:ph type="body" sz="quarter" idx="13"/>
          </p:nvPr>
        </p:nvSpPr>
        <p:spPr>
          <a:xfrm>
            <a:off x="207963" y="30163"/>
            <a:ext cx="7537450" cy="217487"/>
          </a:xfrm>
        </p:spPr>
        <p:txBody>
          <a:bodyPr/>
          <a:lstStyle/>
          <a:p>
            <a:r>
              <a:rPr kumimoji="1" lang="en-US" altLang="ja-JP" dirty="0"/>
              <a:t>1. </a:t>
            </a:r>
            <a:r>
              <a:rPr kumimoji="1" lang="ja-JP" altLang="en-US" dirty="0"/>
              <a:t>はじめに</a:t>
            </a:r>
          </a:p>
        </p:txBody>
      </p:sp>
      <p:graphicFrame>
        <p:nvGraphicFramePr>
          <p:cNvPr id="2" name="表 7">
            <a:extLst>
              <a:ext uri="{FF2B5EF4-FFF2-40B4-BE49-F238E27FC236}">
                <a16:creationId xmlns:a16="http://schemas.microsoft.com/office/drawing/2014/main" id="{AE2F69CC-AB13-4B75-ABFD-83BE68139023}"/>
              </a:ext>
            </a:extLst>
          </p:cNvPr>
          <p:cNvGraphicFramePr>
            <a:graphicFrameLocks noGrp="1"/>
          </p:cNvGraphicFramePr>
          <p:nvPr/>
        </p:nvGraphicFramePr>
        <p:xfrm>
          <a:off x="668360" y="2677924"/>
          <a:ext cx="7807280" cy="3870960"/>
        </p:xfrm>
        <a:graphic>
          <a:graphicData uri="http://schemas.openxmlformats.org/drawingml/2006/table">
            <a:tbl>
              <a:tblPr firstRow="1" bandRow="1">
                <a:tableStyleId>{5C22544A-7EE6-4342-B048-85BDC9FD1C3A}</a:tableStyleId>
              </a:tblPr>
              <a:tblGrid>
                <a:gridCol w="3903640">
                  <a:extLst>
                    <a:ext uri="{9D8B030D-6E8A-4147-A177-3AD203B41FA5}">
                      <a16:colId xmlns:a16="http://schemas.microsoft.com/office/drawing/2014/main" val="2064693019"/>
                    </a:ext>
                  </a:extLst>
                </a:gridCol>
                <a:gridCol w="3903640">
                  <a:extLst>
                    <a:ext uri="{9D8B030D-6E8A-4147-A177-3AD203B41FA5}">
                      <a16:colId xmlns:a16="http://schemas.microsoft.com/office/drawing/2014/main" val="3603781296"/>
                    </a:ext>
                  </a:extLst>
                </a:gridCol>
              </a:tblGrid>
              <a:tr h="259955">
                <a:tc>
                  <a:txBody>
                    <a:bodyPr/>
                    <a:lstStyle/>
                    <a:p>
                      <a:pPr algn="ctr"/>
                      <a:r>
                        <a:rPr kumimoji="1" lang="ja-JP" altLang="en-US" dirty="0"/>
                        <a:t>基本編</a:t>
                      </a:r>
                    </a:p>
                  </a:txBody>
                  <a:tcPr/>
                </a:tc>
                <a:tc>
                  <a:txBody>
                    <a:bodyPr/>
                    <a:lstStyle/>
                    <a:p>
                      <a:pPr algn="ctr"/>
                      <a:r>
                        <a:rPr kumimoji="1" lang="ja-JP" altLang="en-US" dirty="0"/>
                        <a:t>応用編</a:t>
                      </a:r>
                    </a:p>
                  </a:txBody>
                  <a:tcPr/>
                </a:tc>
                <a:extLst>
                  <a:ext uri="{0D108BD9-81ED-4DB2-BD59-A6C34878D82A}">
                    <a16:rowId xmlns:a16="http://schemas.microsoft.com/office/drawing/2014/main" val="3449839473"/>
                  </a:ext>
                </a:extLst>
              </a:tr>
              <a:tr h="2917771">
                <a:tc>
                  <a:txBody>
                    <a:bodyPr/>
                    <a:lstStyle/>
                    <a:p>
                      <a:r>
                        <a:rPr kumimoji="1" lang="en-US" altLang="ja-JP" sz="1600" dirty="0"/>
                        <a:t> 1. AED</a:t>
                      </a:r>
                      <a:r>
                        <a:rPr kumimoji="1" lang="ja-JP" altLang="en-US" sz="1600" dirty="0"/>
                        <a:t>設置箇所一覧</a:t>
                      </a:r>
                    </a:p>
                    <a:p>
                      <a:r>
                        <a:rPr kumimoji="1" lang="en-US" altLang="ja-JP" sz="1600" dirty="0"/>
                        <a:t> 2. </a:t>
                      </a:r>
                      <a:r>
                        <a:rPr kumimoji="1" lang="ja-JP" altLang="en-US" sz="1600" dirty="0"/>
                        <a:t>介護サービス事業所一覧</a:t>
                      </a:r>
                    </a:p>
                    <a:p>
                      <a:r>
                        <a:rPr kumimoji="1" lang="en-US" altLang="ja-JP" sz="1600" dirty="0"/>
                        <a:t> 3. </a:t>
                      </a:r>
                      <a:r>
                        <a:rPr kumimoji="1" lang="ja-JP" altLang="en-US" sz="1600" dirty="0"/>
                        <a:t>医療機関一覧</a:t>
                      </a:r>
                    </a:p>
                    <a:p>
                      <a:r>
                        <a:rPr kumimoji="1" lang="en-US" altLang="ja-JP" sz="1600" dirty="0"/>
                        <a:t> 4. </a:t>
                      </a:r>
                      <a:r>
                        <a:rPr kumimoji="1" lang="ja-JP" altLang="en-US" sz="1600" dirty="0"/>
                        <a:t>文化財一覧</a:t>
                      </a:r>
                    </a:p>
                    <a:p>
                      <a:r>
                        <a:rPr kumimoji="1" lang="en-US" altLang="ja-JP" sz="1600" dirty="0"/>
                        <a:t> 5. </a:t>
                      </a:r>
                      <a:r>
                        <a:rPr kumimoji="1" lang="ja-JP" altLang="en-US" sz="1600" dirty="0"/>
                        <a:t>観光施設一覧</a:t>
                      </a:r>
                    </a:p>
                    <a:p>
                      <a:r>
                        <a:rPr kumimoji="1" lang="en-US" altLang="ja-JP" sz="1600" dirty="0"/>
                        <a:t> 6. </a:t>
                      </a:r>
                      <a:r>
                        <a:rPr kumimoji="1" lang="ja-JP" altLang="en-US" sz="1600" dirty="0"/>
                        <a:t>イベント一覧</a:t>
                      </a:r>
                    </a:p>
                    <a:p>
                      <a:r>
                        <a:rPr kumimoji="1" lang="en-US" altLang="ja-JP" sz="1600" dirty="0"/>
                        <a:t> 7. </a:t>
                      </a:r>
                      <a:r>
                        <a:rPr kumimoji="1" lang="ja-JP" altLang="en-US" sz="1600" dirty="0"/>
                        <a:t>公衆無線</a:t>
                      </a:r>
                      <a:r>
                        <a:rPr kumimoji="1" lang="en-US" altLang="ja-JP" sz="1600" dirty="0"/>
                        <a:t>LAN</a:t>
                      </a:r>
                      <a:r>
                        <a:rPr kumimoji="1" lang="ja-JP" altLang="en-US" sz="1600" dirty="0"/>
                        <a:t>アクセスポイント一覧</a:t>
                      </a:r>
                    </a:p>
                    <a:p>
                      <a:r>
                        <a:rPr kumimoji="1" lang="en-US" altLang="ja-JP" sz="1600" dirty="0"/>
                        <a:t> 8. </a:t>
                      </a:r>
                      <a:r>
                        <a:rPr kumimoji="1" lang="ja-JP" altLang="en-US" sz="1600" dirty="0"/>
                        <a:t>公衆トイレ一覧</a:t>
                      </a:r>
                    </a:p>
                    <a:p>
                      <a:r>
                        <a:rPr kumimoji="1" lang="en-US" altLang="ja-JP" sz="1600" dirty="0"/>
                        <a:t> 9. </a:t>
                      </a:r>
                      <a:r>
                        <a:rPr kumimoji="1" lang="ja-JP" altLang="en-US" sz="1600" dirty="0"/>
                        <a:t>消防水利施設一覧</a:t>
                      </a:r>
                    </a:p>
                    <a:p>
                      <a:r>
                        <a:rPr kumimoji="1" lang="en-US" altLang="ja-JP" sz="1600" dirty="0"/>
                        <a:t>10. </a:t>
                      </a:r>
                      <a:r>
                        <a:rPr kumimoji="1" lang="ja-JP" altLang="en-US" sz="1600" dirty="0"/>
                        <a:t>指定緊急避難場所一覧</a:t>
                      </a:r>
                    </a:p>
                    <a:p>
                      <a:r>
                        <a:rPr kumimoji="1" lang="en-US" altLang="ja-JP" sz="1600" dirty="0"/>
                        <a:t>11. </a:t>
                      </a:r>
                      <a:r>
                        <a:rPr kumimoji="1" lang="ja-JP" altLang="en-US" sz="1600" dirty="0"/>
                        <a:t>地域・年齢別人口</a:t>
                      </a:r>
                    </a:p>
                    <a:p>
                      <a:r>
                        <a:rPr kumimoji="1" lang="en-US" altLang="ja-JP" sz="1600" dirty="0"/>
                        <a:t>12. </a:t>
                      </a:r>
                      <a:r>
                        <a:rPr kumimoji="1" lang="ja-JP" altLang="en-US" sz="1600" dirty="0"/>
                        <a:t>公共施設一覧</a:t>
                      </a:r>
                    </a:p>
                    <a:p>
                      <a:r>
                        <a:rPr kumimoji="1" lang="en-US" altLang="ja-JP" sz="1600" dirty="0"/>
                        <a:t>13. </a:t>
                      </a:r>
                      <a:r>
                        <a:rPr kumimoji="1" lang="ja-JP" altLang="en-US" sz="1600" dirty="0"/>
                        <a:t>子育て施設一覧</a:t>
                      </a:r>
                    </a:p>
                    <a:p>
                      <a:r>
                        <a:rPr kumimoji="1" lang="en-US" altLang="ja-JP" sz="1600" dirty="0"/>
                        <a:t>14. </a:t>
                      </a:r>
                      <a:r>
                        <a:rPr kumimoji="1" lang="ja-JP" altLang="en-US" sz="1600" dirty="0"/>
                        <a:t>オープンデータ一覧</a:t>
                      </a:r>
                    </a:p>
                  </a:txBody>
                  <a:tcPr/>
                </a:tc>
                <a:tc>
                  <a:txBody>
                    <a:bodyPr/>
                    <a:lstStyle/>
                    <a:p>
                      <a:r>
                        <a:rPr kumimoji="1" lang="en-US" altLang="ja-JP" sz="1600" dirty="0"/>
                        <a:t>A-1. </a:t>
                      </a:r>
                      <a:r>
                        <a:rPr kumimoji="1" lang="ja-JP" altLang="en-US" sz="1600" dirty="0"/>
                        <a:t>食品等営業許可・届出一覧</a:t>
                      </a:r>
                    </a:p>
                    <a:p>
                      <a:r>
                        <a:rPr kumimoji="1" lang="en-US" altLang="ja-JP" sz="1600" dirty="0"/>
                        <a:t>A-2.</a:t>
                      </a:r>
                      <a:r>
                        <a:rPr kumimoji="1" lang="ja-JP" altLang="en-US" sz="1600" dirty="0"/>
                        <a:t> 学校給食献立情報</a:t>
                      </a:r>
                    </a:p>
                    <a:p>
                      <a:r>
                        <a:rPr kumimoji="1" lang="en-US" altLang="ja-JP" sz="1600" dirty="0"/>
                        <a:t>A-3.</a:t>
                      </a:r>
                      <a:r>
                        <a:rPr kumimoji="1" lang="ja-JP" altLang="en-US" sz="1600" dirty="0"/>
                        <a:t> 小中学校通学区域情報</a:t>
                      </a:r>
                    </a:p>
                    <a:p>
                      <a:endParaRPr kumimoji="1" lang="ja-JP" altLang="en-US" sz="1600" dirty="0"/>
                    </a:p>
                    <a:p>
                      <a:r>
                        <a:rPr kumimoji="1" lang="en-US" altLang="ja-JP" sz="1600" dirty="0"/>
                        <a:t>B-1. </a:t>
                      </a:r>
                      <a:r>
                        <a:rPr kumimoji="1" lang="ja-JP" altLang="en-US" sz="1600" dirty="0"/>
                        <a:t>ポーリング柱状図等</a:t>
                      </a:r>
                    </a:p>
                    <a:p>
                      <a:r>
                        <a:rPr kumimoji="1" lang="en-US" altLang="ja-JP" sz="1600" dirty="0"/>
                        <a:t>B-2. </a:t>
                      </a:r>
                      <a:r>
                        <a:rPr kumimoji="1" lang="ja-JP" altLang="en-US" sz="1600" dirty="0"/>
                        <a:t>都市計画基本調査情報</a:t>
                      </a:r>
                    </a:p>
                    <a:p>
                      <a:r>
                        <a:rPr kumimoji="1" lang="en-US" altLang="ja-JP" sz="1600" dirty="0"/>
                        <a:t>B-3. </a:t>
                      </a:r>
                      <a:r>
                        <a:rPr kumimoji="1" lang="ja-JP" altLang="en-US" sz="1600" dirty="0"/>
                        <a:t>調達情報</a:t>
                      </a:r>
                    </a:p>
                    <a:p>
                      <a:r>
                        <a:rPr kumimoji="1" lang="en-US" altLang="ja-JP" sz="1600" dirty="0"/>
                        <a:t>B-4. </a:t>
                      </a:r>
                      <a:r>
                        <a:rPr kumimoji="1" lang="ja-JP" altLang="en-US" sz="1600" dirty="0"/>
                        <a:t>標準的なバス情報フォーマット</a:t>
                      </a:r>
                      <a:endParaRPr kumimoji="1" lang="en-US" altLang="ja-JP" sz="1600" dirty="0"/>
                    </a:p>
                    <a:p>
                      <a:r>
                        <a:rPr kumimoji="1" lang="en-US" altLang="ja-JP" sz="1600" dirty="0"/>
                        <a:t>B-5.</a:t>
                      </a:r>
                      <a:r>
                        <a:rPr kumimoji="1" lang="ja-JP" altLang="en-US" sz="1600" dirty="0"/>
                        <a:t> </a:t>
                      </a:r>
                      <a:r>
                        <a:rPr kumimoji="1" lang="zh-TW" altLang="en-US" sz="1600" dirty="0"/>
                        <a:t>支援制度情報</a:t>
                      </a:r>
                      <a:endParaRPr kumimoji="1" lang="ja-JP" altLang="en-US" sz="1600" dirty="0"/>
                    </a:p>
                  </a:txBody>
                  <a:tcPr/>
                </a:tc>
                <a:extLst>
                  <a:ext uri="{0D108BD9-81ED-4DB2-BD59-A6C34878D82A}">
                    <a16:rowId xmlns:a16="http://schemas.microsoft.com/office/drawing/2014/main" val="597725649"/>
                  </a:ext>
                </a:extLst>
              </a:tr>
            </a:tbl>
          </a:graphicData>
        </a:graphic>
      </p:graphicFrame>
      <p:sp>
        <p:nvSpPr>
          <p:cNvPr id="6" name="テキスト ボックス 5">
            <a:extLst>
              <a:ext uri="{FF2B5EF4-FFF2-40B4-BE49-F238E27FC236}">
                <a16:creationId xmlns:a16="http://schemas.microsoft.com/office/drawing/2014/main" id="{D0C94728-3D6B-41F5-BBAC-AE30146093D2}"/>
              </a:ext>
            </a:extLst>
          </p:cNvPr>
          <p:cNvSpPr txBox="1"/>
          <p:nvPr/>
        </p:nvSpPr>
        <p:spPr>
          <a:xfrm>
            <a:off x="1221694" y="6572423"/>
            <a:ext cx="7634782" cy="307777"/>
          </a:xfrm>
          <a:prstGeom prst="rect">
            <a:avLst/>
          </a:prstGeom>
          <a:noFill/>
        </p:spPr>
        <p:txBody>
          <a:bodyPr wrap="none" rtlCol="0">
            <a:spAutoFit/>
          </a:bodyPr>
          <a:lstStyle/>
          <a:p>
            <a:r>
              <a:rPr kumimoji="1" lang="ja-JP" altLang="en-US" sz="1400" dirty="0"/>
              <a:t>出所</a:t>
            </a:r>
            <a:r>
              <a:rPr kumimoji="1" lang="en-US" altLang="ja-JP" sz="1400" dirty="0"/>
              <a:t>: </a:t>
            </a:r>
            <a:r>
              <a:rPr kumimoji="1" lang="ja-JP" altLang="en-US" sz="1400" dirty="0"/>
              <a:t>政府</a:t>
            </a:r>
            <a:r>
              <a:rPr kumimoji="1" lang="en-US" altLang="ja-JP" sz="1400" dirty="0"/>
              <a:t>CIO</a:t>
            </a:r>
            <a:r>
              <a:rPr kumimoji="1" lang="ja-JP" altLang="en-US" sz="1400" dirty="0"/>
              <a:t>ポータル「推奨データセット」より作成 </a:t>
            </a:r>
            <a:r>
              <a:rPr kumimoji="1" lang="en-US" altLang="ja-JP" sz="1400" dirty="0">
                <a:hlinkClick r:id="rId3"/>
              </a:rPr>
              <a:t>https://cio.go.jp/policy-opendata#dataset</a:t>
            </a:r>
            <a:endParaRPr kumimoji="1" lang="ja-JP" altLang="en-US" sz="1400" dirty="0"/>
          </a:p>
        </p:txBody>
      </p:sp>
      <p:sp>
        <p:nvSpPr>
          <p:cNvPr id="9" name="テキスト プレースホルダー 2">
            <a:extLst>
              <a:ext uri="{FF2B5EF4-FFF2-40B4-BE49-F238E27FC236}">
                <a16:creationId xmlns:a16="http://schemas.microsoft.com/office/drawing/2014/main" id="{8E0224E2-887D-45BC-9D11-BBBEDC70F157}"/>
              </a:ext>
            </a:extLst>
          </p:cNvPr>
          <p:cNvSpPr txBox="1">
            <a:spLocks/>
          </p:cNvSpPr>
          <p:nvPr/>
        </p:nvSpPr>
        <p:spPr>
          <a:xfrm>
            <a:off x="207963" y="1645567"/>
            <a:ext cx="8728075" cy="878557"/>
          </a:xfrm>
          <a:prstGeom prst="rect">
            <a:avLst/>
          </a:prstGeom>
          <a:solidFill>
            <a:srgbClr val="DDD9C3"/>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基本編</a:t>
            </a:r>
            <a:r>
              <a:rPr lang="en-US" altLang="ja-JP" dirty="0"/>
              <a:t>: </a:t>
            </a:r>
            <a:r>
              <a:rPr lang="ja-JP" altLang="en-US" dirty="0"/>
              <a:t>特にオープンデータに取り組み始める地方公共団体の参考となるようなデータ。</a:t>
            </a:r>
          </a:p>
          <a:p>
            <a:r>
              <a:rPr lang="ja-JP" altLang="en-US" dirty="0"/>
              <a:t>応用編</a:t>
            </a:r>
            <a:r>
              <a:rPr lang="en-US" altLang="ja-JP" dirty="0"/>
              <a:t>: </a:t>
            </a:r>
            <a:r>
              <a:rPr lang="ja-JP" altLang="en-US" dirty="0"/>
              <a:t>基本編以外のデータ。</a:t>
            </a:r>
            <a:br>
              <a:rPr lang="en-US" altLang="ja-JP" dirty="0"/>
            </a:br>
            <a:r>
              <a:rPr lang="en-US" altLang="ja-JP" dirty="0"/>
              <a:t>           A-xx</a:t>
            </a:r>
            <a:r>
              <a:rPr lang="ja-JP" altLang="en-US" dirty="0"/>
              <a:t>は内閣官房</a:t>
            </a:r>
            <a:r>
              <a:rPr lang="en-US" altLang="ja-JP" dirty="0"/>
              <a:t>IT</a:t>
            </a:r>
            <a:r>
              <a:rPr lang="ja-JP" altLang="en-US" dirty="0"/>
              <a:t>室が規定したフォーマット、</a:t>
            </a:r>
            <a:r>
              <a:rPr lang="en-US" altLang="ja-JP" dirty="0"/>
              <a:t>B-xx</a:t>
            </a:r>
            <a:r>
              <a:rPr lang="ja-JP" altLang="en-US" dirty="0"/>
              <a:t>は省庁が規定したフォーマット。</a:t>
            </a:r>
            <a:endParaRPr lang="en-US" altLang="ja-JP" dirty="0"/>
          </a:p>
        </p:txBody>
      </p:sp>
    </p:spTree>
    <p:extLst>
      <p:ext uri="{BB962C8B-B14F-4D97-AF65-F5344CB8AC3E}">
        <p14:creationId xmlns:p14="http://schemas.microsoft.com/office/powerpoint/2010/main" val="416134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305BD-5CB2-4E7F-8CED-15ADABDB952F}"/>
              </a:ext>
            </a:extLst>
          </p:cNvPr>
          <p:cNvSpPr>
            <a:spLocks noGrp="1"/>
          </p:cNvSpPr>
          <p:nvPr>
            <p:ph type="title"/>
          </p:nvPr>
        </p:nvSpPr>
        <p:spPr/>
        <p:txBody>
          <a:bodyPr/>
          <a:lstStyle/>
          <a:p>
            <a:r>
              <a:rPr kumimoji="1" lang="en-US" altLang="ja-JP"/>
              <a:t>1.3 </a:t>
            </a:r>
            <a:r>
              <a:rPr kumimoji="1" lang="ja-JP" altLang="en-US"/>
              <a:t>推奨データセットを利用するメリット</a:t>
            </a:r>
          </a:p>
        </p:txBody>
      </p:sp>
      <p:sp>
        <p:nvSpPr>
          <p:cNvPr id="4" name="スライド番号プレースホルダー 3">
            <a:extLst>
              <a:ext uri="{FF2B5EF4-FFF2-40B4-BE49-F238E27FC236}">
                <a16:creationId xmlns:a16="http://schemas.microsoft.com/office/drawing/2014/main" id="{60434C9F-FD8C-4AF7-AADE-288B9D868A07}"/>
              </a:ext>
            </a:extLst>
          </p:cNvPr>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5" name="テキスト プレースホルダー 4">
            <a:extLst>
              <a:ext uri="{FF2B5EF4-FFF2-40B4-BE49-F238E27FC236}">
                <a16:creationId xmlns:a16="http://schemas.microsoft.com/office/drawing/2014/main" id="{1A2F24BD-EDAD-4C76-B8DE-79EA2D06126C}"/>
              </a:ext>
            </a:extLst>
          </p:cNvPr>
          <p:cNvSpPr>
            <a:spLocks noGrp="1"/>
          </p:cNvSpPr>
          <p:nvPr>
            <p:ph type="body" sz="quarter" idx="13"/>
          </p:nvPr>
        </p:nvSpPr>
        <p:spPr/>
        <p:txBody>
          <a:bodyPr/>
          <a:lstStyle/>
          <a:p>
            <a:r>
              <a:rPr kumimoji="1" lang="en-US" altLang="ja-JP"/>
              <a:t>1. </a:t>
            </a:r>
            <a:r>
              <a:rPr kumimoji="1" lang="ja-JP" altLang="en-US"/>
              <a:t>はじめに</a:t>
            </a:r>
          </a:p>
        </p:txBody>
      </p:sp>
      <p:sp>
        <p:nvSpPr>
          <p:cNvPr id="6" name="テキスト プレースホルダー 5">
            <a:extLst>
              <a:ext uri="{FF2B5EF4-FFF2-40B4-BE49-F238E27FC236}">
                <a16:creationId xmlns:a16="http://schemas.microsoft.com/office/drawing/2014/main" id="{FD11C795-FF4F-4349-BECE-9617F6D4C4E7}"/>
              </a:ext>
            </a:extLst>
          </p:cNvPr>
          <p:cNvSpPr>
            <a:spLocks noGrp="1"/>
          </p:cNvSpPr>
          <p:nvPr>
            <p:ph type="body" sz="quarter" idx="14"/>
          </p:nvPr>
        </p:nvSpPr>
        <p:spPr>
          <a:xfrm>
            <a:off x="207963" y="884239"/>
            <a:ext cx="8728075" cy="424732"/>
          </a:xfrm>
        </p:spPr>
        <p:txBody>
          <a:bodyPr>
            <a:normAutofit/>
          </a:bodyPr>
          <a:lstStyle/>
          <a:p>
            <a:r>
              <a:rPr lang="ja-JP" altLang="en-US"/>
              <a:t>推奨データセットに基づいてデータを公開すると、以下のようなメリットがあります。</a:t>
            </a:r>
            <a:endParaRPr kumimoji="1" lang="ja-JP" altLang="en-US"/>
          </a:p>
        </p:txBody>
      </p:sp>
      <p:sp>
        <p:nvSpPr>
          <p:cNvPr id="3" name="テキスト プレースホルダー 2">
            <a:extLst>
              <a:ext uri="{FF2B5EF4-FFF2-40B4-BE49-F238E27FC236}">
                <a16:creationId xmlns:a16="http://schemas.microsoft.com/office/drawing/2014/main" id="{AD28F84E-D99A-4F0F-A9C3-C0D603746184}"/>
              </a:ext>
            </a:extLst>
          </p:cNvPr>
          <p:cNvSpPr>
            <a:spLocks noGrp="1"/>
          </p:cNvSpPr>
          <p:nvPr>
            <p:ph type="body" sz="quarter" idx="15"/>
          </p:nvPr>
        </p:nvSpPr>
        <p:spPr>
          <a:xfrm>
            <a:off x="207963" y="1486780"/>
            <a:ext cx="8728075" cy="5089522"/>
          </a:xfrm>
        </p:spPr>
        <p:txBody>
          <a:bodyPr>
            <a:normAutofit fontScale="92500" lnSpcReduction="10000"/>
          </a:bodyPr>
          <a:lstStyle/>
          <a:p>
            <a:pPr marL="342900" indent="-342900">
              <a:buFont typeface="+mj-lt"/>
              <a:buAutoNum type="arabicPeriod"/>
            </a:pPr>
            <a:r>
              <a:rPr lang="ja-JP" altLang="en-US" b="1" dirty="0"/>
              <a:t>公開するデータを選定する参考になる</a:t>
            </a:r>
            <a:br>
              <a:rPr lang="en-US" altLang="ja-JP" dirty="0"/>
            </a:br>
            <a:r>
              <a:rPr lang="ja-JP" altLang="en-US" dirty="0"/>
              <a:t>どのようなデータをオーブンデータとして公開すべきかわからない場合は</a:t>
            </a:r>
            <a:r>
              <a:rPr lang="ja-JP" altLang="en-US"/>
              <a:t>、まず推奨データセットに挙げられている</a:t>
            </a:r>
            <a:r>
              <a:rPr lang="en-US" altLang="ja-JP"/>
              <a:t>22</a:t>
            </a:r>
            <a:r>
              <a:rPr lang="ja-JP" altLang="en-US"/>
              <a:t>項目の</a:t>
            </a:r>
            <a:r>
              <a:rPr lang="ja-JP" altLang="en-US" dirty="0"/>
              <a:t>中から</a:t>
            </a:r>
            <a:r>
              <a:rPr lang="en-US" altLang="ja-JP" dirty="0"/>
              <a:t>1</a:t>
            </a:r>
            <a:r>
              <a:rPr lang="ja-JP" altLang="en-US" dirty="0"/>
              <a:t>つを選択するのがよいです。</a:t>
            </a:r>
            <a:br>
              <a:rPr lang="ja-JP" altLang="en-US" dirty="0"/>
            </a:br>
            <a:endParaRPr lang="en-US" altLang="ja-JP" dirty="0"/>
          </a:p>
          <a:p>
            <a:pPr marL="342900" indent="-342900">
              <a:buFont typeface="+mj-lt"/>
              <a:buAutoNum type="arabicPeriod"/>
            </a:pPr>
            <a:r>
              <a:rPr kumimoji="1" lang="ja-JP" altLang="en-US" b="1" dirty="0"/>
              <a:t>データを公開する際に必要な項目を選定する参考になる</a:t>
            </a:r>
            <a:br>
              <a:rPr lang="en-US" altLang="ja-JP" dirty="0"/>
            </a:br>
            <a:r>
              <a:rPr lang="ja-JP" altLang="en-US" dirty="0"/>
              <a:t>推奨データセットには、それぞれのデータに対するフォーマット例が付与されています。このため、選択したデータに関してそろえるべき、名称・位置情報等の項目は、このフォーマットを見ればわかります。</a:t>
            </a:r>
            <a:br>
              <a:rPr lang="ja-JP" altLang="en-US" dirty="0"/>
            </a:br>
            <a:endParaRPr kumimoji="1" lang="en-US" altLang="ja-JP" dirty="0"/>
          </a:p>
          <a:p>
            <a:pPr marL="342900" indent="-342900">
              <a:buFont typeface="+mj-lt"/>
              <a:buAutoNum type="arabicPeriod"/>
            </a:pPr>
            <a:r>
              <a:rPr kumimoji="1" lang="ja-JP" altLang="en-US" b="1" dirty="0"/>
              <a:t>原課に対して意義・必要性を説明しやすくなる</a:t>
            </a:r>
            <a:br>
              <a:rPr lang="en-US" altLang="ja-JP" dirty="0"/>
            </a:br>
            <a:r>
              <a:rPr lang="ja-JP" altLang="en-US" dirty="0"/>
              <a:t>選択したデータを管理する原課に対して、そのデータをオープンデータとして公開することを説明し、説得する際に、それが国が推奨しているデータであると説明することができます。</a:t>
            </a:r>
            <a:br>
              <a:rPr lang="ja-JP" altLang="en-US" dirty="0"/>
            </a:br>
            <a:endParaRPr kumimoji="1" lang="en-US" altLang="ja-JP" dirty="0"/>
          </a:p>
          <a:p>
            <a:pPr marL="342900" indent="-342900">
              <a:buFont typeface="+mj-lt"/>
              <a:buAutoNum type="arabicPeriod"/>
            </a:pPr>
            <a:r>
              <a:rPr kumimoji="1" lang="ja-JP" altLang="en-US" b="1" dirty="0"/>
              <a:t>公開したデータが、アプリケーションから利用されやすくなる</a:t>
            </a:r>
            <a:br>
              <a:rPr lang="en-US" altLang="ja-JP" dirty="0"/>
            </a:br>
            <a:r>
              <a:rPr lang="ja-JP" altLang="en-US" dirty="0"/>
              <a:t>推奨データセットに基づいて公開されたデータは、地方公共団体によらず同じフォーマットになるため、アプリケーションが扱いやすくなります。このため、推奨データセットに基づいて公開されたデータは、アプリケーションから利用されやすくなります。</a:t>
            </a:r>
            <a:br>
              <a:rPr lang="ja-JP" altLang="en-US" dirty="0"/>
            </a:br>
            <a:r>
              <a:rPr lang="ja-JP" altLang="en-US" dirty="0"/>
              <a:t>実際に、以下のような事例があります。</a:t>
            </a:r>
          </a:p>
          <a:p>
            <a:pPr marL="1028700" lvl="1" indent="-342900"/>
            <a:r>
              <a:rPr lang="ja-JP" altLang="en-US" sz="1600" dirty="0"/>
              <a:t>公共施設情報や</a:t>
            </a:r>
            <a:r>
              <a:rPr lang="zh-TW" altLang="en-US" sz="1600" dirty="0"/>
              <a:t>指定緊急避難場所</a:t>
            </a:r>
            <a:r>
              <a:rPr lang="ja-JP" altLang="en-US" sz="1600" dirty="0"/>
              <a:t>情報を推奨データセットに基づいて公開することにより、子供とお出かけ情報サイト「いこーよ」に取り込まれました。</a:t>
            </a:r>
          </a:p>
          <a:p>
            <a:pPr marL="1028700" lvl="1" indent="-342900"/>
            <a:r>
              <a:rPr lang="ja-JP" altLang="en-US" sz="1600" dirty="0"/>
              <a:t>バスの運行情報を標準的なバス情報フォーマットに基づいて公開することにより、乗り換え案内サイトで利用されるようになりました。</a:t>
            </a:r>
          </a:p>
          <a:p>
            <a:pPr marL="1028700" lvl="1" indent="-342900"/>
            <a:r>
              <a:rPr lang="ja-JP" altLang="en-US" sz="1600" dirty="0"/>
              <a:t>地方公共団体向けオープンデータダッシュボード（該当地域内の人口分布を地図上に表示し、どこにどのような人々がいるかをわかりやすく表示するダッシュボード）等で、地域・年齢別人口のデータが利用できます。</a:t>
            </a:r>
          </a:p>
        </p:txBody>
      </p:sp>
    </p:spTree>
    <p:extLst>
      <p:ext uri="{BB962C8B-B14F-4D97-AF65-F5344CB8AC3E}">
        <p14:creationId xmlns:p14="http://schemas.microsoft.com/office/powerpoint/2010/main" val="225790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161935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a:solidFill>
                  <a:schemeClr val="bg1">
                    <a:lumMod val="85000"/>
                  </a:schemeClr>
                </a:solidFill>
                <a:latin typeface="+mj-ea"/>
                <a:ea typeface="+mj-ea"/>
              </a:rPr>
              <a:t>.</a:t>
            </a:r>
            <a:r>
              <a:rPr lang="ja-JP" altLang="en-US" sz="2200">
                <a:solidFill>
                  <a:schemeClr val="bg1">
                    <a:lumMod val="85000"/>
                  </a:schemeClr>
                </a:solidFill>
                <a:latin typeface="+mj-ea"/>
                <a:ea typeface="+mj-ea"/>
              </a:rPr>
              <a:t> はじめに</a:t>
            </a: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4576894"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２</a:t>
            </a:r>
            <a:r>
              <a:rPr lang="en-US" altLang="ja-JP" sz="2200">
                <a:latin typeface="+mj-ea"/>
                <a:ea typeface="+mj-ea"/>
              </a:rPr>
              <a:t>. </a:t>
            </a:r>
            <a:r>
              <a:rPr lang="ja-JP" altLang="en-US" sz="2200">
                <a:latin typeface="+mj-ea"/>
                <a:ea typeface="+mj-ea"/>
              </a:rPr>
              <a:t>推奨データセットの項目と確認事項</a:t>
            </a: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4804520"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３</a:t>
            </a:r>
            <a:r>
              <a:rPr lang="en-US" altLang="ja-JP" sz="2200">
                <a:solidFill>
                  <a:schemeClr val="bg1">
                    <a:lumMod val="85000"/>
                  </a:schemeClr>
                </a:solidFill>
                <a:latin typeface="+mj-ea"/>
                <a:ea typeface="+mj-ea"/>
              </a:rPr>
              <a:t>. </a:t>
            </a:r>
            <a:r>
              <a:rPr lang="ja-JP" altLang="en-US" sz="2200">
                <a:solidFill>
                  <a:schemeClr val="bg1">
                    <a:lumMod val="85000"/>
                  </a:schemeClr>
                </a:solidFill>
                <a:latin typeface="+mj-ea"/>
                <a:ea typeface="+mj-ea"/>
              </a:rPr>
              <a:t>推奨データセットに基づくデータの作成</a:t>
            </a:r>
          </a:p>
        </p:txBody>
      </p:sp>
      <p:sp>
        <p:nvSpPr>
          <p:cNvPr id="2" name="Text Box 31">
            <a:extLst>
              <a:ext uri="{FF2B5EF4-FFF2-40B4-BE49-F238E27FC236}">
                <a16:creationId xmlns:a16="http://schemas.microsoft.com/office/drawing/2014/main" id="{3A9A5823-7AD5-4931-B86D-B0A3E5503BA5}"/>
              </a:ext>
            </a:extLst>
          </p:cNvPr>
          <p:cNvSpPr txBox="1">
            <a:spLocks noChangeArrowheads="1"/>
          </p:cNvSpPr>
          <p:nvPr/>
        </p:nvSpPr>
        <p:spPr bwMode="gray">
          <a:xfrm>
            <a:off x="566738" y="4668029"/>
            <a:ext cx="5514651" cy="430887"/>
          </a:xfrm>
          <a:prstGeom prst="rect">
            <a:avLst/>
          </a:prstGeom>
          <a:noFill/>
          <a:ln w="9525">
            <a:noFill/>
            <a:miter lim="800000"/>
            <a:headEnd/>
            <a:tailEnd/>
          </a:ln>
          <a:effectLst/>
        </p:spPr>
        <p:txBody>
          <a:bodyPr wrap="none">
            <a:spAutoFit/>
          </a:bodyPr>
          <a:lstStyle/>
          <a:p>
            <a:pPr>
              <a:lnSpc>
                <a:spcPct val="100000"/>
              </a:lnSpc>
            </a:pPr>
            <a:r>
              <a:rPr lang="ja-JP" altLang="en-US" sz="2200" dirty="0">
                <a:solidFill>
                  <a:schemeClr val="bg1">
                    <a:lumMod val="85000"/>
                  </a:schemeClr>
                </a:solidFill>
                <a:latin typeface="+mj-ea"/>
                <a:ea typeface="+mj-ea"/>
              </a:rPr>
              <a:t>４</a:t>
            </a:r>
            <a:r>
              <a:rPr lang="en-US" altLang="ja-JP" sz="2200" dirty="0">
                <a:solidFill>
                  <a:schemeClr val="bg1">
                    <a:lumMod val="85000"/>
                  </a:schemeClr>
                </a:solidFill>
                <a:latin typeface="+mj-ea"/>
                <a:ea typeface="+mj-ea"/>
              </a:rPr>
              <a:t>. </a:t>
            </a:r>
            <a:r>
              <a:rPr lang="ja-JP" altLang="en-US" sz="2200" dirty="0">
                <a:solidFill>
                  <a:schemeClr val="bg1">
                    <a:lumMod val="85000"/>
                  </a:schemeClr>
                </a:solidFill>
                <a:latin typeface="+mj-ea"/>
                <a:ea typeface="+mj-ea"/>
              </a:rPr>
              <a:t>推奨データセットに基づくデータのメンテナンス</a:t>
            </a:r>
          </a:p>
        </p:txBody>
      </p:sp>
    </p:spTree>
    <p:extLst>
      <p:ext uri="{BB962C8B-B14F-4D97-AF65-F5344CB8AC3E}">
        <p14:creationId xmlns:p14="http://schemas.microsoft.com/office/powerpoint/2010/main" val="220237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a:extLst>
              <a:ext uri="{FF2B5EF4-FFF2-40B4-BE49-F238E27FC236}">
                <a16:creationId xmlns:a16="http://schemas.microsoft.com/office/drawing/2014/main" id="{0C13BF6F-E612-4679-BED6-7FE04CC44FB2}"/>
              </a:ext>
            </a:extLst>
          </p:cNvPr>
          <p:cNvSpPr>
            <a:spLocks noGrp="1"/>
          </p:cNvSpPr>
          <p:nvPr>
            <p:ph type="title"/>
          </p:nvPr>
        </p:nvSpPr>
        <p:spPr/>
        <p:txBody>
          <a:bodyPr>
            <a:normAutofit/>
          </a:bodyPr>
          <a:lstStyle/>
          <a:p>
            <a:pPr algn="l"/>
            <a:r>
              <a:rPr lang="en-US" altLang="ja-JP">
                <a:latin typeface="Meiryo UI" panose="020B0604030504040204" pitchFamily="50" charset="-128"/>
                <a:ea typeface="Meiryo UI" panose="020B0604030504040204" pitchFamily="50" charset="-128"/>
                <a:cs typeface="Meiryo UI" panose="020B0604030504040204" pitchFamily="50" charset="-128"/>
              </a:rPr>
              <a:t>2.1</a:t>
            </a:r>
            <a:r>
              <a:rPr lang="ja-JP" altLang="en-US">
                <a:latin typeface="Meiryo UI" panose="020B0604030504040204" pitchFamily="50" charset="-128"/>
                <a:ea typeface="Meiryo UI" panose="020B0604030504040204" pitchFamily="50" charset="-128"/>
                <a:cs typeface="Meiryo UI" panose="020B0604030504040204" pitchFamily="50" charset="-128"/>
              </a:rPr>
              <a:t> 推奨データセットに関する情報の取得先</a:t>
            </a:r>
          </a:p>
        </p:txBody>
      </p:sp>
      <p:sp>
        <p:nvSpPr>
          <p:cNvPr id="3" name="スライド番号プレースホルダー 2"/>
          <p:cNvSpPr>
            <a:spLocks noGrp="1"/>
          </p:cNvSpPr>
          <p:nvPr>
            <p:ph type="sldNum" sz="quarter" idx="12"/>
          </p:nvPr>
        </p:nvSpPr>
        <p:spPr/>
        <p:txBody>
          <a:bodyPr/>
          <a:lstStyle/>
          <a:p>
            <a:pPr>
              <a:defRPr/>
            </a:pPr>
            <a:fld id="{067EFC52-C34A-4A1B-879C-F7681BFACCAD}" type="slidenum">
              <a:rPr lang="ja-JP" altLang="en-US" smtClean="0"/>
              <a:pPr>
                <a:defRPr/>
              </a:pPr>
              <a:t>9</a:t>
            </a:fld>
            <a:endParaRPr lang="ja-JP" altLang="en-US"/>
          </a:p>
        </p:txBody>
      </p:sp>
      <p:sp>
        <p:nvSpPr>
          <p:cNvPr id="4" name="テキスト プレースホルダー 3">
            <a:extLst>
              <a:ext uri="{FF2B5EF4-FFF2-40B4-BE49-F238E27FC236}">
                <a16:creationId xmlns:a16="http://schemas.microsoft.com/office/drawing/2014/main" id="{822FFAB4-E717-4EE8-B785-B29492700A81}"/>
              </a:ext>
            </a:extLst>
          </p:cNvPr>
          <p:cNvSpPr>
            <a:spLocks noGrp="1"/>
          </p:cNvSpPr>
          <p:nvPr>
            <p:ph type="body" sz="quarter" idx="13"/>
          </p:nvPr>
        </p:nvSpPr>
        <p:spPr/>
        <p:txBody>
          <a:bodyPr/>
          <a:lstStyle/>
          <a:p>
            <a:r>
              <a:rPr kumimoji="1" lang="en-US" altLang="ja-JP"/>
              <a:t>2. </a:t>
            </a:r>
            <a:r>
              <a:rPr kumimoji="1" lang="ja-JP" altLang="en-US"/>
              <a:t>推奨データセットの項目と確認事項</a:t>
            </a:r>
          </a:p>
        </p:txBody>
      </p:sp>
      <p:sp>
        <p:nvSpPr>
          <p:cNvPr id="11" name="テキスト プレースホルダー 10">
            <a:extLst>
              <a:ext uri="{FF2B5EF4-FFF2-40B4-BE49-F238E27FC236}">
                <a16:creationId xmlns:a16="http://schemas.microsoft.com/office/drawing/2014/main" id="{17615AD2-FC25-4C83-85B0-2D6F1C1FE8C6}"/>
              </a:ext>
            </a:extLst>
          </p:cNvPr>
          <p:cNvSpPr>
            <a:spLocks noGrp="1"/>
          </p:cNvSpPr>
          <p:nvPr>
            <p:ph type="body" sz="quarter" idx="14"/>
          </p:nvPr>
        </p:nvSpPr>
        <p:spPr>
          <a:xfrm>
            <a:off x="207963" y="884238"/>
            <a:ext cx="8728075" cy="672553"/>
          </a:xfrm>
        </p:spPr>
        <p:txBody>
          <a:bodyPr>
            <a:normAutofit/>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推奨データセットに関する情報は、政府</a:t>
            </a:r>
            <a:r>
              <a:rPr lang="en-US" altLang="ja-JP">
                <a:latin typeface="Meiryo UI" panose="020B0604030504040204" pitchFamily="50" charset="-128"/>
                <a:ea typeface="Meiryo UI" panose="020B0604030504040204" pitchFamily="50" charset="-128"/>
                <a:cs typeface="Meiryo UI" panose="020B0604030504040204" pitchFamily="50" charset="-128"/>
              </a:rPr>
              <a:t>CIO</a:t>
            </a:r>
            <a:r>
              <a:rPr lang="ja-JP" altLang="en-US">
                <a:latin typeface="Meiryo UI" panose="020B0604030504040204" pitchFamily="50" charset="-128"/>
                <a:ea typeface="Meiryo UI" panose="020B0604030504040204" pitchFamily="50" charset="-128"/>
                <a:cs typeface="Meiryo UI" panose="020B0604030504040204" pitchFamily="50" charset="-128"/>
              </a:rPr>
              <a:t>ポータルのオープンデータに関するページにあります。</a:t>
            </a:r>
            <a:endParaRPr lang="ja-JP" altLang="en-US"/>
          </a:p>
        </p:txBody>
      </p:sp>
      <p:pic>
        <p:nvPicPr>
          <p:cNvPr id="8" name="図 7">
            <a:extLst>
              <a:ext uri="{FF2B5EF4-FFF2-40B4-BE49-F238E27FC236}">
                <a16:creationId xmlns:a16="http://schemas.microsoft.com/office/drawing/2014/main" id="{5F849906-CC84-4863-913E-192E1939D29D}"/>
              </a:ext>
            </a:extLst>
          </p:cNvPr>
          <p:cNvPicPr>
            <a:picLocks noChangeAspect="1"/>
          </p:cNvPicPr>
          <p:nvPr/>
        </p:nvPicPr>
        <p:blipFill>
          <a:blip r:embed="rId3"/>
          <a:stretch>
            <a:fillRect/>
          </a:stretch>
        </p:blipFill>
        <p:spPr>
          <a:xfrm>
            <a:off x="623960" y="1888749"/>
            <a:ext cx="3725856" cy="4536504"/>
          </a:xfrm>
          <a:prstGeom prst="rect">
            <a:avLst/>
          </a:prstGeom>
        </p:spPr>
      </p:pic>
      <p:sp>
        <p:nvSpPr>
          <p:cNvPr id="9" name="テキスト ボックス 8">
            <a:extLst>
              <a:ext uri="{FF2B5EF4-FFF2-40B4-BE49-F238E27FC236}">
                <a16:creationId xmlns:a16="http://schemas.microsoft.com/office/drawing/2014/main" id="{BB9E9149-4D20-4F67-88B2-7C4A00E35F28}"/>
              </a:ext>
            </a:extLst>
          </p:cNvPr>
          <p:cNvSpPr txBox="1"/>
          <p:nvPr/>
        </p:nvSpPr>
        <p:spPr>
          <a:xfrm>
            <a:off x="195879" y="1559330"/>
            <a:ext cx="4436536" cy="338554"/>
          </a:xfrm>
          <a:prstGeom prst="rect">
            <a:avLst/>
          </a:prstGeom>
          <a:noFill/>
        </p:spPr>
        <p:txBody>
          <a:bodyPr wrap="none" rtlCol="0">
            <a:spAutoFit/>
          </a:bodyPr>
          <a:lstStyle/>
          <a:p>
            <a:r>
              <a:rPr lang="en-US" altLang="ja-JP" sz="1600">
                <a:hlinkClick r:id="rId4"/>
              </a:rPr>
              <a:t>https://cio.go.jp/policy-opendata#dataset</a:t>
            </a:r>
            <a:endParaRPr kumimoji="1" lang="ja-JP" altLang="en-US" sz="1600"/>
          </a:p>
        </p:txBody>
      </p:sp>
      <p:sp>
        <p:nvSpPr>
          <p:cNvPr id="25" name="テキスト プレースホルダー 7">
            <a:extLst>
              <a:ext uri="{FF2B5EF4-FFF2-40B4-BE49-F238E27FC236}">
                <a16:creationId xmlns:a16="http://schemas.microsoft.com/office/drawing/2014/main" id="{8554295E-9422-425A-A196-4A21B5AE3EDF}"/>
              </a:ext>
            </a:extLst>
          </p:cNvPr>
          <p:cNvSpPr>
            <a:spLocks noGrp="1"/>
          </p:cNvSpPr>
          <p:nvPr>
            <p:ph type="body" sz="quarter" idx="15"/>
          </p:nvPr>
        </p:nvSpPr>
        <p:spPr>
          <a:xfrm>
            <a:off x="4682766" y="1711993"/>
            <a:ext cx="4253272" cy="4093272"/>
          </a:xfrm>
        </p:spPr>
        <p:txBody>
          <a:bodyPr/>
          <a:lstStyle/>
          <a:p>
            <a:pPr marL="285750" indent="-285750">
              <a:buFont typeface="Arial" panose="020B0604020202020204" pitchFamily="34" charset="0"/>
              <a:buChar char="•"/>
            </a:pPr>
            <a:r>
              <a:rPr kumimoji="1" lang="en-US" altLang="ja-JP"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CIO</a:t>
            </a: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ポータル・オープンデータページの「推奨データセット一覧」に、</a:t>
            </a:r>
            <a:b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データ項目定義書とデータフォーマット定義が掲載されています。</a:t>
            </a:r>
          </a:p>
          <a:p>
            <a:pPr marL="285750" indent="-285750">
              <a:buFont typeface="Arial" panose="020B0604020202020204" pitchFamily="34" charset="0"/>
              <a:buChar char="•"/>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「データ項目定義書」に、推奨データセットに属するそれぞれのデータにおいて掲載すべき項目と、データの作成にあたり準拠すべきルールを規定しています。</a:t>
            </a:r>
          </a:p>
          <a:p>
            <a:pPr marL="285750" indent="-285750">
              <a:buFont typeface="Arial" panose="020B0604020202020204" pitchFamily="34" charset="0"/>
              <a:buChar char="•"/>
            </a:pPr>
            <a:r>
              <a:rPr kumimoji="1" lang="ja-JP" altLang="en-US" sz="1600" b="0" i="0" u="none" strike="noStrike" kern="1200" cap="none" spc="0" normalizeH="0" baseline="0" noProof="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「データフォーマット定義」は、前述の「データ項目定義書」に基づいたフォーマットです。このフォーマットにデータを転記すれば、公開できるデータになります。</a:t>
            </a:r>
          </a:p>
        </p:txBody>
      </p:sp>
      <p:sp>
        <p:nvSpPr>
          <p:cNvPr id="12" name="四角形: 角を丸くする 11">
            <a:extLst>
              <a:ext uri="{FF2B5EF4-FFF2-40B4-BE49-F238E27FC236}">
                <a16:creationId xmlns:a16="http://schemas.microsoft.com/office/drawing/2014/main" id="{B22E2EE3-12ED-4643-B33E-1628E978D478}"/>
              </a:ext>
            </a:extLst>
          </p:cNvPr>
          <p:cNvSpPr/>
          <p:nvPr/>
        </p:nvSpPr>
        <p:spPr>
          <a:xfrm>
            <a:off x="2329327" y="5494994"/>
            <a:ext cx="648072"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14" name="四角形: 角を丸くする 13">
            <a:extLst>
              <a:ext uri="{FF2B5EF4-FFF2-40B4-BE49-F238E27FC236}">
                <a16:creationId xmlns:a16="http://schemas.microsoft.com/office/drawing/2014/main" id="{EDD3DCDF-6820-46E9-B769-891849E874ED}"/>
              </a:ext>
            </a:extLst>
          </p:cNvPr>
          <p:cNvSpPr/>
          <p:nvPr/>
        </p:nvSpPr>
        <p:spPr>
          <a:xfrm>
            <a:off x="2977399" y="4725702"/>
            <a:ext cx="1274390" cy="16995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noFill/>
            </a:endParaRPr>
          </a:p>
        </p:txBody>
      </p:sp>
      <p:sp>
        <p:nvSpPr>
          <p:cNvPr id="22" name="テキスト ボックス 21">
            <a:extLst>
              <a:ext uri="{FF2B5EF4-FFF2-40B4-BE49-F238E27FC236}">
                <a16:creationId xmlns:a16="http://schemas.microsoft.com/office/drawing/2014/main" id="{51791730-C926-4FB1-ABD3-590D2B4F22F4}"/>
              </a:ext>
            </a:extLst>
          </p:cNvPr>
          <p:cNvSpPr txBox="1"/>
          <p:nvPr/>
        </p:nvSpPr>
        <p:spPr>
          <a:xfrm>
            <a:off x="1904600" y="6483536"/>
            <a:ext cx="1497526" cy="307777"/>
          </a:xfrm>
          <a:prstGeom prst="rect">
            <a:avLst/>
          </a:prstGeom>
          <a:noFill/>
        </p:spPr>
        <p:txBody>
          <a:bodyPr wrap="none" rtlCol="0">
            <a:spAutoFit/>
          </a:bodyPr>
          <a:lstStyle/>
          <a:p>
            <a:r>
              <a:rPr kumimoji="1" lang="ja-JP" altLang="en-US" sz="1400">
                <a:solidFill>
                  <a:srgbClr val="FF0000"/>
                </a:solidFill>
              </a:rPr>
              <a:t>データ項目定義書</a:t>
            </a:r>
          </a:p>
        </p:txBody>
      </p:sp>
      <p:cxnSp>
        <p:nvCxnSpPr>
          <p:cNvPr id="31" name="直線矢印コネクタ 30">
            <a:extLst>
              <a:ext uri="{FF2B5EF4-FFF2-40B4-BE49-F238E27FC236}">
                <a16:creationId xmlns:a16="http://schemas.microsoft.com/office/drawing/2014/main" id="{66D36997-5246-48BC-8CB7-120C95C15F78}"/>
              </a:ext>
            </a:extLst>
          </p:cNvPr>
          <p:cNvCxnSpPr>
            <a:cxnSpLocks/>
            <a:stCxn id="22" idx="0"/>
            <a:endCxn id="12" idx="2"/>
          </p:cNvCxnSpPr>
          <p:nvPr/>
        </p:nvCxnSpPr>
        <p:spPr>
          <a:xfrm flipV="1">
            <a:off x="2653363" y="5711018"/>
            <a:ext cx="0" cy="772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F07E22C9-5CE4-4837-B368-5D4076DDC44B}"/>
              </a:ext>
            </a:extLst>
          </p:cNvPr>
          <p:cNvSpPr txBox="1"/>
          <p:nvPr/>
        </p:nvSpPr>
        <p:spPr>
          <a:xfrm>
            <a:off x="4438896" y="6271364"/>
            <a:ext cx="1773242" cy="307777"/>
          </a:xfrm>
          <a:prstGeom prst="rect">
            <a:avLst/>
          </a:prstGeom>
          <a:noFill/>
        </p:spPr>
        <p:txBody>
          <a:bodyPr wrap="none" rtlCol="0">
            <a:spAutoFit/>
          </a:bodyPr>
          <a:lstStyle/>
          <a:p>
            <a:r>
              <a:rPr kumimoji="1" lang="ja-JP" altLang="en-US" sz="1400">
                <a:solidFill>
                  <a:srgbClr val="FF0000"/>
                </a:solidFill>
              </a:rPr>
              <a:t>データフォーマット定義</a:t>
            </a:r>
          </a:p>
        </p:txBody>
      </p:sp>
      <p:cxnSp>
        <p:nvCxnSpPr>
          <p:cNvPr id="33" name="直線矢印コネクタ 32">
            <a:extLst>
              <a:ext uri="{FF2B5EF4-FFF2-40B4-BE49-F238E27FC236}">
                <a16:creationId xmlns:a16="http://schemas.microsoft.com/office/drawing/2014/main" id="{05BEAB15-3E4D-472D-ADD4-98185D7A1DA6}"/>
              </a:ext>
            </a:extLst>
          </p:cNvPr>
          <p:cNvCxnSpPr>
            <a:cxnSpLocks/>
            <a:stCxn id="32" idx="0"/>
            <a:endCxn id="14" idx="3"/>
          </p:cNvCxnSpPr>
          <p:nvPr/>
        </p:nvCxnSpPr>
        <p:spPr>
          <a:xfrm flipH="1" flipV="1">
            <a:off x="4251789" y="5575478"/>
            <a:ext cx="1073728" cy="695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897317"/>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4422</Words>
  <Application>Microsoft Office PowerPoint</Application>
  <PresentationFormat>画面に合わせる (4:3)</PresentationFormat>
  <Paragraphs>375</Paragraphs>
  <Slides>37</Slides>
  <Notes>30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37</vt:i4>
      </vt:variant>
    </vt:vector>
  </HeadingPairs>
  <TitlesOfParts>
    <vt:vector size="42" baseType="lpstr">
      <vt:lpstr>Meiryo UI</vt:lpstr>
      <vt:lpstr>noto sans</vt:lpstr>
      <vt:lpstr>メイリオ</vt:lpstr>
      <vt:lpstr>Arial</vt:lpstr>
      <vt:lpstr>Office テーマ</vt:lpstr>
      <vt:lpstr>オープンデータ研修（応用編）</vt:lpstr>
      <vt:lpstr>本書の狙い</vt:lpstr>
      <vt:lpstr>PowerPoint プレゼンテーション</vt:lpstr>
      <vt:lpstr>PowerPoint プレゼンテーション</vt:lpstr>
      <vt:lpstr>1.1 推奨データセットとは</vt:lpstr>
      <vt:lpstr>1.2 推奨データセットの種類</vt:lpstr>
      <vt:lpstr>1.3 推奨データセットを利用するメリット</vt:lpstr>
      <vt:lpstr>PowerPoint プレゼンテーション</vt:lpstr>
      <vt:lpstr>2.1 推奨データセットに関する情報の取得先</vt:lpstr>
      <vt:lpstr>2.2 データ項目定義書の構成</vt:lpstr>
      <vt:lpstr>2.3 データ項目定義</vt:lpstr>
      <vt:lpstr>2.4 共通ルールの記載事項①</vt:lpstr>
      <vt:lpstr>2.4 共通ルールの記載事項②</vt:lpstr>
      <vt:lpstr>2.5 データ入力フォーマット</vt:lpstr>
      <vt:lpstr>PowerPoint プレゼンテーション</vt:lpstr>
      <vt:lpstr>3.1 推奨データセットに基づくデータの作成手順①</vt:lpstr>
      <vt:lpstr>3.2 事前準備 (1) セル結合の解除①</vt:lpstr>
      <vt:lpstr>3.2 事前準備 (1) セル結合の解除②</vt:lpstr>
      <vt:lpstr>3.2 事前準備 (1) セル結合の解除 ③</vt:lpstr>
      <vt:lpstr>3.2 事前準備 (1) セル結合の解除 ④</vt:lpstr>
      <vt:lpstr>3.2 事前準備 (2) 重複する地域名の削除①</vt:lpstr>
      <vt:lpstr>3.2 事前準備 (2) 重複する地域名の削除②</vt:lpstr>
      <vt:lpstr>3.2 事前準備 (3) 数値でない人口データの削除</vt:lpstr>
      <vt:lpstr>3.3 データの転記 (1) 地域名①</vt:lpstr>
      <vt:lpstr>3.3 データの転記 (1) 地域名②</vt:lpstr>
      <vt:lpstr>3.3 データの転記 (1) 地域名③</vt:lpstr>
      <vt:lpstr>3.3 データの転記 (1) 地域名④</vt:lpstr>
      <vt:lpstr>3.3 データの転記 (2) その他の項目</vt:lpstr>
      <vt:lpstr>3.4 推奨データセットに基づいたデータ作成後の作業</vt:lpstr>
      <vt:lpstr>PowerPoint プレゼンテーション</vt:lpstr>
      <vt:lpstr>4.1 推奨データセットに基づくデータのメンテナンス</vt:lpstr>
      <vt:lpstr>4.2 データの追加</vt:lpstr>
      <vt:lpstr>4.3 データの修正①</vt:lpstr>
      <vt:lpstr>4.3 データの修正②</vt:lpstr>
      <vt:lpstr>4.4 データの削除①</vt:lpstr>
      <vt:lpstr>4.4 データの削除②</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2020-10-16T02:52:21Z</dcterms:created>
  <dcterms:modified xsi:type="dcterms:W3CDTF">2021-02-17T00:39:46Z</dcterms:modified>
</cp:coreProperties>
</file>