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95" r:id="rId15"/>
    <p:sldId id="781" r:id="rId16"/>
    <p:sldId id="273" r:id="rId17"/>
    <p:sldId id="704" r:id="rId18"/>
    <p:sldId id="811" r:id="rId19"/>
    <p:sldId id="813" r:id="rId20"/>
    <p:sldId id="812" r:id="rId21"/>
    <p:sldId id="814" r:id="rId22"/>
    <p:sldId id="788" r:id="rId23"/>
    <p:sldId id="787" r:id="rId24"/>
    <p:sldId id="782" r:id="rId25"/>
    <p:sldId id="783" r:id="rId26"/>
    <p:sldId id="807" r:id="rId27"/>
    <p:sldId id="808" r:id="rId28"/>
    <p:sldId id="809" r:id="rId29"/>
    <p:sldId id="803" r:id="rId30"/>
    <p:sldId id="793" r:id="rId31"/>
    <p:sldId id="794" r:id="rId32"/>
    <p:sldId id="796" r:id="rId33"/>
    <p:sldId id="797" r:id="rId34"/>
    <p:sldId id="798" r:id="rId35"/>
    <p:sldId id="799" r:id="rId36"/>
    <p:sldId id="800" r:id="rId37"/>
    <p:sldId id="801" r:id="rId38"/>
    <p:sldId id="802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95"/>
            <p14:sldId id="781"/>
            <p14:sldId id="273"/>
            <p14:sldId id="704"/>
            <p14:sldId id="811"/>
            <p14:sldId id="813"/>
            <p14:sldId id="812"/>
            <p14:sldId id="814"/>
            <p14:sldId id="788"/>
            <p14:sldId id="787"/>
            <p14:sldId id="782"/>
            <p14:sldId id="783"/>
            <p14:sldId id="807"/>
            <p14:sldId id="808"/>
            <p14:sldId id="809"/>
            <p14:sldId id="803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2D9C3-F36B-4207-9801-91BF85E9F150}" v="9" dt="2020-10-22T00:37:32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9. </a:t>
            </a:r>
            <a:r>
              <a:rPr kumimoji="1" lang="zh-TW" altLang="en-US" dirty="0"/>
              <a:t>消防水利施設一覧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B46850-22E3-4D54-9E85-679B4F81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788" y="2630298"/>
            <a:ext cx="4281716" cy="3218389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zh-TW" altLang="en-US" dirty="0"/>
              <a:t>消防水利施設一覧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/>
          </a:bodyPr>
          <a:lstStyle/>
          <a:p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消防水利施設一覧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種別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口径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消防水利施設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36107" y="4482700"/>
            <a:ext cx="758028" cy="1464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15121" y="1882438"/>
            <a:ext cx="925926" cy="2600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257098" y="3630023"/>
            <a:ext cx="925926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79305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720061" y="2316270"/>
            <a:ext cx="986014" cy="1313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36107" y="4943178"/>
            <a:ext cx="758028" cy="5241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80422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15121" y="5467350"/>
            <a:ext cx="1209444" cy="336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/>
          </a:bodyPr>
          <a:lstStyle/>
          <a:p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消防水利施設一覧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「消防水利施設一覧」には、以下の共通ルールが定められています。</a:t>
            </a:r>
            <a:endParaRPr kumimoji="1" lang="ja-JP" altLang="en-US" dirty="0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種別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総務省消防庁の消防水利の基準に基づいて、以下からの該当する項目を「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;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」（半角のセミコロン）区切りで記載します。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消火栓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私設消火栓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防火水そう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プール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河川・溝等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濠・池等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海・湖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井戸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下水道</a:t>
            </a:r>
          </a:p>
          <a:p>
            <a:pPr marL="1028700" lvl="1" indent="-342900">
              <a:buFont typeface="メイリオ" panose="020B0604030504040204" pitchFamily="50" charset="-128"/>
              <a:buChar char="⁃"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</a:p>
          <a:p>
            <a:endParaRPr kumimoji="1" lang="ja-JP" altLang="en-US" sz="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14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9792878-4CA3-4871-9046-08264D24D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5" y="1894024"/>
            <a:ext cx="7639050" cy="4631320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zh-TW" altLang="en-US" dirty="0"/>
              <a:t>消防水利施設一覧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708053" y="3223126"/>
            <a:ext cx="2079487" cy="161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5747797" y="1832336"/>
            <a:ext cx="1" cy="139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消防水利施設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消防水利施設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種別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に不明点があれば、調査しておきましょう。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種別ごとにデータが分かれている場合もあります。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6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520CBD1-8D30-4DCB-892C-FD209B64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523" y="4602327"/>
            <a:ext cx="2938272" cy="17465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6829C78-65C2-4F04-8713-CFD09AB6C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523" y="2485016"/>
            <a:ext cx="2938272" cy="17465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C64A3A6-36C5-4D57-B1F1-1BD35883A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13" y="2477303"/>
            <a:ext cx="2937974" cy="1746327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推奨データセットのフォーマットシートに、住所を転記します。</a:t>
            </a:r>
          </a:p>
          <a:p>
            <a:r>
              <a:rPr lang="ja-JP" altLang="en-US" dirty="0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19617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1793977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2625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9885" y="32061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706659" y="4231520"/>
            <a:ext cx="0" cy="3708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263873" y="2964712"/>
            <a:ext cx="717939" cy="11862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263872" y="5105400"/>
            <a:ext cx="717929" cy="85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1952625" y="3333749"/>
            <a:ext cx="685800" cy="10477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A2E708-3EBE-4BCC-92D0-5041E87DDFF3}"/>
              </a:ext>
            </a:extLst>
          </p:cNvPr>
          <p:cNvSpPr txBox="1"/>
          <p:nvPr/>
        </p:nvSpPr>
        <p:spPr>
          <a:xfrm>
            <a:off x="165322" y="6304617"/>
            <a:ext cx="871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※ </a:t>
            </a:r>
            <a:r>
              <a:rPr kumimoji="1" lang="ja-JP" altLang="en-US" sz="1200" dirty="0"/>
              <a:t>上記</a:t>
            </a:r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データは「豊川市 消防水利施設オープンデータについて </a:t>
            </a:r>
            <a:r>
              <a:rPr kumimoji="1" lang="en-US" altLang="ja-JP" sz="1200" dirty="0"/>
              <a:t>CC BY</a:t>
            </a:r>
            <a:r>
              <a:rPr kumimoji="1" lang="ja-JP" altLang="en-US" sz="1200" dirty="0"/>
              <a:t>」を加工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https://www.city.toyokawa.lg.jp/kurashi/anzenanshin/shobo/kakusyujoho1/shobosuiriopendata.html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A2ACB29-CFCC-43FC-BE25-FBE439741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92" y="2761147"/>
            <a:ext cx="2938272" cy="17465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23426" y="2022483"/>
            <a:ext cx="4091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br>
              <a:rPr kumimoji="1" lang="en-US" altLang="ja-JP" sz="1400" dirty="0"/>
            </a:br>
            <a:r>
              <a:rPr kumimoji="1" lang="ja-JP" altLang="en-US" sz="1400" dirty="0"/>
              <a:t>	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2439928" y="4507651"/>
            <a:ext cx="0" cy="4549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2660988" y="3304244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2717505" y="3423217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5CC3E8CE-732F-49C0-B54B-5E2FFA4B6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92" y="4962566"/>
            <a:ext cx="2938272" cy="174650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4A41C57-6E97-4672-BE63-8131011C9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686" y="2785362"/>
            <a:ext cx="2941320" cy="1740408"/>
          </a:xfrm>
          <a:prstGeom prst="rect">
            <a:avLst/>
          </a:prstGeom>
        </p:spPr>
      </p:pic>
      <p:sp>
        <p:nvSpPr>
          <p:cNvPr id="26" name="矢印: 右 25">
            <a:extLst>
              <a:ext uri="{FF2B5EF4-FFF2-40B4-BE49-F238E27FC236}">
                <a16:creationId xmlns:a16="http://schemas.microsoft.com/office/drawing/2014/main" id="{2730FF5F-A291-44BF-A046-9D52892637F0}"/>
              </a:ext>
            </a:extLst>
          </p:cNvPr>
          <p:cNvSpPr/>
          <p:nvPr/>
        </p:nvSpPr>
        <p:spPr>
          <a:xfrm>
            <a:off x="4414611" y="336753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B636AAE-9E0B-448B-AF54-20A407C95ECB}"/>
              </a:ext>
            </a:extLst>
          </p:cNvPr>
          <p:cNvSpPr txBox="1"/>
          <p:nvPr/>
        </p:nvSpPr>
        <p:spPr>
          <a:xfrm>
            <a:off x="5238245" y="2391815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00B5E4C-1909-45F0-959E-4D7859765AAD}"/>
              </a:ext>
            </a:extLst>
          </p:cNvPr>
          <p:cNvSpPr/>
          <p:nvPr/>
        </p:nvSpPr>
        <p:spPr>
          <a:xfrm>
            <a:off x="7027474" y="3304244"/>
            <a:ext cx="758950" cy="1189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979F05F4-D359-42B8-8C2E-8EF5E7EF4193}"/>
              </a:ext>
            </a:extLst>
          </p:cNvPr>
          <p:cNvSpPr/>
          <p:nvPr/>
        </p:nvSpPr>
        <p:spPr>
          <a:xfrm>
            <a:off x="8431982" y="334636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B7159C7-82EF-482F-A6EF-F525B816E0BA}"/>
              </a:ext>
            </a:extLst>
          </p:cNvPr>
          <p:cNvSpPr txBox="1"/>
          <p:nvPr/>
        </p:nvSpPr>
        <p:spPr>
          <a:xfrm>
            <a:off x="8249006" y="390213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住所④の</a:t>
            </a:r>
          </a:p>
          <a:p>
            <a:r>
              <a:rPr kumimoji="1" lang="en-US" altLang="ja-JP" sz="1400" dirty="0"/>
              <a:t>(8)</a:t>
            </a:r>
            <a:r>
              <a:rPr kumimoji="1" lang="ja-JP" altLang="en-US" sz="1400" dirty="0"/>
              <a:t>につづく</a:t>
            </a:r>
          </a:p>
        </p:txBody>
      </p:sp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D15199E-F5CE-4323-8067-BAB5E546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489" y="4471951"/>
            <a:ext cx="2941320" cy="17404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D09451-40A7-43C1-BB36-D769254C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23" y="2295223"/>
            <a:ext cx="2941320" cy="17465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住所③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推奨データセットのフォーマットシートに、住所を転記します。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17526" y="1962561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住所の一番上の項目を選択します。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8150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1452" y="49866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165322" y="6304617"/>
            <a:ext cx="871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※ </a:t>
            </a:r>
            <a:r>
              <a:rPr kumimoji="1" lang="ja-JP" altLang="en-US" sz="1200" dirty="0"/>
              <a:t>上記</a:t>
            </a:r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データは「豊川市 消防水利施設オープンデータについて </a:t>
            </a:r>
            <a:r>
              <a:rPr kumimoji="1" lang="en-US" altLang="ja-JP" sz="1200" dirty="0"/>
              <a:t>CC BY</a:t>
            </a:r>
            <a:r>
              <a:rPr kumimoji="1" lang="ja-JP" altLang="en-US" sz="1200" dirty="0"/>
              <a:t>」を加工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https://www.city.toyokawa.lg.jp/kurashi/anzenanshin/shobo/kakusyujoho1/shobosuiriopendata.html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2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2204658" y="4443101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(7)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254832" y="4023720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6731082" y="4986681"/>
            <a:ext cx="822243" cy="13228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1043223" y="2778979"/>
            <a:ext cx="730657" cy="10970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20">
            <a:extLst>
              <a:ext uri="{FF2B5EF4-FFF2-40B4-BE49-F238E27FC236}">
                <a16:creationId xmlns:a16="http://schemas.microsoft.com/office/drawing/2014/main" id="{5FCD085E-A29E-409D-9B3D-4379ACC26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3321" y="1303032"/>
            <a:ext cx="8756650" cy="363347"/>
          </a:xfrm>
        </p:spPr>
        <p:txBody>
          <a:bodyPr/>
          <a:lstStyle/>
          <a:p>
            <a:r>
              <a:rPr lang="ja-JP" altLang="en-US" dirty="0"/>
              <a:t>入力済み住所から転記する場合は、以下の手順で行います。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359D83E-1B2C-495C-B6A6-4F3409144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489" y="2266963"/>
            <a:ext cx="2941320" cy="174650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99FA12-6915-49E4-B4C6-B761F6390432}"/>
              </a:ext>
            </a:extLst>
          </p:cNvPr>
          <p:cNvSpPr txBox="1"/>
          <p:nvPr/>
        </p:nvSpPr>
        <p:spPr>
          <a:xfrm>
            <a:off x="4127773" y="1635099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ABE1D698-F09F-4785-9DE4-D823A50C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75" y="2974394"/>
            <a:ext cx="3771915" cy="191333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住所④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推奨データセットのフォーマットシートに、住所を転記します。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764857" y="2288485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(9)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260801" y="36430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19050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(8) </a:t>
            </a:r>
            <a:r>
              <a:rPr kumimoji="1" lang="ja-JP" altLang="en-US" sz="1400" dirty="0"/>
              <a:t>推奨データセットシートの「住所」列の一番上を選択し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862E7B5-E1AE-4EAB-BB23-4D29562DD45A}"/>
              </a:ext>
            </a:extLst>
          </p:cNvPr>
          <p:cNvSpPr/>
          <p:nvPr/>
        </p:nvSpPr>
        <p:spPr>
          <a:xfrm>
            <a:off x="353336" y="3696410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A2F1167-0B02-4F46-915D-2DF684C831BA}"/>
              </a:ext>
            </a:extLst>
          </p:cNvPr>
          <p:cNvSpPr/>
          <p:nvPr/>
        </p:nvSpPr>
        <p:spPr>
          <a:xfrm>
            <a:off x="531694" y="3057525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9F6250F-7D37-4240-8919-1548FFBB6AFE}"/>
              </a:ext>
            </a:extLst>
          </p:cNvPr>
          <p:cNvSpPr/>
          <p:nvPr/>
        </p:nvSpPr>
        <p:spPr>
          <a:xfrm>
            <a:off x="350719" y="3190368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2405CE6-A1E2-44E7-9FF5-637FD028A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256" y="2968467"/>
            <a:ext cx="3740468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DF1B9BB-6F3C-467B-B74E-E57917E62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94" y="2415393"/>
            <a:ext cx="3740468" cy="189738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133810" y="5405579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住所③④と同じです。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6871232" y="3058582"/>
            <a:ext cx="755543" cy="2076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871232" y="3290178"/>
            <a:ext cx="755543" cy="861209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002782" y="26007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371418" y="5091128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7249004" y="2877765"/>
            <a:ext cx="0" cy="180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148599" y="4251793"/>
            <a:ext cx="939741" cy="73892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770384" y="3323965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C985C50-1756-423E-B934-52D1CD24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1" y="3273142"/>
            <a:ext cx="3740468" cy="18973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367369C-719F-4213-A967-5B01DA19C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611" y="3273142"/>
            <a:ext cx="3816477" cy="195110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住所③④と同じです。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549068" y="3581400"/>
            <a:ext cx="622758" cy="8334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723515" y="4263193"/>
            <a:ext cx="941050" cy="632657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416818" y="4272824"/>
            <a:ext cx="384267" cy="2291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75419" y="4803352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65259" y="4038972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0B00BDE0-AD19-4C62-9489-5D78BC2E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377" y="2768990"/>
            <a:ext cx="3740468" cy="18973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6A2A0C7-B55B-429A-9148-9FB6A31EB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79" y="2776740"/>
            <a:ext cx="3740468" cy="189738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種別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42473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推奨データセットのフォーマットシートに、種別を転記します。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80588"/>
            <a:ext cx="8756650" cy="620956"/>
          </a:xfrm>
        </p:spPr>
        <p:txBody>
          <a:bodyPr>
            <a:normAutofit/>
          </a:bodyPr>
          <a:lstStyle/>
          <a:p>
            <a:r>
              <a:rPr lang="ja-JP" altLang="en-US" dirty="0"/>
              <a:t>種別ごとにファイルが分かれている場合は、推奨データセットのフォーマットシートに種別を記入し、これをコピーしましょう。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61727" y="2420344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種別を記入します。（選択できます）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8D84450-16FE-4FAD-835F-D7653FA89477}"/>
              </a:ext>
            </a:extLst>
          </p:cNvPr>
          <p:cNvSpPr/>
          <p:nvPr/>
        </p:nvSpPr>
        <p:spPr>
          <a:xfrm>
            <a:off x="2599383" y="3197341"/>
            <a:ext cx="572442" cy="10158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38C4E2-FD5F-4C9F-A949-55E0E5A964EB}"/>
              </a:ext>
            </a:extLst>
          </p:cNvPr>
          <p:cNvSpPr txBox="1"/>
          <p:nvPr/>
        </p:nvSpPr>
        <p:spPr>
          <a:xfrm>
            <a:off x="4922273" y="2051012"/>
            <a:ext cx="3361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のセルを選択し、枠の右下をつかんで</a:t>
            </a:r>
            <a:endParaRPr kumimoji="1" lang="en-US" altLang="ja-JP" sz="1400" dirty="0"/>
          </a:p>
          <a:p>
            <a:r>
              <a:rPr kumimoji="1" lang="en-US" altLang="ja-JP" sz="1400" dirty="0"/>
              <a:t>     </a:t>
            </a:r>
            <a:r>
              <a:rPr kumimoji="1" lang="ja-JP" altLang="en-US" sz="1400" dirty="0"/>
              <a:t>同じサービス名の項目分引っ張ります</a:t>
            </a:r>
            <a:endParaRPr kumimoji="1" lang="en-US" altLang="ja-JP" sz="1400" dirty="0"/>
          </a:p>
          <a:p>
            <a:r>
              <a:rPr kumimoji="1" lang="en-US" altLang="ja-JP" sz="1400" dirty="0"/>
              <a:t>    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選択した行にコピーされます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>
            <a:off x="6862611" y="4666370"/>
            <a:ext cx="0" cy="2640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7562607" y="3179955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619124" y="3298928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矢印: 右 32">
            <a:extLst>
              <a:ext uri="{FF2B5EF4-FFF2-40B4-BE49-F238E27FC236}">
                <a16:creationId xmlns:a16="http://schemas.microsoft.com/office/drawing/2014/main" id="{17432AB5-3D1A-4BEB-9E8D-6D01A39B0AFE}"/>
              </a:ext>
            </a:extLst>
          </p:cNvPr>
          <p:cNvSpPr/>
          <p:nvPr/>
        </p:nvSpPr>
        <p:spPr>
          <a:xfrm>
            <a:off x="4442699" y="3346553"/>
            <a:ext cx="46742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664E758-0B18-43CF-ADB2-C377097E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377" y="4930457"/>
            <a:ext cx="3740468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878060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住所③④と同じです。</a:t>
            </a:r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zh-TW" altLang="en-US" dirty="0"/>
              <a:t>消防水利施設一覧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67045547-6221-4E93-A654-05ECFFDB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26" y="5042617"/>
            <a:ext cx="3488436" cy="176022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B52327-7921-4234-A3A9-973CF56C1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930" y="3996603"/>
            <a:ext cx="3733107" cy="222356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推奨データセットに基づくデータの末尾に転記します（背景が灰色になっていてもかまいません）。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51780" y="387432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336051" y="4654956"/>
            <a:ext cx="1247456" cy="1908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157927" y="6255365"/>
            <a:ext cx="3450833" cy="1169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E79C777-78BB-4C0A-9E03-1B556E703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96" y="3071241"/>
            <a:ext cx="3498437" cy="1774608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984078" y="4654956"/>
            <a:ext cx="2351973" cy="9544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300FA23-B20C-4542-96B2-859E56731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0" y="2886988"/>
            <a:ext cx="7793375" cy="392638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表示されたウィンドウの入力欄に、修正対象の施設の住所の一部を入力します。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164426" y="3111971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086319" y="3263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086319" y="3715736"/>
            <a:ext cx="1244653" cy="1723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368016" y="535094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野添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3910013" y="5973762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331819" y="311836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940718" y="303257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067756" y="346182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329535" y="516868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4291778" y="5765385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E0432E1-2CFC-4C06-BE05-2F7457DC2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80" y="2901958"/>
            <a:ext cx="7748016" cy="390353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857251" y="4857750"/>
            <a:ext cx="7467600" cy="1048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819149" y="4641888"/>
            <a:ext cx="4305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FE9F36A-B85A-4B7A-91F9-FAA960E1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0" y="2886988"/>
            <a:ext cx="7793375" cy="392638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F7B33FA-AACE-4DCC-8658-83EC246B79D8}"/>
              </a:ext>
            </a:extLst>
          </p:cNvPr>
          <p:cNvSpPr/>
          <p:nvPr/>
        </p:nvSpPr>
        <p:spPr>
          <a:xfrm>
            <a:off x="1164426" y="3111971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A3B9D3F-8BEB-442A-B777-6A7EA1DCD4CE}"/>
              </a:ext>
            </a:extLst>
          </p:cNvPr>
          <p:cNvSpPr/>
          <p:nvPr/>
        </p:nvSpPr>
        <p:spPr>
          <a:xfrm>
            <a:off x="7086319" y="3263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5579EC5-0E71-4B43-A702-5F39E6384B47}"/>
              </a:ext>
            </a:extLst>
          </p:cNvPr>
          <p:cNvSpPr/>
          <p:nvPr/>
        </p:nvSpPr>
        <p:spPr>
          <a:xfrm>
            <a:off x="7086319" y="3715736"/>
            <a:ext cx="1244653" cy="1723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EF3976-4D5C-4FDA-8CA0-C0892C2A67AE}"/>
              </a:ext>
            </a:extLst>
          </p:cNvPr>
          <p:cNvSpPr txBox="1"/>
          <p:nvPr/>
        </p:nvSpPr>
        <p:spPr>
          <a:xfrm>
            <a:off x="2368016" y="535094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野添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769626C-F1F9-4E05-8373-B0A8E2E7BBC2}"/>
              </a:ext>
            </a:extLst>
          </p:cNvPr>
          <p:cNvSpPr/>
          <p:nvPr/>
        </p:nvSpPr>
        <p:spPr>
          <a:xfrm>
            <a:off x="3910013" y="5973762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DD8A33-41D0-443E-B8D6-03BBCEABE3A6}"/>
              </a:ext>
            </a:extLst>
          </p:cNvPr>
          <p:cNvSpPr txBox="1"/>
          <p:nvPr/>
        </p:nvSpPr>
        <p:spPr>
          <a:xfrm>
            <a:off x="1331819" y="311836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FF4A8FB-BBA1-40E1-BF55-43E4DEDB9996}"/>
              </a:ext>
            </a:extLst>
          </p:cNvPr>
          <p:cNvSpPr txBox="1"/>
          <p:nvPr/>
        </p:nvSpPr>
        <p:spPr>
          <a:xfrm>
            <a:off x="6940718" y="303257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987C1E5-8818-4506-A3DB-101BE30EE1DB}"/>
              </a:ext>
            </a:extLst>
          </p:cNvPr>
          <p:cNvSpPr txBox="1"/>
          <p:nvPr/>
        </p:nvSpPr>
        <p:spPr>
          <a:xfrm>
            <a:off x="8067756" y="346182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5A4F53-6800-4102-8493-6B40024F2E96}"/>
              </a:ext>
            </a:extLst>
          </p:cNvPr>
          <p:cNvSpPr txBox="1"/>
          <p:nvPr/>
        </p:nvSpPr>
        <p:spPr>
          <a:xfrm>
            <a:off x="2329535" y="516868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367523D-05AF-4AA4-B4E6-F8ED4ADD409C}"/>
              </a:ext>
            </a:extLst>
          </p:cNvPr>
          <p:cNvSpPr txBox="1"/>
          <p:nvPr/>
        </p:nvSpPr>
        <p:spPr>
          <a:xfrm>
            <a:off x="4291778" y="5765385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102142A-0885-48A1-9DD3-301CE8C83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50" y="2384276"/>
            <a:ext cx="7730300" cy="390944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675395" y="4330325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355426" y="416125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742070" y="5440304"/>
            <a:ext cx="1247622" cy="1804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441000" y="531334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9. </a:t>
            </a:r>
            <a:r>
              <a:rPr kumimoji="1" lang="zh-TW" altLang="en-US" sz="2000" dirty="0"/>
              <a:t>消防水利施設一覧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21936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4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 dirty="0"/>
              <a:t>公共施設情報や</a:t>
            </a:r>
            <a:r>
              <a:rPr lang="zh-TW" altLang="en-US" sz="1600" dirty="0"/>
              <a:t>消防水利施設</a:t>
            </a:r>
            <a:r>
              <a:rPr lang="ja-JP" altLang="en-US" sz="1600" dirty="0"/>
              <a:t>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全国水利</a:t>
            </a:r>
            <a:r>
              <a:rPr lang="ja-JP" altLang="en-US" sz="1600"/>
              <a:t>台帳（火災現場にて、現場から近い水利を迅速に検索することが可能なアプリ）</a:t>
            </a:r>
            <a:r>
              <a:rPr lang="ja-JP" altLang="en-US" sz="1600" dirty="0"/>
              <a:t>等のアプリで、</a:t>
            </a:r>
            <a:r>
              <a:rPr lang="zh-TW" altLang="en-US" sz="1600" dirty="0"/>
              <a:t>消防水利施設</a:t>
            </a:r>
            <a:r>
              <a:rPr lang="ja-JP" altLang="en-US" sz="1600" dirty="0"/>
              <a:t>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4770</Words>
  <Application>Microsoft Office PowerPoint</Application>
  <PresentationFormat>画面に合わせる (4:3)</PresentationFormat>
  <Paragraphs>416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2.4 共通ルールの記載事項③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住所①</vt:lpstr>
      <vt:lpstr>3.3 データの転記 (1) 住所②</vt:lpstr>
      <vt:lpstr>3.3 データの転記 (1) 住所③</vt:lpstr>
      <vt:lpstr>3.3 データの転記 (1) 住所④</vt:lpstr>
      <vt:lpstr>3.3 データの転記 (2) 緯度・経度①</vt:lpstr>
      <vt:lpstr>3.3 データの転記 (2) 緯度・経度②</vt:lpstr>
      <vt:lpstr>3.3 データの転記 (2) 緯度・経度③</vt:lpstr>
      <vt:lpstr>3.3 データの転記 (3) 種別</vt:lpstr>
      <vt:lpstr>3.3 データの転記 (4)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2020-10-16T02:53:06Z</dcterms:created>
  <dcterms:modified xsi:type="dcterms:W3CDTF">2021-02-17T00:39:41Z</dcterms:modified>
</cp:coreProperties>
</file>