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0" r:id="rId2"/>
    <p:sldId id="823" r:id="rId3"/>
    <p:sldId id="824" r:id="rId4"/>
    <p:sldId id="825" r:id="rId5"/>
    <p:sldId id="826" r:id="rId6"/>
    <p:sldId id="806" r:id="rId7"/>
    <p:sldId id="779" r:id="rId8"/>
    <p:sldId id="272" r:id="rId9"/>
    <p:sldId id="687" r:id="rId10"/>
    <p:sldId id="769" r:id="rId11"/>
    <p:sldId id="693" r:id="rId12"/>
    <p:sldId id="695" r:id="rId13"/>
    <p:sldId id="780" r:id="rId14"/>
    <p:sldId id="781" r:id="rId15"/>
    <p:sldId id="273" r:id="rId16"/>
    <p:sldId id="704" r:id="rId17"/>
    <p:sldId id="811" r:id="rId18"/>
    <p:sldId id="813" r:id="rId19"/>
    <p:sldId id="812" r:id="rId20"/>
    <p:sldId id="814" r:id="rId21"/>
    <p:sldId id="782" r:id="rId22"/>
    <p:sldId id="783" r:id="rId23"/>
    <p:sldId id="784" r:id="rId24"/>
    <p:sldId id="785" r:id="rId25"/>
    <p:sldId id="788" r:id="rId26"/>
    <p:sldId id="787" r:id="rId27"/>
    <p:sldId id="807" r:id="rId28"/>
    <p:sldId id="808" r:id="rId29"/>
    <p:sldId id="809" r:id="rId30"/>
    <p:sldId id="793" r:id="rId31"/>
    <p:sldId id="794" r:id="rId32"/>
    <p:sldId id="796" r:id="rId33"/>
    <p:sldId id="797" r:id="rId34"/>
    <p:sldId id="798" r:id="rId35"/>
    <p:sldId id="799" r:id="rId36"/>
    <p:sldId id="800" r:id="rId37"/>
    <p:sldId id="801" r:id="rId38"/>
    <p:sldId id="802" r:id="rId39"/>
    <p:sldId id="287" r:id="rId4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823"/>
            <p14:sldId id="824"/>
            <p14:sldId id="825"/>
            <p14:sldId id="826"/>
            <p14:sldId id="806"/>
            <p14:sldId id="779"/>
            <p14:sldId id="272"/>
            <p14:sldId id="687"/>
            <p14:sldId id="769"/>
            <p14:sldId id="693"/>
            <p14:sldId id="695"/>
            <p14:sldId id="780"/>
            <p14:sldId id="781"/>
            <p14:sldId id="273"/>
            <p14:sldId id="704"/>
            <p14:sldId id="811"/>
            <p14:sldId id="813"/>
            <p14:sldId id="812"/>
            <p14:sldId id="814"/>
            <p14:sldId id="782"/>
            <p14:sldId id="783"/>
            <p14:sldId id="784"/>
            <p14:sldId id="785"/>
            <p14:sldId id="788"/>
            <p14:sldId id="787"/>
            <p14:sldId id="807"/>
            <p14:sldId id="808"/>
            <p14:sldId id="809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03AF3-295A-4FB0-BF53-86508C88D48F}" v="30" dt="2020-10-22T00:37:16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guides#renkei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enkei2.gsi.go.jp/renkei/130326mapsh_gijut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hyperlink" Target="https://www.kantei.go.jp/jp/forms/input_dataset_riyo_renraku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447925" y="3669365"/>
            <a:ext cx="6379369" cy="2059210"/>
          </a:xfrm>
        </p:spPr>
        <p:txBody>
          <a:bodyPr/>
          <a:lstStyle/>
          <a:p>
            <a:r>
              <a:rPr lang="ja-JP" altLang="en-US" dirty="0"/>
              <a:t>～推奨データセットに基づくデータ加工手順～</a:t>
            </a:r>
          </a:p>
          <a:p>
            <a:r>
              <a:rPr kumimoji="1" lang="ja-JP" altLang="en-US" dirty="0"/>
              <a:t>（基本編</a:t>
            </a:r>
            <a:r>
              <a:rPr kumimoji="1" lang="en-US" altLang="ja-JP" dirty="0"/>
              <a:t>7. </a:t>
            </a:r>
            <a:r>
              <a:rPr kumimoji="1" lang="ja-JP" altLang="en-US" dirty="0"/>
              <a:t>公衆無線</a:t>
            </a:r>
            <a:r>
              <a:rPr kumimoji="1" lang="en-US" altLang="ja-JP" dirty="0"/>
              <a:t>LAN</a:t>
            </a:r>
            <a:r>
              <a:rPr kumimoji="1" lang="ja-JP" altLang="en-US" dirty="0"/>
              <a:t>アクセスポイント</a:t>
            </a:r>
            <a:r>
              <a:rPr kumimoji="1" lang="zh-TW" altLang="en-US" dirty="0"/>
              <a:t>一覧</a:t>
            </a:r>
            <a:r>
              <a:rPr kumimoji="1" lang="ja-JP" altLang="en-US" dirty="0"/>
              <a:t>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E5784B8-689A-44C1-90B2-D744DD545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384" y="2387894"/>
            <a:ext cx="4297120" cy="2978042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ja-JP" altLang="en-US" dirty="0"/>
              <a:t>公衆無線</a:t>
            </a:r>
            <a:r>
              <a:rPr lang="en-US" altLang="ja-JP" dirty="0"/>
              <a:t>LAN</a:t>
            </a:r>
            <a:r>
              <a:rPr lang="ja-JP" altLang="en-US" dirty="0"/>
              <a:t>アクセスポイント</a:t>
            </a:r>
            <a:r>
              <a:rPr lang="zh-TW" altLang="en-US" dirty="0"/>
              <a:t>一覧</a:t>
            </a:r>
            <a:r>
              <a:rPr lang="ja-JP" altLang="en-US" dirty="0"/>
              <a:t>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/>
          </a:bodyPr>
          <a:lstStyle/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公衆無線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LAN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アクセスポイント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のデータ項目定義書は、以下の項目を必須・推奨としています。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所属する地方公共団体が管理する公衆無線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LAN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アクセスポイントデータに、これらの項目があるか確認しましょう。必須項目に不足がある場合、調査することが望ましいです。</a:t>
            </a:r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緯度・経度は住所から算出できます。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その方法については後述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5036107" y="3838574"/>
            <a:ext cx="758028" cy="6558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431786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415121" y="1739563"/>
            <a:ext cx="925926" cy="2099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FBB3A7E-68BA-4434-B1AE-52DF61E8A424}"/>
              </a:ext>
            </a:extLst>
          </p:cNvPr>
          <p:cNvSpPr/>
          <p:nvPr/>
        </p:nvSpPr>
        <p:spPr>
          <a:xfrm>
            <a:off x="6307204" y="3276600"/>
            <a:ext cx="925926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B9BAE3-AADE-4F54-93DA-D7174335FAD7}"/>
              </a:ext>
            </a:extLst>
          </p:cNvPr>
          <p:cNvSpPr txBox="1"/>
          <p:nvPr/>
        </p:nvSpPr>
        <p:spPr>
          <a:xfrm>
            <a:off x="6462786" y="1650175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ID</a:t>
            </a:r>
            <a:r>
              <a:rPr kumimoji="1" lang="ja-JP" altLang="en-US" sz="1400">
                <a:solidFill>
                  <a:srgbClr val="FF0000"/>
                </a:solidFill>
              </a:rPr>
              <a:t>・日付・住所等の記載方法は</a:t>
            </a:r>
            <a:br>
              <a:rPr kumimoji="1" lang="ja-JP" altLang="en-US" sz="1400">
                <a:solidFill>
                  <a:srgbClr val="FF0000"/>
                </a:solidFill>
              </a:rPr>
            </a:br>
            <a:r>
              <a:rPr kumimoji="1" lang="ja-JP" altLang="en-US" sz="1400">
                <a:solidFill>
                  <a:srgbClr val="FF0000"/>
                </a:solidFill>
              </a:rPr>
              <a:t>「共通ルール」に定められている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2EECE27-1A2A-4250-9645-AF993FA6C1D5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flipH="1">
            <a:off x="6770167" y="2173395"/>
            <a:ext cx="935908" cy="11032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5036107" y="4668246"/>
            <a:ext cx="758028" cy="3323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064682" y="5518470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415121" y="5000625"/>
            <a:ext cx="1209444" cy="5178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共通ルールの記載事項①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726758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推奨データセットの最後のシート「データ項目特記事項」に、</a:t>
            </a:r>
            <a:r>
              <a:rPr lang="en-US" altLang="ja-JP"/>
              <a:t>ID</a:t>
            </a:r>
            <a:r>
              <a:rPr lang="ja-JP" altLang="en-US"/>
              <a:t>・日付・緯度・経度等を入力する際の共通ルールが記載されているので、確認しましょう。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788806"/>
            <a:ext cx="4635410" cy="4787496"/>
          </a:xfrm>
        </p:spPr>
        <p:txBody>
          <a:bodyPr>
            <a:normAutofit/>
          </a:bodyPr>
          <a:lstStyle/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公衆無線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LAN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アクセスポイント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に関連する項目のうち、以下のものについては、「共通ルール」を確認しましょう。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項目（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・都道府県コード・市町村コード）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内線番号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一部の項目については、政府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ポータル「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標準ガイドライン群」の「データ連携モデル」に記載があります。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hlinkClick r:id="rId3"/>
              </a:rPr>
              <a:t>https://cio.go.jp/guides#renkeimodel</a:t>
            </a:r>
            <a:endParaRPr lang="ja-JP" altLang="en-US" dirty="0"/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「データ項目特記事項」内の「行政データ連携標準ガイドブック」は、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 「データ連携モデル」と読み替えてください。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04B952-4369-4B0B-AD0E-E6BFD6F2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8" y="2420888"/>
            <a:ext cx="4025750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共通ルールの記載事項②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/>
              <a:t>定められている共通ルールの一部を紹介します。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全体的なルール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特別な記載ルールがない限り、英数字は半角文字とする。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特別な記載ルールがない限り、カタカナは全角文字とする。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システム環境に依存する文字は使用しない。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（ローマ数字・丸数字・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文字に複数の文字が含まれる文字など）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カナ項目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「－」は全角長音を利用する。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都道府県から記述し、「町・字」までかな漢字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○○支庁、○○郡、大字名の前につく「大字」の文字、字の前につく「字」の文字は省略可能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「町・大字」に「丁目」が含まれるときには、「丁目」以下は半角数字と半角ハイフン区切り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日付・時刻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YYYY-MM-DD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2020-07-01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b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時刻は、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HH:MM:SS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01:23:45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曜日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月曜日・火曜日・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 または 月・火・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・日と表記する。</a:t>
            </a:r>
            <a:b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列挙する場合は、月曜日～日曜日の順に記入し、「曜日」を含めない。（例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月水金）</a:t>
            </a:r>
            <a:endParaRPr lang="en-US" altLang="ja-JP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- 10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進数表記で小数点以下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桁とする。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altLang="ja-JP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8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D4DC9C8-8FE6-491C-AE90-8C3296A95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43" y="1979244"/>
            <a:ext cx="7440930" cy="4352354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 dirty="0"/>
              <a:t>公衆無線</a:t>
            </a:r>
            <a:r>
              <a:rPr lang="en-US" altLang="ja-JP" dirty="0"/>
              <a:t>LAN</a:t>
            </a:r>
            <a:r>
              <a:rPr lang="ja-JP" altLang="en-US" dirty="0"/>
              <a:t>アクセスポイント</a:t>
            </a:r>
            <a:r>
              <a:rPr lang="zh-TW" altLang="en-US" dirty="0"/>
              <a:t>一覧</a:t>
            </a:r>
            <a:r>
              <a:rPr lang="ja-JP" altLang="en-US" dirty="0"/>
              <a:t>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5521463" y="2733674"/>
            <a:ext cx="2079487" cy="1619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4211960" y="1524559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>
            <a:off x="5747798" y="1832336"/>
            <a:ext cx="813409" cy="901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公衆無線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LAN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アクセスポイントデータの取得・項目確認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所属する地方公共団体が管理する公衆無線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LAN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アクセスポイントデータ（素材データ）を取得してください。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名称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カナ（名称の読み方）・開催日・終了日・開始時間・終了時間・説明・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場所名称・住所に不明点があれば、調査しておきましょう。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57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1E03ACC8-BC4A-4BB1-B168-71982D91D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31" y="4336289"/>
            <a:ext cx="3482721" cy="16470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78B3997-D463-4405-9A42-E4428C851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85" y="1953794"/>
            <a:ext cx="3526478" cy="166439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推奨データセットのフォーマットシートに、名称を転記します。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24468" y="1438582"/>
            <a:ext cx="309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</a:t>
            </a:r>
            <a:r>
              <a:rPr kumimoji="1" lang="ja-JP" altLang="en-US" sz="1400" dirty="0"/>
              <a:t>名称の一番上の項目を選択します。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63478" y="277691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1452" y="494858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529A04-B7EB-4915-8AD9-8E334570A234}"/>
              </a:ext>
            </a:extLst>
          </p:cNvPr>
          <p:cNvSpPr txBox="1"/>
          <p:nvPr/>
        </p:nvSpPr>
        <p:spPr>
          <a:xfrm>
            <a:off x="-80453" y="6304617"/>
            <a:ext cx="92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/>
              <a:t>※ </a:t>
            </a:r>
            <a:r>
              <a:rPr kumimoji="1" lang="ja-JP" altLang="en-US" sz="1400" dirty="0"/>
              <a:t>上記</a:t>
            </a:r>
            <a:r>
              <a:rPr kumimoji="1" lang="en-US" altLang="ja-JP" sz="1400" dirty="0"/>
              <a:t>Excel</a:t>
            </a:r>
            <a:r>
              <a:rPr kumimoji="1" lang="ja-JP" altLang="en-US" sz="1400" dirty="0"/>
              <a:t>データは「浦安市公衆無線</a:t>
            </a:r>
            <a:r>
              <a:rPr kumimoji="1" lang="en-US" altLang="ja-JP" sz="1400" dirty="0"/>
              <a:t>LAN</a:t>
            </a:r>
            <a:r>
              <a:rPr kumimoji="1" lang="ja-JP" altLang="en-US" sz="1400" dirty="0"/>
              <a:t>アクセスポイント一覧（オープンデータ）</a:t>
            </a:r>
            <a:r>
              <a:rPr kumimoji="1" lang="en-US" altLang="ja-JP" sz="1400" dirty="0"/>
              <a:t>CC BY</a:t>
            </a:r>
            <a:r>
              <a:rPr kumimoji="1" lang="ja-JP" altLang="en-US" sz="1400" dirty="0"/>
              <a:t>」を加工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http://www.city.urayasu.lg.jp/shisei/keikaku/1022110/1025892/1025896/1021975.html</a:t>
            </a:r>
            <a:r>
              <a:rPr lang="ja-JP" altLang="en-US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4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6814E8-6E2E-493B-99CC-21585B4FA195}"/>
              </a:ext>
            </a:extLst>
          </p:cNvPr>
          <p:cNvSpPr txBox="1"/>
          <p:nvPr/>
        </p:nvSpPr>
        <p:spPr>
          <a:xfrm>
            <a:off x="1845098" y="4336289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23BDDF89-1828-42F4-87F6-D7D5BC1675E7}"/>
              </a:ext>
            </a:extLst>
          </p:cNvPr>
          <p:cNvSpPr/>
          <p:nvPr/>
        </p:nvSpPr>
        <p:spPr>
          <a:xfrm>
            <a:off x="6296024" y="3900751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3311532-2411-458A-9CFC-B6E01AC98B71}"/>
              </a:ext>
            </a:extLst>
          </p:cNvPr>
          <p:cNvSpPr/>
          <p:nvPr/>
        </p:nvSpPr>
        <p:spPr>
          <a:xfrm>
            <a:off x="4954419" y="4905726"/>
            <a:ext cx="855831" cy="12036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B823B3-30C0-42DE-B3B9-51135D6942B2}"/>
              </a:ext>
            </a:extLst>
          </p:cNvPr>
          <p:cNvSpPr/>
          <p:nvPr/>
        </p:nvSpPr>
        <p:spPr>
          <a:xfrm>
            <a:off x="407485" y="2443257"/>
            <a:ext cx="670932" cy="16614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14BCD60-714A-4891-A452-482370A44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931" y="1956634"/>
            <a:ext cx="3476435" cy="164077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30AE0F-066F-44AA-AD12-0F07B33C016D}"/>
              </a:ext>
            </a:extLst>
          </p:cNvPr>
          <p:cNvSpPr txBox="1"/>
          <p:nvPr/>
        </p:nvSpPr>
        <p:spPr>
          <a:xfrm>
            <a:off x="4163910" y="1314771"/>
            <a:ext cx="520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推奨データセットのフォーマットシートに、名称を転記します。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4683182" y="2256429"/>
            <a:ext cx="3921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全角英字が含まれる場合は、半角に修正しておきましょう。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3CDFB6C-5D41-4500-B35B-E2C0206020BD}"/>
              </a:ext>
            </a:extLst>
          </p:cNvPr>
          <p:cNvSpPr/>
          <p:nvPr/>
        </p:nvSpPr>
        <p:spPr>
          <a:xfrm>
            <a:off x="4161641" y="366555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B9C138-972A-4D2D-B5BE-D9CEB51DF5D0}"/>
              </a:ext>
            </a:extLst>
          </p:cNvPr>
          <p:cNvSpPr txBox="1"/>
          <p:nvPr/>
        </p:nvSpPr>
        <p:spPr>
          <a:xfrm>
            <a:off x="0" y="2225652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推奨データセットシートの「名称」列の一番上を選択し</a:t>
            </a:r>
          </a:p>
          <a:p>
            <a:r>
              <a:rPr kumimoji="1" lang="ja-JP" altLang="en-US" sz="1400" dirty="0"/>
              <a:t>      ホーム＞貼り付け＞「値の貼り付け」の「値」を選択します。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D1D75AA-819D-4504-83CB-0501B913F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5" y="2988657"/>
            <a:ext cx="4061079" cy="1738217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51A4C4B-E855-49C6-AB0A-1795A1D399EB}"/>
              </a:ext>
            </a:extLst>
          </p:cNvPr>
          <p:cNvSpPr/>
          <p:nvPr/>
        </p:nvSpPr>
        <p:spPr>
          <a:xfrm>
            <a:off x="48536" y="3791660"/>
            <a:ext cx="159428" cy="142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96A8ABA-E66E-4588-9579-3885DDED7442}"/>
              </a:ext>
            </a:extLst>
          </p:cNvPr>
          <p:cNvSpPr/>
          <p:nvPr/>
        </p:nvSpPr>
        <p:spPr>
          <a:xfrm>
            <a:off x="226894" y="3057525"/>
            <a:ext cx="230306" cy="132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8BF0426-7616-4663-AE46-8FBCD661AB6D}"/>
              </a:ext>
            </a:extLst>
          </p:cNvPr>
          <p:cNvSpPr/>
          <p:nvPr/>
        </p:nvSpPr>
        <p:spPr>
          <a:xfrm>
            <a:off x="45919" y="3190368"/>
            <a:ext cx="159428" cy="238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49E498F-AF53-4125-96EB-85936F2ED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724" y="2988656"/>
            <a:ext cx="4061079" cy="173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51700B62-D8D0-4BA1-B351-1A08627CF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64" y="4872418"/>
            <a:ext cx="3476435" cy="16470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329B1E9-AC2E-4066-8092-3CDA89130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464" y="2878026"/>
            <a:ext cx="3476435" cy="16470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49B1D1C-F935-4422-B192-211E27B4F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09" y="2880036"/>
            <a:ext cx="3586708" cy="169930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カナが半角で記載されている場合は、以下の手順で全角に直してから転記しましょう。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304696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フリガナの隣の列を右クリックし、「挿入」を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4357" y="2288485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</a:t>
            </a:r>
            <a:r>
              <a:rPr kumimoji="1" lang="ja-JP" altLang="en-US" sz="1400" dirty="0"/>
              <a:t>追加した列の先頭行に、「</a:t>
            </a:r>
            <a:r>
              <a:rPr kumimoji="1" lang="en-US" altLang="ja-JP" sz="1400" dirty="0"/>
              <a:t>=</a:t>
            </a:r>
            <a:r>
              <a:rPr kumimoji="1" lang="en-US" altLang="ja-JP" sz="1400" dirty="0" err="1"/>
              <a:t>jis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左隣のセル名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」と</a:t>
            </a:r>
            <a:br>
              <a:rPr kumimoji="1" lang="ja-JP" altLang="en-US" sz="1400" dirty="0"/>
            </a:br>
            <a:r>
              <a:rPr kumimoji="1" lang="ja-JP" altLang="en-US" sz="1400" dirty="0"/>
              <a:t>      入力します。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文字が全角に変換されます</a:t>
            </a:r>
            <a:endParaRPr kumimoji="1" lang="ja-JP" altLang="en-US" sz="1200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197016" y="344576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61110" y="360237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6587682" y="4525089"/>
            <a:ext cx="0" cy="3473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012567" y="3385649"/>
            <a:ext cx="644251" cy="9970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012567" y="5362575"/>
            <a:ext cx="644246" cy="1238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4E0950A-716D-4788-A679-C4A15FEED7F4}"/>
              </a:ext>
            </a:extLst>
          </p:cNvPr>
          <p:cNvSpPr/>
          <p:nvPr/>
        </p:nvSpPr>
        <p:spPr>
          <a:xfrm>
            <a:off x="1709233" y="3759928"/>
            <a:ext cx="805368" cy="13487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5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7855495-A38D-4D8F-B81A-F9787C91D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741" y="2835242"/>
            <a:ext cx="3476435" cy="164706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推奨データセットのフォーマットシートに、名称</a:t>
            </a:r>
            <a:r>
              <a:rPr lang="en-US" altLang="ja-JP" dirty="0"/>
              <a:t>_</a:t>
            </a:r>
            <a:r>
              <a:rPr lang="ja-JP" altLang="en-US" dirty="0"/>
              <a:t>カナを転記します。</a:t>
            </a:r>
          </a:p>
          <a:p>
            <a:r>
              <a:rPr kumimoji="1" lang="ja-JP" altLang="en-US" dirty="0"/>
              <a:t>カナが半角で記載されている場合は、以下の手順で全角に直してから転記しましょう。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(2)</a:t>
            </a:r>
            <a:r>
              <a:rPr kumimoji="1" lang="ja-JP" altLang="en-US" sz="1400" dirty="0"/>
              <a:t>のセルを選択し、枠の右下をつかんで</a:t>
            </a:r>
          </a:p>
          <a:p>
            <a:r>
              <a:rPr kumimoji="1" lang="ja-JP" altLang="en-US" sz="1400" dirty="0"/>
              <a:t>     一番下まで引っ張ります</a:t>
            </a:r>
            <a:r>
              <a:rPr kumimoji="1" lang="en-US" altLang="ja-JP" sz="1400" dirty="0"/>
              <a:t>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すべての行の文字が全角になります</a:t>
            </a:r>
            <a:endParaRPr kumimoji="1" lang="ja-JP" altLang="en-US" sz="1400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0B87183-2E7E-4F75-B1B3-BBBE7FA96D88}"/>
              </a:ext>
            </a:extLst>
          </p:cNvPr>
          <p:cNvSpPr/>
          <p:nvPr/>
        </p:nvSpPr>
        <p:spPr>
          <a:xfrm>
            <a:off x="3258959" y="3404487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E53804-92AA-4EA5-9841-D73212F291B0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3315476" y="3523460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20D972A-0B05-4E32-AA4A-3E3E64838296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3258958" y="4482305"/>
            <a:ext cx="1" cy="5399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C737DF13-59AA-41B7-B2F5-ABC8D998E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740" y="5022297"/>
            <a:ext cx="3476435" cy="16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F448798-37D1-48B1-A5DE-02EA7E399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269" y="4869027"/>
            <a:ext cx="3479578" cy="164077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C015B12-F4E6-454A-AB29-A09E7D6FC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269" y="2817692"/>
            <a:ext cx="3479578" cy="164077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C572A0F-592B-481C-B890-99E85DF5D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05" y="2812143"/>
            <a:ext cx="3479578" cy="1637633"/>
          </a:xfrm>
          <a:prstGeom prst="rect">
            <a:avLst/>
          </a:prstGeom>
        </p:spPr>
      </p:pic>
      <p:sp>
        <p:nvSpPr>
          <p:cNvPr id="28" name="テキスト プレースホルダー 6">
            <a:extLst>
              <a:ext uri="{FF2B5EF4-FFF2-40B4-BE49-F238E27FC236}">
                <a16:creationId xmlns:a16="http://schemas.microsoft.com/office/drawing/2014/main" id="{45EF3317-81EF-4FEB-97E2-6524A732167A}"/>
              </a:ext>
            </a:extLst>
          </p:cNvPr>
          <p:cNvSpPr txBox="1">
            <a:spLocks/>
          </p:cNvSpPr>
          <p:nvPr/>
        </p:nvSpPr>
        <p:spPr>
          <a:xfrm>
            <a:off x="207963" y="884238"/>
            <a:ext cx="8728075" cy="960437"/>
          </a:xfrm>
          <a:prstGeom prst="rect">
            <a:avLst/>
          </a:prstGeom>
          <a:solidFill>
            <a:srgbClr val="CCC1DA">
              <a:alpha val="4588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22849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住所の隣の列を右クリックし、「挿入」を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0082" y="2013052"/>
            <a:ext cx="4652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(2) </a:t>
            </a:r>
            <a:r>
              <a:rPr kumimoji="1" lang="ja-JP" altLang="en-US" sz="1400"/>
              <a:t>追加した列の先頭行に、</a:t>
            </a:r>
            <a:endParaRPr kumimoji="1" lang="en-US" altLang="ja-JP" sz="1400"/>
          </a:p>
          <a:p>
            <a:r>
              <a:rPr kumimoji="1" lang="ja-JP" altLang="en-US" sz="1400"/>
              <a:t>　　　「</a:t>
            </a:r>
            <a:r>
              <a:rPr kumimoji="1" lang="en-US" altLang="ja-JP" sz="1400"/>
              <a:t>=“(</a:t>
            </a:r>
            <a:r>
              <a:rPr kumimoji="1" lang="ja-JP" altLang="en-US" sz="1400"/>
              <a:t>県名・市町村名</a:t>
            </a:r>
            <a:r>
              <a:rPr kumimoji="1" lang="en-US" altLang="ja-JP" sz="1400"/>
              <a:t>)”&amp;(</a:t>
            </a:r>
            <a:r>
              <a:rPr kumimoji="1" lang="ja-JP" altLang="en-US" sz="1400"/>
              <a:t>左隣のセル名</a:t>
            </a:r>
            <a:r>
              <a:rPr kumimoji="1" lang="en-US" altLang="ja-JP" sz="1400"/>
              <a:t>)</a:t>
            </a:r>
            <a:r>
              <a:rPr kumimoji="1" lang="ja-JP" altLang="en-US" sz="1400"/>
              <a:t>」と入力します。</a:t>
            </a:r>
          </a:p>
          <a:p>
            <a:r>
              <a:rPr kumimoji="1" lang="ja-JP" altLang="en-US" sz="1400"/>
              <a:t>      </a:t>
            </a:r>
            <a:r>
              <a:rPr kumimoji="1" lang="en-US" altLang="ja-JP" sz="1400">
                <a:sym typeface="Wingdings" panose="05000000000000000000" pitchFamily="2" charset="2"/>
              </a:rPr>
              <a:t></a:t>
            </a:r>
            <a:r>
              <a:rPr kumimoji="1" lang="ja-JP" altLang="en-US" sz="1400"/>
              <a:t>県名・市町村名が先頭に追加</a:t>
            </a:r>
            <a:r>
              <a:rPr kumimoji="1" lang="ja-JP" altLang="en-US" sz="1400">
                <a:sym typeface="Wingdings" panose="05000000000000000000" pitchFamily="2" charset="2"/>
              </a:rPr>
              <a:t>されます</a:t>
            </a:r>
            <a:endParaRPr kumimoji="1" lang="ja-JP" altLang="en-US" sz="120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248596" y="352929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9885" y="347283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>
            <a:off x="6681058" y="4458469"/>
            <a:ext cx="0" cy="4105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7050517" y="3312144"/>
            <a:ext cx="588533" cy="1047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7098242" y="5367269"/>
            <a:ext cx="738916" cy="10798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D06090B-EFE8-4F29-8E6F-0E893380E0A7}"/>
              </a:ext>
            </a:extLst>
          </p:cNvPr>
          <p:cNvSpPr/>
          <p:nvPr/>
        </p:nvSpPr>
        <p:spPr>
          <a:xfrm>
            <a:off x="2652630" y="3679901"/>
            <a:ext cx="785867" cy="13743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9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50AF121-8DF4-4884-93EA-A27F57AA7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077" y="2881368"/>
            <a:ext cx="3475021" cy="163996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kumimoji="1"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</a:t>
            </a:r>
            <a:r>
              <a:rPr kumimoji="1" lang="ja-JP" altLang="en-US" sz="1400"/>
              <a:t> </a:t>
            </a:r>
            <a:r>
              <a:rPr kumimoji="1" lang="en-US" altLang="ja-JP" sz="1400"/>
              <a:t>(2)</a:t>
            </a:r>
            <a:r>
              <a:rPr kumimoji="1" lang="ja-JP" altLang="en-US" sz="1400"/>
              <a:t>のセルを選択し、枠の右下をつかんで</a:t>
            </a:r>
          </a:p>
          <a:p>
            <a:r>
              <a:rPr kumimoji="1" lang="ja-JP" altLang="en-US" sz="1400"/>
              <a:t>     一番下まで引っ張ります</a:t>
            </a:r>
            <a:r>
              <a:rPr kumimoji="1" lang="en-US" altLang="ja-JP" sz="1400"/>
              <a:t>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すべての行に県名・市町村名が補完されます</a:t>
            </a:r>
            <a:endParaRPr kumimoji="1" lang="ja-JP" altLang="en-US" sz="14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5" idx="2"/>
            <a:endCxn id="14" idx="0"/>
          </p:cNvCxnSpPr>
          <p:nvPr/>
        </p:nvCxnSpPr>
        <p:spPr>
          <a:xfrm flipH="1">
            <a:off x="3431881" y="4521334"/>
            <a:ext cx="707" cy="4141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4048684" y="3460929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4105201" y="3579902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012F3E82-897C-40E9-B1CA-FCAA506E7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663" y="4935525"/>
            <a:ext cx="3476435" cy="16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2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83995-6649-43B6-B433-553BD5B7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38" y="2147742"/>
            <a:ext cx="4994466" cy="44400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48580"/>
            <a:ext cx="8495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1400">
                <a:hlinkClick r:id="rId4"/>
              </a:rPr>
              <a:t>http://renkei2.gsi.go.jp/renkei/130326mapsh_gijutu/</a:t>
            </a:r>
            <a:r>
              <a:rPr kumimoji="1" lang="en-US" altLang="ja-JP" sz="1400"/>
              <a:t> </a:t>
            </a:r>
            <a:r>
              <a:rPr kumimoji="1" lang="ja-JP" altLang="en-US" sz="1400"/>
              <a:t>に接続し「地理院マップシート」を取得します。</a:t>
            </a:r>
            <a:br>
              <a:rPr kumimoji="1" lang="ja-JP" altLang="en-US" sz="1400"/>
            </a:b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r>
              <a:rPr kumimoji="1" lang="ja-JP" altLang="en-US" sz="1400"/>
              <a:t>入手したファイルを解凍します。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ダウンロードしたファイルを右クリックで選択し</a:t>
            </a:r>
            <a:br>
              <a:rPr kumimoji="1" lang="ja-JP" altLang="en-US" sz="1400"/>
            </a:br>
            <a:r>
              <a:rPr kumimoji="1" lang="ja-JP" altLang="en-US" sz="1400"/>
              <a:t>「すべて展開」を選択します。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生成されたフォルダを開きます。</a:t>
            </a:r>
            <a:br>
              <a:rPr kumimoji="1" lang="ja-JP" altLang="en-US" sz="1400"/>
            </a:br>
            <a:endParaRPr kumimoji="1" lang="ja-JP" altLang="en-US" sz="140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BAA865-3D27-4CE9-A69E-CDB2B7CD0947}"/>
              </a:ext>
            </a:extLst>
          </p:cNvPr>
          <p:cNvSpPr/>
          <p:nvPr/>
        </p:nvSpPr>
        <p:spPr>
          <a:xfrm>
            <a:off x="4293352" y="5291684"/>
            <a:ext cx="2484982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41AFCC1-69D7-48EF-87C2-52839EDB3166}"/>
              </a:ext>
            </a:extLst>
          </p:cNvPr>
          <p:cNvSpPr/>
          <p:nvPr/>
        </p:nvSpPr>
        <p:spPr>
          <a:xfrm rot="5400000">
            <a:off x="1727684" y="212610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626D83C-E95D-46F2-A4E9-028CAA4AAE66}"/>
              </a:ext>
            </a:extLst>
          </p:cNvPr>
          <p:cNvSpPr/>
          <p:nvPr/>
        </p:nvSpPr>
        <p:spPr>
          <a:xfrm rot="5400000">
            <a:off x="1727684" y="36327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D70B64-4B6A-481F-8676-82749E562609}"/>
              </a:ext>
            </a:extLst>
          </p:cNvPr>
          <p:cNvSpPr/>
          <p:nvPr/>
        </p:nvSpPr>
        <p:spPr>
          <a:xfrm>
            <a:off x="207963" y="4714876"/>
            <a:ext cx="3906075" cy="152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accent2"/>
                </a:solidFill>
              </a:rPr>
              <a:t>ここで紹介する手法は、ジオコーディング（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Geocoding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）と呼ばれる、</a:t>
            </a:r>
            <a:r>
              <a:rPr kumimoji="1" lang="ja-JP" altLang="en-US" sz="1400">
                <a:solidFill>
                  <a:schemeClr val="accent2"/>
                </a:solidFill>
              </a:rPr>
              <a:t>住所から</a:t>
            </a:r>
            <a:br>
              <a:rPr kumimoji="1" lang="ja-JP" altLang="en-US" sz="1400">
                <a:solidFill>
                  <a:schemeClr val="accent2"/>
                </a:solidFill>
              </a:rPr>
            </a:br>
            <a:r>
              <a:rPr kumimoji="1" lang="ja-JP" altLang="en-US" sz="1400">
                <a:solidFill>
                  <a:schemeClr val="accent2"/>
                </a:solidFill>
              </a:rPr>
              <a:t>緯度</a:t>
            </a:r>
            <a:r>
              <a:rPr kumimoji="1" lang="ja-JP" altLang="en-US" sz="1400" dirty="0">
                <a:solidFill>
                  <a:schemeClr val="accent2"/>
                </a:solidFill>
              </a:rPr>
              <a:t>・経度を自動的に算出する手法です。</a:t>
            </a:r>
          </a:p>
          <a:p>
            <a:r>
              <a:rPr kumimoji="1" lang="ja-JP" altLang="en-US" sz="1400" dirty="0">
                <a:solidFill>
                  <a:schemeClr val="accent2"/>
                </a:solidFill>
              </a:rPr>
              <a:t>ここでは、無償で利用できるツールを紹介しましたが、精度が必要である場合は、有償のツールを利用することをお勧めします。</a:t>
            </a:r>
          </a:p>
        </p:txBody>
      </p:sp>
    </p:spTree>
    <p:extLst>
      <p:ext uri="{BB962C8B-B14F-4D97-AF65-F5344CB8AC3E}">
        <p14:creationId xmlns:p14="http://schemas.microsoft.com/office/powerpoint/2010/main" val="3148460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695491C-CF02-46D1-9BEB-7AEFBDB80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550" y="2633616"/>
            <a:ext cx="3835830" cy="1810401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5810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 </a:t>
            </a:r>
            <a:r>
              <a:rPr kumimoji="1" lang="ja-JP" altLang="en-US" sz="1400"/>
              <a:t>得られたフォルダにある「地理院マップシート</a:t>
            </a:r>
            <a:r>
              <a:rPr kumimoji="1" lang="en-US" altLang="ja-JP" sz="1400"/>
              <a:t>.</a:t>
            </a:r>
            <a:r>
              <a:rPr kumimoji="1" lang="en-US" altLang="ja-JP" sz="1400" err="1"/>
              <a:t>xls</a:t>
            </a:r>
            <a:r>
              <a:rPr kumimoji="1" lang="ja-JP" altLang="en-US" sz="1400"/>
              <a:t>」を</a:t>
            </a:r>
            <a:br>
              <a:rPr kumimoji="1" lang="en-US" altLang="ja-JP" sz="1400"/>
            </a:br>
            <a:r>
              <a:rPr kumimoji="1" lang="en-US" altLang="ja-JP" sz="1400"/>
              <a:t>     </a:t>
            </a:r>
            <a:r>
              <a:rPr kumimoji="1" lang="ja-JP" altLang="en-US" sz="1400"/>
              <a:t>起動します。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A97BBC2-6A0E-4C8F-BE90-D9137194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5" y="2421061"/>
            <a:ext cx="4242332" cy="136797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B6B7F-7A03-4D26-92D3-604C8383896C}"/>
              </a:ext>
            </a:extLst>
          </p:cNvPr>
          <p:cNvSpPr txBox="1"/>
          <p:nvPr/>
        </p:nvSpPr>
        <p:spPr>
          <a:xfrm>
            <a:off x="1412862" y="3185466"/>
            <a:ext cx="14093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これを実行します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DDD2F8-7258-4C1C-9523-50D7B3EECAC9}"/>
              </a:ext>
            </a:extLst>
          </p:cNvPr>
          <p:cNvSpPr txBox="1"/>
          <p:nvPr/>
        </p:nvSpPr>
        <p:spPr>
          <a:xfrm>
            <a:off x="1412862" y="3019301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マニュアル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CFB72E-2239-43DF-8D49-25DF594B1DE9}"/>
              </a:ext>
            </a:extLst>
          </p:cNvPr>
          <p:cNvSpPr txBox="1"/>
          <p:nvPr/>
        </p:nvSpPr>
        <p:spPr>
          <a:xfrm>
            <a:off x="4845727" y="1868221"/>
            <a:ext cx="35654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地理院マップシートの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列に「住所」と入力し</a:t>
            </a:r>
            <a:br>
              <a:rPr kumimoji="1" lang="ja-JP" altLang="en-US" sz="1400" dirty="0"/>
            </a:br>
            <a:r>
              <a:rPr kumimoji="1" lang="ja-JP" altLang="en-US" sz="1400" dirty="0"/>
              <a:t>     マップシートの</a:t>
            </a:r>
            <a:r>
              <a:rPr kumimoji="1" lang="en-US" altLang="ja-JP" sz="1400" dirty="0"/>
              <a:t>R</a:t>
            </a:r>
            <a:r>
              <a:rPr kumimoji="1" lang="ja-JP" altLang="en-US" sz="1400" dirty="0"/>
              <a:t>列「タイトル」に名称を、</a:t>
            </a:r>
            <a:br>
              <a:rPr kumimoji="1" lang="ja-JP" altLang="en-US" sz="1400" dirty="0"/>
            </a:br>
            <a:r>
              <a:rPr kumimoji="1" lang="ja-JP" altLang="en-US" sz="1400" dirty="0"/>
              <a:t>     </a:t>
            </a:r>
            <a:r>
              <a:rPr kumimoji="1" lang="en-US" altLang="ja-JP" sz="1400" dirty="0"/>
              <a:t>S</a:t>
            </a:r>
            <a:r>
              <a:rPr kumimoji="1" lang="ja-JP" altLang="en-US" sz="1400" dirty="0"/>
              <a:t>列「住所」に住所を転記します。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1FB0C6-0941-4A01-9144-029BE2962F5D}"/>
              </a:ext>
            </a:extLst>
          </p:cNvPr>
          <p:cNvSpPr txBox="1"/>
          <p:nvPr/>
        </p:nvSpPr>
        <p:spPr>
          <a:xfrm>
            <a:off x="5133810" y="5405579"/>
            <a:ext cx="338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転記の仕方は、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名称①②と同じです。</a:t>
            </a: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AABABF98-BD7D-4259-9D39-FF4CC140886F}"/>
              </a:ext>
            </a:extLst>
          </p:cNvPr>
          <p:cNvSpPr/>
          <p:nvPr/>
        </p:nvSpPr>
        <p:spPr>
          <a:xfrm>
            <a:off x="4563007" y="2958409"/>
            <a:ext cx="2737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B8A7193-797D-4F51-BA38-B84FCA2B4A1F}"/>
              </a:ext>
            </a:extLst>
          </p:cNvPr>
          <p:cNvSpPr/>
          <p:nvPr/>
        </p:nvSpPr>
        <p:spPr>
          <a:xfrm>
            <a:off x="7414157" y="3429000"/>
            <a:ext cx="755543" cy="20764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D24B567-6B7E-4130-B624-F075E3AFF3C4}"/>
              </a:ext>
            </a:extLst>
          </p:cNvPr>
          <p:cNvSpPr/>
          <p:nvPr/>
        </p:nvSpPr>
        <p:spPr>
          <a:xfrm>
            <a:off x="6754830" y="3636645"/>
            <a:ext cx="1414870" cy="647110"/>
          </a:xfrm>
          <a:prstGeom prst="roundRect">
            <a:avLst>
              <a:gd name="adj" fmla="val 937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8C98FB-28EF-46CC-A4CB-A7335690B036}"/>
              </a:ext>
            </a:extLst>
          </p:cNvPr>
          <p:cNvSpPr txBox="1"/>
          <p:nvPr/>
        </p:nvSpPr>
        <p:spPr>
          <a:xfrm>
            <a:off x="7545707" y="297118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入力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4B0005-14DF-4B10-ABB7-41893D1A4F49}"/>
              </a:ext>
            </a:extLst>
          </p:cNvPr>
          <p:cNvSpPr txBox="1"/>
          <p:nvPr/>
        </p:nvSpPr>
        <p:spPr>
          <a:xfrm>
            <a:off x="7371418" y="5091128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元データから転記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D3DFA65-8080-46E4-80E9-4A526470B946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>
            <a:off x="7791929" y="3248183"/>
            <a:ext cx="0" cy="1808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FC399BFE-BBB4-4F64-9F30-8835DEE2E02F}"/>
              </a:ext>
            </a:extLst>
          </p:cNvPr>
          <p:cNvCxnSpPr>
            <a:cxnSpLocks/>
            <a:stCxn id="34" idx="0"/>
            <a:endCxn id="30" idx="2"/>
          </p:cNvCxnSpPr>
          <p:nvPr/>
        </p:nvCxnSpPr>
        <p:spPr>
          <a:xfrm rot="16200000" flipV="1">
            <a:off x="7321413" y="4424608"/>
            <a:ext cx="807373" cy="52566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矢印: 右 49">
            <a:extLst>
              <a:ext uri="{FF2B5EF4-FFF2-40B4-BE49-F238E27FC236}">
                <a16:creationId xmlns:a16="http://schemas.microsoft.com/office/drawing/2014/main" id="{93C92093-2D11-46C2-8C2C-D67FF7B753A0}"/>
              </a:ext>
            </a:extLst>
          </p:cNvPr>
          <p:cNvSpPr/>
          <p:nvPr/>
        </p:nvSpPr>
        <p:spPr>
          <a:xfrm>
            <a:off x="8770384" y="3323965"/>
            <a:ext cx="2583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416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4E2203D-0A5B-4D24-8204-7C18079F7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64" y="3260121"/>
            <a:ext cx="3792474" cy="17899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D290DF7-C0E2-4C74-A4D0-3A0E57372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44" y="3260121"/>
            <a:ext cx="3792474" cy="178993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755576" y="2834495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(5)</a:t>
            </a:r>
            <a:r>
              <a:rPr kumimoji="1" lang="ja-JP" altLang="en-US" sz="1400"/>
              <a:t> 「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列」を押して、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列全体を選択します。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9F7E0A9-EBE9-4532-92EB-51B995970CCF}"/>
              </a:ext>
            </a:extLst>
          </p:cNvPr>
          <p:cNvSpPr/>
          <p:nvPr/>
        </p:nvSpPr>
        <p:spPr>
          <a:xfrm>
            <a:off x="4475419" y="4077072"/>
            <a:ext cx="53090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8F38E-921A-4EEE-AEC3-EA23F595C98C}"/>
              </a:ext>
            </a:extLst>
          </p:cNvPr>
          <p:cNvSpPr txBox="1"/>
          <p:nvPr/>
        </p:nvSpPr>
        <p:spPr>
          <a:xfrm>
            <a:off x="5188624" y="2416797"/>
            <a:ext cx="4006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(6)</a:t>
            </a:r>
            <a:r>
              <a:rPr kumimoji="1" lang="ja-JP" altLang="en-US" sz="1400" dirty="0"/>
              <a:t> 「住所→座標値」ボタンを押すと、緯度・経度値が</a:t>
            </a:r>
          </a:p>
          <a:p>
            <a:r>
              <a:rPr kumimoji="1" lang="ja-JP" altLang="en-US" sz="1400" dirty="0"/>
              <a:t>     補完されます。</a:t>
            </a:r>
          </a:p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このときネットワーク接続が必要です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356EC68-B864-4F3B-88A4-9F9572CCD0D4}"/>
              </a:ext>
            </a:extLst>
          </p:cNvPr>
          <p:cNvSpPr/>
          <p:nvPr/>
        </p:nvSpPr>
        <p:spPr>
          <a:xfrm>
            <a:off x="2939592" y="3626645"/>
            <a:ext cx="822783" cy="10715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11F561A-BF5E-49B6-994E-329F43D5CBB6}"/>
              </a:ext>
            </a:extLst>
          </p:cNvPr>
          <p:cNvSpPr/>
          <p:nvPr/>
        </p:nvSpPr>
        <p:spPr>
          <a:xfrm>
            <a:off x="5723515" y="4263193"/>
            <a:ext cx="941050" cy="632657"/>
          </a:xfrm>
          <a:prstGeom prst="roundRect">
            <a:avLst>
              <a:gd name="adj" fmla="val 11255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DE4DC020-10C0-4140-92E6-975D3AF455B9}"/>
              </a:ext>
            </a:extLst>
          </p:cNvPr>
          <p:cNvCxnSpPr>
            <a:cxnSpLocks/>
            <a:stCxn id="26" idx="2"/>
            <a:endCxn id="28" idx="1"/>
          </p:cNvCxnSpPr>
          <p:nvPr/>
        </p:nvCxnSpPr>
        <p:spPr>
          <a:xfrm rot="16200000" flipH="1">
            <a:off x="5416818" y="4272824"/>
            <a:ext cx="384267" cy="22912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15A2D7-6D79-4B45-A316-3274DACDAB7D}"/>
              </a:ext>
            </a:extLst>
          </p:cNvPr>
          <p:cNvSpPr txBox="1"/>
          <p:nvPr/>
        </p:nvSpPr>
        <p:spPr>
          <a:xfrm>
            <a:off x="4475419" y="4803352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ボタンを押すと</a:t>
            </a:r>
          </a:p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自動的に埋まります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C1FF18A-C774-47BF-8ACC-BAD0BD3F3E61}"/>
              </a:ext>
            </a:extLst>
          </p:cNvPr>
          <p:cNvSpPr/>
          <p:nvPr/>
        </p:nvSpPr>
        <p:spPr>
          <a:xfrm>
            <a:off x="5265259" y="4038972"/>
            <a:ext cx="458256" cy="1562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2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3835832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(6)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48751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名前①②と同じです。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以下の項目については、入力するデータフォーマットが決まっています。</a:t>
            </a:r>
            <a:br>
              <a:rPr lang="ja-JP" altLang="en-US" dirty="0"/>
            </a:br>
            <a:r>
              <a:rPr lang="en-US" altLang="ja-JP" dirty="0"/>
              <a:t>- </a:t>
            </a:r>
            <a:r>
              <a:rPr lang="ja-JP" altLang="en-US" dirty="0"/>
              <a:t>電話番号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内線番号</a:t>
            </a:r>
            <a:br>
              <a:rPr lang="en-US" altLang="ja-JP" dirty="0"/>
            </a:b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/>
              <a:t>公衆無線</a:t>
            </a:r>
            <a:r>
              <a:rPr lang="en-US" altLang="ja-JP" dirty="0"/>
              <a:t>LAN</a:t>
            </a:r>
            <a:r>
              <a:rPr lang="ja-JP" altLang="en-US" dirty="0"/>
              <a:t>アクセスポイント</a:t>
            </a:r>
            <a:r>
              <a:rPr lang="zh-TW" altLang="en-US" dirty="0"/>
              <a:t>一覧</a:t>
            </a:r>
            <a:r>
              <a:rPr lang="ja-JP" altLang="en-US" dirty="0"/>
              <a:t>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69031F90-7242-494C-8030-3F7F2ECE6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25" y="5055177"/>
            <a:ext cx="4054793" cy="17287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104FDAE-A9FD-40DB-A3D6-E03575E40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227" y="4077420"/>
            <a:ext cx="3476435" cy="164077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A1E2ECB-5715-4479-B3D2-5B1D14DC2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42" y="3054206"/>
            <a:ext cx="4054793" cy="172878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推奨データセットに基づくデータの末尾に転記します（背景が灰色になっていてもかまいません）。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1699752" y="277406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355716" y="3705046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2322210" y="4783686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82043" y="4817733"/>
            <a:ext cx="619987" cy="773441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251780" y="3874324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284619" y="4579201"/>
            <a:ext cx="3319829" cy="20379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1057841" y="6419850"/>
            <a:ext cx="3914209" cy="15645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984079" y="4561688"/>
            <a:ext cx="2300540" cy="11941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84A3FD0-BCBA-462B-B9AB-EE9758773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04" y="3310293"/>
            <a:ext cx="6870192" cy="296570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1583526" y="3532585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6903470" y="3644345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6951094" y="4077686"/>
            <a:ext cx="1120829" cy="1691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4441700" y="5421427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舞浜駅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5367338" y="5974456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750919" y="353897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6575784" y="3388196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7927804" y="383329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4358003" y="526759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5223581" y="5720540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DD568DF-AEA1-453E-8939-06EAE3D63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70" y="3119712"/>
            <a:ext cx="6880860" cy="296570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1219200" y="4067175"/>
            <a:ext cx="6705599" cy="13334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1219200" y="4139098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752B135-0176-489C-823E-7B430F26A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04" y="3310293"/>
            <a:ext cx="6870192" cy="2965704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1CC0D74-27BA-44C6-B520-FAD98F2BD20D}"/>
              </a:ext>
            </a:extLst>
          </p:cNvPr>
          <p:cNvSpPr/>
          <p:nvPr/>
        </p:nvSpPr>
        <p:spPr>
          <a:xfrm>
            <a:off x="1583526" y="3532585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3296482-EC89-4605-A56D-E336B2B81125}"/>
              </a:ext>
            </a:extLst>
          </p:cNvPr>
          <p:cNvSpPr/>
          <p:nvPr/>
        </p:nvSpPr>
        <p:spPr>
          <a:xfrm>
            <a:off x="6903470" y="3644345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F290FAA-4523-485F-9B9E-4D1F933D1CAC}"/>
              </a:ext>
            </a:extLst>
          </p:cNvPr>
          <p:cNvSpPr/>
          <p:nvPr/>
        </p:nvSpPr>
        <p:spPr>
          <a:xfrm>
            <a:off x="6951094" y="4077686"/>
            <a:ext cx="1120829" cy="1691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F42AD44-C64A-464C-BBFC-0EB9ABE04E60}"/>
              </a:ext>
            </a:extLst>
          </p:cNvPr>
          <p:cNvSpPr txBox="1"/>
          <p:nvPr/>
        </p:nvSpPr>
        <p:spPr>
          <a:xfrm>
            <a:off x="4441700" y="5421427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舞浜駅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357A6707-4B6F-4889-9255-5401D797D6D7}"/>
              </a:ext>
            </a:extLst>
          </p:cNvPr>
          <p:cNvSpPr/>
          <p:nvPr/>
        </p:nvSpPr>
        <p:spPr>
          <a:xfrm>
            <a:off x="5367338" y="5974456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090C6C0-FD13-46B9-84C2-FD159B2FC1F1}"/>
              </a:ext>
            </a:extLst>
          </p:cNvPr>
          <p:cNvSpPr txBox="1"/>
          <p:nvPr/>
        </p:nvSpPr>
        <p:spPr>
          <a:xfrm>
            <a:off x="1750919" y="353897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6F2E300-BDA0-4536-B0E9-1C3139D2500C}"/>
              </a:ext>
            </a:extLst>
          </p:cNvPr>
          <p:cNvSpPr txBox="1"/>
          <p:nvPr/>
        </p:nvSpPr>
        <p:spPr>
          <a:xfrm>
            <a:off x="6575784" y="3388196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1A241E9-7B07-417E-B7DC-F3575D08DA76}"/>
              </a:ext>
            </a:extLst>
          </p:cNvPr>
          <p:cNvSpPr txBox="1"/>
          <p:nvPr/>
        </p:nvSpPr>
        <p:spPr>
          <a:xfrm>
            <a:off x="7927804" y="383329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381AB53-3C1E-4EA1-A47C-5970811AD712}"/>
              </a:ext>
            </a:extLst>
          </p:cNvPr>
          <p:cNvSpPr txBox="1"/>
          <p:nvPr/>
        </p:nvSpPr>
        <p:spPr>
          <a:xfrm>
            <a:off x="4358003" y="526759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681C734-06A1-4B73-827D-544B55415304}"/>
              </a:ext>
            </a:extLst>
          </p:cNvPr>
          <p:cNvSpPr txBox="1"/>
          <p:nvPr/>
        </p:nvSpPr>
        <p:spPr>
          <a:xfrm>
            <a:off x="5223581" y="5720540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93731B9-89F5-44DE-89E8-773E8E95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33" y="2850223"/>
            <a:ext cx="6880860" cy="293370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1181100" y="3752849"/>
            <a:ext cx="257175" cy="211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861131" y="358377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1362228" y="4835151"/>
            <a:ext cx="1107398" cy="16954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1061158" y="469724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57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～推奨データセットに基づくデータ加工手順～</a:t>
            </a:r>
          </a:p>
          <a:p>
            <a:r>
              <a:rPr kumimoji="1" lang="ja-JP" altLang="en-US" sz="2000"/>
              <a:t>（</a:t>
            </a:r>
            <a:r>
              <a:rPr kumimoji="1" lang="ja-JP" altLang="en-US" sz="2000" dirty="0"/>
              <a:t>基本編</a:t>
            </a:r>
            <a:r>
              <a:rPr kumimoji="1" lang="en-US" altLang="ja-JP" sz="2000" dirty="0"/>
              <a:t>7. </a:t>
            </a:r>
            <a:r>
              <a:rPr kumimoji="1" lang="ja-JP" altLang="en-US" sz="2000" dirty="0"/>
              <a:t>公衆無線</a:t>
            </a:r>
            <a:r>
              <a:rPr kumimoji="1" lang="en-US" altLang="ja-JP" sz="2000" dirty="0"/>
              <a:t>LAN</a:t>
            </a:r>
            <a:r>
              <a:rPr kumimoji="1" lang="ja-JP" altLang="en-US" sz="2000" dirty="0"/>
              <a:t>アクセスポイント</a:t>
            </a:r>
            <a:r>
              <a:rPr kumimoji="1" lang="zh-TW" altLang="en-US" sz="2000" dirty="0"/>
              <a:t>一覧</a:t>
            </a:r>
            <a:r>
              <a:rPr kumimoji="1" lang="ja-JP" altLang="en-US" sz="2000" dirty="0"/>
              <a:t>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34301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6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/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508952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</a:t>
            </a:r>
            <a:r>
              <a:rPr lang="ja-JP" altLang="en-US"/>
              <a:t>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項目の</a:t>
            </a:r>
            <a:r>
              <a:rPr lang="ja-JP" altLang="en-US" dirty="0"/>
              <a:t>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lang="ja-JP" altLang="en-US" sz="1600" dirty="0"/>
              <a:t>公共施設情報や公衆無線</a:t>
            </a:r>
            <a:r>
              <a:rPr lang="en-US" altLang="ja-JP" sz="1600" dirty="0"/>
              <a:t>LAN</a:t>
            </a:r>
            <a:r>
              <a:rPr lang="ja-JP" altLang="en-US" sz="1600" dirty="0"/>
              <a:t>アクセスポイント情報を推奨データセットに基づいて公開することにより、子供とお出かけ情報サイト「いこーよ」に取り込まれました。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  <a:p>
            <a:pPr marL="1028700" lvl="1" indent="-342900"/>
            <a:r>
              <a:rPr lang="ja-JP" altLang="en-US" sz="1600" dirty="0"/>
              <a:t>さがわいわい</a:t>
            </a:r>
            <a:r>
              <a:rPr lang="en-US" altLang="ja-JP" sz="1600" dirty="0"/>
              <a:t>Wi-Fi</a:t>
            </a:r>
            <a:r>
              <a:rPr lang="ja-JP" altLang="en-US" sz="1600" dirty="0"/>
              <a:t>マップ（県内のフリー</a:t>
            </a:r>
            <a:r>
              <a:rPr lang="en-US" altLang="ja-JP" sz="1600" dirty="0"/>
              <a:t>Wi-Fi</a:t>
            </a:r>
            <a:r>
              <a:rPr lang="ja-JP" altLang="en-US" sz="1600" dirty="0"/>
              <a:t>スポットに関する各種情報を、誰でも簡単に調べることができるように、マップで表示するアプリ）等のアプリで、公衆無線</a:t>
            </a:r>
            <a:r>
              <a:rPr lang="en-US" altLang="ja-JP" sz="1600" dirty="0"/>
              <a:t>LAN</a:t>
            </a:r>
            <a:r>
              <a:rPr lang="ja-JP" altLang="en-US" sz="1600" dirty="0"/>
              <a:t>アクセスポイント一覧のデータが利用されています。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4807</Words>
  <Application>Microsoft Office PowerPoint</Application>
  <PresentationFormat>画面に合わせる (4:3)</PresentationFormat>
  <Paragraphs>408</Paragraphs>
  <Slides>39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5" baseType="lpstr">
      <vt:lpstr>Meiryo UI</vt:lpstr>
      <vt:lpstr>noto sans</vt:lpstr>
      <vt:lpstr>メイリオ</vt:lpstr>
      <vt:lpstr>Arial</vt:lpstr>
      <vt:lpstr>Wingdings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共通ルールの記載事項①</vt:lpstr>
      <vt:lpstr>2.4 共通ルールの記載事項②</vt:lpstr>
      <vt:lpstr>2.5 データ入力フォーマット</vt:lpstr>
      <vt:lpstr>PowerPoint プレゼンテーション</vt:lpstr>
      <vt:lpstr>3.1 推奨データセットに基づくデータの作成手順①</vt:lpstr>
      <vt:lpstr>3.2 事前準備（セル結合の解除）①</vt:lpstr>
      <vt:lpstr>3.2 事前準備（セル結合の解除）②</vt:lpstr>
      <vt:lpstr>3.2 事前準備（セル結合の解除）③</vt:lpstr>
      <vt:lpstr>3.2 事前準備（セル結合の解除）④</vt:lpstr>
      <vt:lpstr>3.3 データの転記 (1) 名称①</vt:lpstr>
      <vt:lpstr>3.3 データの転記 (1) 名称②</vt:lpstr>
      <vt:lpstr>3.3 データの転記 (2) 名称_カナ①</vt:lpstr>
      <vt:lpstr>3.3 データの転記 (2) 名称_カナ②</vt:lpstr>
      <vt:lpstr>3.3 データの転記 (3) 住所①</vt:lpstr>
      <vt:lpstr>3.3 データの転記 (3) 住所②</vt:lpstr>
      <vt:lpstr>3.3 データの転記 (4) 緯度・経度①</vt:lpstr>
      <vt:lpstr>3.3 データの転記 (4) 緯度・経度②</vt:lpstr>
      <vt:lpstr>3.3 データの転記 (4) 緯度・経度③</vt:lpstr>
      <vt:lpstr>3.3 データの転記 (6)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2020-10-16T02:54:06Z</dcterms:created>
  <dcterms:modified xsi:type="dcterms:W3CDTF">2021-02-17T00:39:38Z</dcterms:modified>
</cp:coreProperties>
</file>